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Lst>
  <p:notesMasterIdLst>
    <p:notesMasterId r:id="rId40"/>
  </p:notesMasterIdLst>
  <p:sldIdLst>
    <p:sldId id="507" r:id="rId3"/>
    <p:sldId id="506" r:id="rId4"/>
    <p:sldId id="420" r:id="rId5"/>
    <p:sldId id="431" r:id="rId6"/>
    <p:sldId id="461" r:id="rId7"/>
    <p:sldId id="444" r:id="rId8"/>
    <p:sldId id="456" r:id="rId9"/>
    <p:sldId id="460" r:id="rId10"/>
    <p:sldId id="459" r:id="rId11"/>
    <p:sldId id="464" r:id="rId12"/>
    <p:sldId id="495" r:id="rId13"/>
    <p:sldId id="496" r:id="rId14"/>
    <p:sldId id="497" r:id="rId15"/>
    <p:sldId id="510" r:id="rId16"/>
    <p:sldId id="513" r:id="rId17"/>
    <p:sldId id="498" r:id="rId18"/>
    <p:sldId id="499" r:id="rId19"/>
    <p:sldId id="500" r:id="rId20"/>
    <p:sldId id="501" r:id="rId21"/>
    <p:sldId id="514" r:id="rId22"/>
    <p:sldId id="512" r:id="rId23"/>
    <p:sldId id="487" r:id="rId24"/>
    <p:sldId id="488" r:id="rId25"/>
    <p:sldId id="517" r:id="rId26"/>
    <p:sldId id="515" r:id="rId27"/>
    <p:sldId id="482" r:id="rId28"/>
    <p:sldId id="502" r:id="rId29"/>
    <p:sldId id="503" r:id="rId30"/>
    <p:sldId id="504" r:id="rId31"/>
    <p:sldId id="505" r:id="rId32"/>
    <p:sldId id="516" r:id="rId33"/>
    <p:sldId id="490" r:id="rId34"/>
    <p:sldId id="494" r:id="rId35"/>
    <p:sldId id="508" r:id="rId36"/>
    <p:sldId id="492" r:id="rId37"/>
    <p:sldId id="395" r:id="rId38"/>
    <p:sldId id="509" r:id="rId39"/>
  </p:sldIdLst>
  <p:sldSz cx="9144000" cy="6858000" type="screen4x3"/>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ng Eva" initials="JE" lastIdx="1" clrIdx="0"/>
  <p:cmAuthor id="1" name="Haller Alexandra" initials="HA"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98" autoAdjust="0"/>
    <p:restoredTop sz="83953" autoAdjust="0"/>
  </p:normalViewPr>
  <p:slideViewPr>
    <p:cSldViewPr showGuides="1">
      <p:cViewPr varScale="1">
        <p:scale>
          <a:sx n="112" d="100"/>
          <a:sy n="112" d="100"/>
        </p:scale>
        <p:origin x="1670" y="77"/>
      </p:cViewPr>
      <p:guideLst>
        <p:guide orient="horz" pos="2160"/>
        <p:guide pos="2880"/>
      </p:guideLst>
    </p:cSldViewPr>
  </p:slideViewPr>
  <p:notesTextViewPr>
    <p:cViewPr>
      <p:scale>
        <a:sx n="1" d="1"/>
        <a:sy n="1" d="1"/>
      </p:scale>
      <p:origin x="0" y="0"/>
    </p:cViewPr>
  </p:notesTextViewPr>
  <p:notesViewPr>
    <p:cSldViewPr>
      <p:cViewPr varScale="1">
        <p:scale>
          <a:sx n="93" d="100"/>
          <a:sy n="93" d="100"/>
        </p:scale>
        <p:origin x="-3774"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a:pPr>
            <a:r>
              <a:rPr lang="de-DE" dirty="0"/>
              <a:t>Modal Split* EU-27 2014</a:t>
            </a:r>
          </a:p>
        </c:rich>
      </c:tx>
      <c:layout>
        <c:manualLayout>
          <c:xMode val="edge"/>
          <c:yMode val="edge"/>
          <c:x val="0.27088870405825305"/>
          <c:y val="0.18886471448596068"/>
        </c:manualLayout>
      </c:layout>
      <c:overlay val="0"/>
    </c:title>
    <c:autoTitleDeleted val="0"/>
    <c:plotArea>
      <c:layout>
        <c:manualLayout>
          <c:layoutTarget val="inner"/>
          <c:xMode val="edge"/>
          <c:yMode val="edge"/>
          <c:x val="0.31623327423877201"/>
          <c:y val="0.32029476103913851"/>
          <c:w val="0.3339589989843067"/>
          <c:h val="0.56407274987508427"/>
        </c:manualLayout>
      </c:layout>
      <c:pieChart>
        <c:varyColors val="1"/>
        <c:ser>
          <c:idx val="0"/>
          <c:order val="0"/>
          <c:tx>
            <c:strRef>
              <c:f>Sheet1!$B$1</c:f>
              <c:strCache>
                <c:ptCount val="1"/>
                <c:pt idx="0">
                  <c:v>Modal Split EU-27 2014</c:v>
                </c:pt>
              </c:strCache>
            </c:strRef>
          </c:tx>
          <c:dPt>
            <c:idx val="2"/>
            <c:bubble3D val="0"/>
            <c:extLst>
              <c:ext xmlns:c16="http://schemas.microsoft.com/office/drawing/2014/chart" uri="{C3380CC4-5D6E-409C-BE32-E72D297353CC}">
                <c16:uniqueId val="{00000000-6EE2-43A8-A525-70340C3695A5}"/>
              </c:ext>
            </c:extLst>
          </c:dPt>
          <c:dLbls>
            <c:dLbl>
              <c:idx val="0"/>
              <c:layout>
                <c:manualLayout>
                  <c:x val="-8.333994635516688E-2"/>
                  <c:y val="-0.1304036386979599"/>
                </c:manualLayout>
              </c:layout>
              <c:tx>
                <c:rich>
                  <a:bodyPr/>
                  <a:lstStyle/>
                  <a:p>
                    <a:r>
                      <a:rPr lang="en-US" sz="1400" b="1" dirty="0" smtClean="0">
                        <a:solidFill>
                          <a:schemeClr val="tx1">
                            <a:lumMod val="75000"/>
                            <a:lumOff val="25000"/>
                          </a:schemeClr>
                        </a:solidFill>
                      </a:rPr>
                      <a:t>Truck</a:t>
                    </a:r>
                    <a:r>
                      <a:rPr lang="en-US" sz="1400" b="1" dirty="0">
                        <a:solidFill>
                          <a:schemeClr val="tx1">
                            <a:lumMod val="75000"/>
                            <a:lumOff val="25000"/>
                          </a:schemeClr>
                        </a:solidFill>
                      </a:rPr>
                      <a:t>
76%</a:t>
                    </a:r>
                    <a:endParaRPr lang="en-US" dirty="0">
                      <a:solidFill>
                        <a:schemeClr val="accent1"/>
                      </a:solidFill>
                    </a:endParaRPr>
                  </a:p>
                </c:rich>
              </c:tx>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EE2-43A8-A525-70340C3695A5}"/>
                </c:ext>
              </c:extLst>
            </c:dLbl>
            <c:dLbl>
              <c:idx val="1"/>
              <c:layout>
                <c:manualLayout>
                  <c:x val="0.1047985409028626"/>
                  <c:y val="7.1501302144493614E-2"/>
                </c:manualLayout>
              </c:layout>
              <c:tx>
                <c:rich>
                  <a:bodyPr/>
                  <a:lstStyle/>
                  <a:p>
                    <a:r>
                      <a:rPr lang="en-US" sz="1400" b="1" dirty="0" smtClean="0">
                        <a:solidFill>
                          <a:schemeClr val="tx1">
                            <a:lumMod val="75000"/>
                            <a:lumOff val="25000"/>
                          </a:schemeClr>
                        </a:solidFill>
                      </a:rPr>
                      <a:t>Train</a:t>
                    </a:r>
                    <a:r>
                      <a:rPr lang="en-US" sz="1400" b="1" dirty="0">
                        <a:solidFill>
                          <a:schemeClr val="tx1">
                            <a:lumMod val="75000"/>
                            <a:lumOff val="25000"/>
                          </a:schemeClr>
                        </a:solidFill>
                      </a:rPr>
                      <a:t>
18%</a:t>
                    </a:r>
                    <a:endParaRPr lang="en-US" dirty="0">
                      <a:solidFill>
                        <a:schemeClr val="accent1"/>
                      </a:solidFill>
                    </a:endParaRPr>
                  </a:p>
                </c:rich>
              </c:tx>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6EE2-43A8-A525-70340C3695A5}"/>
                </c:ext>
              </c:extLst>
            </c:dLbl>
            <c:dLbl>
              <c:idx val="2"/>
              <c:layout>
                <c:manualLayout>
                  <c:x val="0.10005892784281724"/>
                  <c:y val="3.0839336794265444E-2"/>
                </c:manualLayout>
              </c:layout>
              <c:tx>
                <c:rich>
                  <a:bodyPr/>
                  <a:lstStyle/>
                  <a:p>
                    <a:r>
                      <a:rPr lang="en-US" sz="1400" b="1" noProof="0" dirty="0" smtClean="0">
                        <a:solidFill>
                          <a:schemeClr val="tx1">
                            <a:lumMod val="75000"/>
                            <a:lumOff val="25000"/>
                          </a:schemeClr>
                        </a:solidFill>
                        <a:latin typeface="+mn-lt"/>
                      </a:rPr>
                      <a:t>Inland</a:t>
                    </a:r>
                    <a:r>
                      <a:rPr lang="en-US" sz="1400" b="1" baseline="0" noProof="0" dirty="0" smtClean="0">
                        <a:solidFill>
                          <a:schemeClr val="tx1">
                            <a:lumMod val="75000"/>
                            <a:lumOff val="25000"/>
                          </a:schemeClr>
                        </a:solidFill>
                        <a:latin typeface="+mn-lt"/>
                      </a:rPr>
                      <a:t> Waterway</a:t>
                    </a:r>
                    <a:r>
                      <a:rPr lang="en-US" sz="1400" b="1" dirty="0">
                        <a:solidFill>
                          <a:schemeClr val="tx1">
                            <a:lumMod val="75000"/>
                            <a:lumOff val="25000"/>
                          </a:schemeClr>
                        </a:solidFill>
                        <a:latin typeface="+mn-lt"/>
                      </a:rPr>
                      <a:t>
6%</a:t>
                    </a:r>
                    <a:endParaRPr lang="en-US" sz="2800" dirty="0"/>
                  </a:p>
                </c:rich>
              </c:tx>
              <c:showLegendKey val="0"/>
              <c:showVal val="1"/>
              <c:showCatName val="1"/>
              <c:showSerName val="0"/>
              <c:showPercent val="1"/>
              <c:showBubbleSize val="0"/>
              <c:extLst>
                <c:ext xmlns:c15="http://schemas.microsoft.com/office/drawing/2012/chart" uri="{CE6537A1-D6FC-4f65-9D91-7224C49458BB}">
                  <c15:layout>
                    <c:manualLayout>
                      <c:w val="0.21389221932770469"/>
                      <c:h val="0.14776832479534774"/>
                    </c:manualLayout>
                  </c15:layout>
                </c:ext>
                <c:ext xmlns:c16="http://schemas.microsoft.com/office/drawing/2014/chart" uri="{C3380CC4-5D6E-409C-BE32-E72D297353CC}">
                  <c16:uniqueId val="{00000000-6EE2-43A8-A525-70340C3695A5}"/>
                </c:ext>
              </c:extLst>
            </c:dLbl>
            <c:spPr>
              <a:noFill/>
              <a:ln>
                <a:noFill/>
              </a:ln>
              <a:effectLst/>
            </c:spPr>
            <c:showLegendKey val="0"/>
            <c:showVal val="1"/>
            <c:showCatName val="1"/>
            <c:showSerName val="0"/>
            <c:showPercent val="1"/>
            <c:showBubbleSize val="0"/>
            <c:showLeaderLines val="0"/>
            <c:extLst>
              <c:ext xmlns:c15="http://schemas.microsoft.com/office/drawing/2012/chart" uri="{CE6537A1-D6FC-4f65-9D91-7224C49458BB}"/>
            </c:extLst>
          </c:dLbls>
          <c:cat>
            <c:strRef>
              <c:f>Sheet1!$A$2:$A$4</c:f>
              <c:strCache>
                <c:ptCount val="3"/>
                <c:pt idx="0">
                  <c:v>Straße</c:v>
                </c:pt>
                <c:pt idx="1">
                  <c:v>Schiene</c:v>
                </c:pt>
                <c:pt idx="2">
                  <c:v>Wasserstraße</c:v>
                </c:pt>
              </c:strCache>
            </c:strRef>
          </c:cat>
          <c:val>
            <c:numRef>
              <c:f>Sheet1!$B$2:$B$4</c:f>
              <c:numCache>
                <c:formatCode>0.0%</c:formatCode>
                <c:ptCount val="3"/>
                <c:pt idx="0">
                  <c:v>0.749</c:v>
                </c:pt>
                <c:pt idx="1">
                  <c:v>0.184</c:v>
                </c:pt>
                <c:pt idx="2">
                  <c:v>6.7000000000000004E-2</c:v>
                </c:pt>
              </c:numCache>
            </c:numRef>
          </c:val>
          <c:extLst>
            <c:ext xmlns:c16="http://schemas.microsoft.com/office/drawing/2014/chart" uri="{C3380CC4-5D6E-409C-BE32-E72D297353CC}">
              <c16:uniqueId val="{00000003-6EE2-43A8-A525-70340C3695A5}"/>
            </c:ext>
          </c:extLst>
        </c:ser>
        <c:dLbls>
          <c:showLegendKey val="0"/>
          <c:showVal val="0"/>
          <c:showCatName val="1"/>
          <c:showSerName val="0"/>
          <c:showPercent val="1"/>
          <c:showBubbleSize val="0"/>
          <c:showLeaderLines val="0"/>
        </c:dLbls>
        <c:firstSliceAng val="0"/>
      </c:pieChart>
    </c:plotArea>
    <c:plotVisOnly val="1"/>
    <c:dispBlanksAs val="gap"/>
    <c:showDLblsOverMax val="0"/>
  </c:chart>
  <c:txPr>
    <a:bodyPr/>
    <a:lstStyle/>
    <a:p>
      <a:pPr>
        <a:defRPr sz="1800"/>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a:lstStyle/>
          <a:p>
            <a:pPr>
              <a:defRPr/>
            </a:pPr>
            <a:r>
              <a:rPr lang="de-DE" noProof="0" dirty="0" err="1" smtClean="0">
                <a:solidFill>
                  <a:schemeClr val="tx1">
                    <a:lumMod val="75000"/>
                    <a:lumOff val="25000"/>
                  </a:schemeClr>
                </a:solidFill>
              </a:rPr>
              <a:t>Consignment</a:t>
            </a:r>
            <a:r>
              <a:rPr lang="de-DE" noProof="0" dirty="0" smtClean="0">
                <a:solidFill>
                  <a:schemeClr val="tx1">
                    <a:lumMod val="75000"/>
                    <a:lumOff val="25000"/>
                  </a:schemeClr>
                </a:solidFill>
              </a:rPr>
              <a:t> </a:t>
            </a:r>
            <a:r>
              <a:rPr lang="de-DE" noProof="0" dirty="0" err="1" smtClean="0">
                <a:solidFill>
                  <a:schemeClr val="tx1">
                    <a:lumMod val="75000"/>
                    <a:lumOff val="25000"/>
                  </a:schemeClr>
                </a:solidFill>
              </a:rPr>
              <a:t>development</a:t>
            </a:r>
            <a:r>
              <a:rPr lang="de-DE" noProof="0" dirty="0" smtClean="0">
                <a:solidFill>
                  <a:schemeClr val="tx1">
                    <a:lumMod val="75000"/>
                    <a:lumOff val="25000"/>
                  </a:schemeClr>
                </a:solidFill>
              </a:rPr>
              <a:t> </a:t>
            </a:r>
          </a:p>
          <a:p>
            <a:pPr>
              <a:defRPr/>
            </a:pPr>
            <a:r>
              <a:rPr lang="de-DE" baseline="0" noProof="0" dirty="0" err="1" smtClean="0">
                <a:solidFill>
                  <a:schemeClr val="tx1">
                    <a:lumMod val="75000"/>
                    <a:lumOff val="25000"/>
                  </a:schemeClr>
                </a:solidFill>
              </a:rPr>
              <a:t>combined</a:t>
            </a:r>
            <a:r>
              <a:rPr lang="de-DE" baseline="0" noProof="0" dirty="0" smtClean="0">
                <a:solidFill>
                  <a:schemeClr val="tx1">
                    <a:lumMod val="75000"/>
                    <a:lumOff val="25000"/>
                  </a:schemeClr>
                </a:solidFill>
              </a:rPr>
              <a:t> </a:t>
            </a:r>
            <a:r>
              <a:rPr lang="de-DE" baseline="0" noProof="0" dirty="0" err="1" smtClean="0">
                <a:solidFill>
                  <a:schemeClr val="tx1">
                    <a:lumMod val="75000"/>
                    <a:lumOff val="25000"/>
                  </a:schemeClr>
                </a:solidFill>
              </a:rPr>
              <a:t>transport</a:t>
            </a:r>
            <a:endParaRPr lang="de-DE" noProof="0" dirty="0">
              <a:solidFill>
                <a:schemeClr val="tx1">
                  <a:lumMod val="75000"/>
                  <a:lumOff val="25000"/>
                </a:schemeClr>
              </a:solidFill>
            </a:endParaRPr>
          </a:p>
        </c:rich>
      </c:tx>
      <c:layout>
        <c:manualLayout>
          <c:xMode val="edge"/>
          <c:yMode val="edge"/>
          <c:x val="0.33062717874114617"/>
          <c:y val="3.5382283282818392E-3"/>
        </c:manualLayout>
      </c:layout>
      <c:overlay val="0"/>
    </c:title>
    <c:autoTitleDeleted val="0"/>
    <c:plotArea>
      <c:layout>
        <c:manualLayout>
          <c:layoutTarget val="inner"/>
          <c:xMode val="edge"/>
          <c:yMode val="edge"/>
          <c:x val="0.140889088843378"/>
          <c:y val="0.29974978875105274"/>
          <c:w val="0.72192542023632589"/>
          <c:h val="0.55906905033673071"/>
        </c:manualLayout>
      </c:layout>
      <c:lineChart>
        <c:grouping val="standard"/>
        <c:varyColors val="0"/>
        <c:ser>
          <c:idx val="0"/>
          <c:order val="0"/>
          <c:tx>
            <c:strRef>
              <c:f>Sheet1!$B$1</c:f>
              <c:strCache>
                <c:ptCount val="1"/>
                <c:pt idx="0">
                  <c:v>UCT</c:v>
                </c:pt>
              </c:strCache>
            </c:strRef>
          </c:tx>
          <c:spPr>
            <a:ln>
              <a:solidFill>
                <a:schemeClr val="accent5">
                  <a:lumMod val="75000"/>
                </a:schemeClr>
              </a:solidFill>
            </a:ln>
          </c:spPr>
          <c:marker>
            <c:spPr>
              <a:ln>
                <a:solidFill>
                  <a:schemeClr val="accent5">
                    <a:lumMod val="75000"/>
                  </a:schemeClr>
                </a:solidFill>
              </a:ln>
            </c:spPr>
          </c:marker>
          <c:cat>
            <c:numRef>
              <c:f>Sheet1!$A$2:$A$9</c:f>
              <c:numCache>
                <c:formatCode>General</c:formatCode>
                <c:ptCount val="8"/>
                <c:pt idx="0">
                  <c:v>1990</c:v>
                </c:pt>
                <c:pt idx="1">
                  <c:v>2000</c:v>
                </c:pt>
                <c:pt idx="2">
                  <c:v>2005</c:v>
                </c:pt>
                <c:pt idx="3">
                  <c:v>2008</c:v>
                </c:pt>
                <c:pt idx="4">
                  <c:v>2009</c:v>
                </c:pt>
                <c:pt idx="5">
                  <c:v>2010</c:v>
                </c:pt>
                <c:pt idx="6">
                  <c:v>2011</c:v>
                </c:pt>
                <c:pt idx="7">
                  <c:v>2012</c:v>
                </c:pt>
              </c:numCache>
            </c:numRef>
          </c:cat>
          <c:val>
            <c:numRef>
              <c:f>Sheet1!$B$2:$B$9</c:f>
              <c:numCache>
                <c:formatCode>General</c:formatCode>
                <c:ptCount val="8"/>
                <c:pt idx="0">
                  <c:v>900</c:v>
                </c:pt>
                <c:pt idx="1">
                  <c:v>1500</c:v>
                </c:pt>
                <c:pt idx="2">
                  <c:v>2100</c:v>
                </c:pt>
                <c:pt idx="3">
                  <c:v>2550</c:v>
                </c:pt>
                <c:pt idx="4">
                  <c:v>2480</c:v>
                </c:pt>
                <c:pt idx="5">
                  <c:v>2600</c:v>
                </c:pt>
                <c:pt idx="6">
                  <c:v>2610</c:v>
                </c:pt>
                <c:pt idx="7">
                  <c:v>2480</c:v>
                </c:pt>
              </c:numCache>
            </c:numRef>
          </c:val>
          <c:smooth val="0"/>
          <c:extLst>
            <c:ext xmlns:c16="http://schemas.microsoft.com/office/drawing/2014/chart" uri="{C3380CC4-5D6E-409C-BE32-E72D297353CC}">
              <c16:uniqueId val="{00000000-DB96-4B00-AAC8-2509052B3BFA}"/>
            </c:ext>
          </c:extLst>
        </c:ser>
        <c:ser>
          <c:idx val="1"/>
          <c:order val="1"/>
          <c:tx>
            <c:strRef>
              <c:f>Sheet1!$C$1</c:f>
              <c:strCache>
                <c:ptCount val="1"/>
                <c:pt idx="0">
                  <c:v>Rolling Road</c:v>
                </c:pt>
              </c:strCache>
            </c:strRef>
          </c:tx>
          <c:cat>
            <c:numRef>
              <c:f>Sheet1!$A$2:$A$9</c:f>
              <c:numCache>
                <c:formatCode>General</c:formatCode>
                <c:ptCount val="8"/>
                <c:pt idx="0">
                  <c:v>1990</c:v>
                </c:pt>
                <c:pt idx="1">
                  <c:v>2000</c:v>
                </c:pt>
                <c:pt idx="2">
                  <c:v>2005</c:v>
                </c:pt>
                <c:pt idx="3">
                  <c:v>2008</c:v>
                </c:pt>
                <c:pt idx="4">
                  <c:v>2009</c:v>
                </c:pt>
                <c:pt idx="5">
                  <c:v>2010</c:v>
                </c:pt>
                <c:pt idx="6">
                  <c:v>2011</c:v>
                </c:pt>
                <c:pt idx="7">
                  <c:v>2012</c:v>
                </c:pt>
              </c:numCache>
            </c:numRef>
          </c:cat>
          <c:val>
            <c:numRef>
              <c:f>Sheet1!$C$2:$C$9</c:f>
              <c:numCache>
                <c:formatCode>General</c:formatCode>
                <c:ptCount val="8"/>
                <c:pt idx="0">
                  <c:v>215</c:v>
                </c:pt>
                <c:pt idx="1">
                  <c:v>490</c:v>
                </c:pt>
                <c:pt idx="2">
                  <c:v>300</c:v>
                </c:pt>
                <c:pt idx="3">
                  <c:v>490</c:v>
                </c:pt>
                <c:pt idx="4">
                  <c:v>490</c:v>
                </c:pt>
                <c:pt idx="5">
                  <c:v>495</c:v>
                </c:pt>
                <c:pt idx="6">
                  <c:v>490</c:v>
                </c:pt>
                <c:pt idx="7">
                  <c:v>400</c:v>
                </c:pt>
              </c:numCache>
            </c:numRef>
          </c:val>
          <c:smooth val="0"/>
          <c:extLst>
            <c:ext xmlns:c16="http://schemas.microsoft.com/office/drawing/2014/chart" uri="{C3380CC4-5D6E-409C-BE32-E72D297353CC}">
              <c16:uniqueId val="{00000001-DB96-4B00-AAC8-2509052B3BFA}"/>
            </c:ext>
          </c:extLst>
        </c:ser>
        <c:dLbls>
          <c:showLegendKey val="0"/>
          <c:showVal val="0"/>
          <c:showCatName val="0"/>
          <c:showSerName val="0"/>
          <c:showPercent val="0"/>
          <c:showBubbleSize val="0"/>
        </c:dLbls>
        <c:marker val="1"/>
        <c:smooth val="0"/>
        <c:axId val="279274328"/>
        <c:axId val="279276288"/>
      </c:lineChart>
      <c:catAx>
        <c:axId val="279274328"/>
        <c:scaling>
          <c:orientation val="minMax"/>
        </c:scaling>
        <c:delete val="0"/>
        <c:axPos val="b"/>
        <c:numFmt formatCode="General" sourceLinked="1"/>
        <c:majorTickMark val="none"/>
        <c:minorTickMark val="none"/>
        <c:tickLblPos val="nextTo"/>
        <c:txPr>
          <a:bodyPr/>
          <a:lstStyle/>
          <a:p>
            <a:pPr>
              <a:defRPr sz="1600"/>
            </a:pPr>
            <a:endParaRPr lang="de-DE"/>
          </a:p>
        </c:txPr>
        <c:crossAx val="279276288"/>
        <c:crosses val="autoZero"/>
        <c:auto val="1"/>
        <c:lblAlgn val="ctr"/>
        <c:lblOffset val="100"/>
        <c:noMultiLvlLbl val="0"/>
      </c:catAx>
      <c:valAx>
        <c:axId val="279276288"/>
        <c:scaling>
          <c:orientation val="minMax"/>
        </c:scaling>
        <c:delete val="0"/>
        <c:axPos val="l"/>
        <c:majorGridlines/>
        <c:title>
          <c:tx>
            <c:rich>
              <a:bodyPr/>
              <a:lstStyle/>
              <a:p>
                <a:pPr>
                  <a:defRPr>
                    <a:solidFill>
                      <a:schemeClr val="tx1">
                        <a:lumMod val="75000"/>
                        <a:lumOff val="25000"/>
                      </a:schemeClr>
                    </a:solidFill>
                  </a:defRPr>
                </a:pPr>
                <a:r>
                  <a:rPr lang="en-GB" dirty="0" smtClean="0">
                    <a:solidFill>
                      <a:schemeClr val="tx1">
                        <a:lumMod val="75000"/>
                        <a:lumOff val="25000"/>
                      </a:schemeClr>
                    </a:solidFill>
                  </a:rPr>
                  <a:t>1000 </a:t>
                </a:r>
                <a:r>
                  <a:rPr lang="de-DE" noProof="0" dirty="0" err="1" smtClean="0">
                    <a:solidFill>
                      <a:schemeClr val="tx1">
                        <a:lumMod val="75000"/>
                        <a:lumOff val="25000"/>
                      </a:schemeClr>
                    </a:solidFill>
                  </a:rPr>
                  <a:t>consignments</a:t>
                </a:r>
                <a:endParaRPr lang="de-DE" noProof="0" dirty="0">
                  <a:solidFill>
                    <a:schemeClr val="tx1">
                      <a:lumMod val="75000"/>
                      <a:lumOff val="25000"/>
                    </a:schemeClr>
                  </a:solidFill>
                </a:endParaRPr>
              </a:p>
            </c:rich>
          </c:tx>
          <c:overlay val="0"/>
        </c:title>
        <c:numFmt formatCode="General" sourceLinked="1"/>
        <c:majorTickMark val="none"/>
        <c:minorTickMark val="none"/>
        <c:tickLblPos val="nextTo"/>
        <c:txPr>
          <a:bodyPr/>
          <a:lstStyle/>
          <a:p>
            <a:pPr>
              <a:defRPr sz="1600"/>
            </a:pPr>
            <a:endParaRPr lang="de-DE"/>
          </a:p>
        </c:txPr>
        <c:crossAx val="279274328"/>
        <c:crosses val="autoZero"/>
        <c:crossBetween val="between"/>
      </c:valAx>
    </c:plotArea>
    <c:legend>
      <c:legendPos val="r"/>
      <c:legendEntry>
        <c:idx val="0"/>
        <c:txPr>
          <a:bodyPr/>
          <a:lstStyle/>
          <a:p>
            <a:pPr>
              <a:defRPr sz="1200"/>
            </a:pPr>
            <a:endParaRPr lang="de-DE"/>
          </a:p>
        </c:txPr>
      </c:legendEntry>
      <c:legendEntry>
        <c:idx val="1"/>
        <c:txPr>
          <a:bodyPr/>
          <a:lstStyle/>
          <a:p>
            <a:pPr>
              <a:defRPr sz="1200"/>
            </a:pPr>
            <a:endParaRPr lang="de-DE"/>
          </a:p>
        </c:txPr>
      </c:legendEntry>
      <c:layout>
        <c:manualLayout>
          <c:xMode val="edge"/>
          <c:yMode val="edge"/>
          <c:x val="0.8485966181954625"/>
          <c:y val="0.51100319359931712"/>
          <c:w val="0.14142021431580978"/>
          <c:h val="0.23179073078902213"/>
        </c:manualLayout>
      </c:layout>
      <c:overlay val="0"/>
    </c:legend>
    <c:plotVisOnly val="1"/>
    <c:dispBlanksAs val="gap"/>
    <c:showDLblsOverMax val="0"/>
  </c:chart>
  <c:txPr>
    <a:bodyPr/>
    <a:lstStyle/>
    <a:p>
      <a:pPr>
        <a:defRPr sz="1800"/>
      </a:pPr>
      <a:endParaRPr lang="de-DE"/>
    </a:p>
  </c:txPr>
  <c:externalData r:id="rId1">
    <c:autoUpdate val="0"/>
  </c:externalData>
  <c:userShapes r:id="rId2"/>
</c:chartSpace>
</file>

<file path=ppt/diagrams/_rels/data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ata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ata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rawing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rawing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rawing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DE"/>
        </a:p>
      </dgm:t>
    </dgm:pt>
    <dgm:pt modelId="{F24300EC-4372-4D89-B437-9F81F6228517}">
      <dgm:prSet custT="1"/>
      <dgm:spPr/>
      <dgm:t>
        <a:bodyPr/>
        <a:lstStyle/>
        <a:p>
          <a:r>
            <a:rPr lang="de-DE" sz="2400" noProof="0" dirty="0" smtClean="0"/>
            <a:t>Advantages </a:t>
          </a:r>
          <a:r>
            <a:rPr lang="de-DE" sz="2400" noProof="0" dirty="0" err="1" smtClean="0"/>
            <a:t>and</a:t>
          </a:r>
          <a:r>
            <a:rPr lang="de-DE" sz="2400" noProof="0" dirty="0" smtClean="0"/>
            <a:t> </a:t>
          </a:r>
          <a:r>
            <a:rPr lang="de-DE" sz="2400" noProof="0" dirty="0" err="1" smtClean="0"/>
            <a:t>challenges</a:t>
          </a:r>
          <a:endParaRPr lang="en-US" sz="2400" noProof="0" dirty="0" smtClean="0"/>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751605F6-31DF-4E1E-AD67-19FD5C110A50}">
      <dgm:prSet custT="1"/>
      <dgm:spPr/>
      <dgm:t>
        <a:bodyPr/>
        <a:lstStyle/>
        <a:p>
          <a:r>
            <a:rPr lang="de-DE" sz="2400" noProof="0" dirty="0" err="1" smtClean="0"/>
            <a:t>Perspective</a:t>
          </a:r>
          <a:endParaRPr lang="de-DE" sz="2400" noProof="0" dirty="0" smtClean="0"/>
        </a:p>
      </dgm:t>
    </dgm:pt>
    <dgm:pt modelId="{4F5A3B64-3F09-4208-AE30-AE3A985B6581}" type="parTrans" cxnId="{00CD82B3-8A03-4A7E-AB7B-A12EC353989B}">
      <dgm:prSet/>
      <dgm:spPr/>
      <dgm:t>
        <a:bodyPr/>
        <a:lstStyle/>
        <a:p>
          <a:endParaRPr lang="en-US"/>
        </a:p>
      </dgm:t>
    </dgm:pt>
    <dgm:pt modelId="{C275D667-1342-4DA5-BDDB-C9B7450E643B}" type="sibTrans" cxnId="{00CD82B3-8A03-4A7E-AB7B-A12EC353989B}">
      <dgm:prSet/>
      <dgm:spPr/>
      <dgm:t>
        <a:bodyPr/>
        <a:lstStyle/>
        <a:p>
          <a:endParaRPr lang="en-US"/>
        </a:p>
      </dgm:t>
    </dgm:pt>
    <dgm:pt modelId="{98FFCFD7-6EAF-43B3-B073-F90520D80DD2}">
      <dgm:prSet custT="1"/>
      <dgm:spPr/>
      <dgm:t>
        <a:bodyPr/>
        <a:lstStyle/>
        <a:p>
          <a:r>
            <a:rPr lang="de-DE" sz="2400" b="1" noProof="0" dirty="0" smtClean="0"/>
            <a:t>Multimodal </a:t>
          </a:r>
          <a:r>
            <a:rPr lang="de-DE" sz="2400" b="1" noProof="0" dirty="0" err="1" smtClean="0"/>
            <a:t>transport</a:t>
          </a:r>
          <a:r>
            <a:rPr lang="de-DE" sz="2400" b="1" noProof="0" dirty="0" smtClean="0"/>
            <a:t> </a:t>
          </a:r>
          <a:r>
            <a:rPr lang="de-DE" sz="2400" b="1" noProof="0" dirty="0" err="1" smtClean="0"/>
            <a:t>chain</a:t>
          </a:r>
          <a:r>
            <a:rPr lang="de-DE" sz="2400" b="1" noProof="0" dirty="0" smtClean="0"/>
            <a:t> </a:t>
          </a:r>
        </a:p>
      </dgm:t>
    </dgm:pt>
    <dgm:pt modelId="{0CEDF57B-D459-45D7-A350-FD28016FAB11}" type="parTrans" cxnId="{57DA4B27-2840-445B-BA12-C22073F6F5A6}">
      <dgm:prSet/>
      <dgm:spPr/>
      <dgm:t>
        <a:bodyPr/>
        <a:lstStyle/>
        <a:p>
          <a:endParaRPr lang="en-GB"/>
        </a:p>
      </dgm:t>
    </dgm:pt>
    <dgm:pt modelId="{0CF79BA9-38A5-469E-A5F4-723A1AFB8F96}" type="sibTrans" cxnId="{57DA4B27-2840-445B-BA12-C22073F6F5A6}">
      <dgm:prSet/>
      <dgm:spPr/>
      <dgm:t>
        <a:bodyPr/>
        <a:lstStyle/>
        <a:p>
          <a:endParaRPr lang="en-GB"/>
        </a:p>
      </dgm:t>
    </dgm:pt>
    <dgm:pt modelId="{B164D37B-37A9-413C-8093-278638D41A29}">
      <dgm:prSet custT="1"/>
      <dgm:spPr/>
      <dgm:t>
        <a:bodyPr/>
        <a:lstStyle/>
        <a:p>
          <a:r>
            <a:rPr lang="de-DE" sz="2400" noProof="0" dirty="0" smtClean="0"/>
            <a:t>Multimodal </a:t>
          </a:r>
          <a:r>
            <a:rPr lang="de-DE" sz="2400" noProof="0" dirty="0" err="1" smtClean="0"/>
            <a:t>transport</a:t>
          </a:r>
          <a:r>
            <a:rPr lang="de-DE" sz="2400" noProof="0" dirty="0" smtClean="0"/>
            <a:t> in Europe</a:t>
          </a:r>
          <a:endParaRPr lang="en-US" sz="2400" noProof="0" dirty="0" smtClean="0"/>
        </a:p>
      </dgm:t>
    </dgm:pt>
    <dgm:pt modelId="{106010B7-DCB6-45D0-A85A-FE4ABDCC7958}" type="parTrans" cxnId="{BC9B107C-0429-435C-9C5D-5F180B43E8C5}">
      <dgm:prSet/>
      <dgm:spPr/>
      <dgm:t>
        <a:bodyPr/>
        <a:lstStyle/>
        <a:p>
          <a:endParaRPr lang="en-GB"/>
        </a:p>
      </dgm:t>
    </dgm:pt>
    <dgm:pt modelId="{067CE152-4F3C-429E-83DA-2869032FE072}" type="sibTrans" cxnId="{BC9B107C-0429-435C-9C5D-5F180B43E8C5}">
      <dgm:prSet/>
      <dgm:spPr/>
      <dgm:t>
        <a:bodyPr/>
        <a:lstStyle/>
        <a:p>
          <a:endParaRPr lang="en-GB"/>
        </a:p>
      </dgm:t>
    </dgm:pt>
    <dgm:pt modelId="{FA574216-4A89-4870-B38E-23FBF437CCBF}">
      <dgm:prSet custT="1"/>
      <dgm:spPr/>
      <dgm:t>
        <a:bodyPr/>
        <a:lstStyle/>
        <a:p>
          <a:r>
            <a:rPr lang="de-DE" sz="2400" noProof="0" dirty="0" err="1" smtClean="0"/>
            <a:t>Application</a:t>
          </a:r>
          <a:r>
            <a:rPr lang="de-DE" sz="2400" noProof="0" dirty="0" smtClean="0"/>
            <a:t> </a:t>
          </a:r>
          <a:r>
            <a:rPr lang="de-DE" sz="2400" noProof="0" dirty="0" err="1" smtClean="0"/>
            <a:t>example</a:t>
          </a:r>
          <a:endParaRPr lang="en-US" sz="2400" noProof="0" dirty="0" smtClean="0"/>
        </a:p>
      </dgm:t>
    </dgm:pt>
    <dgm:pt modelId="{687E7435-6D17-4057-94F6-C9884447746E}" type="parTrans" cxnId="{1A43AFF2-DD61-4007-9BB5-526BC9B17308}">
      <dgm:prSet/>
      <dgm:spPr/>
      <dgm:t>
        <a:bodyPr/>
        <a:lstStyle/>
        <a:p>
          <a:endParaRPr lang="en-GB"/>
        </a:p>
      </dgm:t>
    </dgm:pt>
    <dgm:pt modelId="{1CF4510E-FE7D-45DB-9F66-ED2F161BB46C}" type="sibTrans" cxnId="{1A43AFF2-DD61-4007-9BB5-526BC9B17308}">
      <dgm:prSet/>
      <dgm:spPr/>
      <dgm:t>
        <a:bodyPr/>
        <a:lstStyle/>
        <a:p>
          <a:endParaRPr lang="en-GB"/>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5"/>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5"/>
      <dgm:spPr/>
      <dgm:t>
        <a:bodyPr/>
        <a:lstStyle/>
        <a:p>
          <a:endParaRPr lang="de-AT"/>
        </a:p>
      </dgm:t>
    </dgm:pt>
    <dgm:pt modelId="{BF8CDB65-7F63-46ED-AD6F-299BB5E410A3}" type="pres">
      <dgm:prSet presAssocID="{754914D3-2823-4D9D-9B5F-8AAE908A2791}" presName="dstNode" presStyleLbl="node1" presStyleIdx="0" presStyleCnt="5"/>
      <dgm:spPr/>
      <dgm:t>
        <a:bodyPr/>
        <a:lstStyle/>
        <a:p>
          <a:endParaRPr lang="de-AT"/>
        </a:p>
      </dgm:t>
    </dgm:pt>
    <dgm:pt modelId="{2B62C432-4905-40F9-9530-D2F004B7D3F6}" type="pres">
      <dgm:prSet presAssocID="{98FFCFD7-6EAF-43B3-B073-F90520D80DD2}" presName="text_1" presStyleLbl="node1" presStyleIdx="0" presStyleCnt="5">
        <dgm:presLayoutVars>
          <dgm:bulletEnabled val="1"/>
        </dgm:presLayoutVars>
      </dgm:prSet>
      <dgm:spPr/>
      <dgm:t>
        <a:bodyPr/>
        <a:lstStyle/>
        <a:p>
          <a:endParaRPr lang="en-GB"/>
        </a:p>
      </dgm:t>
    </dgm:pt>
    <dgm:pt modelId="{7D7CD6F4-5BF8-4820-9EDA-8C7339E21069}" type="pres">
      <dgm:prSet presAssocID="{98FFCFD7-6EAF-43B3-B073-F90520D80DD2}" presName="accent_1" presStyleCnt="0"/>
      <dgm:spPr/>
      <dgm:t>
        <a:bodyPr/>
        <a:lstStyle/>
        <a:p>
          <a:endParaRPr lang="en-GB"/>
        </a:p>
      </dgm:t>
    </dgm:pt>
    <dgm:pt modelId="{C2A52F33-F895-4B2F-BC4C-05306D79D5F7}" type="pres">
      <dgm:prSet presAssocID="{98FFCFD7-6EAF-43B3-B073-F90520D80DD2}" presName="accentRepeatNode" presStyleLbl="solidFgAcc1" presStyleIdx="0" presStyleCnt="5"/>
      <dgm:spPr>
        <a:solidFill>
          <a:srgbClr val="92D050"/>
        </a:solidFill>
      </dgm:spPr>
      <dgm:t>
        <a:bodyPr/>
        <a:lstStyle/>
        <a:p>
          <a:endParaRPr lang="en-GB"/>
        </a:p>
      </dgm:t>
    </dgm:pt>
    <dgm:pt modelId="{C96D4F64-8976-4162-9159-94B6CC0D69B7}" type="pres">
      <dgm:prSet presAssocID="{F24300EC-4372-4D89-B437-9F81F6228517}" presName="text_2" presStyleLbl="node1" presStyleIdx="1" presStyleCnt="5">
        <dgm:presLayoutVars>
          <dgm:bulletEnabled val="1"/>
        </dgm:presLayoutVars>
      </dgm:prSet>
      <dgm:spPr/>
      <dgm:t>
        <a:bodyPr/>
        <a:lstStyle/>
        <a:p>
          <a:endParaRPr lang="en-GB"/>
        </a:p>
      </dgm:t>
    </dgm:pt>
    <dgm:pt modelId="{4EE27DB4-8694-4A98-907D-FF9009C6FF1B}" type="pres">
      <dgm:prSet presAssocID="{F24300EC-4372-4D89-B437-9F81F6228517}" presName="accent_2" presStyleCnt="0"/>
      <dgm:spPr/>
      <dgm:t>
        <a:bodyPr/>
        <a:lstStyle/>
        <a:p>
          <a:endParaRPr lang="en-GB"/>
        </a:p>
      </dgm:t>
    </dgm:pt>
    <dgm:pt modelId="{EF12B5F5-AB8A-4523-B395-C351AAF3CDFA}" type="pres">
      <dgm:prSet presAssocID="{F24300EC-4372-4D89-B437-9F81F6228517}" presName="accentRepeatNode" presStyleLbl="solidFgAcc1" presStyleIdx="1" presStyleCnt="5"/>
      <dgm:spPr/>
      <dgm:t>
        <a:bodyPr/>
        <a:lstStyle/>
        <a:p>
          <a:endParaRPr lang="de-AT"/>
        </a:p>
      </dgm:t>
    </dgm:pt>
    <dgm:pt modelId="{465B319D-D458-47A0-8636-B27FBAAC6FF3}" type="pres">
      <dgm:prSet presAssocID="{B164D37B-37A9-413C-8093-278638D41A29}" presName="text_3" presStyleLbl="node1" presStyleIdx="2" presStyleCnt="5">
        <dgm:presLayoutVars>
          <dgm:bulletEnabled val="1"/>
        </dgm:presLayoutVars>
      </dgm:prSet>
      <dgm:spPr/>
      <dgm:t>
        <a:bodyPr/>
        <a:lstStyle/>
        <a:p>
          <a:endParaRPr lang="en-GB"/>
        </a:p>
      </dgm:t>
    </dgm:pt>
    <dgm:pt modelId="{1094E24F-3420-4D03-B2EB-B1BB693E7F6D}" type="pres">
      <dgm:prSet presAssocID="{B164D37B-37A9-413C-8093-278638D41A29}" presName="accent_3" presStyleCnt="0"/>
      <dgm:spPr/>
      <dgm:t>
        <a:bodyPr/>
        <a:lstStyle/>
        <a:p>
          <a:endParaRPr lang="en-GB"/>
        </a:p>
      </dgm:t>
    </dgm:pt>
    <dgm:pt modelId="{2C7A6476-D4F2-44C8-ABB9-334E65BF02D4}" type="pres">
      <dgm:prSet presAssocID="{B164D37B-37A9-413C-8093-278638D41A29}" presName="accentRepeatNode" presStyleLbl="solidFgAcc1" presStyleIdx="2" presStyleCnt="5"/>
      <dgm:spPr/>
      <dgm:t>
        <a:bodyPr/>
        <a:lstStyle/>
        <a:p>
          <a:endParaRPr lang="en-GB"/>
        </a:p>
      </dgm:t>
    </dgm:pt>
    <dgm:pt modelId="{D13A1523-7A58-4669-A63D-1C13E4B9DF75}" type="pres">
      <dgm:prSet presAssocID="{FA574216-4A89-4870-B38E-23FBF437CCBF}" presName="text_4" presStyleLbl="node1" presStyleIdx="3" presStyleCnt="5">
        <dgm:presLayoutVars>
          <dgm:bulletEnabled val="1"/>
        </dgm:presLayoutVars>
      </dgm:prSet>
      <dgm:spPr/>
      <dgm:t>
        <a:bodyPr/>
        <a:lstStyle/>
        <a:p>
          <a:endParaRPr lang="en-GB"/>
        </a:p>
      </dgm:t>
    </dgm:pt>
    <dgm:pt modelId="{1316A1FC-D04A-48EE-819B-6B94A681EFB6}" type="pres">
      <dgm:prSet presAssocID="{FA574216-4A89-4870-B38E-23FBF437CCBF}" presName="accent_4" presStyleCnt="0"/>
      <dgm:spPr/>
      <dgm:t>
        <a:bodyPr/>
        <a:lstStyle/>
        <a:p>
          <a:endParaRPr lang="en-GB"/>
        </a:p>
      </dgm:t>
    </dgm:pt>
    <dgm:pt modelId="{5364EAB6-C0A6-4A6F-8D8F-14067864D62B}" type="pres">
      <dgm:prSet presAssocID="{FA574216-4A89-4870-B38E-23FBF437CCBF}" presName="accentRepeatNode" presStyleLbl="solidFgAcc1" presStyleIdx="3" presStyleCnt="5"/>
      <dgm:spPr/>
      <dgm:t>
        <a:bodyPr/>
        <a:lstStyle/>
        <a:p>
          <a:endParaRPr lang="en-GB"/>
        </a:p>
      </dgm:t>
    </dgm:pt>
    <dgm:pt modelId="{6D3D4137-E2E9-4CC5-80D8-DCA1A03FAE2C}" type="pres">
      <dgm:prSet presAssocID="{751605F6-31DF-4E1E-AD67-19FD5C110A50}" presName="text_5" presStyleLbl="node1" presStyleIdx="4" presStyleCnt="5">
        <dgm:presLayoutVars>
          <dgm:bulletEnabled val="1"/>
        </dgm:presLayoutVars>
      </dgm:prSet>
      <dgm:spPr/>
      <dgm:t>
        <a:bodyPr/>
        <a:lstStyle/>
        <a:p>
          <a:endParaRPr lang="en-GB"/>
        </a:p>
      </dgm:t>
    </dgm:pt>
    <dgm:pt modelId="{284E430D-DDD6-4450-A07E-123462456594}" type="pres">
      <dgm:prSet presAssocID="{751605F6-31DF-4E1E-AD67-19FD5C110A50}" presName="accent_5" presStyleCnt="0"/>
      <dgm:spPr/>
      <dgm:t>
        <a:bodyPr/>
        <a:lstStyle/>
        <a:p>
          <a:endParaRPr lang="en-GB"/>
        </a:p>
      </dgm:t>
    </dgm:pt>
    <dgm:pt modelId="{778CB8F3-48B0-485B-8F03-E61C740FAFB1}" type="pres">
      <dgm:prSet presAssocID="{751605F6-31DF-4E1E-AD67-19FD5C110A50}" presName="accentRepeatNode" presStyleLbl="solidFgAcc1" presStyleIdx="4" presStyleCnt="5"/>
      <dgm:spPr/>
      <dgm:t>
        <a:bodyPr/>
        <a:lstStyle/>
        <a:p>
          <a:endParaRPr lang="en-US"/>
        </a:p>
      </dgm:t>
    </dgm:pt>
  </dgm:ptLst>
  <dgm:cxnLst>
    <dgm:cxn modelId="{66EA2AB4-4B7D-429F-86FA-D2F2525130DF}" type="presOf" srcId="{751605F6-31DF-4E1E-AD67-19FD5C110A50}" destId="{6D3D4137-E2E9-4CC5-80D8-DCA1A03FAE2C}" srcOrd="0" destOrd="0" presId="urn:microsoft.com/office/officeart/2008/layout/VerticalCurvedList"/>
    <dgm:cxn modelId="{B492F99B-500D-4D8E-B2D5-9D8CB289E929}" type="presOf" srcId="{FA574216-4A89-4870-B38E-23FBF437CCBF}" destId="{D13A1523-7A58-4669-A63D-1C13E4B9DF75}" srcOrd="0" destOrd="0" presId="urn:microsoft.com/office/officeart/2008/layout/VerticalCurvedList"/>
    <dgm:cxn modelId="{00CD82B3-8A03-4A7E-AB7B-A12EC353989B}" srcId="{754914D3-2823-4D9D-9B5F-8AAE908A2791}" destId="{751605F6-31DF-4E1E-AD67-19FD5C110A50}" srcOrd="4" destOrd="0" parTransId="{4F5A3B64-3F09-4208-AE30-AE3A985B6581}" sibTransId="{C275D667-1342-4DA5-BDDB-C9B7450E643B}"/>
    <dgm:cxn modelId="{385CBD24-E4C0-47F4-9CE7-6EA8EC778564}" type="presOf" srcId="{B164D37B-37A9-413C-8093-278638D41A29}" destId="{465B319D-D458-47A0-8636-B27FBAAC6FF3}" srcOrd="0" destOrd="0" presId="urn:microsoft.com/office/officeart/2008/layout/VerticalCurvedList"/>
    <dgm:cxn modelId="{E0A9D506-F533-4FE5-9338-D2894FE84211}" type="presOf" srcId="{754914D3-2823-4D9D-9B5F-8AAE908A2791}" destId="{AE6139D5-D84B-4711-8A6A-A5161E022A99}" srcOrd="0" destOrd="0" presId="urn:microsoft.com/office/officeart/2008/layout/VerticalCurvedList"/>
    <dgm:cxn modelId="{AA761278-0C69-413B-BF00-5D3521C61DFF}" type="presOf" srcId="{F24300EC-4372-4D89-B437-9F81F6228517}" destId="{C96D4F64-8976-4162-9159-94B6CC0D69B7}" srcOrd="0" destOrd="0" presId="urn:microsoft.com/office/officeart/2008/layout/VerticalCurvedList"/>
    <dgm:cxn modelId="{57DA4B27-2840-445B-BA12-C22073F6F5A6}" srcId="{754914D3-2823-4D9D-9B5F-8AAE908A2791}" destId="{98FFCFD7-6EAF-43B3-B073-F90520D80DD2}" srcOrd="0" destOrd="0" parTransId="{0CEDF57B-D459-45D7-A350-FD28016FAB11}" sibTransId="{0CF79BA9-38A5-469E-A5F4-723A1AFB8F96}"/>
    <dgm:cxn modelId="{0781121C-2DD2-4939-9728-C6477965DA94}" srcId="{754914D3-2823-4D9D-9B5F-8AAE908A2791}" destId="{F24300EC-4372-4D89-B437-9F81F6228517}" srcOrd="1" destOrd="0" parTransId="{468FF3C9-0BE5-4FF4-BE42-47AA0FABB054}" sibTransId="{BBB9D7DD-2425-4723-8219-8DCB9AF8E441}"/>
    <dgm:cxn modelId="{BC9B107C-0429-435C-9C5D-5F180B43E8C5}" srcId="{754914D3-2823-4D9D-9B5F-8AAE908A2791}" destId="{B164D37B-37A9-413C-8093-278638D41A29}" srcOrd="2" destOrd="0" parTransId="{106010B7-DCB6-45D0-A85A-FE4ABDCC7958}" sibTransId="{067CE152-4F3C-429E-83DA-2869032FE072}"/>
    <dgm:cxn modelId="{481D0F06-35AF-44B0-BF58-452E686B7741}" type="presOf" srcId="{98FFCFD7-6EAF-43B3-B073-F90520D80DD2}" destId="{2B62C432-4905-40F9-9530-D2F004B7D3F6}" srcOrd="0" destOrd="0" presId="urn:microsoft.com/office/officeart/2008/layout/VerticalCurvedList"/>
    <dgm:cxn modelId="{36B3B6C9-E204-4F5F-B5C3-2AF254A2BB4E}" type="presOf" srcId="{0CF79BA9-38A5-469E-A5F4-723A1AFB8F96}" destId="{93855F07-44CB-45DE-B464-761E63A71CD5}" srcOrd="0" destOrd="0" presId="urn:microsoft.com/office/officeart/2008/layout/VerticalCurvedList"/>
    <dgm:cxn modelId="{1A43AFF2-DD61-4007-9BB5-526BC9B17308}" srcId="{754914D3-2823-4D9D-9B5F-8AAE908A2791}" destId="{FA574216-4A89-4870-B38E-23FBF437CCBF}" srcOrd="3" destOrd="0" parTransId="{687E7435-6D17-4057-94F6-C9884447746E}" sibTransId="{1CF4510E-FE7D-45DB-9F66-ED2F161BB46C}"/>
    <dgm:cxn modelId="{2C50A92D-0525-4B13-9F03-735EDC927D1B}" type="presParOf" srcId="{AE6139D5-D84B-4711-8A6A-A5161E022A99}" destId="{00F42187-34FD-4D8B-A449-F316E9EB9AFA}" srcOrd="0" destOrd="0" presId="urn:microsoft.com/office/officeart/2008/layout/VerticalCurvedList"/>
    <dgm:cxn modelId="{A9095DB3-F18F-492F-B428-1570AE615055}" type="presParOf" srcId="{00F42187-34FD-4D8B-A449-F316E9EB9AFA}" destId="{C168C53D-163A-4892-8EF0-B5326C3FF8C8}" srcOrd="0" destOrd="0" presId="urn:microsoft.com/office/officeart/2008/layout/VerticalCurvedList"/>
    <dgm:cxn modelId="{26F97A9C-D9ED-43E6-941B-B00D4FF1BE82}" type="presParOf" srcId="{C168C53D-163A-4892-8EF0-B5326C3FF8C8}" destId="{0FAB2C97-DF89-43B9-B7B2-C745E026F562}" srcOrd="0" destOrd="0" presId="urn:microsoft.com/office/officeart/2008/layout/VerticalCurvedList"/>
    <dgm:cxn modelId="{AFCFE948-7E34-47A3-97C6-9A8CE2D891B5}" type="presParOf" srcId="{C168C53D-163A-4892-8EF0-B5326C3FF8C8}" destId="{93855F07-44CB-45DE-B464-761E63A71CD5}" srcOrd="1" destOrd="0" presId="urn:microsoft.com/office/officeart/2008/layout/VerticalCurvedList"/>
    <dgm:cxn modelId="{CA46C726-9E3A-4941-BDFF-713300E91A45}" type="presParOf" srcId="{C168C53D-163A-4892-8EF0-B5326C3FF8C8}" destId="{D258DE45-194F-4470-A0BE-D234AB24927B}" srcOrd="2" destOrd="0" presId="urn:microsoft.com/office/officeart/2008/layout/VerticalCurvedList"/>
    <dgm:cxn modelId="{0293FD6E-2102-4F4E-B163-17DD13C3E185}" type="presParOf" srcId="{C168C53D-163A-4892-8EF0-B5326C3FF8C8}" destId="{BF8CDB65-7F63-46ED-AD6F-299BB5E410A3}" srcOrd="3" destOrd="0" presId="urn:microsoft.com/office/officeart/2008/layout/VerticalCurvedList"/>
    <dgm:cxn modelId="{31C51A03-1409-469F-8444-5B9A4FFBC890}" type="presParOf" srcId="{00F42187-34FD-4D8B-A449-F316E9EB9AFA}" destId="{2B62C432-4905-40F9-9530-D2F004B7D3F6}" srcOrd="1" destOrd="0" presId="urn:microsoft.com/office/officeart/2008/layout/VerticalCurvedList"/>
    <dgm:cxn modelId="{5E8CB002-5524-4C70-B3BC-44E8B74B18CC}" type="presParOf" srcId="{00F42187-34FD-4D8B-A449-F316E9EB9AFA}" destId="{7D7CD6F4-5BF8-4820-9EDA-8C7339E21069}" srcOrd="2" destOrd="0" presId="urn:microsoft.com/office/officeart/2008/layout/VerticalCurvedList"/>
    <dgm:cxn modelId="{36E5E380-F59A-409C-A541-FDCA1B5662CC}" type="presParOf" srcId="{7D7CD6F4-5BF8-4820-9EDA-8C7339E21069}" destId="{C2A52F33-F895-4B2F-BC4C-05306D79D5F7}" srcOrd="0" destOrd="0" presId="urn:microsoft.com/office/officeart/2008/layout/VerticalCurvedList"/>
    <dgm:cxn modelId="{9B104D6A-AAEC-46D2-BD68-0A66A89F38DD}" type="presParOf" srcId="{00F42187-34FD-4D8B-A449-F316E9EB9AFA}" destId="{C96D4F64-8976-4162-9159-94B6CC0D69B7}" srcOrd="3" destOrd="0" presId="urn:microsoft.com/office/officeart/2008/layout/VerticalCurvedList"/>
    <dgm:cxn modelId="{5F54F782-1417-4515-A434-D857BBD214D3}" type="presParOf" srcId="{00F42187-34FD-4D8B-A449-F316E9EB9AFA}" destId="{4EE27DB4-8694-4A98-907D-FF9009C6FF1B}" srcOrd="4" destOrd="0" presId="urn:microsoft.com/office/officeart/2008/layout/VerticalCurvedList"/>
    <dgm:cxn modelId="{60FC48E4-AA07-4CA5-AEE7-2E275BDD3A5B}" type="presParOf" srcId="{4EE27DB4-8694-4A98-907D-FF9009C6FF1B}" destId="{EF12B5F5-AB8A-4523-B395-C351AAF3CDFA}" srcOrd="0" destOrd="0" presId="urn:microsoft.com/office/officeart/2008/layout/VerticalCurvedList"/>
    <dgm:cxn modelId="{F4071D09-1726-4A51-A98B-B49854F7BF4E}" type="presParOf" srcId="{00F42187-34FD-4D8B-A449-F316E9EB9AFA}" destId="{465B319D-D458-47A0-8636-B27FBAAC6FF3}" srcOrd="5" destOrd="0" presId="urn:microsoft.com/office/officeart/2008/layout/VerticalCurvedList"/>
    <dgm:cxn modelId="{FA4A0BE2-1981-4A29-9CF7-437A633F27A8}" type="presParOf" srcId="{00F42187-34FD-4D8B-A449-F316E9EB9AFA}" destId="{1094E24F-3420-4D03-B2EB-B1BB693E7F6D}" srcOrd="6" destOrd="0" presId="urn:microsoft.com/office/officeart/2008/layout/VerticalCurvedList"/>
    <dgm:cxn modelId="{3C906755-A032-4936-9A7C-3A6281BB6AF5}" type="presParOf" srcId="{1094E24F-3420-4D03-B2EB-B1BB693E7F6D}" destId="{2C7A6476-D4F2-44C8-ABB9-334E65BF02D4}" srcOrd="0" destOrd="0" presId="urn:microsoft.com/office/officeart/2008/layout/VerticalCurvedList"/>
    <dgm:cxn modelId="{D5055805-7618-4D7F-AFDB-05945B8D79B8}" type="presParOf" srcId="{00F42187-34FD-4D8B-A449-F316E9EB9AFA}" destId="{D13A1523-7A58-4669-A63D-1C13E4B9DF75}" srcOrd="7" destOrd="0" presId="urn:microsoft.com/office/officeart/2008/layout/VerticalCurvedList"/>
    <dgm:cxn modelId="{F2CD4F26-A660-47AA-BF79-A90D99DA405E}" type="presParOf" srcId="{00F42187-34FD-4D8B-A449-F316E9EB9AFA}" destId="{1316A1FC-D04A-48EE-819B-6B94A681EFB6}" srcOrd="8" destOrd="0" presId="urn:microsoft.com/office/officeart/2008/layout/VerticalCurvedList"/>
    <dgm:cxn modelId="{4B1FA9B3-F75A-4A83-B67F-75E9347E7EEF}" type="presParOf" srcId="{1316A1FC-D04A-48EE-819B-6B94A681EFB6}" destId="{5364EAB6-C0A6-4A6F-8D8F-14067864D62B}" srcOrd="0" destOrd="0" presId="urn:microsoft.com/office/officeart/2008/layout/VerticalCurvedList"/>
    <dgm:cxn modelId="{33434F88-0D5C-438F-9B53-0110839CE161}" type="presParOf" srcId="{00F42187-34FD-4D8B-A449-F316E9EB9AFA}" destId="{6D3D4137-E2E9-4CC5-80D8-DCA1A03FAE2C}" srcOrd="9" destOrd="0" presId="urn:microsoft.com/office/officeart/2008/layout/VerticalCurvedList"/>
    <dgm:cxn modelId="{9B12E47C-D89F-4B99-A177-C54E9F76F32B}" type="presParOf" srcId="{00F42187-34FD-4D8B-A449-F316E9EB9AFA}" destId="{284E430D-DDD6-4450-A07E-123462456594}" srcOrd="10" destOrd="0" presId="urn:microsoft.com/office/officeart/2008/layout/VerticalCurvedList"/>
    <dgm:cxn modelId="{5D01359A-28EE-4926-8BC4-3E8C99A754A6}" type="presParOf" srcId="{284E430D-DDD6-4450-A07E-123462456594}" destId="{778CB8F3-48B0-485B-8F03-E61C740FAFB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DE"/>
        </a:p>
      </dgm:t>
    </dgm:pt>
    <dgm:pt modelId="{F24300EC-4372-4D89-B437-9F81F6228517}">
      <dgm:prSet custT="1"/>
      <dgm:spPr/>
      <dgm:t>
        <a:bodyPr/>
        <a:lstStyle/>
        <a:p>
          <a:r>
            <a:rPr lang="de-DE" sz="2400" b="1" noProof="0" dirty="0" smtClean="0"/>
            <a:t>Advantages </a:t>
          </a:r>
          <a:r>
            <a:rPr lang="de-DE" sz="2400" b="1" noProof="0" dirty="0" err="1" smtClean="0"/>
            <a:t>and</a:t>
          </a:r>
          <a:r>
            <a:rPr lang="de-DE" sz="2400" b="1" noProof="0" dirty="0" smtClean="0"/>
            <a:t> </a:t>
          </a:r>
          <a:r>
            <a:rPr lang="de-DE" sz="2400" b="1" noProof="0" dirty="0" err="1" smtClean="0"/>
            <a:t>challenges</a:t>
          </a:r>
          <a:endParaRPr lang="en-US" sz="2400" b="1" noProof="0" dirty="0" smtClean="0"/>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751605F6-31DF-4E1E-AD67-19FD5C110A50}">
      <dgm:prSet custT="1"/>
      <dgm:spPr/>
      <dgm:t>
        <a:bodyPr/>
        <a:lstStyle/>
        <a:p>
          <a:r>
            <a:rPr lang="de-DE" sz="2400" noProof="0" dirty="0" err="1" smtClean="0"/>
            <a:t>Perspective</a:t>
          </a:r>
          <a:endParaRPr lang="de-DE" sz="2400" noProof="0" dirty="0" smtClean="0"/>
        </a:p>
      </dgm:t>
    </dgm:pt>
    <dgm:pt modelId="{4F5A3B64-3F09-4208-AE30-AE3A985B6581}" type="parTrans" cxnId="{00CD82B3-8A03-4A7E-AB7B-A12EC353989B}">
      <dgm:prSet/>
      <dgm:spPr/>
      <dgm:t>
        <a:bodyPr/>
        <a:lstStyle/>
        <a:p>
          <a:endParaRPr lang="en-US"/>
        </a:p>
      </dgm:t>
    </dgm:pt>
    <dgm:pt modelId="{C275D667-1342-4DA5-BDDB-C9B7450E643B}" type="sibTrans" cxnId="{00CD82B3-8A03-4A7E-AB7B-A12EC353989B}">
      <dgm:prSet/>
      <dgm:spPr/>
      <dgm:t>
        <a:bodyPr/>
        <a:lstStyle/>
        <a:p>
          <a:endParaRPr lang="en-US"/>
        </a:p>
      </dgm:t>
    </dgm:pt>
    <dgm:pt modelId="{98FFCFD7-6EAF-43B3-B073-F90520D80DD2}">
      <dgm:prSet custT="1"/>
      <dgm:spPr/>
      <dgm:t>
        <a:bodyPr/>
        <a:lstStyle/>
        <a:p>
          <a:r>
            <a:rPr lang="de-DE" sz="2400" b="0" noProof="0" dirty="0" smtClean="0"/>
            <a:t>Multimodal </a:t>
          </a:r>
          <a:r>
            <a:rPr lang="de-DE" sz="2400" b="0" noProof="0" dirty="0" err="1" smtClean="0"/>
            <a:t>transport</a:t>
          </a:r>
          <a:r>
            <a:rPr lang="de-DE" sz="2400" b="0" noProof="0" dirty="0" smtClean="0"/>
            <a:t> </a:t>
          </a:r>
          <a:r>
            <a:rPr lang="de-DE" sz="2400" b="0" noProof="0" dirty="0" err="1" smtClean="0"/>
            <a:t>chain</a:t>
          </a:r>
          <a:r>
            <a:rPr lang="de-DE" sz="2400" b="0" noProof="0" dirty="0" smtClean="0"/>
            <a:t> </a:t>
          </a:r>
        </a:p>
      </dgm:t>
    </dgm:pt>
    <dgm:pt modelId="{0CEDF57B-D459-45D7-A350-FD28016FAB11}" type="parTrans" cxnId="{57DA4B27-2840-445B-BA12-C22073F6F5A6}">
      <dgm:prSet/>
      <dgm:spPr/>
      <dgm:t>
        <a:bodyPr/>
        <a:lstStyle/>
        <a:p>
          <a:endParaRPr lang="en-GB"/>
        </a:p>
      </dgm:t>
    </dgm:pt>
    <dgm:pt modelId="{0CF79BA9-38A5-469E-A5F4-723A1AFB8F96}" type="sibTrans" cxnId="{57DA4B27-2840-445B-BA12-C22073F6F5A6}">
      <dgm:prSet/>
      <dgm:spPr/>
      <dgm:t>
        <a:bodyPr/>
        <a:lstStyle/>
        <a:p>
          <a:endParaRPr lang="en-GB"/>
        </a:p>
      </dgm:t>
    </dgm:pt>
    <dgm:pt modelId="{B164D37B-37A9-413C-8093-278638D41A29}">
      <dgm:prSet custT="1"/>
      <dgm:spPr/>
      <dgm:t>
        <a:bodyPr/>
        <a:lstStyle/>
        <a:p>
          <a:r>
            <a:rPr lang="de-DE" sz="2400" noProof="0" dirty="0" smtClean="0"/>
            <a:t>Multimodal </a:t>
          </a:r>
          <a:r>
            <a:rPr lang="de-DE" sz="2400" noProof="0" dirty="0" err="1" smtClean="0"/>
            <a:t>transport</a:t>
          </a:r>
          <a:r>
            <a:rPr lang="de-DE" sz="2400" noProof="0" dirty="0" smtClean="0"/>
            <a:t> in Europe</a:t>
          </a:r>
          <a:endParaRPr lang="en-US" sz="2400" noProof="0" dirty="0" smtClean="0"/>
        </a:p>
      </dgm:t>
    </dgm:pt>
    <dgm:pt modelId="{106010B7-DCB6-45D0-A85A-FE4ABDCC7958}" type="parTrans" cxnId="{BC9B107C-0429-435C-9C5D-5F180B43E8C5}">
      <dgm:prSet/>
      <dgm:spPr/>
      <dgm:t>
        <a:bodyPr/>
        <a:lstStyle/>
        <a:p>
          <a:endParaRPr lang="en-GB"/>
        </a:p>
      </dgm:t>
    </dgm:pt>
    <dgm:pt modelId="{067CE152-4F3C-429E-83DA-2869032FE072}" type="sibTrans" cxnId="{BC9B107C-0429-435C-9C5D-5F180B43E8C5}">
      <dgm:prSet/>
      <dgm:spPr/>
      <dgm:t>
        <a:bodyPr/>
        <a:lstStyle/>
        <a:p>
          <a:endParaRPr lang="en-GB"/>
        </a:p>
      </dgm:t>
    </dgm:pt>
    <dgm:pt modelId="{FA574216-4A89-4870-B38E-23FBF437CCBF}">
      <dgm:prSet custT="1"/>
      <dgm:spPr/>
      <dgm:t>
        <a:bodyPr/>
        <a:lstStyle/>
        <a:p>
          <a:r>
            <a:rPr lang="de-DE" sz="2400" noProof="0" dirty="0" err="1" smtClean="0"/>
            <a:t>Application</a:t>
          </a:r>
          <a:r>
            <a:rPr lang="de-DE" sz="2400" noProof="0" dirty="0" smtClean="0"/>
            <a:t> </a:t>
          </a:r>
          <a:r>
            <a:rPr lang="de-DE" sz="2400" noProof="0" dirty="0" err="1" smtClean="0"/>
            <a:t>example</a:t>
          </a:r>
          <a:endParaRPr lang="en-US" sz="2400" noProof="0" dirty="0" smtClean="0"/>
        </a:p>
      </dgm:t>
    </dgm:pt>
    <dgm:pt modelId="{687E7435-6D17-4057-94F6-C9884447746E}" type="parTrans" cxnId="{1A43AFF2-DD61-4007-9BB5-526BC9B17308}">
      <dgm:prSet/>
      <dgm:spPr/>
      <dgm:t>
        <a:bodyPr/>
        <a:lstStyle/>
        <a:p>
          <a:endParaRPr lang="en-GB"/>
        </a:p>
      </dgm:t>
    </dgm:pt>
    <dgm:pt modelId="{1CF4510E-FE7D-45DB-9F66-ED2F161BB46C}" type="sibTrans" cxnId="{1A43AFF2-DD61-4007-9BB5-526BC9B17308}">
      <dgm:prSet/>
      <dgm:spPr/>
      <dgm:t>
        <a:bodyPr/>
        <a:lstStyle/>
        <a:p>
          <a:endParaRPr lang="en-GB"/>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5"/>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5"/>
      <dgm:spPr/>
      <dgm:t>
        <a:bodyPr/>
        <a:lstStyle/>
        <a:p>
          <a:endParaRPr lang="de-AT"/>
        </a:p>
      </dgm:t>
    </dgm:pt>
    <dgm:pt modelId="{BF8CDB65-7F63-46ED-AD6F-299BB5E410A3}" type="pres">
      <dgm:prSet presAssocID="{754914D3-2823-4D9D-9B5F-8AAE908A2791}" presName="dstNode" presStyleLbl="node1" presStyleIdx="0" presStyleCnt="5"/>
      <dgm:spPr/>
      <dgm:t>
        <a:bodyPr/>
        <a:lstStyle/>
        <a:p>
          <a:endParaRPr lang="de-AT"/>
        </a:p>
      </dgm:t>
    </dgm:pt>
    <dgm:pt modelId="{2B62C432-4905-40F9-9530-D2F004B7D3F6}" type="pres">
      <dgm:prSet presAssocID="{98FFCFD7-6EAF-43B3-B073-F90520D80DD2}" presName="text_1" presStyleLbl="node1" presStyleIdx="0" presStyleCnt="5">
        <dgm:presLayoutVars>
          <dgm:bulletEnabled val="1"/>
        </dgm:presLayoutVars>
      </dgm:prSet>
      <dgm:spPr/>
      <dgm:t>
        <a:bodyPr/>
        <a:lstStyle/>
        <a:p>
          <a:endParaRPr lang="en-GB"/>
        </a:p>
      </dgm:t>
    </dgm:pt>
    <dgm:pt modelId="{7D7CD6F4-5BF8-4820-9EDA-8C7339E21069}" type="pres">
      <dgm:prSet presAssocID="{98FFCFD7-6EAF-43B3-B073-F90520D80DD2}" presName="accent_1" presStyleCnt="0"/>
      <dgm:spPr/>
      <dgm:t>
        <a:bodyPr/>
        <a:lstStyle/>
        <a:p>
          <a:endParaRPr lang="en-GB"/>
        </a:p>
      </dgm:t>
    </dgm:pt>
    <dgm:pt modelId="{C2A52F33-F895-4B2F-BC4C-05306D79D5F7}" type="pres">
      <dgm:prSet presAssocID="{98FFCFD7-6EAF-43B3-B073-F90520D80DD2}" presName="accentRepeatNode" presStyleLbl="solidFgAcc1" presStyleIdx="0" presStyleCnt="5"/>
      <dgm:spPr>
        <a:solidFill>
          <a:srgbClr val="92D050"/>
        </a:solidFill>
      </dgm:spPr>
      <dgm:t>
        <a:bodyPr/>
        <a:lstStyle/>
        <a:p>
          <a:endParaRPr lang="en-GB"/>
        </a:p>
      </dgm:t>
    </dgm:pt>
    <dgm:pt modelId="{C96D4F64-8976-4162-9159-94B6CC0D69B7}" type="pres">
      <dgm:prSet presAssocID="{F24300EC-4372-4D89-B437-9F81F6228517}" presName="text_2" presStyleLbl="node1" presStyleIdx="1" presStyleCnt="5">
        <dgm:presLayoutVars>
          <dgm:bulletEnabled val="1"/>
        </dgm:presLayoutVars>
      </dgm:prSet>
      <dgm:spPr/>
      <dgm:t>
        <a:bodyPr/>
        <a:lstStyle/>
        <a:p>
          <a:endParaRPr lang="en-GB"/>
        </a:p>
      </dgm:t>
    </dgm:pt>
    <dgm:pt modelId="{4EE27DB4-8694-4A98-907D-FF9009C6FF1B}" type="pres">
      <dgm:prSet presAssocID="{F24300EC-4372-4D89-B437-9F81F6228517}" presName="accent_2" presStyleCnt="0"/>
      <dgm:spPr/>
      <dgm:t>
        <a:bodyPr/>
        <a:lstStyle/>
        <a:p>
          <a:endParaRPr lang="en-GB"/>
        </a:p>
      </dgm:t>
    </dgm:pt>
    <dgm:pt modelId="{EF12B5F5-AB8A-4523-B395-C351AAF3CDFA}" type="pres">
      <dgm:prSet presAssocID="{F24300EC-4372-4D89-B437-9F81F6228517}" presName="accentRepeatNode" presStyleLbl="solidFgAcc1" presStyleIdx="1" presStyleCnt="5"/>
      <dgm:spPr/>
      <dgm:t>
        <a:bodyPr/>
        <a:lstStyle/>
        <a:p>
          <a:endParaRPr lang="de-AT"/>
        </a:p>
      </dgm:t>
    </dgm:pt>
    <dgm:pt modelId="{465B319D-D458-47A0-8636-B27FBAAC6FF3}" type="pres">
      <dgm:prSet presAssocID="{B164D37B-37A9-413C-8093-278638D41A29}" presName="text_3" presStyleLbl="node1" presStyleIdx="2" presStyleCnt="5">
        <dgm:presLayoutVars>
          <dgm:bulletEnabled val="1"/>
        </dgm:presLayoutVars>
      </dgm:prSet>
      <dgm:spPr/>
      <dgm:t>
        <a:bodyPr/>
        <a:lstStyle/>
        <a:p>
          <a:endParaRPr lang="en-GB"/>
        </a:p>
      </dgm:t>
    </dgm:pt>
    <dgm:pt modelId="{1094E24F-3420-4D03-B2EB-B1BB693E7F6D}" type="pres">
      <dgm:prSet presAssocID="{B164D37B-37A9-413C-8093-278638D41A29}" presName="accent_3" presStyleCnt="0"/>
      <dgm:spPr/>
      <dgm:t>
        <a:bodyPr/>
        <a:lstStyle/>
        <a:p>
          <a:endParaRPr lang="en-GB"/>
        </a:p>
      </dgm:t>
    </dgm:pt>
    <dgm:pt modelId="{2C7A6476-D4F2-44C8-ABB9-334E65BF02D4}" type="pres">
      <dgm:prSet presAssocID="{B164D37B-37A9-413C-8093-278638D41A29}" presName="accentRepeatNode" presStyleLbl="solidFgAcc1" presStyleIdx="2" presStyleCnt="5"/>
      <dgm:spPr/>
      <dgm:t>
        <a:bodyPr/>
        <a:lstStyle/>
        <a:p>
          <a:endParaRPr lang="en-GB"/>
        </a:p>
      </dgm:t>
    </dgm:pt>
    <dgm:pt modelId="{D13A1523-7A58-4669-A63D-1C13E4B9DF75}" type="pres">
      <dgm:prSet presAssocID="{FA574216-4A89-4870-B38E-23FBF437CCBF}" presName="text_4" presStyleLbl="node1" presStyleIdx="3" presStyleCnt="5">
        <dgm:presLayoutVars>
          <dgm:bulletEnabled val="1"/>
        </dgm:presLayoutVars>
      </dgm:prSet>
      <dgm:spPr/>
      <dgm:t>
        <a:bodyPr/>
        <a:lstStyle/>
        <a:p>
          <a:endParaRPr lang="en-GB"/>
        </a:p>
      </dgm:t>
    </dgm:pt>
    <dgm:pt modelId="{1316A1FC-D04A-48EE-819B-6B94A681EFB6}" type="pres">
      <dgm:prSet presAssocID="{FA574216-4A89-4870-B38E-23FBF437CCBF}" presName="accent_4" presStyleCnt="0"/>
      <dgm:spPr/>
      <dgm:t>
        <a:bodyPr/>
        <a:lstStyle/>
        <a:p>
          <a:endParaRPr lang="en-GB"/>
        </a:p>
      </dgm:t>
    </dgm:pt>
    <dgm:pt modelId="{5364EAB6-C0A6-4A6F-8D8F-14067864D62B}" type="pres">
      <dgm:prSet presAssocID="{FA574216-4A89-4870-B38E-23FBF437CCBF}" presName="accentRepeatNode" presStyleLbl="solidFgAcc1" presStyleIdx="3" presStyleCnt="5"/>
      <dgm:spPr/>
      <dgm:t>
        <a:bodyPr/>
        <a:lstStyle/>
        <a:p>
          <a:endParaRPr lang="en-GB"/>
        </a:p>
      </dgm:t>
    </dgm:pt>
    <dgm:pt modelId="{6D3D4137-E2E9-4CC5-80D8-DCA1A03FAE2C}" type="pres">
      <dgm:prSet presAssocID="{751605F6-31DF-4E1E-AD67-19FD5C110A50}" presName="text_5" presStyleLbl="node1" presStyleIdx="4" presStyleCnt="5">
        <dgm:presLayoutVars>
          <dgm:bulletEnabled val="1"/>
        </dgm:presLayoutVars>
      </dgm:prSet>
      <dgm:spPr/>
      <dgm:t>
        <a:bodyPr/>
        <a:lstStyle/>
        <a:p>
          <a:endParaRPr lang="en-GB"/>
        </a:p>
      </dgm:t>
    </dgm:pt>
    <dgm:pt modelId="{284E430D-DDD6-4450-A07E-123462456594}" type="pres">
      <dgm:prSet presAssocID="{751605F6-31DF-4E1E-AD67-19FD5C110A50}" presName="accent_5" presStyleCnt="0"/>
      <dgm:spPr/>
      <dgm:t>
        <a:bodyPr/>
        <a:lstStyle/>
        <a:p>
          <a:endParaRPr lang="en-GB"/>
        </a:p>
      </dgm:t>
    </dgm:pt>
    <dgm:pt modelId="{778CB8F3-48B0-485B-8F03-E61C740FAFB1}" type="pres">
      <dgm:prSet presAssocID="{751605F6-31DF-4E1E-AD67-19FD5C110A50}" presName="accentRepeatNode" presStyleLbl="solidFgAcc1" presStyleIdx="4" presStyleCnt="5"/>
      <dgm:spPr/>
      <dgm:t>
        <a:bodyPr/>
        <a:lstStyle/>
        <a:p>
          <a:endParaRPr lang="en-US"/>
        </a:p>
      </dgm:t>
    </dgm:pt>
  </dgm:ptLst>
  <dgm:cxnLst>
    <dgm:cxn modelId="{66EA2AB4-4B7D-429F-86FA-D2F2525130DF}" type="presOf" srcId="{751605F6-31DF-4E1E-AD67-19FD5C110A50}" destId="{6D3D4137-E2E9-4CC5-80D8-DCA1A03FAE2C}" srcOrd="0" destOrd="0" presId="urn:microsoft.com/office/officeart/2008/layout/VerticalCurvedList"/>
    <dgm:cxn modelId="{B492F99B-500D-4D8E-B2D5-9D8CB289E929}" type="presOf" srcId="{FA574216-4A89-4870-B38E-23FBF437CCBF}" destId="{D13A1523-7A58-4669-A63D-1C13E4B9DF75}" srcOrd="0" destOrd="0" presId="urn:microsoft.com/office/officeart/2008/layout/VerticalCurvedList"/>
    <dgm:cxn modelId="{00CD82B3-8A03-4A7E-AB7B-A12EC353989B}" srcId="{754914D3-2823-4D9D-9B5F-8AAE908A2791}" destId="{751605F6-31DF-4E1E-AD67-19FD5C110A50}" srcOrd="4" destOrd="0" parTransId="{4F5A3B64-3F09-4208-AE30-AE3A985B6581}" sibTransId="{C275D667-1342-4DA5-BDDB-C9B7450E643B}"/>
    <dgm:cxn modelId="{385CBD24-E4C0-47F4-9CE7-6EA8EC778564}" type="presOf" srcId="{B164D37B-37A9-413C-8093-278638D41A29}" destId="{465B319D-D458-47A0-8636-B27FBAAC6FF3}" srcOrd="0" destOrd="0" presId="urn:microsoft.com/office/officeart/2008/layout/VerticalCurvedList"/>
    <dgm:cxn modelId="{E0A9D506-F533-4FE5-9338-D2894FE84211}" type="presOf" srcId="{754914D3-2823-4D9D-9B5F-8AAE908A2791}" destId="{AE6139D5-D84B-4711-8A6A-A5161E022A99}" srcOrd="0" destOrd="0" presId="urn:microsoft.com/office/officeart/2008/layout/VerticalCurvedList"/>
    <dgm:cxn modelId="{AA761278-0C69-413B-BF00-5D3521C61DFF}" type="presOf" srcId="{F24300EC-4372-4D89-B437-9F81F6228517}" destId="{C96D4F64-8976-4162-9159-94B6CC0D69B7}" srcOrd="0" destOrd="0" presId="urn:microsoft.com/office/officeart/2008/layout/VerticalCurvedList"/>
    <dgm:cxn modelId="{57DA4B27-2840-445B-BA12-C22073F6F5A6}" srcId="{754914D3-2823-4D9D-9B5F-8AAE908A2791}" destId="{98FFCFD7-6EAF-43B3-B073-F90520D80DD2}" srcOrd="0" destOrd="0" parTransId="{0CEDF57B-D459-45D7-A350-FD28016FAB11}" sibTransId="{0CF79BA9-38A5-469E-A5F4-723A1AFB8F96}"/>
    <dgm:cxn modelId="{0781121C-2DD2-4939-9728-C6477965DA94}" srcId="{754914D3-2823-4D9D-9B5F-8AAE908A2791}" destId="{F24300EC-4372-4D89-B437-9F81F6228517}" srcOrd="1" destOrd="0" parTransId="{468FF3C9-0BE5-4FF4-BE42-47AA0FABB054}" sibTransId="{BBB9D7DD-2425-4723-8219-8DCB9AF8E441}"/>
    <dgm:cxn modelId="{BC9B107C-0429-435C-9C5D-5F180B43E8C5}" srcId="{754914D3-2823-4D9D-9B5F-8AAE908A2791}" destId="{B164D37B-37A9-413C-8093-278638D41A29}" srcOrd="2" destOrd="0" parTransId="{106010B7-DCB6-45D0-A85A-FE4ABDCC7958}" sibTransId="{067CE152-4F3C-429E-83DA-2869032FE072}"/>
    <dgm:cxn modelId="{481D0F06-35AF-44B0-BF58-452E686B7741}" type="presOf" srcId="{98FFCFD7-6EAF-43B3-B073-F90520D80DD2}" destId="{2B62C432-4905-40F9-9530-D2F004B7D3F6}" srcOrd="0" destOrd="0" presId="urn:microsoft.com/office/officeart/2008/layout/VerticalCurvedList"/>
    <dgm:cxn modelId="{36B3B6C9-E204-4F5F-B5C3-2AF254A2BB4E}" type="presOf" srcId="{0CF79BA9-38A5-469E-A5F4-723A1AFB8F96}" destId="{93855F07-44CB-45DE-B464-761E63A71CD5}" srcOrd="0" destOrd="0" presId="urn:microsoft.com/office/officeart/2008/layout/VerticalCurvedList"/>
    <dgm:cxn modelId="{1A43AFF2-DD61-4007-9BB5-526BC9B17308}" srcId="{754914D3-2823-4D9D-9B5F-8AAE908A2791}" destId="{FA574216-4A89-4870-B38E-23FBF437CCBF}" srcOrd="3" destOrd="0" parTransId="{687E7435-6D17-4057-94F6-C9884447746E}" sibTransId="{1CF4510E-FE7D-45DB-9F66-ED2F161BB46C}"/>
    <dgm:cxn modelId="{2C50A92D-0525-4B13-9F03-735EDC927D1B}" type="presParOf" srcId="{AE6139D5-D84B-4711-8A6A-A5161E022A99}" destId="{00F42187-34FD-4D8B-A449-F316E9EB9AFA}" srcOrd="0" destOrd="0" presId="urn:microsoft.com/office/officeart/2008/layout/VerticalCurvedList"/>
    <dgm:cxn modelId="{A9095DB3-F18F-492F-B428-1570AE615055}" type="presParOf" srcId="{00F42187-34FD-4D8B-A449-F316E9EB9AFA}" destId="{C168C53D-163A-4892-8EF0-B5326C3FF8C8}" srcOrd="0" destOrd="0" presId="urn:microsoft.com/office/officeart/2008/layout/VerticalCurvedList"/>
    <dgm:cxn modelId="{26F97A9C-D9ED-43E6-941B-B00D4FF1BE82}" type="presParOf" srcId="{C168C53D-163A-4892-8EF0-B5326C3FF8C8}" destId="{0FAB2C97-DF89-43B9-B7B2-C745E026F562}" srcOrd="0" destOrd="0" presId="urn:microsoft.com/office/officeart/2008/layout/VerticalCurvedList"/>
    <dgm:cxn modelId="{AFCFE948-7E34-47A3-97C6-9A8CE2D891B5}" type="presParOf" srcId="{C168C53D-163A-4892-8EF0-B5326C3FF8C8}" destId="{93855F07-44CB-45DE-B464-761E63A71CD5}" srcOrd="1" destOrd="0" presId="urn:microsoft.com/office/officeart/2008/layout/VerticalCurvedList"/>
    <dgm:cxn modelId="{CA46C726-9E3A-4941-BDFF-713300E91A45}" type="presParOf" srcId="{C168C53D-163A-4892-8EF0-B5326C3FF8C8}" destId="{D258DE45-194F-4470-A0BE-D234AB24927B}" srcOrd="2" destOrd="0" presId="urn:microsoft.com/office/officeart/2008/layout/VerticalCurvedList"/>
    <dgm:cxn modelId="{0293FD6E-2102-4F4E-B163-17DD13C3E185}" type="presParOf" srcId="{C168C53D-163A-4892-8EF0-B5326C3FF8C8}" destId="{BF8CDB65-7F63-46ED-AD6F-299BB5E410A3}" srcOrd="3" destOrd="0" presId="urn:microsoft.com/office/officeart/2008/layout/VerticalCurvedList"/>
    <dgm:cxn modelId="{31C51A03-1409-469F-8444-5B9A4FFBC890}" type="presParOf" srcId="{00F42187-34FD-4D8B-A449-F316E9EB9AFA}" destId="{2B62C432-4905-40F9-9530-D2F004B7D3F6}" srcOrd="1" destOrd="0" presId="urn:microsoft.com/office/officeart/2008/layout/VerticalCurvedList"/>
    <dgm:cxn modelId="{5E8CB002-5524-4C70-B3BC-44E8B74B18CC}" type="presParOf" srcId="{00F42187-34FD-4D8B-A449-F316E9EB9AFA}" destId="{7D7CD6F4-5BF8-4820-9EDA-8C7339E21069}" srcOrd="2" destOrd="0" presId="urn:microsoft.com/office/officeart/2008/layout/VerticalCurvedList"/>
    <dgm:cxn modelId="{36E5E380-F59A-409C-A541-FDCA1B5662CC}" type="presParOf" srcId="{7D7CD6F4-5BF8-4820-9EDA-8C7339E21069}" destId="{C2A52F33-F895-4B2F-BC4C-05306D79D5F7}" srcOrd="0" destOrd="0" presId="urn:microsoft.com/office/officeart/2008/layout/VerticalCurvedList"/>
    <dgm:cxn modelId="{9B104D6A-AAEC-46D2-BD68-0A66A89F38DD}" type="presParOf" srcId="{00F42187-34FD-4D8B-A449-F316E9EB9AFA}" destId="{C96D4F64-8976-4162-9159-94B6CC0D69B7}" srcOrd="3" destOrd="0" presId="urn:microsoft.com/office/officeart/2008/layout/VerticalCurvedList"/>
    <dgm:cxn modelId="{5F54F782-1417-4515-A434-D857BBD214D3}" type="presParOf" srcId="{00F42187-34FD-4D8B-A449-F316E9EB9AFA}" destId="{4EE27DB4-8694-4A98-907D-FF9009C6FF1B}" srcOrd="4" destOrd="0" presId="urn:microsoft.com/office/officeart/2008/layout/VerticalCurvedList"/>
    <dgm:cxn modelId="{60FC48E4-AA07-4CA5-AEE7-2E275BDD3A5B}" type="presParOf" srcId="{4EE27DB4-8694-4A98-907D-FF9009C6FF1B}" destId="{EF12B5F5-AB8A-4523-B395-C351AAF3CDFA}" srcOrd="0" destOrd="0" presId="urn:microsoft.com/office/officeart/2008/layout/VerticalCurvedList"/>
    <dgm:cxn modelId="{F4071D09-1726-4A51-A98B-B49854F7BF4E}" type="presParOf" srcId="{00F42187-34FD-4D8B-A449-F316E9EB9AFA}" destId="{465B319D-D458-47A0-8636-B27FBAAC6FF3}" srcOrd="5" destOrd="0" presId="urn:microsoft.com/office/officeart/2008/layout/VerticalCurvedList"/>
    <dgm:cxn modelId="{FA4A0BE2-1981-4A29-9CF7-437A633F27A8}" type="presParOf" srcId="{00F42187-34FD-4D8B-A449-F316E9EB9AFA}" destId="{1094E24F-3420-4D03-B2EB-B1BB693E7F6D}" srcOrd="6" destOrd="0" presId="urn:microsoft.com/office/officeart/2008/layout/VerticalCurvedList"/>
    <dgm:cxn modelId="{3C906755-A032-4936-9A7C-3A6281BB6AF5}" type="presParOf" srcId="{1094E24F-3420-4D03-B2EB-B1BB693E7F6D}" destId="{2C7A6476-D4F2-44C8-ABB9-334E65BF02D4}" srcOrd="0" destOrd="0" presId="urn:microsoft.com/office/officeart/2008/layout/VerticalCurvedList"/>
    <dgm:cxn modelId="{D5055805-7618-4D7F-AFDB-05945B8D79B8}" type="presParOf" srcId="{00F42187-34FD-4D8B-A449-F316E9EB9AFA}" destId="{D13A1523-7A58-4669-A63D-1C13E4B9DF75}" srcOrd="7" destOrd="0" presId="urn:microsoft.com/office/officeart/2008/layout/VerticalCurvedList"/>
    <dgm:cxn modelId="{F2CD4F26-A660-47AA-BF79-A90D99DA405E}" type="presParOf" srcId="{00F42187-34FD-4D8B-A449-F316E9EB9AFA}" destId="{1316A1FC-D04A-48EE-819B-6B94A681EFB6}" srcOrd="8" destOrd="0" presId="urn:microsoft.com/office/officeart/2008/layout/VerticalCurvedList"/>
    <dgm:cxn modelId="{4B1FA9B3-F75A-4A83-B67F-75E9347E7EEF}" type="presParOf" srcId="{1316A1FC-D04A-48EE-819B-6B94A681EFB6}" destId="{5364EAB6-C0A6-4A6F-8D8F-14067864D62B}" srcOrd="0" destOrd="0" presId="urn:microsoft.com/office/officeart/2008/layout/VerticalCurvedList"/>
    <dgm:cxn modelId="{33434F88-0D5C-438F-9B53-0110839CE161}" type="presParOf" srcId="{00F42187-34FD-4D8B-A449-F316E9EB9AFA}" destId="{6D3D4137-E2E9-4CC5-80D8-DCA1A03FAE2C}" srcOrd="9" destOrd="0" presId="urn:microsoft.com/office/officeart/2008/layout/VerticalCurvedList"/>
    <dgm:cxn modelId="{9B12E47C-D89F-4B99-A177-C54E9F76F32B}" type="presParOf" srcId="{00F42187-34FD-4D8B-A449-F316E9EB9AFA}" destId="{284E430D-DDD6-4450-A07E-123462456594}" srcOrd="10" destOrd="0" presId="urn:microsoft.com/office/officeart/2008/layout/VerticalCurvedList"/>
    <dgm:cxn modelId="{5D01359A-28EE-4926-8BC4-3E8C99A754A6}" type="presParOf" srcId="{284E430D-DDD6-4450-A07E-123462456594}" destId="{778CB8F3-48B0-485B-8F03-E61C740FAFB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DE"/>
        </a:p>
      </dgm:t>
    </dgm:pt>
    <dgm:pt modelId="{F24300EC-4372-4D89-B437-9F81F6228517}">
      <dgm:prSet custT="1"/>
      <dgm:spPr/>
      <dgm:t>
        <a:bodyPr/>
        <a:lstStyle/>
        <a:p>
          <a:r>
            <a:rPr lang="de-DE" sz="2400" b="0" noProof="0" dirty="0" smtClean="0"/>
            <a:t>Advantages </a:t>
          </a:r>
          <a:r>
            <a:rPr lang="de-DE" sz="2400" b="0" noProof="0" dirty="0" err="1" smtClean="0"/>
            <a:t>and</a:t>
          </a:r>
          <a:r>
            <a:rPr lang="de-DE" sz="2400" b="0" noProof="0" dirty="0" smtClean="0"/>
            <a:t> </a:t>
          </a:r>
          <a:r>
            <a:rPr lang="de-DE" sz="2400" b="0" noProof="0" dirty="0" err="1" smtClean="0"/>
            <a:t>challenges</a:t>
          </a:r>
          <a:endParaRPr lang="en-US" sz="2400" b="0" noProof="0" dirty="0" smtClean="0"/>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751605F6-31DF-4E1E-AD67-19FD5C110A50}">
      <dgm:prSet custT="1"/>
      <dgm:spPr/>
      <dgm:t>
        <a:bodyPr/>
        <a:lstStyle/>
        <a:p>
          <a:r>
            <a:rPr lang="de-DE" sz="2400" noProof="0" dirty="0" err="1" smtClean="0"/>
            <a:t>Perspective</a:t>
          </a:r>
          <a:endParaRPr lang="de-DE" sz="2400" noProof="0" dirty="0" smtClean="0"/>
        </a:p>
      </dgm:t>
    </dgm:pt>
    <dgm:pt modelId="{4F5A3B64-3F09-4208-AE30-AE3A985B6581}" type="parTrans" cxnId="{00CD82B3-8A03-4A7E-AB7B-A12EC353989B}">
      <dgm:prSet/>
      <dgm:spPr/>
      <dgm:t>
        <a:bodyPr/>
        <a:lstStyle/>
        <a:p>
          <a:endParaRPr lang="en-US"/>
        </a:p>
      </dgm:t>
    </dgm:pt>
    <dgm:pt modelId="{C275D667-1342-4DA5-BDDB-C9B7450E643B}" type="sibTrans" cxnId="{00CD82B3-8A03-4A7E-AB7B-A12EC353989B}">
      <dgm:prSet/>
      <dgm:spPr/>
      <dgm:t>
        <a:bodyPr/>
        <a:lstStyle/>
        <a:p>
          <a:endParaRPr lang="en-US"/>
        </a:p>
      </dgm:t>
    </dgm:pt>
    <dgm:pt modelId="{98FFCFD7-6EAF-43B3-B073-F90520D80DD2}">
      <dgm:prSet custT="1"/>
      <dgm:spPr/>
      <dgm:t>
        <a:bodyPr/>
        <a:lstStyle/>
        <a:p>
          <a:r>
            <a:rPr lang="de-DE" sz="2400" b="0" noProof="0" dirty="0" smtClean="0"/>
            <a:t>Multimodal </a:t>
          </a:r>
          <a:r>
            <a:rPr lang="de-DE" sz="2400" b="0" noProof="0" dirty="0" err="1" smtClean="0"/>
            <a:t>transport</a:t>
          </a:r>
          <a:r>
            <a:rPr lang="de-DE" sz="2400" b="0" noProof="0" dirty="0" smtClean="0"/>
            <a:t> </a:t>
          </a:r>
          <a:r>
            <a:rPr lang="de-DE" sz="2400" b="0" noProof="0" dirty="0" err="1" smtClean="0"/>
            <a:t>chain</a:t>
          </a:r>
          <a:r>
            <a:rPr lang="de-DE" sz="2400" b="0" noProof="0" dirty="0" smtClean="0"/>
            <a:t> </a:t>
          </a:r>
        </a:p>
      </dgm:t>
    </dgm:pt>
    <dgm:pt modelId="{0CEDF57B-D459-45D7-A350-FD28016FAB11}" type="parTrans" cxnId="{57DA4B27-2840-445B-BA12-C22073F6F5A6}">
      <dgm:prSet/>
      <dgm:spPr/>
      <dgm:t>
        <a:bodyPr/>
        <a:lstStyle/>
        <a:p>
          <a:endParaRPr lang="en-GB"/>
        </a:p>
      </dgm:t>
    </dgm:pt>
    <dgm:pt modelId="{0CF79BA9-38A5-469E-A5F4-723A1AFB8F96}" type="sibTrans" cxnId="{57DA4B27-2840-445B-BA12-C22073F6F5A6}">
      <dgm:prSet/>
      <dgm:spPr/>
      <dgm:t>
        <a:bodyPr/>
        <a:lstStyle/>
        <a:p>
          <a:endParaRPr lang="en-GB"/>
        </a:p>
      </dgm:t>
    </dgm:pt>
    <dgm:pt modelId="{B164D37B-37A9-413C-8093-278638D41A29}">
      <dgm:prSet custT="1"/>
      <dgm:spPr/>
      <dgm:t>
        <a:bodyPr/>
        <a:lstStyle/>
        <a:p>
          <a:r>
            <a:rPr lang="de-DE" sz="2400" b="1" noProof="0" dirty="0" smtClean="0"/>
            <a:t>Multimodal </a:t>
          </a:r>
          <a:r>
            <a:rPr lang="de-DE" sz="2400" b="1" noProof="0" dirty="0" err="1" smtClean="0"/>
            <a:t>transport</a:t>
          </a:r>
          <a:r>
            <a:rPr lang="de-DE" sz="2400" b="1" noProof="0" dirty="0" smtClean="0"/>
            <a:t> in Europe</a:t>
          </a:r>
          <a:endParaRPr lang="en-US" sz="2400" b="1" noProof="0" dirty="0" smtClean="0"/>
        </a:p>
      </dgm:t>
    </dgm:pt>
    <dgm:pt modelId="{106010B7-DCB6-45D0-A85A-FE4ABDCC7958}" type="parTrans" cxnId="{BC9B107C-0429-435C-9C5D-5F180B43E8C5}">
      <dgm:prSet/>
      <dgm:spPr/>
      <dgm:t>
        <a:bodyPr/>
        <a:lstStyle/>
        <a:p>
          <a:endParaRPr lang="en-GB"/>
        </a:p>
      </dgm:t>
    </dgm:pt>
    <dgm:pt modelId="{067CE152-4F3C-429E-83DA-2869032FE072}" type="sibTrans" cxnId="{BC9B107C-0429-435C-9C5D-5F180B43E8C5}">
      <dgm:prSet/>
      <dgm:spPr/>
      <dgm:t>
        <a:bodyPr/>
        <a:lstStyle/>
        <a:p>
          <a:endParaRPr lang="en-GB"/>
        </a:p>
      </dgm:t>
    </dgm:pt>
    <dgm:pt modelId="{FA574216-4A89-4870-B38E-23FBF437CCBF}">
      <dgm:prSet custT="1"/>
      <dgm:spPr/>
      <dgm:t>
        <a:bodyPr/>
        <a:lstStyle/>
        <a:p>
          <a:r>
            <a:rPr lang="de-DE" sz="2400" noProof="0" dirty="0" err="1" smtClean="0"/>
            <a:t>Application</a:t>
          </a:r>
          <a:r>
            <a:rPr lang="de-DE" sz="2400" noProof="0" dirty="0" smtClean="0"/>
            <a:t> </a:t>
          </a:r>
          <a:r>
            <a:rPr lang="de-DE" sz="2400" noProof="0" dirty="0" err="1" smtClean="0"/>
            <a:t>example</a:t>
          </a:r>
          <a:endParaRPr lang="en-US" sz="2400" noProof="0" dirty="0" smtClean="0"/>
        </a:p>
      </dgm:t>
    </dgm:pt>
    <dgm:pt modelId="{687E7435-6D17-4057-94F6-C9884447746E}" type="parTrans" cxnId="{1A43AFF2-DD61-4007-9BB5-526BC9B17308}">
      <dgm:prSet/>
      <dgm:spPr/>
      <dgm:t>
        <a:bodyPr/>
        <a:lstStyle/>
        <a:p>
          <a:endParaRPr lang="en-GB"/>
        </a:p>
      </dgm:t>
    </dgm:pt>
    <dgm:pt modelId="{1CF4510E-FE7D-45DB-9F66-ED2F161BB46C}" type="sibTrans" cxnId="{1A43AFF2-DD61-4007-9BB5-526BC9B17308}">
      <dgm:prSet/>
      <dgm:spPr/>
      <dgm:t>
        <a:bodyPr/>
        <a:lstStyle/>
        <a:p>
          <a:endParaRPr lang="en-GB"/>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5"/>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5"/>
      <dgm:spPr/>
      <dgm:t>
        <a:bodyPr/>
        <a:lstStyle/>
        <a:p>
          <a:endParaRPr lang="de-AT"/>
        </a:p>
      </dgm:t>
    </dgm:pt>
    <dgm:pt modelId="{BF8CDB65-7F63-46ED-AD6F-299BB5E410A3}" type="pres">
      <dgm:prSet presAssocID="{754914D3-2823-4D9D-9B5F-8AAE908A2791}" presName="dstNode" presStyleLbl="node1" presStyleIdx="0" presStyleCnt="5"/>
      <dgm:spPr/>
      <dgm:t>
        <a:bodyPr/>
        <a:lstStyle/>
        <a:p>
          <a:endParaRPr lang="de-AT"/>
        </a:p>
      </dgm:t>
    </dgm:pt>
    <dgm:pt modelId="{2B62C432-4905-40F9-9530-D2F004B7D3F6}" type="pres">
      <dgm:prSet presAssocID="{98FFCFD7-6EAF-43B3-B073-F90520D80DD2}" presName="text_1" presStyleLbl="node1" presStyleIdx="0" presStyleCnt="5">
        <dgm:presLayoutVars>
          <dgm:bulletEnabled val="1"/>
        </dgm:presLayoutVars>
      </dgm:prSet>
      <dgm:spPr/>
      <dgm:t>
        <a:bodyPr/>
        <a:lstStyle/>
        <a:p>
          <a:endParaRPr lang="en-GB"/>
        </a:p>
      </dgm:t>
    </dgm:pt>
    <dgm:pt modelId="{7D7CD6F4-5BF8-4820-9EDA-8C7339E21069}" type="pres">
      <dgm:prSet presAssocID="{98FFCFD7-6EAF-43B3-B073-F90520D80DD2}" presName="accent_1" presStyleCnt="0"/>
      <dgm:spPr/>
      <dgm:t>
        <a:bodyPr/>
        <a:lstStyle/>
        <a:p>
          <a:endParaRPr lang="en-GB"/>
        </a:p>
      </dgm:t>
    </dgm:pt>
    <dgm:pt modelId="{C2A52F33-F895-4B2F-BC4C-05306D79D5F7}" type="pres">
      <dgm:prSet presAssocID="{98FFCFD7-6EAF-43B3-B073-F90520D80DD2}" presName="accentRepeatNode" presStyleLbl="solidFgAcc1" presStyleIdx="0" presStyleCnt="5"/>
      <dgm:spPr>
        <a:blipFill rotWithShape="0">
          <a:blip xmlns:r="http://schemas.openxmlformats.org/officeDocument/2006/relationships" r:embed="rId1"/>
          <a:stretch>
            <a:fillRect/>
          </a:stretch>
        </a:blipFill>
      </dgm:spPr>
      <dgm:t>
        <a:bodyPr/>
        <a:lstStyle/>
        <a:p>
          <a:endParaRPr lang="en-GB"/>
        </a:p>
      </dgm:t>
    </dgm:pt>
    <dgm:pt modelId="{C96D4F64-8976-4162-9159-94B6CC0D69B7}" type="pres">
      <dgm:prSet presAssocID="{F24300EC-4372-4D89-B437-9F81F6228517}" presName="text_2" presStyleLbl="node1" presStyleIdx="1" presStyleCnt="5">
        <dgm:presLayoutVars>
          <dgm:bulletEnabled val="1"/>
        </dgm:presLayoutVars>
      </dgm:prSet>
      <dgm:spPr/>
      <dgm:t>
        <a:bodyPr/>
        <a:lstStyle/>
        <a:p>
          <a:endParaRPr lang="en-GB"/>
        </a:p>
      </dgm:t>
    </dgm:pt>
    <dgm:pt modelId="{4EE27DB4-8694-4A98-907D-FF9009C6FF1B}" type="pres">
      <dgm:prSet presAssocID="{F24300EC-4372-4D89-B437-9F81F6228517}" presName="accent_2" presStyleCnt="0"/>
      <dgm:spPr/>
      <dgm:t>
        <a:bodyPr/>
        <a:lstStyle/>
        <a:p>
          <a:endParaRPr lang="en-GB"/>
        </a:p>
      </dgm:t>
    </dgm:pt>
    <dgm:pt modelId="{EF12B5F5-AB8A-4523-B395-C351AAF3CDFA}" type="pres">
      <dgm:prSet presAssocID="{F24300EC-4372-4D89-B437-9F81F6228517}" presName="accentRepeatNode" presStyleLbl="solidFgAcc1" presStyleIdx="1" presStyleCnt="5"/>
      <dgm:spPr/>
      <dgm:t>
        <a:bodyPr/>
        <a:lstStyle/>
        <a:p>
          <a:endParaRPr lang="de-AT"/>
        </a:p>
      </dgm:t>
    </dgm:pt>
    <dgm:pt modelId="{465B319D-D458-47A0-8636-B27FBAAC6FF3}" type="pres">
      <dgm:prSet presAssocID="{B164D37B-37A9-413C-8093-278638D41A29}" presName="text_3" presStyleLbl="node1" presStyleIdx="2" presStyleCnt="5">
        <dgm:presLayoutVars>
          <dgm:bulletEnabled val="1"/>
        </dgm:presLayoutVars>
      </dgm:prSet>
      <dgm:spPr/>
      <dgm:t>
        <a:bodyPr/>
        <a:lstStyle/>
        <a:p>
          <a:endParaRPr lang="en-GB"/>
        </a:p>
      </dgm:t>
    </dgm:pt>
    <dgm:pt modelId="{1094E24F-3420-4D03-B2EB-B1BB693E7F6D}" type="pres">
      <dgm:prSet presAssocID="{B164D37B-37A9-413C-8093-278638D41A29}" presName="accent_3" presStyleCnt="0"/>
      <dgm:spPr/>
      <dgm:t>
        <a:bodyPr/>
        <a:lstStyle/>
        <a:p>
          <a:endParaRPr lang="en-GB"/>
        </a:p>
      </dgm:t>
    </dgm:pt>
    <dgm:pt modelId="{2C7A6476-D4F2-44C8-ABB9-334E65BF02D4}" type="pres">
      <dgm:prSet presAssocID="{B164D37B-37A9-413C-8093-278638D41A29}" presName="accentRepeatNode" presStyleLbl="solidFgAcc1" presStyleIdx="2" presStyleCnt="5"/>
      <dgm:spPr>
        <a:blipFill rotWithShape="0">
          <a:blip xmlns:r="http://schemas.openxmlformats.org/officeDocument/2006/relationships" r:embed="rId2"/>
          <a:stretch>
            <a:fillRect/>
          </a:stretch>
        </a:blipFill>
      </dgm:spPr>
      <dgm:t>
        <a:bodyPr/>
        <a:lstStyle/>
        <a:p>
          <a:endParaRPr lang="en-GB"/>
        </a:p>
      </dgm:t>
    </dgm:pt>
    <dgm:pt modelId="{D13A1523-7A58-4669-A63D-1C13E4B9DF75}" type="pres">
      <dgm:prSet presAssocID="{FA574216-4A89-4870-B38E-23FBF437CCBF}" presName="text_4" presStyleLbl="node1" presStyleIdx="3" presStyleCnt="5" custLinFactNeighborX="636" custLinFactNeighborY="5278">
        <dgm:presLayoutVars>
          <dgm:bulletEnabled val="1"/>
        </dgm:presLayoutVars>
      </dgm:prSet>
      <dgm:spPr/>
      <dgm:t>
        <a:bodyPr/>
        <a:lstStyle/>
        <a:p>
          <a:endParaRPr lang="en-GB"/>
        </a:p>
      </dgm:t>
    </dgm:pt>
    <dgm:pt modelId="{1316A1FC-D04A-48EE-819B-6B94A681EFB6}" type="pres">
      <dgm:prSet presAssocID="{FA574216-4A89-4870-B38E-23FBF437CCBF}" presName="accent_4" presStyleCnt="0"/>
      <dgm:spPr/>
      <dgm:t>
        <a:bodyPr/>
        <a:lstStyle/>
        <a:p>
          <a:endParaRPr lang="en-GB"/>
        </a:p>
      </dgm:t>
    </dgm:pt>
    <dgm:pt modelId="{5364EAB6-C0A6-4A6F-8D8F-14067864D62B}" type="pres">
      <dgm:prSet presAssocID="{FA574216-4A89-4870-B38E-23FBF437CCBF}" presName="accentRepeatNode" presStyleLbl="solidFgAcc1" presStyleIdx="3" presStyleCnt="5"/>
      <dgm:spPr/>
      <dgm:t>
        <a:bodyPr/>
        <a:lstStyle/>
        <a:p>
          <a:endParaRPr lang="en-GB"/>
        </a:p>
      </dgm:t>
    </dgm:pt>
    <dgm:pt modelId="{6D3D4137-E2E9-4CC5-80D8-DCA1A03FAE2C}" type="pres">
      <dgm:prSet presAssocID="{751605F6-31DF-4E1E-AD67-19FD5C110A50}" presName="text_5" presStyleLbl="node1" presStyleIdx="4" presStyleCnt="5">
        <dgm:presLayoutVars>
          <dgm:bulletEnabled val="1"/>
        </dgm:presLayoutVars>
      </dgm:prSet>
      <dgm:spPr/>
      <dgm:t>
        <a:bodyPr/>
        <a:lstStyle/>
        <a:p>
          <a:endParaRPr lang="en-GB"/>
        </a:p>
      </dgm:t>
    </dgm:pt>
    <dgm:pt modelId="{284E430D-DDD6-4450-A07E-123462456594}" type="pres">
      <dgm:prSet presAssocID="{751605F6-31DF-4E1E-AD67-19FD5C110A50}" presName="accent_5" presStyleCnt="0"/>
      <dgm:spPr/>
      <dgm:t>
        <a:bodyPr/>
        <a:lstStyle/>
        <a:p>
          <a:endParaRPr lang="en-GB"/>
        </a:p>
      </dgm:t>
    </dgm:pt>
    <dgm:pt modelId="{778CB8F3-48B0-485B-8F03-E61C740FAFB1}" type="pres">
      <dgm:prSet presAssocID="{751605F6-31DF-4E1E-AD67-19FD5C110A50}" presName="accentRepeatNode" presStyleLbl="solidFgAcc1" presStyleIdx="4" presStyleCnt="5"/>
      <dgm:spPr/>
      <dgm:t>
        <a:bodyPr/>
        <a:lstStyle/>
        <a:p>
          <a:endParaRPr lang="en-US"/>
        </a:p>
      </dgm:t>
    </dgm:pt>
  </dgm:ptLst>
  <dgm:cxnLst>
    <dgm:cxn modelId="{66EA2AB4-4B7D-429F-86FA-D2F2525130DF}" type="presOf" srcId="{751605F6-31DF-4E1E-AD67-19FD5C110A50}" destId="{6D3D4137-E2E9-4CC5-80D8-DCA1A03FAE2C}" srcOrd="0" destOrd="0" presId="urn:microsoft.com/office/officeart/2008/layout/VerticalCurvedList"/>
    <dgm:cxn modelId="{B492F99B-500D-4D8E-B2D5-9D8CB289E929}" type="presOf" srcId="{FA574216-4A89-4870-B38E-23FBF437CCBF}" destId="{D13A1523-7A58-4669-A63D-1C13E4B9DF75}" srcOrd="0" destOrd="0" presId="urn:microsoft.com/office/officeart/2008/layout/VerticalCurvedList"/>
    <dgm:cxn modelId="{00CD82B3-8A03-4A7E-AB7B-A12EC353989B}" srcId="{754914D3-2823-4D9D-9B5F-8AAE908A2791}" destId="{751605F6-31DF-4E1E-AD67-19FD5C110A50}" srcOrd="4" destOrd="0" parTransId="{4F5A3B64-3F09-4208-AE30-AE3A985B6581}" sibTransId="{C275D667-1342-4DA5-BDDB-C9B7450E643B}"/>
    <dgm:cxn modelId="{385CBD24-E4C0-47F4-9CE7-6EA8EC778564}" type="presOf" srcId="{B164D37B-37A9-413C-8093-278638D41A29}" destId="{465B319D-D458-47A0-8636-B27FBAAC6FF3}" srcOrd="0" destOrd="0" presId="urn:microsoft.com/office/officeart/2008/layout/VerticalCurvedList"/>
    <dgm:cxn modelId="{E0A9D506-F533-4FE5-9338-D2894FE84211}" type="presOf" srcId="{754914D3-2823-4D9D-9B5F-8AAE908A2791}" destId="{AE6139D5-D84B-4711-8A6A-A5161E022A99}" srcOrd="0" destOrd="0" presId="urn:microsoft.com/office/officeart/2008/layout/VerticalCurvedList"/>
    <dgm:cxn modelId="{AA761278-0C69-413B-BF00-5D3521C61DFF}" type="presOf" srcId="{F24300EC-4372-4D89-B437-9F81F6228517}" destId="{C96D4F64-8976-4162-9159-94B6CC0D69B7}" srcOrd="0" destOrd="0" presId="urn:microsoft.com/office/officeart/2008/layout/VerticalCurvedList"/>
    <dgm:cxn modelId="{57DA4B27-2840-445B-BA12-C22073F6F5A6}" srcId="{754914D3-2823-4D9D-9B5F-8AAE908A2791}" destId="{98FFCFD7-6EAF-43B3-B073-F90520D80DD2}" srcOrd="0" destOrd="0" parTransId="{0CEDF57B-D459-45D7-A350-FD28016FAB11}" sibTransId="{0CF79BA9-38A5-469E-A5F4-723A1AFB8F96}"/>
    <dgm:cxn modelId="{0781121C-2DD2-4939-9728-C6477965DA94}" srcId="{754914D3-2823-4D9D-9B5F-8AAE908A2791}" destId="{F24300EC-4372-4D89-B437-9F81F6228517}" srcOrd="1" destOrd="0" parTransId="{468FF3C9-0BE5-4FF4-BE42-47AA0FABB054}" sibTransId="{BBB9D7DD-2425-4723-8219-8DCB9AF8E441}"/>
    <dgm:cxn modelId="{BC9B107C-0429-435C-9C5D-5F180B43E8C5}" srcId="{754914D3-2823-4D9D-9B5F-8AAE908A2791}" destId="{B164D37B-37A9-413C-8093-278638D41A29}" srcOrd="2" destOrd="0" parTransId="{106010B7-DCB6-45D0-A85A-FE4ABDCC7958}" sibTransId="{067CE152-4F3C-429E-83DA-2869032FE072}"/>
    <dgm:cxn modelId="{481D0F06-35AF-44B0-BF58-452E686B7741}" type="presOf" srcId="{98FFCFD7-6EAF-43B3-B073-F90520D80DD2}" destId="{2B62C432-4905-40F9-9530-D2F004B7D3F6}" srcOrd="0" destOrd="0" presId="urn:microsoft.com/office/officeart/2008/layout/VerticalCurvedList"/>
    <dgm:cxn modelId="{36B3B6C9-E204-4F5F-B5C3-2AF254A2BB4E}" type="presOf" srcId="{0CF79BA9-38A5-469E-A5F4-723A1AFB8F96}" destId="{93855F07-44CB-45DE-B464-761E63A71CD5}" srcOrd="0" destOrd="0" presId="urn:microsoft.com/office/officeart/2008/layout/VerticalCurvedList"/>
    <dgm:cxn modelId="{1A43AFF2-DD61-4007-9BB5-526BC9B17308}" srcId="{754914D3-2823-4D9D-9B5F-8AAE908A2791}" destId="{FA574216-4A89-4870-B38E-23FBF437CCBF}" srcOrd="3" destOrd="0" parTransId="{687E7435-6D17-4057-94F6-C9884447746E}" sibTransId="{1CF4510E-FE7D-45DB-9F66-ED2F161BB46C}"/>
    <dgm:cxn modelId="{2C50A92D-0525-4B13-9F03-735EDC927D1B}" type="presParOf" srcId="{AE6139D5-D84B-4711-8A6A-A5161E022A99}" destId="{00F42187-34FD-4D8B-A449-F316E9EB9AFA}" srcOrd="0" destOrd="0" presId="urn:microsoft.com/office/officeart/2008/layout/VerticalCurvedList"/>
    <dgm:cxn modelId="{A9095DB3-F18F-492F-B428-1570AE615055}" type="presParOf" srcId="{00F42187-34FD-4D8B-A449-F316E9EB9AFA}" destId="{C168C53D-163A-4892-8EF0-B5326C3FF8C8}" srcOrd="0" destOrd="0" presId="urn:microsoft.com/office/officeart/2008/layout/VerticalCurvedList"/>
    <dgm:cxn modelId="{26F97A9C-D9ED-43E6-941B-B00D4FF1BE82}" type="presParOf" srcId="{C168C53D-163A-4892-8EF0-B5326C3FF8C8}" destId="{0FAB2C97-DF89-43B9-B7B2-C745E026F562}" srcOrd="0" destOrd="0" presId="urn:microsoft.com/office/officeart/2008/layout/VerticalCurvedList"/>
    <dgm:cxn modelId="{AFCFE948-7E34-47A3-97C6-9A8CE2D891B5}" type="presParOf" srcId="{C168C53D-163A-4892-8EF0-B5326C3FF8C8}" destId="{93855F07-44CB-45DE-B464-761E63A71CD5}" srcOrd="1" destOrd="0" presId="urn:microsoft.com/office/officeart/2008/layout/VerticalCurvedList"/>
    <dgm:cxn modelId="{CA46C726-9E3A-4941-BDFF-713300E91A45}" type="presParOf" srcId="{C168C53D-163A-4892-8EF0-B5326C3FF8C8}" destId="{D258DE45-194F-4470-A0BE-D234AB24927B}" srcOrd="2" destOrd="0" presId="urn:microsoft.com/office/officeart/2008/layout/VerticalCurvedList"/>
    <dgm:cxn modelId="{0293FD6E-2102-4F4E-B163-17DD13C3E185}" type="presParOf" srcId="{C168C53D-163A-4892-8EF0-B5326C3FF8C8}" destId="{BF8CDB65-7F63-46ED-AD6F-299BB5E410A3}" srcOrd="3" destOrd="0" presId="urn:microsoft.com/office/officeart/2008/layout/VerticalCurvedList"/>
    <dgm:cxn modelId="{31C51A03-1409-469F-8444-5B9A4FFBC890}" type="presParOf" srcId="{00F42187-34FD-4D8B-A449-F316E9EB9AFA}" destId="{2B62C432-4905-40F9-9530-D2F004B7D3F6}" srcOrd="1" destOrd="0" presId="urn:microsoft.com/office/officeart/2008/layout/VerticalCurvedList"/>
    <dgm:cxn modelId="{5E8CB002-5524-4C70-B3BC-44E8B74B18CC}" type="presParOf" srcId="{00F42187-34FD-4D8B-A449-F316E9EB9AFA}" destId="{7D7CD6F4-5BF8-4820-9EDA-8C7339E21069}" srcOrd="2" destOrd="0" presId="urn:microsoft.com/office/officeart/2008/layout/VerticalCurvedList"/>
    <dgm:cxn modelId="{36E5E380-F59A-409C-A541-FDCA1B5662CC}" type="presParOf" srcId="{7D7CD6F4-5BF8-4820-9EDA-8C7339E21069}" destId="{C2A52F33-F895-4B2F-BC4C-05306D79D5F7}" srcOrd="0" destOrd="0" presId="urn:microsoft.com/office/officeart/2008/layout/VerticalCurvedList"/>
    <dgm:cxn modelId="{9B104D6A-AAEC-46D2-BD68-0A66A89F38DD}" type="presParOf" srcId="{00F42187-34FD-4D8B-A449-F316E9EB9AFA}" destId="{C96D4F64-8976-4162-9159-94B6CC0D69B7}" srcOrd="3" destOrd="0" presId="urn:microsoft.com/office/officeart/2008/layout/VerticalCurvedList"/>
    <dgm:cxn modelId="{5F54F782-1417-4515-A434-D857BBD214D3}" type="presParOf" srcId="{00F42187-34FD-4D8B-A449-F316E9EB9AFA}" destId="{4EE27DB4-8694-4A98-907D-FF9009C6FF1B}" srcOrd="4" destOrd="0" presId="urn:microsoft.com/office/officeart/2008/layout/VerticalCurvedList"/>
    <dgm:cxn modelId="{60FC48E4-AA07-4CA5-AEE7-2E275BDD3A5B}" type="presParOf" srcId="{4EE27DB4-8694-4A98-907D-FF9009C6FF1B}" destId="{EF12B5F5-AB8A-4523-B395-C351AAF3CDFA}" srcOrd="0" destOrd="0" presId="urn:microsoft.com/office/officeart/2008/layout/VerticalCurvedList"/>
    <dgm:cxn modelId="{F4071D09-1726-4A51-A98B-B49854F7BF4E}" type="presParOf" srcId="{00F42187-34FD-4D8B-A449-F316E9EB9AFA}" destId="{465B319D-D458-47A0-8636-B27FBAAC6FF3}" srcOrd="5" destOrd="0" presId="urn:microsoft.com/office/officeart/2008/layout/VerticalCurvedList"/>
    <dgm:cxn modelId="{FA4A0BE2-1981-4A29-9CF7-437A633F27A8}" type="presParOf" srcId="{00F42187-34FD-4D8B-A449-F316E9EB9AFA}" destId="{1094E24F-3420-4D03-B2EB-B1BB693E7F6D}" srcOrd="6" destOrd="0" presId="urn:microsoft.com/office/officeart/2008/layout/VerticalCurvedList"/>
    <dgm:cxn modelId="{3C906755-A032-4936-9A7C-3A6281BB6AF5}" type="presParOf" srcId="{1094E24F-3420-4D03-B2EB-B1BB693E7F6D}" destId="{2C7A6476-D4F2-44C8-ABB9-334E65BF02D4}" srcOrd="0" destOrd="0" presId="urn:microsoft.com/office/officeart/2008/layout/VerticalCurvedList"/>
    <dgm:cxn modelId="{D5055805-7618-4D7F-AFDB-05945B8D79B8}" type="presParOf" srcId="{00F42187-34FD-4D8B-A449-F316E9EB9AFA}" destId="{D13A1523-7A58-4669-A63D-1C13E4B9DF75}" srcOrd="7" destOrd="0" presId="urn:microsoft.com/office/officeart/2008/layout/VerticalCurvedList"/>
    <dgm:cxn modelId="{F2CD4F26-A660-47AA-BF79-A90D99DA405E}" type="presParOf" srcId="{00F42187-34FD-4D8B-A449-F316E9EB9AFA}" destId="{1316A1FC-D04A-48EE-819B-6B94A681EFB6}" srcOrd="8" destOrd="0" presId="urn:microsoft.com/office/officeart/2008/layout/VerticalCurvedList"/>
    <dgm:cxn modelId="{4B1FA9B3-F75A-4A83-B67F-75E9347E7EEF}" type="presParOf" srcId="{1316A1FC-D04A-48EE-819B-6B94A681EFB6}" destId="{5364EAB6-C0A6-4A6F-8D8F-14067864D62B}" srcOrd="0" destOrd="0" presId="urn:microsoft.com/office/officeart/2008/layout/VerticalCurvedList"/>
    <dgm:cxn modelId="{33434F88-0D5C-438F-9B53-0110839CE161}" type="presParOf" srcId="{00F42187-34FD-4D8B-A449-F316E9EB9AFA}" destId="{6D3D4137-E2E9-4CC5-80D8-DCA1A03FAE2C}" srcOrd="9" destOrd="0" presId="urn:microsoft.com/office/officeart/2008/layout/VerticalCurvedList"/>
    <dgm:cxn modelId="{9B12E47C-D89F-4B99-A177-C54E9F76F32B}" type="presParOf" srcId="{00F42187-34FD-4D8B-A449-F316E9EB9AFA}" destId="{284E430D-DDD6-4450-A07E-123462456594}" srcOrd="10" destOrd="0" presId="urn:microsoft.com/office/officeart/2008/layout/VerticalCurvedList"/>
    <dgm:cxn modelId="{5D01359A-28EE-4926-8BC4-3E8C99A754A6}" type="presParOf" srcId="{284E430D-DDD6-4450-A07E-123462456594}" destId="{778CB8F3-48B0-485B-8F03-E61C740FAFB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DE"/>
        </a:p>
      </dgm:t>
    </dgm:pt>
    <dgm:pt modelId="{F24300EC-4372-4D89-B437-9F81F6228517}">
      <dgm:prSet custT="1"/>
      <dgm:spPr/>
      <dgm:t>
        <a:bodyPr/>
        <a:lstStyle/>
        <a:p>
          <a:r>
            <a:rPr lang="de-DE" sz="2400" b="0" noProof="0" dirty="0" smtClean="0"/>
            <a:t>Advantages </a:t>
          </a:r>
          <a:r>
            <a:rPr lang="de-DE" sz="2400" b="0" noProof="0" dirty="0" err="1" smtClean="0"/>
            <a:t>and</a:t>
          </a:r>
          <a:r>
            <a:rPr lang="de-DE" sz="2400" b="0" noProof="0" dirty="0" smtClean="0"/>
            <a:t> </a:t>
          </a:r>
          <a:r>
            <a:rPr lang="de-DE" sz="2400" b="0" noProof="0" dirty="0" err="1" smtClean="0"/>
            <a:t>challenges</a:t>
          </a:r>
          <a:endParaRPr lang="en-US" sz="2400" b="0" noProof="0" dirty="0" smtClean="0"/>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751605F6-31DF-4E1E-AD67-19FD5C110A50}">
      <dgm:prSet custT="1"/>
      <dgm:spPr/>
      <dgm:t>
        <a:bodyPr/>
        <a:lstStyle/>
        <a:p>
          <a:r>
            <a:rPr lang="de-DE" sz="2400" noProof="0" dirty="0" err="1" smtClean="0"/>
            <a:t>Perspective</a:t>
          </a:r>
          <a:endParaRPr lang="de-DE" sz="2400" noProof="0" dirty="0" smtClean="0"/>
        </a:p>
      </dgm:t>
    </dgm:pt>
    <dgm:pt modelId="{4F5A3B64-3F09-4208-AE30-AE3A985B6581}" type="parTrans" cxnId="{00CD82B3-8A03-4A7E-AB7B-A12EC353989B}">
      <dgm:prSet/>
      <dgm:spPr/>
      <dgm:t>
        <a:bodyPr/>
        <a:lstStyle/>
        <a:p>
          <a:endParaRPr lang="en-US"/>
        </a:p>
      </dgm:t>
    </dgm:pt>
    <dgm:pt modelId="{C275D667-1342-4DA5-BDDB-C9B7450E643B}" type="sibTrans" cxnId="{00CD82B3-8A03-4A7E-AB7B-A12EC353989B}">
      <dgm:prSet/>
      <dgm:spPr/>
      <dgm:t>
        <a:bodyPr/>
        <a:lstStyle/>
        <a:p>
          <a:endParaRPr lang="en-US"/>
        </a:p>
      </dgm:t>
    </dgm:pt>
    <dgm:pt modelId="{98FFCFD7-6EAF-43B3-B073-F90520D80DD2}">
      <dgm:prSet custT="1"/>
      <dgm:spPr/>
      <dgm:t>
        <a:bodyPr/>
        <a:lstStyle/>
        <a:p>
          <a:r>
            <a:rPr lang="de-DE" sz="2400" b="0" noProof="0" dirty="0" smtClean="0"/>
            <a:t>Multimodal </a:t>
          </a:r>
          <a:r>
            <a:rPr lang="de-DE" sz="2400" b="0" noProof="0" dirty="0" err="1" smtClean="0"/>
            <a:t>transport</a:t>
          </a:r>
          <a:r>
            <a:rPr lang="de-DE" sz="2400" b="0" noProof="0" dirty="0" smtClean="0"/>
            <a:t> </a:t>
          </a:r>
          <a:r>
            <a:rPr lang="de-DE" sz="2400" b="0" noProof="0" dirty="0" err="1" smtClean="0"/>
            <a:t>chain</a:t>
          </a:r>
          <a:r>
            <a:rPr lang="de-DE" sz="2400" b="0" noProof="0" dirty="0" smtClean="0"/>
            <a:t> </a:t>
          </a:r>
        </a:p>
      </dgm:t>
    </dgm:pt>
    <dgm:pt modelId="{0CEDF57B-D459-45D7-A350-FD28016FAB11}" type="parTrans" cxnId="{57DA4B27-2840-445B-BA12-C22073F6F5A6}">
      <dgm:prSet/>
      <dgm:spPr/>
      <dgm:t>
        <a:bodyPr/>
        <a:lstStyle/>
        <a:p>
          <a:endParaRPr lang="en-GB"/>
        </a:p>
      </dgm:t>
    </dgm:pt>
    <dgm:pt modelId="{0CF79BA9-38A5-469E-A5F4-723A1AFB8F96}" type="sibTrans" cxnId="{57DA4B27-2840-445B-BA12-C22073F6F5A6}">
      <dgm:prSet/>
      <dgm:spPr/>
      <dgm:t>
        <a:bodyPr/>
        <a:lstStyle/>
        <a:p>
          <a:endParaRPr lang="en-GB"/>
        </a:p>
      </dgm:t>
    </dgm:pt>
    <dgm:pt modelId="{B164D37B-37A9-413C-8093-278638D41A29}">
      <dgm:prSet custT="1"/>
      <dgm:spPr/>
      <dgm:t>
        <a:bodyPr/>
        <a:lstStyle/>
        <a:p>
          <a:r>
            <a:rPr lang="de-DE" sz="2400" noProof="0" dirty="0" smtClean="0"/>
            <a:t>Multimodal </a:t>
          </a:r>
          <a:r>
            <a:rPr lang="de-DE" sz="2400" noProof="0" dirty="0" err="1" smtClean="0"/>
            <a:t>transport</a:t>
          </a:r>
          <a:r>
            <a:rPr lang="de-DE" sz="2400" noProof="0" dirty="0" smtClean="0"/>
            <a:t> in Europe</a:t>
          </a:r>
          <a:endParaRPr lang="en-US" sz="2400" noProof="0" dirty="0" smtClean="0"/>
        </a:p>
      </dgm:t>
    </dgm:pt>
    <dgm:pt modelId="{106010B7-DCB6-45D0-A85A-FE4ABDCC7958}" type="parTrans" cxnId="{BC9B107C-0429-435C-9C5D-5F180B43E8C5}">
      <dgm:prSet/>
      <dgm:spPr/>
      <dgm:t>
        <a:bodyPr/>
        <a:lstStyle/>
        <a:p>
          <a:endParaRPr lang="en-GB"/>
        </a:p>
      </dgm:t>
    </dgm:pt>
    <dgm:pt modelId="{067CE152-4F3C-429E-83DA-2869032FE072}" type="sibTrans" cxnId="{BC9B107C-0429-435C-9C5D-5F180B43E8C5}">
      <dgm:prSet/>
      <dgm:spPr/>
      <dgm:t>
        <a:bodyPr/>
        <a:lstStyle/>
        <a:p>
          <a:endParaRPr lang="en-GB"/>
        </a:p>
      </dgm:t>
    </dgm:pt>
    <dgm:pt modelId="{FA574216-4A89-4870-B38E-23FBF437CCBF}">
      <dgm:prSet custT="1"/>
      <dgm:spPr/>
      <dgm:t>
        <a:bodyPr/>
        <a:lstStyle/>
        <a:p>
          <a:r>
            <a:rPr lang="de-DE" sz="2400" b="1" noProof="0" dirty="0" err="1" smtClean="0"/>
            <a:t>Application</a:t>
          </a:r>
          <a:r>
            <a:rPr lang="de-DE" sz="2400" b="1" noProof="0" dirty="0" smtClean="0"/>
            <a:t> </a:t>
          </a:r>
          <a:r>
            <a:rPr lang="de-DE" sz="2400" b="1" noProof="0" dirty="0" err="1" smtClean="0"/>
            <a:t>example</a:t>
          </a:r>
          <a:endParaRPr lang="en-US" sz="2400" b="1" noProof="0" dirty="0" smtClean="0"/>
        </a:p>
      </dgm:t>
    </dgm:pt>
    <dgm:pt modelId="{687E7435-6D17-4057-94F6-C9884447746E}" type="parTrans" cxnId="{1A43AFF2-DD61-4007-9BB5-526BC9B17308}">
      <dgm:prSet/>
      <dgm:spPr/>
      <dgm:t>
        <a:bodyPr/>
        <a:lstStyle/>
        <a:p>
          <a:endParaRPr lang="en-GB"/>
        </a:p>
      </dgm:t>
    </dgm:pt>
    <dgm:pt modelId="{1CF4510E-FE7D-45DB-9F66-ED2F161BB46C}" type="sibTrans" cxnId="{1A43AFF2-DD61-4007-9BB5-526BC9B17308}">
      <dgm:prSet/>
      <dgm:spPr/>
      <dgm:t>
        <a:bodyPr/>
        <a:lstStyle/>
        <a:p>
          <a:endParaRPr lang="en-GB"/>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5"/>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5"/>
      <dgm:spPr/>
      <dgm:t>
        <a:bodyPr/>
        <a:lstStyle/>
        <a:p>
          <a:endParaRPr lang="de-AT"/>
        </a:p>
      </dgm:t>
    </dgm:pt>
    <dgm:pt modelId="{BF8CDB65-7F63-46ED-AD6F-299BB5E410A3}" type="pres">
      <dgm:prSet presAssocID="{754914D3-2823-4D9D-9B5F-8AAE908A2791}" presName="dstNode" presStyleLbl="node1" presStyleIdx="0" presStyleCnt="5"/>
      <dgm:spPr/>
      <dgm:t>
        <a:bodyPr/>
        <a:lstStyle/>
        <a:p>
          <a:endParaRPr lang="de-AT"/>
        </a:p>
      </dgm:t>
    </dgm:pt>
    <dgm:pt modelId="{2B62C432-4905-40F9-9530-D2F004B7D3F6}" type="pres">
      <dgm:prSet presAssocID="{98FFCFD7-6EAF-43B3-B073-F90520D80DD2}" presName="text_1" presStyleLbl="node1" presStyleIdx="0" presStyleCnt="5">
        <dgm:presLayoutVars>
          <dgm:bulletEnabled val="1"/>
        </dgm:presLayoutVars>
      </dgm:prSet>
      <dgm:spPr/>
      <dgm:t>
        <a:bodyPr/>
        <a:lstStyle/>
        <a:p>
          <a:endParaRPr lang="en-GB"/>
        </a:p>
      </dgm:t>
    </dgm:pt>
    <dgm:pt modelId="{7D7CD6F4-5BF8-4820-9EDA-8C7339E21069}" type="pres">
      <dgm:prSet presAssocID="{98FFCFD7-6EAF-43B3-B073-F90520D80DD2}" presName="accent_1" presStyleCnt="0"/>
      <dgm:spPr/>
      <dgm:t>
        <a:bodyPr/>
        <a:lstStyle/>
        <a:p>
          <a:endParaRPr lang="en-GB"/>
        </a:p>
      </dgm:t>
    </dgm:pt>
    <dgm:pt modelId="{C2A52F33-F895-4B2F-BC4C-05306D79D5F7}" type="pres">
      <dgm:prSet presAssocID="{98FFCFD7-6EAF-43B3-B073-F90520D80DD2}" presName="accentRepeatNode" presStyleLbl="solidFgAcc1" presStyleIdx="0" presStyleCnt="5"/>
      <dgm:spPr>
        <a:blipFill rotWithShape="0">
          <a:blip xmlns:r="http://schemas.openxmlformats.org/officeDocument/2006/relationships" r:embed="rId1"/>
          <a:stretch>
            <a:fillRect/>
          </a:stretch>
        </a:blipFill>
      </dgm:spPr>
      <dgm:t>
        <a:bodyPr/>
        <a:lstStyle/>
        <a:p>
          <a:endParaRPr lang="en-GB"/>
        </a:p>
      </dgm:t>
    </dgm:pt>
    <dgm:pt modelId="{C96D4F64-8976-4162-9159-94B6CC0D69B7}" type="pres">
      <dgm:prSet presAssocID="{F24300EC-4372-4D89-B437-9F81F6228517}" presName="text_2" presStyleLbl="node1" presStyleIdx="1" presStyleCnt="5">
        <dgm:presLayoutVars>
          <dgm:bulletEnabled val="1"/>
        </dgm:presLayoutVars>
      </dgm:prSet>
      <dgm:spPr/>
      <dgm:t>
        <a:bodyPr/>
        <a:lstStyle/>
        <a:p>
          <a:endParaRPr lang="en-GB"/>
        </a:p>
      </dgm:t>
    </dgm:pt>
    <dgm:pt modelId="{4EE27DB4-8694-4A98-907D-FF9009C6FF1B}" type="pres">
      <dgm:prSet presAssocID="{F24300EC-4372-4D89-B437-9F81F6228517}" presName="accent_2" presStyleCnt="0"/>
      <dgm:spPr/>
      <dgm:t>
        <a:bodyPr/>
        <a:lstStyle/>
        <a:p>
          <a:endParaRPr lang="en-GB"/>
        </a:p>
      </dgm:t>
    </dgm:pt>
    <dgm:pt modelId="{EF12B5F5-AB8A-4523-B395-C351AAF3CDFA}" type="pres">
      <dgm:prSet presAssocID="{F24300EC-4372-4D89-B437-9F81F6228517}" presName="accentRepeatNode" presStyleLbl="solidFgAcc1" presStyleIdx="1" presStyleCnt="5"/>
      <dgm:spPr/>
      <dgm:t>
        <a:bodyPr/>
        <a:lstStyle/>
        <a:p>
          <a:endParaRPr lang="de-AT"/>
        </a:p>
      </dgm:t>
    </dgm:pt>
    <dgm:pt modelId="{465B319D-D458-47A0-8636-B27FBAAC6FF3}" type="pres">
      <dgm:prSet presAssocID="{B164D37B-37A9-413C-8093-278638D41A29}" presName="text_3" presStyleLbl="node1" presStyleIdx="2" presStyleCnt="5">
        <dgm:presLayoutVars>
          <dgm:bulletEnabled val="1"/>
        </dgm:presLayoutVars>
      </dgm:prSet>
      <dgm:spPr/>
      <dgm:t>
        <a:bodyPr/>
        <a:lstStyle/>
        <a:p>
          <a:endParaRPr lang="en-GB"/>
        </a:p>
      </dgm:t>
    </dgm:pt>
    <dgm:pt modelId="{1094E24F-3420-4D03-B2EB-B1BB693E7F6D}" type="pres">
      <dgm:prSet presAssocID="{B164D37B-37A9-413C-8093-278638D41A29}" presName="accent_3" presStyleCnt="0"/>
      <dgm:spPr/>
      <dgm:t>
        <a:bodyPr/>
        <a:lstStyle/>
        <a:p>
          <a:endParaRPr lang="en-GB"/>
        </a:p>
      </dgm:t>
    </dgm:pt>
    <dgm:pt modelId="{2C7A6476-D4F2-44C8-ABB9-334E65BF02D4}" type="pres">
      <dgm:prSet presAssocID="{B164D37B-37A9-413C-8093-278638D41A29}" presName="accentRepeatNode" presStyleLbl="solidFgAcc1" presStyleIdx="2" presStyleCnt="5"/>
      <dgm:spPr/>
      <dgm:t>
        <a:bodyPr/>
        <a:lstStyle/>
        <a:p>
          <a:endParaRPr lang="en-GB"/>
        </a:p>
      </dgm:t>
    </dgm:pt>
    <dgm:pt modelId="{D13A1523-7A58-4669-A63D-1C13E4B9DF75}" type="pres">
      <dgm:prSet presAssocID="{FA574216-4A89-4870-B38E-23FBF437CCBF}" presName="text_4" presStyleLbl="node1" presStyleIdx="3" presStyleCnt="5">
        <dgm:presLayoutVars>
          <dgm:bulletEnabled val="1"/>
        </dgm:presLayoutVars>
      </dgm:prSet>
      <dgm:spPr/>
      <dgm:t>
        <a:bodyPr/>
        <a:lstStyle/>
        <a:p>
          <a:endParaRPr lang="en-GB"/>
        </a:p>
      </dgm:t>
    </dgm:pt>
    <dgm:pt modelId="{1316A1FC-D04A-48EE-819B-6B94A681EFB6}" type="pres">
      <dgm:prSet presAssocID="{FA574216-4A89-4870-B38E-23FBF437CCBF}" presName="accent_4" presStyleCnt="0"/>
      <dgm:spPr/>
      <dgm:t>
        <a:bodyPr/>
        <a:lstStyle/>
        <a:p>
          <a:endParaRPr lang="en-GB"/>
        </a:p>
      </dgm:t>
    </dgm:pt>
    <dgm:pt modelId="{5364EAB6-C0A6-4A6F-8D8F-14067864D62B}" type="pres">
      <dgm:prSet presAssocID="{FA574216-4A89-4870-B38E-23FBF437CCBF}" presName="accentRepeatNode" presStyleLbl="solidFgAcc1" presStyleIdx="3" presStyleCnt="5"/>
      <dgm:spPr>
        <a:blipFill rotWithShape="0">
          <a:blip xmlns:r="http://schemas.openxmlformats.org/officeDocument/2006/relationships" r:embed="rId2"/>
          <a:stretch>
            <a:fillRect/>
          </a:stretch>
        </a:blipFill>
      </dgm:spPr>
      <dgm:t>
        <a:bodyPr/>
        <a:lstStyle/>
        <a:p>
          <a:endParaRPr lang="en-GB"/>
        </a:p>
      </dgm:t>
    </dgm:pt>
    <dgm:pt modelId="{6D3D4137-E2E9-4CC5-80D8-DCA1A03FAE2C}" type="pres">
      <dgm:prSet presAssocID="{751605F6-31DF-4E1E-AD67-19FD5C110A50}" presName="text_5" presStyleLbl="node1" presStyleIdx="4" presStyleCnt="5">
        <dgm:presLayoutVars>
          <dgm:bulletEnabled val="1"/>
        </dgm:presLayoutVars>
      </dgm:prSet>
      <dgm:spPr/>
      <dgm:t>
        <a:bodyPr/>
        <a:lstStyle/>
        <a:p>
          <a:endParaRPr lang="en-GB"/>
        </a:p>
      </dgm:t>
    </dgm:pt>
    <dgm:pt modelId="{284E430D-DDD6-4450-A07E-123462456594}" type="pres">
      <dgm:prSet presAssocID="{751605F6-31DF-4E1E-AD67-19FD5C110A50}" presName="accent_5" presStyleCnt="0"/>
      <dgm:spPr/>
      <dgm:t>
        <a:bodyPr/>
        <a:lstStyle/>
        <a:p>
          <a:endParaRPr lang="en-GB"/>
        </a:p>
      </dgm:t>
    </dgm:pt>
    <dgm:pt modelId="{778CB8F3-48B0-485B-8F03-E61C740FAFB1}" type="pres">
      <dgm:prSet presAssocID="{751605F6-31DF-4E1E-AD67-19FD5C110A50}" presName="accentRepeatNode" presStyleLbl="solidFgAcc1" presStyleIdx="4" presStyleCnt="5"/>
      <dgm:spPr/>
      <dgm:t>
        <a:bodyPr/>
        <a:lstStyle/>
        <a:p>
          <a:endParaRPr lang="en-US"/>
        </a:p>
      </dgm:t>
    </dgm:pt>
  </dgm:ptLst>
  <dgm:cxnLst>
    <dgm:cxn modelId="{66EA2AB4-4B7D-429F-86FA-D2F2525130DF}" type="presOf" srcId="{751605F6-31DF-4E1E-AD67-19FD5C110A50}" destId="{6D3D4137-E2E9-4CC5-80D8-DCA1A03FAE2C}" srcOrd="0" destOrd="0" presId="urn:microsoft.com/office/officeart/2008/layout/VerticalCurvedList"/>
    <dgm:cxn modelId="{B492F99B-500D-4D8E-B2D5-9D8CB289E929}" type="presOf" srcId="{FA574216-4A89-4870-B38E-23FBF437CCBF}" destId="{D13A1523-7A58-4669-A63D-1C13E4B9DF75}" srcOrd="0" destOrd="0" presId="urn:microsoft.com/office/officeart/2008/layout/VerticalCurvedList"/>
    <dgm:cxn modelId="{00CD82B3-8A03-4A7E-AB7B-A12EC353989B}" srcId="{754914D3-2823-4D9D-9B5F-8AAE908A2791}" destId="{751605F6-31DF-4E1E-AD67-19FD5C110A50}" srcOrd="4" destOrd="0" parTransId="{4F5A3B64-3F09-4208-AE30-AE3A985B6581}" sibTransId="{C275D667-1342-4DA5-BDDB-C9B7450E643B}"/>
    <dgm:cxn modelId="{385CBD24-E4C0-47F4-9CE7-6EA8EC778564}" type="presOf" srcId="{B164D37B-37A9-413C-8093-278638D41A29}" destId="{465B319D-D458-47A0-8636-B27FBAAC6FF3}" srcOrd="0" destOrd="0" presId="urn:microsoft.com/office/officeart/2008/layout/VerticalCurvedList"/>
    <dgm:cxn modelId="{E0A9D506-F533-4FE5-9338-D2894FE84211}" type="presOf" srcId="{754914D3-2823-4D9D-9B5F-8AAE908A2791}" destId="{AE6139D5-D84B-4711-8A6A-A5161E022A99}" srcOrd="0" destOrd="0" presId="urn:microsoft.com/office/officeart/2008/layout/VerticalCurvedList"/>
    <dgm:cxn modelId="{AA761278-0C69-413B-BF00-5D3521C61DFF}" type="presOf" srcId="{F24300EC-4372-4D89-B437-9F81F6228517}" destId="{C96D4F64-8976-4162-9159-94B6CC0D69B7}" srcOrd="0" destOrd="0" presId="urn:microsoft.com/office/officeart/2008/layout/VerticalCurvedList"/>
    <dgm:cxn modelId="{57DA4B27-2840-445B-BA12-C22073F6F5A6}" srcId="{754914D3-2823-4D9D-9B5F-8AAE908A2791}" destId="{98FFCFD7-6EAF-43B3-B073-F90520D80DD2}" srcOrd="0" destOrd="0" parTransId="{0CEDF57B-D459-45D7-A350-FD28016FAB11}" sibTransId="{0CF79BA9-38A5-469E-A5F4-723A1AFB8F96}"/>
    <dgm:cxn modelId="{0781121C-2DD2-4939-9728-C6477965DA94}" srcId="{754914D3-2823-4D9D-9B5F-8AAE908A2791}" destId="{F24300EC-4372-4D89-B437-9F81F6228517}" srcOrd="1" destOrd="0" parTransId="{468FF3C9-0BE5-4FF4-BE42-47AA0FABB054}" sibTransId="{BBB9D7DD-2425-4723-8219-8DCB9AF8E441}"/>
    <dgm:cxn modelId="{BC9B107C-0429-435C-9C5D-5F180B43E8C5}" srcId="{754914D3-2823-4D9D-9B5F-8AAE908A2791}" destId="{B164D37B-37A9-413C-8093-278638D41A29}" srcOrd="2" destOrd="0" parTransId="{106010B7-DCB6-45D0-A85A-FE4ABDCC7958}" sibTransId="{067CE152-4F3C-429E-83DA-2869032FE072}"/>
    <dgm:cxn modelId="{481D0F06-35AF-44B0-BF58-452E686B7741}" type="presOf" srcId="{98FFCFD7-6EAF-43B3-B073-F90520D80DD2}" destId="{2B62C432-4905-40F9-9530-D2F004B7D3F6}" srcOrd="0" destOrd="0" presId="urn:microsoft.com/office/officeart/2008/layout/VerticalCurvedList"/>
    <dgm:cxn modelId="{36B3B6C9-E204-4F5F-B5C3-2AF254A2BB4E}" type="presOf" srcId="{0CF79BA9-38A5-469E-A5F4-723A1AFB8F96}" destId="{93855F07-44CB-45DE-B464-761E63A71CD5}" srcOrd="0" destOrd="0" presId="urn:microsoft.com/office/officeart/2008/layout/VerticalCurvedList"/>
    <dgm:cxn modelId="{1A43AFF2-DD61-4007-9BB5-526BC9B17308}" srcId="{754914D3-2823-4D9D-9B5F-8AAE908A2791}" destId="{FA574216-4A89-4870-B38E-23FBF437CCBF}" srcOrd="3" destOrd="0" parTransId="{687E7435-6D17-4057-94F6-C9884447746E}" sibTransId="{1CF4510E-FE7D-45DB-9F66-ED2F161BB46C}"/>
    <dgm:cxn modelId="{2C50A92D-0525-4B13-9F03-735EDC927D1B}" type="presParOf" srcId="{AE6139D5-D84B-4711-8A6A-A5161E022A99}" destId="{00F42187-34FD-4D8B-A449-F316E9EB9AFA}" srcOrd="0" destOrd="0" presId="urn:microsoft.com/office/officeart/2008/layout/VerticalCurvedList"/>
    <dgm:cxn modelId="{A9095DB3-F18F-492F-B428-1570AE615055}" type="presParOf" srcId="{00F42187-34FD-4D8B-A449-F316E9EB9AFA}" destId="{C168C53D-163A-4892-8EF0-B5326C3FF8C8}" srcOrd="0" destOrd="0" presId="urn:microsoft.com/office/officeart/2008/layout/VerticalCurvedList"/>
    <dgm:cxn modelId="{26F97A9C-D9ED-43E6-941B-B00D4FF1BE82}" type="presParOf" srcId="{C168C53D-163A-4892-8EF0-B5326C3FF8C8}" destId="{0FAB2C97-DF89-43B9-B7B2-C745E026F562}" srcOrd="0" destOrd="0" presId="urn:microsoft.com/office/officeart/2008/layout/VerticalCurvedList"/>
    <dgm:cxn modelId="{AFCFE948-7E34-47A3-97C6-9A8CE2D891B5}" type="presParOf" srcId="{C168C53D-163A-4892-8EF0-B5326C3FF8C8}" destId="{93855F07-44CB-45DE-B464-761E63A71CD5}" srcOrd="1" destOrd="0" presId="urn:microsoft.com/office/officeart/2008/layout/VerticalCurvedList"/>
    <dgm:cxn modelId="{CA46C726-9E3A-4941-BDFF-713300E91A45}" type="presParOf" srcId="{C168C53D-163A-4892-8EF0-B5326C3FF8C8}" destId="{D258DE45-194F-4470-A0BE-D234AB24927B}" srcOrd="2" destOrd="0" presId="urn:microsoft.com/office/officeart/2008/layout/VerticalCurvedList"/>
    <dgm:cxn modelId="{0293FD6E-2102-4F4E-B163-17DD13C3E185}" type="presParOf" srcId="{C168C53D-163A-4892-8EF0-B5326C3FF8C8}" destId="{BF8CDB65-7F63-46ED-AD6F-299BB5E410A3}" srcOrd="3" destOrd="0" presId="urn:microsoft.com/office/officeart/2008/layout/VerticalCurvedList"/>
    <dgm:cxn modelId="{31C51A03-1409-469F-8444-5B9A4FFBC890}" type="presParOf" srcId="{00F42187-34FD-4D8B-A449-F316E9EB9AFA}" destId="{2B62C432-4905-40F9-9530-D2F004B7D3F6}" srcOrd="1" destOrd="0" presId="urn:microsoft.com/office/officeart/2008/layout/VerticalCurvedList"/>
    <dgm:cxn modelId="{5E8CB002-5524-4C70-B3BC-44E8B74B18CC}" type="presParOf" srcId="{00F42187-34FD-4D8B-A449-F316E9EB9AFA}" destId="{7D7CD6F4-5BF8-4820-9EDA-8C7339E21069}" srcOrd="2" destOrd="0" presId="urn:microsoft.com/office/officeart/2008/layout/VerticalCurvedList"/>
    <dgm:cxn modelId="{36E5E380-F59A-409C-A541-FDCA1B5662CC}" type="presParOf" srcId="{7D7CD6F4-5BF8-4820-9EDA-8C7339E21069}" destId="{C2A52F33-F895-4B2F-BC4C-05306D79D5F7}" srcOrd="0" destOrd="0" presId="urn:microsoft.com/office/officeart/2008/layout/VerticalCurvedList"/>
    <dgm:cxn modelId="{9B104D6A-AAEC-46D2-BD68-0A66A89F38DD}" type="presParOf" srcId="{00F42187-34FD-4D8B-A449-F316E9EB9AFA}" destId="{C96D4F64-8976-4162-9159-94B6CC0D69B7}" srcOrd="3" destOrd="0" presId="urn:microsoft.com/office/officeart/2008/layout/VerticalCurvedList"/>
    <dgm:cxn modelId="{5F54F782-1417-4515-A434-D857BBD214D3}" type="presParOf" srcId="{00F42187-34FD-4D8B-A449-F316E9EB9AFA}" destId="{4EE27DB4-8694-4A98-907D-FF9009C6FF1B}" srcOrd="4" destOrd="0" presId="urn:microsoft.com/office/officeart/2008/layout/VerticalCurvedList"/>
    <dgm:cxn modelId="{60FC48E4-AA07-4CA5-AEE7-2E275BDD3A5B}" type="presParOf" srcId="{4EE27DB4-8694-4A98-907D-FF9009C6FF1B}" destId="{EF12B5F5-AB8A-4523-B395-C351AAF3CDFA}" srcOrd="0" destOrd="0" presId="urn:microsoft.com/office/officeart/2008/layout/VerticalCurvedList"/>
    <dgm:cxn modelId="{F4071D09-1726-4A51-A98B-B49854F7BF4E}" type="presParOf" srcId="{00F42187-34FD-4D8B-A449-F316E9EB9AFA}" destId="{465B319D-D458-47A0-8636-B27FBAAC6FF3}" srcOrd="5" destOrd="0" presId="urn:microsoft.com/office/officeart/2008/layout/VerticalCurvedList"/>
    <dgm:cxn modelId="{FA4A0BE2-1981-4A29-9CF7-437A633F27A8}" type="presParOf" srcId="{00F42187-34FD-4D8B-A449-F316E9EB9AFA}" destId="{1094E24F-3420-4D03-B2EB-B1BB693E7F6D}" srcOrd="6" destOrd="0" presId="urn:microsoft.com/office/officeart/2008/layout/VerticalCurvedList"/>
    <dgm:cxn modelId="{3C906755-A032-4936-9A7C-3A6281BB6AF5}" type="presParOf" srcId="{1094E24F-3420-4D03-B2EB-B1BB693E7F6D}" destId="{2C7A6476-D4F2-44C8-ABB9-334E65BF02D4}" srcOrd="0" destOrd="0" presId="urn:microsoft.com/office/officeart/2008/layout/VerticalCurvedList"/>
    <dgm:cxn modelId="{D5055805-7618-4D7F-AFDB-05945B8D79B8}" type="presParOf" srcId="{00F42187-34FD-4D8B-A449-F316E9EB9AFA}" destId="{D13A1523-7A58-4669-A63D-1C13E4B9DF75}" srcOrd="7" destOrd="0" presId="urn:microsoft.com/office/officeart/2008/layout/VerticalCurvedList"/>
    <dgm:cxn modelId="{F2CD4F26-A660-47AA-BF79-A90D99DA405E}" type="presParOf" srcId="{00F42187-34FD-4D8B-A449-F316E9EB9AFA}" destId="{1316A1FC-D04A-48EE-819B-6B94A681EFB6}" srcOrd="8" destOrd="0" presId="urn:microsoft.com/office/officeart/2008/layout/VerticalCurvedList"/>
    <dgm:cxn modelId="{4B1FA9B3-F75A-4A83-B67F-75E9347E7EEF}" type="presParOf" srcId="{1316A1FC-D04A-48EE-819B-6B94A681EFB6}" destId="{5364EAB6-C0A6-4A6F-8D8F-14067864D62B}" srcOrd="0" destOrd="0" presId="urn:microsoft.com/office/officeart/2008/layout/VerticalCurvedList"/>
    <dgm:cxn modelId="{33434F88-0D5C-438F-9B53-0110839CE161}" type="presParOf" srcId="{00F42187-34FD-4D8B-A449-F316E9EB9AFA}" destId="{6D3D4137-E2E9-4CC5-80D8-DCA1A03FAE2C}" srcOrd="9" destOrd="0" presId="urn:microsoft.com/office/officeart/2008/layout/VerticalCurvedList"/>
    <dgm:cxn modelId="{9B12E47C-D89F-4B99-A177-C54E9F76F32B}" type="presParOf" srcId="{00F42187-34FD-4D8B-A449-F316E9EB9AFA}" destId="{284E430D-DDD6-4450-A07E-123462456594}" srcOrd="10" destOrd="0" presId="urn:microsoft.com/office/officeart/2008/layout/VerticalCurvedList"/>
    <dgm:cxn modelId="{5D01359A-28EE-4926-8BC4-3E8C99A754A6}" type="presParOf" srcId="{284E430D-DDD6-4450-A07E-123462456594}" destId="{778CB8F3-48B0-485B-8F03-E61C740FAFB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DE"/>
        </a:p>
      </dgm:t>
    </dgm:pt>
    <dgm:pt modelId="{F24300EC-4372-4D89-B437-9F81F6228517}">
      <dgm:prSet custT="1"/>
      <dgm:spPr/>
      <dgm:t>
        <a:bodyPr/>
        <a:lstStyle/>
        <a:p>
          <a:r>
            <a:rPr lang="de-DE" sz="2400" b="0" noProof="0" dirty="0" smtClean="0"/>
            <a:t>Advantages </a:t>
          </a:r>
          <a:r>
            <a:rPr lang="de-DE" sz="2400" b="0" noProof="0" dirty="0" err="1" smtClean="0"/>
            <a:t>and</a:t>
          </a:r>
          <a:r>
            <a:rPr lang="de-DE" sz="2400" b="0" noProof="0" dirty="0" smtClean="0"/>
            <a:t> </a:t>
          </a:r>
          <a:r>
            <a:rPr lang="de-DE" sz="2400" b="0" noProof="0" dirty="0" err="1" smtClean="0"/>
            <a:t>challenges</a:t>
          </a:r>
          <a:endParaRPr lang="en-US" sz="2400" b="0" noProof="0" dirty="0" smtClean="0"/>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751605F6-31DF-4E1E-AD67-19FD5C110A50}">
      <dgm:prSet custT="1"/>
      <dgm:spPr/>
      <dgm:t>
        <a:bodyPr/>
        <a:lstStyle/>
        <a:p>
          <a:r>
            <a:rPr lang="de-DE" sz="2400" b="1" noProof="0" dirty="0" err="1" smtClean="0"/>
            <a:t>Perspective</a:t>
          </a:r>
          <a:endParaRPr lang="de-DE" sz="2400" b="1" noProof="0" dirty="0" smtClean="0"/>
        </a:p>
      </dgm:t>
    </dgm:pt>
    <dgm:pt modelId="{4F5A3B64-3F09-4208-AE30-AE3A985B6581}" type="parTrans" cxnId="{00CD82B3-8A03-4A7E-AB7B-A12EC353989B}">
      <dgm:prSet/>
      <dgm:spPr/>
      <dgm:t>
        <a:bodyPr/>
        <a:lstStyle/>
        <a:p>
          <a:endParaRPr lang="en-US"/>
        </a:p>
      </dgm:t>
    </dgm:pt>
    <dgm:pt modelId="{C275D667-1342-4DA5-BDDB-C9B7450E643B}" type="sibTrans" cxnId="{00CD82B3-8A03-4A7E-AB7B-A12EC353989B}">
      <dgm:prSet/>
      <dgm:spPr/>
      <dgm:t>
        <a:bodyPr/>
        <a:lstStyle/>
        <a:p>
          <a:endParaRPr lang="en-US"/>
        </a:p>
      </dgm:t>
    </dgm:pt>
    <dgm:pt modelId="{98FFCFD7-6EAF-43B3-B073-F90520D80DD2}">
      <dgm:prSet custT="1"/>
      <dgm:spPr/>
      <dgm:t>
        <a:bodyPr/>
        <a:lstStyle/>
        <a:p>
          <a:r>
            <a:rPr lang="de-DE" sz="2400" b="0" noProof="0" dirty="0" smtClean="0"/>
            <a:t>Multimodal </a:t>
          </a:r>
          <a:r>
            <a:rPr lang="de-DE" sz="2400" b="0" noProof="0" dirty="0" err="1" smtClean="0"/>
            <a:t>transport</a:t>
          </a:r>
          <a:r>
            <a:rPr lang="de-DE" sz="2400" b="0" noProof="0" dirty="0" smtClean="0"/>
            <a:t> </a:t>
          </a:r>
          <a:r>
            <a:rPr lang="de-DE" sz="2400" b="0" noProof="0" dirty="0" err="1" smtClean="0"/>
            <a:t>chain</a:t>
          </a:r>
          <a:r>
            <a:rPr lang="de-DE" sz="2400" b="0" noProof="0" dirty="0" smtClean="0"/>
            <a:t> </a:t>
          </a:r>
        </a:p>
      </dgm:t>
    </dgm:pt>
    <dgm:pt modelId="{0CEDF57B-D459-45D7-A350-FD28016FAB11}" type="parTrans" cxnId="{57DA4B27-2840-445B-BA12-C22073F6F5A6}">
      <dgm:prSet/>
      <dgm:spPr/>
      <dgm:t>
        <a:bodyPr/>
        <a:lstStyle/>
        <a:p>
          <a:endParaRPr lang="en-GB"/>
        </a:p>
      </dgm:t>
    </dgm:pt>
    <dgm:pt modelId="{0CF79BA9-38A5-469E-A5F4-723A1AFB8F96}" type="sibTrans" cxnId="{57DA4B27-2840-445B-BA12-C22073F6F5A6}">
      <dgm:prSet/>
      <dgm:spPr/>
      <dgm:t>
        <a:bodyPr/>
        <a:lstStyle/>
        <a:p>
          <a:endParaRPr lang="en-GB"/>
        </a:p>
      </dgm:t>
    </dgm:pt>
    <dgm:pt modelId="{B164D37B-37A9-413C-8093-278638D41A29}">
      <dgm:prSet custT="1"/>
      <dgm:spPr/>
      <dgm:t>
        <a:bodyPr/>
        <a:lstStyle/>
        <a:p>
          <a:r>
            <a:rPr lang="de-DE" sz="2400" noProof="0" dirty="0" smtClean="0"/>
            <a:t>Multimodal </a:t>
          </a:r>
          <a:r>
            <a:rPr lang="de-DE" sz="2400" noProof="0" dirty="0" err="1" smtClean="0"/>
            <a:t>transport</a:t>
          </a:r>
          <a:r>
            <a:rPr lang="de-DE" sz="2400" noProof="0" dirty="0" smtClean="0"/>
            <a:t> in Europe</a:t>
          </a:r>
          <a:endParaRPr lang="en-US" sz="2400" noProof="0" dirty="0" smtClean="0"/>
        </a:p>
      </dgm:t>
    </dgm:pt>
    <dgm:pt modelId="{106010B7-DCB6-45D0-A85A-FE4ABDCC7958}" type="parTrans" cxnId="{BC9B107C-0429-435C-9C5D-5F180B43E8C5}">
      <dgm:prSet/>
      <dgm:spPr/>
      <dgm:t>
        <a:bodyPr/>
        <a:lstStyle/>
        <a:p>
          <a:endParaRPr lang="en-GB"/>
        </a:p>
      </dgm:t>
    </dgm:pt>
    <dgm:pt modelId="{067CE152-4F3C-429E-83DA-2869032FE072}" type="sibTrans" cxnId="{BC9B107C-0429-435C-9C5D-5F180B43E8C5}">
      <dgm:prSet/>
      <dgm:spPr/>
      <dgm:t>
        <a:bodyPr/>
        <a:lstStyle/>
        <a:p>
          <a:endParaRPr lang="en-GB"/>
        </a:p>
      </dgm:t>
    </dgm:pt>
    <dgm:pt modelId="{FA574216-4A89-4870-B38E-23FBF437CCBF}">
      <dgm:prSet custT="1"/>
      <dgm:spPr/>
      <dgm:t>
        <a:bodyPr/>
        <a:lstStyle/>
        <a:p>
          <a:r>
            <a:rPr lang="de-DE" sz="2400" b="0" noProof="0" dirty="0" err="1" smtClean="0"/>
            <a:t>Application</a:t>
          </a:r>
          <a:r>
            <a:rPr lang="de-DE" sz="2400" b="0" noProof="0" dirty="0" smtClean="0"/>
            <a:t> </a:t>
          </a:r>
          <a:r>
            <a:rPr lang="de-DE" sz="2400" b="0" noProof="0" dirty="0" err="1" smtClean="0"/>
            <a:t>example</a:t>
          </a:r>
          <a:endParaRPr lang="en-US" sz="2400" b="0" noProof="0" dirty="0" smtClean="0"/>
        </a:p>
      </dgm:t>
    </dgm:pt>
    <dgm:pt modelId="{687E7435-6D17-4057-94F6-C9884447746E}" type="parTrans" cxnId="{1A43AFF2-DD61-4007-9BB5-526BC9B17308}">
      <dgm:prSet/>
      <dgm:spPr/>
      <dgm:t>
        <a:bodyPr/>
        <a:lstStyle/>
        <a:p>
          <a:endParaRPr lang="en-GB"/>
        </a:p>
      </dgm:t>
    </dgm:pt>
    <dgm:pt modelId="{1CF4510E-FE7D-45DB-9F66-ED2F161BB46C}" type="sibTrans" cxnId="{1A43AFF2-DD61-4007-9BB5-526BC9B17308}">
      <dgm:prSet/>
      <dgm:spPr/>
      <dgm:t>
        <a:bodyPr/>
        <a:lstStyle/>
        <a:p>
          <a:endParaRPr lang="en-GB"/>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5"/>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5"/>
      <dgm:spPr/>
      <dgm:t>
        <a:bodyPr/>
        <a:lstStyle/>
        <a:p>
          <a:endParaRPr lang="de-AT"/>
        </a:p>
      </dgm:t>
    </dgm:pt>
    <dgm:pt modelId="{BF8CDB65-7F63-46ED-AD6F-299BB5E410A3}" type="pres">
      <dgm:prSet presAssocID="{754914D3-2823-4D9D-9B5F-8AAE908A2791}" presName="dstNode" presStyleLbl="node1" presStyleIdx="0" presStyleCnt="5"/>
      <dgm:spPr/>
      <dgm:t>
        <a:bodyPr/>
        <a:lstStyle/>
        <a:p>
          <a:endParaRPr lang="de-AT"/>
        </a:p>
      </dgm:t>
    </dgm:pt>
    <dgm:pt modelId="{2B62C432-4905-40F9-9530-D2F004B7D3F6}" type="pres">
      <dgm:prSet presAssocID="{98FFCFD7-6EAF-43B3-B073-F90520D80DD2}" presName="text_1" presStyleLbl="node1" presStyleIdx="0" presStyleCnt="5">
        <dgm:presLayoutVars>
          <dgm:bulletEnabled val="1"/>
        </dgm:presLayoutVars>
      </dgm:prSet>
      <dgm:spPr/>
      <dgm:t>
        <a:bodyPr/>
        <a:lstStyle/>
        <a:p>
          <a:endParaRPr lang="en-GB"/>
        </a:p>
      </dgm:t>
    </dgm:pt>
    <dgm:pt modelId="{7D7CD6F4-5BF8-4820-9EDA-8C7339E21069}" type="pres">
      <dgm:prSet presAssocID="{98FFCFD7-6EAF-43B3-B073-F90520D80DD2}" presName="accent_1" presStyleCnt="0"/>
      <dgm:spPr/>
      <dgm:t>
        <a:bodyPr/>
        <a:lstStyle/>
        <a:p>
          <a:endParaRPr lang="en-GB"/>
        </a:p>
      </dgm:t>
    </dgm:pt>
    <dgm:pt modelId="{C2A52F33-F895-4B2F-BC4C-05306D79D5F7}" type="pres">
      <dgm:prSet presAssocID="{98FFCFD7-6EAF-43B3-B073-F90520D80DD2}" presName="accentRepeatNode" presStyleLbl="solidFgAcc1" presStyleIdx="0" presStyleCnt="5"/>
      <dgm:spPr>
        <a:blipFill rotWithShape="0">
          <a:blip xmlns:r="http://schemas.openxmlformats.org/officeDocument/2006/relationships" r:embed="rId1"/>
          <a:stretch>
            <a:fillRect/>
          </a:stretch>
        </a:blipFill>
      </dgm:spPr>
      <dgm:t>
        <a:bodyPr/>
        <a:lstStyle/>
        <a:p>
          <a:endParaRPr lang="en-GB"/>
        </a:p>
      </dgm:t>
    </dgm:pt>
    <dgm:pt modelId="{C96D4F64-8976-4162-9159-94B6CC0D69B7}" type="pres">
      <dgm:prSet presAssocID="{F24300EC-4372-4D89-B437-9F81F6228517}" presName="text_2" presStyleLbl="node1" presStyleIdx="1" presStyleCnt="5">
        <dgm:presLayoutVars>
          <dgm:bulletEnabled val="1"/>
        </dgm:presLayoutVars>
      </dgm:prSet>
      <dgm:spPr/>
      <dgm:t>
        <a:bodyPr/>
        <a:lstStyle/>
        <a:p>
          <a:endParaRPr lang="en-GB"/>
        </a:p>
      </dgm:t>
    </dgm:pt>
    <dgm:pt modelId="{4EE27DB4-8694-4A98-907D-FF9009C6FF1B}" type="pres">
      <dgm:prSet presAssocID="{F24300EC-4372-4D89-B437-9F81F6228517}" presName="accent_2" presStyleCnt="0"/>
      <dgm:spPr/>
      <dgm:t>
        <a:bodyPr/>
        <a:lstStyle/>
        <a:p>
          <a:endParaRPr lang="en-GB"/>
        </a:p>
      </dgm:t>
    </dgm:pt>
    <dgm:pt modelId="{EF12B5F5-AB8A-4523-B395-C351AAF3CDFA}" type="pres">
      <dgm:prSet presAssocID="{F24300EC-4372-4D89-B437-9F81F6228517}" presName="accentRepeatNode" presStyleLbl="solidFgAcc1" presStyleIdx="1" presStyleCnt="5"/>
      <dgm:spPr/>
      <dgm:t>
        <a:bodyPr/>
        <a:lstStyle/>
        <a:p>
          <a:endParaRPr lang="de-AT"/>
        </a:p>
      </dgm:t>
    </dgm:pt>
    <dgm:pt modelId="{465B319D-D458-47A0-8636-B27FBAAC6FF3}" type="pres">
      <dgm:prSet presAssocID="{B164D37B-37A9-413C-8093-278638D41A29}" presName="text_3" presStyleLbl="node1" presStyleIdx="2" presStyleCnt="5">
        <dgm:presLayoutVars>
          <dgm:bulletEnabled val="1"/>
        </dgm:presLayoutVars>
      </dgm:prSet>
      <dgm:spPr/>
      <dgm:t>
        <a:bodyPr/>
        <a:lstStyle/>
        <a:p>
          <a:endParaRPr lang="en-GB"/>
        </a:p>
      </dgm:t>
    </dgm:pt>
    <dgm:pt modelId="{1094E24F-3420-4D03-B2EB-B1BB693E7F6D}" type="pres">
      <dgm:prSet presAssocID="{B164D37B-37A9-413C-8093-278638D41A29}" presName="accent_3" presStyleCnt="0"/>
      <dgm:spPr/>
      <dgm:t>
        <a:bodyPr/>
        <a:lstStyle/>
        <a:p>
          <a:endParaRPr lang="en-GB"/>
        </a:p>
      </dgm:t>
    </dgm:pt>
    <dgm:pt modelId="{2C7A6476-D4F2-44C8-ABB9-334E65BF02D4}" type="pres">
      <dgm:prSet presAssocID="{B164D37B-37A9-413C-8093-278638D41A29}" presName="accentRepeatNode" presStyleLbl="solidFgAcc1" presStyleIdx="2" presStyleCnt="5"/>
      <dgm:spPr/>
      <dgm:t>
        <a:bodyPr/>
        <a:lstStyle/>
        <a:p>
          <a:endParaRPr lang="en-GB"/>
        </a:p>
      </dgm:t>
    </dgm:pt>
    <dgm:pt modelId="{D13A1523-7A58-4669-A63D-1C13E4B9DF75}" type="pres">
      <dgm:prSet presAssocID="{FA574216-4A89-4870-B38E-23FBF437CCBF}" presName="text_4" presStyleLbl="node1" presStyleIdx="3" presStyleCnt="5">
        <dgm:presLayoutVars>
          <dgm:bulletEnabled val="1"/>
        </dgm:presLayoutVars>
      </dgm:prSet>
      <dgm:spPr/>
      <dgm:t>
        <a:bodyPr/>
        <a:lstStyle/>
        <a:p>
          <a:endParaRPr lang="en-GB"/>
        </a:p>
      </dgm:t>
    </dgm:pt>
    <dgm:pt modelId="{1316A1FC-D04A-48EE-819B-6B94A681EFB6}" type="pres">
      <dgm:prSet presAssocID="{FA574216-4A89-4870-B38E-23FBF437CCBF}" presName="accent_4" presStyleCnt="0"/>
      <dgm:spPr/>
      <dgm:t>
        <a:bodyPr/>
        <a:lstStyle/>
        <a:p>
          <a:endParaRPr lang="en-GB"/>
        </a:p>
      </dgm:t>
    </dgm:pt>
    <dgm:pt modelId="{5364EAB6-C0A6-4A6F-8D8F-14067864D62B}" type="pres">
      <dgm:prSet presAssocID="{FA574216-4A89-4870-B38E-23FBF437CCBF}" presName="accentRepeatNode" presStyleLbl="solidFgAcc1" presStyleIdx="3" presStyleCnt="5"/>
      <dgm:spPr/>
      <dgm:t>
        <a:bodyPr/>
        <a:lstStyle/>
        <a:p>
          <a:endParaRPr lang="en-GB"/>
        </a:p>
      </dgm:t>
    </dgm:pt>
    <dgm:pt modelId="{6D3D4137-E2E9-4CC5-80D8-DCA1A03FAE2C}" type="pres">
      <dgm:prSet presAssocID="{751605F6-31DF-4E1E-AD67-19FD5C110A50}" presName="text_5" presStyleLbl="node1" presStyleIdx="4" presStyleCnt="5">
        <dgm:presLayoutVars>
          <dgm:bulletEnabled val="1"/>
        </dgm:presLayoutVars>
      </dgm:prSet>
      <dgm:spPr/>
      <dgm:t>
        <a:bodyPr/>
        <a:lstStyle/>
        <a:p>
          <a:endParaRPr lang="en-GB"/>
        </a:p>
      </dgm:t>
    </dgm:pt>
    <dgm:pt modelId="{284E430D-DDD6-4450-A07E-123462456594}" type="pres">
      <dgm:prSet presAssocID="{751605F6-31DF-4E1E-AD67-19FD5C110A50}" presName="accent_5" presStyleCnt="0"/>
      <dgm:spPr/>
      <dgm:t>
        <a:bodyPr/>
        <a:lstStyle/>
        <a:p>
          <a:endParaRPr lang="en-GB"/>
        </a:p>
      </dgm:t>
    </dgm:pt>
    <dgm:pt modelId="{778CB8F3-48B0-485B-8F03-E61C740FAFB1}" type="pres">
      <dgm:prSet presAssocID="{751605F6-31DF-4E1E-AD67-19FD5C110A50}" presName="accentRepeatNode" presStyleLbl="solidFgAcc1" presStyleIdx="4" presStyleCnt="5"/>
      <dgm:spPr>
        <a:blipFill rotWithShape="0">
          <a:blip xmlns:r="http://schemas.openxmlformats.org/officeDocument/2006/relationships" r:embed="rId2"/>
          <a:stretch>
            <a:fillRect/>
          </a:stretch>
        </a:blipFill>
      </dgm:spPr>
      <dgm:t>
        <a:bodyPr/>
        <a:lstStyle/>
        <a:p>
          <a:endParaRPr lang="en-US"/>
        </a:p>
      </dgm:t>
    </dgm:pt>
  </dgm:ptLst>
  <dgm:cxnLst>
    <dgm:cxn modelId="{66EA2AB4-4B7D-429F-86FA-D2F2525130DF}" type="presOf" srcId="{751605F6-31DF-4E1E-AD67-19FD5C110A50}" destId="{6D3D4137-E2E9-4CC5-80D8-DCA1A03FAE2C}" srcOrd="0" destOrd="0" presId="urn:microsoft.com/office/officeart/2008/layout/VerticalCurvedList"/>
    <dgm:cxn modelId="{B492F99B-500D-4D8E-B2D5-9D8CB289E929}" type="presOf" srcId="{FA574216-4A89-4870-B38E-23FBF437CCBF}" destId="{D13A1523-7A58-4669-A63D-1C13E4B9DF75}" srcOrd="0" destOrd="0" presId="urn:microsoft.com/office/officeart/2008/layout/VerticalCurvedList"/>
    <dgm:cxn modelId="{00CD82B3-8A03-4A7E-AB7B-A12EC353989B}" srcId="{754914D3-2823-4D9D-9B5F-8AAE908A2791}" destId="{751605F6-31DF-4E1E-AD67-19FD5C110A50}" srcOrd="4" destOrd="0" parTransId="{4F5A3B64-3F09-4208-AE30-AE3A985B6581}" sibTransId="{C275D667-1342-4DA5-BDDB-C9B7450E643B}"/>
    <dgm:cxn modelId="{385CBD24-E4C0-47F4-9CE7-6EA8EC778564}" type="presOf" srcId="{B164D37B-37A9-413C-8093-278638D41A29}" destId="{465B319D-D458-47A0-8636-B27FBAAC6FF3}" srcOrd="0" destOrd="0" presId="urn:microsoft.com/office/officeart/2008/layout/VerticalCurvedList"/>
    <dgm:cxn modelId="{E0A9D506-F533-4FE5-9338-D2894FE84211}" type="presOf" srcId="{754914D3-2823-4D9D-9B5F-8AAE908A2791}" destId="{AE6139D5-D84B-4711-8A6A-A5161E022A99}" srcOrd="0" destOrd="0" presId="urn:microsoft.com/office/officeart/2008/layout/VerticalCurvedList"/>
    <dgm:cxn modelId="{AA761278-0C69-413B-BF00-5D3521C61DFF}" type="presOf" srcId="{F24300EC-4372-4D89-B437-9F81F6228517}" destId="{C96D4F64-8976-4162-9159-94B6CC0D69B7}" srcOrd="0" destOrd="0" presId="urn:microsoft.com/office/officeart/2008/layout/VerticalCurvedList"/>
    <dgm:cxn modelId="{57DA4B27-2840-445B-BA12-C22073F6F5A6}" srcId="{754914D3-2823-4D9D-9B5F-8AAE908A2791}" destId="{98FFCFD7-6EAF-43B3-B073-F90520D80DD2}" srcOrd="0" destOrd="0" parTransId="{0CEDF57B-D459-45D7-A350-FD28016FAB11}" sibTransId="{0CF79BA9-38A5-469E-A5F4-723A1AFB8F96}"/>
    <dgm:cxn modelId="{0781121C-2DD2-4939-9728-C6477965DA94}" srcId="{754914D3-2823-4D9D-9B5F-8AAE908A2791}" destId="{F24300EC-4372-4D89-B437-9F81F6228517}" srcOrd="1" destOrd="0" parTransId="{468FF3C9-0BE5-4FF4-BE42-47AA0FABB054}" sibTransId="{BBB9D7DD-2425-4723-8219-8DCB9AF8E441}"/>
    <dgm:cxn modelId="{BC9B107C-0429-435C-9C5D-5F180B43E8C5}" srcId="{754914D3-2823-4D9D-9B5F-8AAE908A2791}" destId="{B164D37B-37A9-413C-8093-278638D41A29}" srcOrd="2" destOrd="0" parTransId="{106010B7-DCB6-45D0-A85A-FE4ABDCC7958}" sibTransId="{067CE152-4F3C-429E-83DA-2869032FE072}"/>
    <dgm:cxn modelId="{481D0F06-35AF-44B0-BF58-452E686B7741}" type="presOf" srcId="{98FFCFD7-6EAF-43B3-B073-F90520D80DD2}" destId="{2B62C432-4905-40F9-9530-D2F004B7D3F6}" srcOrd="0" destOrd="0" presId="urn:microsoft.com/office/officeart/2008/layout/VerticalCurvedList"/>
    <dgm:cxn modelId="{36B3B6C9-E204-4F5F-B5C3-2AF254A2BB4E}" type="presOf" srcId="{0CF79BA9-38A5-469E-A5F4-723A1AFB8F96}" destId="{93855F07-44CB-45DE-B464-761E63A71CD5}" srcOrd="0" destOrd="0" presId="urn:microsoft.com/office/officeart/2008/layout/VerticalCurvedList"/>
    <dgm:cxn modelId="{1A43AFF2-DD61-4007-9BB5-526BC9B17308}" srcId="{754914D3-2823-4D9D-9B5F-8AAE908A2791}" destId="{FA574216-4A89-4870-B38E-23FBF437CCBF}" srcOrd="3" destOrd="0" parTransId="{687E7435-6D17-4057-94F6-C9884447746E}" sibTransId="{1CF4510E-FE7D-45DB-9F66-ED2F161BB46C}"/>
    <dgm:cxn modelId="{2C50A92D-0525-4B13-9F03-735EDC927D1B}" type="presParOf" srcId="{AE6139D5-D84B-4711-8A6A-A5161E022A99}" destId="{00F42187-34FD-4D8B-A449-F316E9EB9AFA}" srcOrd="0" destOrd="0" presId="urn:microsoft.com/office/officeart/2008/layout/VerticalCurvedList"/>
    <dgm:cxn modelId="{A9095DB3-F18F-492F-B428-1570AE615055}" type="presParOf" srcId="{00F42187-34FD-4D8B-A449-F316E9EB9AFA}" destId="{C168C53D-163A-4892-8EF0-B5326C3FF8C8}" srcOrd="0" destOrd="0" presId="urn:microsoft.com/office/officeart/2008/layout/VerticalCurvedList"/>
    <dgm:cxn modelId="{26F97A9C-D9ED-43E6-941B-B00D4FF1BE82}" type="presParOf" srcId="{C168C53D-163A-4892-8EF0-B5326C3FF8C8}" destId="{0FAB2C97-DF89-43B9-B7B2-C745E026F562}" srcOrd="0" destOrd="0" presId="urn:microsoft.com/office/officeart/2008/layout/VerticalCurvedList"/>
    <dgm:cxn modelId="{AFCFE948-7E34-47A3-97C6-9A8CE2D891B5}" type="presParOf" srcId="{C168C53D-163A-4892-8EF0-B5326C3FF8C8}" destId="{93855F07-44CB-45DE-B464-761E63A71CD5}" srcOrd="1" destOrd="0" presId="urn:microsoft.com/office/officeart/2008/layout/VerticalCurvedList"/>
    <dgm:cxn modelId="{CA46C726-9E3A-4941-BDFF-713300E91A45}" type="presParOf" srcId="{C168C53D-163A-4892-8EF0-B5326C3FF8C8}" destId="{D258DE45-194F-4470-A0BE-D234AB24927B}" srcOrd="2" destOrd="0" presId="urn:microsoft.com/office/officeart/2008/layout/VerticalCurvedList"/>
    <dgm:cxn modelId="{0293FD6E-2102-4F4E-B163-17DD13C3E185}" type="presParOf" srcId="{C168C53D-163A-4892-8EF0-B5326C3FF8C8}" destId="{BF8CDB65-7F63-46ED-AD6F-299BB5E410A3}" srcOrd="3" destOrd="0" presId="urn:microsoft.com/office/officeart/2008/layout/VerticalCurvedList"/>
    <dgm:cxn modelId="{31C51A03-1409-469F-8444-5B9A4FFBC890}" type="presParOf" srcId="{00F42187-34FD-4D8B-A449-F316E9EB9AFA}" destId="{2B62C432-4905-40F9-9530-D2F004B7D3F6}" srcOrd="1" destOrd="0" presId="urn:microsoft.com/office/officeart/2008/layout/VerticalCurvedList"/>
    <dgm:cxn modelId="{5E8CB002-5524-4C70-B3BC-44E8B74B18CC}" type="presParOf" srcId="{00F42187-34FD-4D8B-A449-F316E9EB9AFA}" destId="{7D7CD6F4-5BF8-4820-9EDA-8C7339E21069}" srcOrd="2" destOrd="0" presId="urn:microsoft.com/office/officeart/2008/layout/VerticalCurvedList"/>
    <dgm:cxn modelId="{36E5E380-F59A-409C-A541-FDCA1B5662CC}" type="presParOf" srcId="{7D7CD6F4-5BF8-4820-9EDA-8C7339E21069}" destId="{C2A52F33-F895-4B2F-BC4C-05306D79D5F7}" srcOrd="0" destOrd="0" presId="urn:microsoft.com/office/officeart/2008/layout/VerticalCurvedList"/>
    <dgm:cxn modelId="{9B104D6A-AAEC-46D2-BD68-0A66A89F38DD}" type="presParOf" srcId="{00F42187-34FD-4D8B-A449-F316E9EB9AFA}" destId="{C96D4F64-8976-4162-9159-94B6CC0D69B7}" srcOrd="3" destOrd="0" presId="urn:microsoft.com/office/officeart/2008/layout/VerticalCurvedList"/>
    <dgm:cxn modelId="{5F54F782-1417-4515-A434-D857BBD214D3}" type="presParOf" srcId="{00F42187-34FD-4D8B-A449-F316E9EB9AFA}" destId="{4EE27DB4-8694-4A98-907D-FF9009C6FF1B}" srcOrd="4" destOrd="0" presId="urn:microsoft.com/office/officeart/2008/layout/VerticalCurvedList"/>
    <dgm:cxn modelId="{60FC48E4-AA07-4CA5-AEE7-2E275BDD3A5B}" type="presParOf" srcId="{4EE27DB4-8694-4A98-907D-FF9009C6FF1B}" destId="{EF12B5F5-AB8A-4523-B395-C351AAF3CDFA}" srcOrd="0" destOrd="0" presId="urn:microsoft.com/office/officeart/2008/layout/VerticalCurvedList"/>
    <dgm:cxn modelId="{F4071D09-1726-4A51-A98B-B49854F7BF4E}" type="presParOf" srcId="{00F42187-34FD-4D8B-A449-F316E9EB9AFA}" destId="{465B319D-D458-47A0-8636-B27FBAAC6FF3}" srcOrd="5" destOrd="0" presId="urn:microsoft.com/office/officeart/2008/layout/VerticalCurvedList"/>
    <dgm:cxn modelId="{FA4A0BE2-1981-4A29-9CF7-437A633F27A8}" type="presParOf" srcId="{00F42187-34FD-4D8B-A449-F316E9EB9AFA}" destId="{1094E24F-3420-4D03-B2EB-B1BB693E7F6D}" srcOrd="6" destOrd="0" presId="urn:microsoft.com/office/officeart/2008/layout/VerticalCurvedList"/>
    <dgm:cxn modelId="{3C906755-A032-4936-9A7C-3A6281BB6AF5}" type="presParOf" srcId="{1094E24F-3420-4D03-B2EB-B1BB693E7F6D}" destId="{2C7A6476-D4F2-44C8-ABB9-334E65BF02D4}" srcOrd="0" destOrd="0" presId="urn:microsoft.com/office/officeart/2008/layout/VerticalCurvedList"/>
    <dgm:cxn modelId="{D5055805-7618-4D7F-AFDB-05945B8D79B8}" type="presParOf" srcId="{00F42187-34FD-4D8B-A449-F316E9EB9AFA}" destId="{D13A1523-7A58-4669-A63D-1C13E4B9DF75}" srcOrd="7" destOrd="0" presId="urn:microsoft.com/office/officeart/2008/layout/VerticalCurvedList"/>
    <dgm:cxn modelId="{F2CD4F26-A660-47AA-BF79-A90D99DA405E}" type="presParOf" srcId="{00F42187-34FD-4D8B-A449-F316E9EB9AFA}" destId="{1316A1FC-D04A-48EE-819B-6B94A681EFB6}" srcOrd="8" destOrd="0" presId="urn:microsoft.com/office/officeart/2008/layout/VerticalCurvedList"/>
    <dgm:cxn modelId="{4B1FA9B3-F75A-4A83-B67F-75E9347E7EEF}" type="presParOf" srcId="{1316A1FC-D04A-48EE-819B-6B94A681EFB6}" destId="{5364EAB6-C0A6-4A6F-8D8F-14067864D62B}" srcOrd="0" destOrd="0" presId="urn:microsoft.com/office/officeart/2008/layout/VerticalCurvedList"/>
    <dgm:cxn modelId="{33434F88-0D5C-438F-9B53-0110839CE161}" type="presParOf" srcId="{00F42187-34FD-4D8B-A449-F316E9EB9AFA}" destId="{6D3D4137-E2E9-4CC5-80D8-DCA1A03FAE2C}" srcOrd="9" destOrd="0" presId="urn:microsoft.com/office/officeart/2008/layout/VerticalCurvedList"/>
    <dgm:cxn modelId="{9B12E47C-D89F-4B99-A177-C54E9F76F32B}" type="presParOf" srcId="{00F42187-34FD-4D8B-A449-F316E9EB9AFA}" destId="{284E430D-DDD6-4450-A07E-123462456594}" srcOrd="10" destOrd="0" presId="urn:microsoft.com/office/officeart/2008/layout/VerticalCurvedList"/>
    <dgm:cxn modelId="{5D01359A-28EE-4926-8BC4-3E8C99A754A6}" type="presParOf" srcId="{284E430D-DDD6-4450-A07E-123462456594}" destId="{778CB8F3-48B0-485B-8F03-E61C740FAFB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D1F3080-721E-4B3E-9BF2-63E3160487C7}" type="doc">
      <dgm:prSet loTypeId="urn:microsoft.com/office/officeart/2005/8/layout/radial1" loCatId="cycle" qsTypeId="urn:microsoft.com/office/officeart/2005/8/quickstyle/simple1" qsCatId="simple" csTypeId="urn:microsoft.com/office/officeart/2005/8/colors/accent1_1" csCatId="accent1" phldr="1"/>
      <dgm:spPr/>
      <dgm:t>
        <a:bodyPr/>
        <a:lstStyle/>
        <a:p>
          <a:endParaRPr lang="en-US"/>
        </a:p>
      </dgm:t>
    </dgm:pt>
    <dgm:pt modelId="{71145A5A-E69F-48A7-8E4F-D0C80051C502}">
      <dgm:prSet phldrT="[Text]"/>
      <dgm:spPr>
        <a:ln>
          <a:solidFill>
            <a:srgbClr val="92D050"/>
          </a:solidFill>
        </a:ln>
      </dgm:spPr>
      <dgm:t>
        <a:bodyPr/>
        <a:lstStyle/>
        <a:p>
          <a:r>
            <a:rPr lang="de-DE" b="1" noProof="0" dirty="0" err="1" smtClean="0"/>
            <a:t>Logistics</a:t>
          </a:r>
          <a:endParaRPr lang="de-DE" b="1" noProof="0" dirty="0"/>
        </a:p>
      </dgm:t>
    </dgm:pt>
    <dgm:pt modelId="{C59FC285-994C-49D3-93E3-26DAC11B1A25}" type="parTrans" cxnId="{89E21C69-699C-4E5A-B3AF-B9AEF052978D}">
      <dgm:prSet/>
      <dgm:spPr/>
      <dgm:t>
        <a:bodyPr/>
        <a:lstStyle/>
        <a:p>
          <a:endParaRPr lang="en-US"/>
        </a:p>
      </dgm:t>
    </dgm:pt>
    <dgm:pt modelId="{7530C2B6-EFFC-4B35-97DF-F5B18CFCE816}" type="sibTrans" cxnId="{89E21C69-699C-4E5A-B3AF-B9AEF052978D}">
      <dgm:prSet/>
      <dgm:spPr/>
      <dgm:t>
        <a:bodyPr/>
        <a:lstStyle/>
        <a:p>
          <a:endParaRPr lang="en-US"/>
        </a:p>
      </dgm:t>
    </dgm:pt>
    <dgm:pt modelId="{CD3DFDD0-CD0E-4449-9FCA-5F417CCD39F6}">
      <dgm:prSet phldrT="[Text]" custT="1"/>
      <dgm:spPr>
        <a:ln>
          <a:solidFill>
            <a:srgbClr val="92D050"/>
          </a:solidFill>
        </a:ln>
      </dgm:spPr>
      <dgm:t>
        <a:bodyPr/>
        <a:lstStyle/>
        <a:p>
          <a:r>
            <a:rPr lang="de-DE" sz="1300" noProof="0" dirty="0" err="1" smtClean="0"/>
            <a:t>Safety</a:t>
          </a:r>
          <a:r>
            <a:rPr lang="de-DE" sz="1300" noProof="0" dirty="0" smtClean="0"/>
            <a:t> </a:t>
          </a:r>
          <a:r>
            <a:rPr lang="de-DE" sz="1300" noProof="0" dirty="0" err="1" smtClean="0"/>
            <a:t>and</a:t>
          </a:r>
          <a:r>
            <a:rPr lang="de-DE" sz="1300" noProof="0" dirty="0" smtClean="0"/>
            <a:t> Security</a:t>
          </a:r>
          <a:endParaRPr lang="de-DE" sz="1300" noProof="0" dirty="0"/>
        </a:p>
      </dgm:t>
    </dgm:pt>
    <dgm:pt modelId="{D378D21A-D920-489B-8B71-A1ADB8C6B555}" type="parTrans" cxnId="{144D2CBC-AD2B-4281-9060-A8E854E72425}">
      <dgm:prSet/>
      <dgm:spPr>
        <a:ln>
          <a:solidFill>
            <a:srgbClr val="92D050"/>
          </a:solidFill>
        </a:ln>
      </dgm:spPr>
      <dgm:t>
        <a:bodyPr/>
        <a:lstStyle/>
        <a:p>
          <a:endParaRPr lang="en-US" dirty="0"/>
        </a:p>
      </dgm:t>
    </dgm:pt>
    <dgm:pt modelId="{23095FE8-2B08-4B0C-86C1-50FFC4F6AF65}" type="sibTrans" cxnId="{144D2CBC-AD2B-4281-9060-A8E854E72425}">
      <dgm:prSet/>
      <dgm:spPr/>
      <dgm:t>
        <a:bodyPr/>
        <a:lstStyle/>
        <a:p>
          <a:endParaRPr lang="en-US"/>
        </a:p>
      </dgm:t>
    </dgm:pt>
    <dgm:pt modelId="{CB1DDBF7-C612-42A3-BF9A-FADA3256260E}">
      <dgm:prSet phldrT="[Text]" custT="1"/>
      <dgm:spPr>
        <a:ln>
          <a:solidFill>
            <a:srgbClr val="92D050"/>
          </a:solidFill>
        </a:ln>
      </dgm:spPr>
      <dgm:t>
        <a:bodyPr/>
        <a:lstStyle/>
        <a:p>
          <a:r>
            <a:rPr lang="de-DE" sz="1300" noProof="0" dirty="0" err="1" smtClean="0"/>
            <a:t>Climate</a:t>
          </a:r>
          <a:endParaRPr lang="de-DE" sz="1300" noProof="0" dirty="0" smtClean="0"/>
        </a:p>
        <a:p>
          <a:r>
            <a:rPr lang="de-DE" sz="1300" noProof="0" dirty="0" err="1" smtClean="0"/>
            <a:t>change</a:t>
          </a:r>
          <a:endParaRPr lang="de-DE" sz="1300" noProof="0" dirty="0"/>
        </a:p>
      </dgm:t>
    </dgm:pt>
    <dgm:pt modelId="{463FB5A1-CE63-4592-8480-A22EFC4B3A6D}" type="parTrans" cxnId="{BB77F193-4F48-4ABA-A070-A667D73B75CD}">
      <dgm:prSet/>
      <dgm:spPr>
        <a:ln>
          <a:solidFill>
            <a:srgbClr val="92D050"/>
          </a:solidFill>
        </a:ln>
      </dgm:spPr>
      <dgm:t>
        <a:bodyPr/>
        <a:lstStyle/>
        <a:p>
          <a:endParaRPr lang="en-US" dirty="0"/>
        </a:p>
      </dgm:t>
    </dgm:pt>
    <dgm:pt modelId="{825A90DC-BDC1-4BB3-9F71-DA54C9E1005D}" type="sibTrans" cxnId="{BB77F193-4F48-4ABA-A070-A667D73B75CD}">
      <dgm:prSet/>
      <dgm:spPr/>
      <dgm:t>
        <a:bodyPr/>
        <a:lstStyle/>
        <a:p>
          <a:endParaRPr lang="en-US"/>
        </a:p>
      </dgm:t>
    </dgm:pt>
    <dgm:pt modelId="{2B0BDE9B-B531-404E-A67F-E5690A770E05}">
      <dgm:prSet phldrT="[Text]" custT="1"/>
      <dgm:spPr>
        <a:ln>
          <a:solidFill>
            <a:srgbClr val="92D050"/>
          </a:solidFill>
        </a:ln>
      </dgm:spPr>
      <dgm:t>
        <a:bodyPr/>
        <a:lstStyle/>
        <a:p>
          <a:r>
            <a:rPr lang="de-DE" sz="1300" noProof="0" dirty="0" smtClean="0"/>
            <a:t>Urbanisation</a:t>
          </a:r>
          <a:endParaRPr lang="de-DE" sz="1300" noProof="0" dirty="0"/>
        </a:p>
      </dgm:t>
    </dgm:pt>
    <dgm:pt modelId="{DB3AB34B-A45E-46DB-948C-A7311279961F}" type="parTrans" cxnId="{F6527B47-744F-4FAA-B0B9-156107B55FEB}">
      <dgm:prSet/>
      <dgm:spPr>
        <a:ln>
          <a:solidFill>
            <a:srgbClr val="92D050"/>
          </a:solidFill>
        </a:ln>
      </dgm:spPr>
      <dgm:t>
        <a:bodyPr/>
        <a:lstStyle/>
        <a:p>
          <a:endParaRPr lang="en-US" dirty="0"/>
        </a:p>
      </dgm:t>
    </dgm:pt>
    <dgm:pt modelId="{3500D948-A1CF-4AE3-8CD1-35DE7728B95B}" type="sibTrans" cxnId="{F6527B47-744F-4FAA-B0B9-156107B55FEB}">
      <dgm:prSet/>
      <dgm:spPr/>
      <dgm:t>
        <a:bodyPr/>
        <a:lstStyle/>
        <a:p>
          <a:endParaRPr lang="en-US"/>
        </a:p>
      </dgm:t>
    </dgm:pt>
    <dgm:pt modelId="{8C2604A5-B8FD-414C-A7F6-1239AD188A4B}">
      <dgm:prSet phldrT="[Text]" custT="1"/>
      <dgm:spPr>
        <a:ln>
          <a:solidFill>
            <a:srgbClr val="92D050"/>
          </a:solidFill>
        </a:ln>
      </dgm:spPr>
      <dgm:t>
        <a:bodyPr/>
        <a:lstStyle/>
        <a:p>
          <a:r>
            <a:rPr lang="de-DE" sz="1300" noProof="0" dirty="0" smtClean="0"/>
            <a:t>E-commerce</a:t>
          </a:r>
          <a:endParaRPr lang="de-DE" sz="1300" noProof="0" dirty="0"/>
        </a:p>
      </dgm:t>
    </dgm:pt>
    <dgm:pt modelId="{70D439A8-6B7F-460E-8554-5E785F50CDC7}" type="parTrans" cxnId="{6DE5D3D0-3B14-4DF7-B2E2-0298AA804386}">
      <dgm:prSet/>
      <dgm:spPr>
        <a:ln>
          <a:solidFill>
            <a:srgbClr val="92D050"/>
          </a:solidFill>
        </a:ln>
      </dgm:spPr>
      <dgm:t>
        <a:bodyPr/>
        <a:lstStyle/>
        <a:p>
          <a:endParaRPr lang="en-US" dirty="0"/>
        </a:p>
      </dgm:t>
    </dgm:pt>
    <dgm:pt modelId="{CDD41706-4F29-42AA-8D59-2A72ACA9080E}" type="sibTrans" cxnId="{6DE5D3D0-3B14-4DF7-B2E2-0298AA804386}">
      <dgm:prSet/>
      <dgm:spPr/>
      <dgm:t>
        <a:bodyPr/>
        <a:lstStyle/>
        <a:p>
          <a:endParaRPr lang="en-US"/>
        </a:p>
      </dgm:t>
    </dgm:pt>
    <dgm:pt modelId="{AD8C9805-7FC6-4500-A650-18943DA00CCA}">
      <dgm:prSet phldrT="[Text]" custT="1"/>
      <dgm:spPr>
        <a:ln>
          <a:solidFill>
            <a:srgbClr val="92D050"/>
          </a:solidFill>
        </a:ln>
      </dgm:spPr>
      <dgm:t>
        <a:bodyPr/>
        <a:lstStyle/>
        <a:p>
          <a:r>
            <a:rPr lang="de-DE" sz="1300" noProof="0" dirty="0" err="1" smtClean="0"/>
            <a:t>Digitalization</a:t>
          </a:r>
          <a:endParaRPr lang="de-DE" sz="1300" noProof="0" dirty="0"/>
        </a:p>
      </dgm:t>
    </dgm:pt>
    <dgm:pt modelId="{9B848672-F503-4F35-BC06-052FAE5DE67D}" type="parTrans" cxnId="{E344BBC9-AD71-4FCD-A327-D4A340BFBC4E}">
      <dgm:prSet/>
      <dgm:spPr>
        <a:ln>
          <a:solidFill>
            <a:srgbClr val="92D050"/>
          </a:solidFill>
        </a:ln>
      </dgm:spPr>
      <dgm:t>
        <a:bodyPr/>
        <a:lstStyle/>
        <a:p>
          <a:endParaRPr lang="en-US" dirty="0"/>
        </a:p>
      </dgm:t>
    </dgm:pt>
    <dgm:pt modelId="{B4F6C133-2B32-4CF6-9A66-BAA7D9D51DBD}" type="sibTrans" cxnId="{E344BBC9-AD71-4FCD-A327-D4A340BFBC4E}">
      <dgm:prSet/>
      <dgm:spPr/>
      <dgm:t>
        <a:bodyPr/>
        <a:lstStyle/>
        <a:p>
          <a:endParaRPr lang="en-US"/>
        </a:p>
      </dgm:t>
    </dgm:pt>
    <dgm:pt modelId="{F565CC60-001D-471F-ACC0-30D60A176CE1}">
      <dgm:prSet phldrT="[Text]" custT="1"/>
      <dgm:spPr>
        <a:ln>
          <a:solidFill>
            <a:srgbClr val="92D050"/>
          </a:solidFill>
        </a:ln>
      </dgm:spPr>
      <dgm:t>
        <a:bodyPr/>
        <a:lstStyle/>
        <a:p>
          <a:r>
            <a:rPr lang="de-DE" sz="1300" noProof="0" dirty="0" smtClean="0"/>
            <a:t>Mobile </a:t>
          </a:r>
          <a:r>
            <a:rPr lang="de-DE" sz="1300" noProof="0" dirty="0" err="1" smtClean="0"/>
            <a:t>world</a:t>
          </a:r>
          <a:endParaRPr lang="de-DE" sz="1300" noProof="0" dirty="0"/>
        </a:p>
      </dgm:t>
    </dgm:pt>
    <dgm:pt modelId="{8728A406-FAC1-4578-B2C6-EEF6C3F88D8E}" type="parTrans" cxnId="{7AE3C2A4-1C22-49B1-9338-72572AE3B123}">
      <dgm:prSet/>
      <dgm:spPr>
        <a:ln>
          <a:solidFill>
            <a:srgbClr val="92D050"/>
          </a:solidFill>
        </a:ln>
      </dgm:spPr>
      <dgm:t>
        <a:bodyPr/>
        <a:lstStyle/>
        <a:p>
          <a:endParaRPr lang="en-US" dirty="0"/>
        </a:p>
      </dgm:t>
    </dgm:pt>
    <dgm:pt modelId="{F0A6984A-7E58-4FE5-BB3D-EABFDFE30F00}" type="sibTrans" cxnId="{7AE3C2A4-1C22-49B1-9338-72572AE3B123}">
      <dgm:prSet/>
      <dgm:spPr/>
      <dgm:t>
        <a:bodyPr/>
        <a:lstStyle/>
        <a:p>
          <a:endParaRPr lang="en-US"/>
        </a:p>
      </dgm:t>
    </dgm:pt>
    <dgm:pt modelId="{1D09E6E3-AFC9-4814-9284-E6666A8BC0F4}" type="pres">
      <dgm:prSet presAssocID="{7D1F3080-721E-4B3E-9BF2-63E3160487C7}" presName="cycle" presStyleCnt="0">
        <dgm:presLayoutVars>
          <dgm:chMax val="1"/>
          <dgm:dir/>
          <dgm:animLvl val="ctr"/>
          <dgm:resizeHandles val="exact"/>
        </dgm:presLayoutVars>
      </dgm:prSet>
      <dgm:spPr/>
      <dgm:t>
        <a:bodyPr/>
        <a:lstStyle/>
        <a:p>
          <a:endParaRPr lang="en-US"/>
        </a:p>
      </dgm:t>
    </dgm:pt>
    <dgm:pt modelId="{A8CE602F-D0B8-4E6C-8CBE-3620F49944E7}" type="pres">
      <dgm:prSet presAssocID="{71145A5A-E69F-48A7-8E4F-D0C80051C502}" presName="centerShape" presStyleLbl="node0" presStyleIdx="0" presStyleCnt="1" custScaleX="119166" custScaleY="124841"/>
      <dgm:spPr/>
      <dgm:t>
        <a:bodyPr/>
        <a:lstStyle/>
        <a:p>
          <a:endParaRPr lang="en-US"/>
        </a:p>
      </dgm:t>
    </dgm:pt>
    <dgm:pt modelId="{6F62A3DC-C1EC-4635-A643-EFC3952EDE63}" type="pres">
      <dgm:prSet presAssocID="{D378D21A-D920-489B-8B71-A1ADB8C6B555}" presName="Name9" presStyleLbl="parChTrans1D2" presStyleIdx="0" presStyleCnt="6"/>
      <dgm:spPr/>
      <dgm:t>
        <a:bodyPr/>
        <a:lstStyle/>
        <a:p>
          <a:endParaRPr lang="en-US"/>
        </a:p>
      </dgm:t>
    </dgm:pt>
    <dgm:pt modelId="{6EF491F0-D12C-47EA-8DAF-A6BEB4C20C63}" type="pres">
      <dgm:prSet presAssocID="{D378D21A-D920-489B-8B71-A1ADB8C6B555}" presName="connTx" presStyleLbl="parChTrans1D2" presStyleIdx="0" presStyleCnt="6"/>
      <dgm:spPr/>
      <dgm:t>
        <a:bodyPr/>
        <a:lstStyle/>
        <a:p>
          <a:endParaRPr lang="en-US"/>
        </a:p>
      </dgm:t>
    </dgm:pt>
    <dgm:pt modelId="{32A5959E-B899-492E-9CFA-E9A7674D2FEA}" type="pres">
      <dgm:prSet presAssocID="{CD3DFDD0-CD0E-4449-9FCA-5F417CCD39F6}" presName="node" presStyleLbl="node1" presStyleIdx="0" presStyleCnt="6" custScaleX="109271" custScaleY="107511">
        <dgm:presLayoutVars>
          <dgm:bulletEnabled val="1"/>
        </dgm:presLayoutVars>
      </dgm:prSet>
      <dgm:spPr/>
      <dgm:t>
        <a:bodyPr/>
        <a:lstStyle/>
        <a:p>
          <a:endParaRPr lang="en-US"/>
        </a:p>
      </dgm:t>
    </dgm:pt>
    <dgm:pt modelId="{36EF41F5-1845-415F-A9E0-0B87AA18E019}" type="pres">
      <dgm:prSet presAssocID="{463FB5A1-CE63-4592-8480-A22EFC4B3A6D}" presName="Name9" presStyleLbl="parChTrans1D2" presStyleIdx="1" presStyleCnt="6"/>
      <dgm:spPr/>
      <dgm:t>
        <a:bodyPr/>
        <a:lstStyle/>
        <a:p>
          <a:endParaRPr lang="en-US"/>
        </a:p>
      </dgm:t>
    </dgm:pt>
    <dgm:pt modelId="{99334977-D1F2-4BB3-9128-A720E480CBBD}" type="pres">
      <dgm:prSet presAssocID="{463FB5A1-CE63-4592-8480-A22EFC4B3A6D}" presName="connTx" presStyleLbl="parChTrans1D2" presStyleIdx="1" presStyleCnt="6"/>
      <dgm:spPr/>
      <dgm:t>
        <a:bodyPr/>
        <a:lstStyle/>
        <a:p>
          <a:endParaRPr lang="en-US"/>
        </a:p>
      </dgm:t>
    </dgm:pt>
    <dgm:pt modelId="{BDEFCD8D-4C65-4C80-9FD5-4B2CB8377070}" type="pres">
      <dgm:prSet presAssocID="{CB1DDBF7-C612-42A3-BF9A-FADA3256260E}" presName="node" presStyleLbl="node1" presStyleIdx="1" presStyleCnt="6" custScaleX="109271" custScaleY="107511">
        <dgm:presLayoutVars>
          <dgm:bulletEnabled val="1"/>
        </dgm:presLayoutVars>
      </dgm:prSet>
      <dgm:spPr/>
      <dgm:t>
        <a:bodyPr/>
        <a:lstStyle/>
        <a:p>
          <a:endParaRPr lang="en-US"/>
        </a:p>
      </dgm:t>
    </dgm:pt>
    <dgm:pt modelId="{E191FCB2-ECDD-4D41-802E-6C9C30B14683}" type="pres">
      <dgm:prSet presAssocID="{DB3AB34B-A45E-46DB-948C-A7311279961F}" presName="Name9" presStyleLbl="parChTrans1D2" presStyleIdx="2" presStyleCnt="6"/>
      <dgm:spPr/>
      <dgm:t>
        <a:bodyPr/>
        <a:lstStyle/>
        <a:p>
          <a:endParaRPr lang="en-US"/>
        </a:p>
      </dgm:t>
    </dgm:pt>
    <dgm:pt modelId="{E5800B74-6AAF-4AF3-A2FC-E92C7287FC33}" type="pres">
      <dgm:prSet presAssocID="{DB3AB34B-A45E-46DB-948C-A7311279961F}" presName="connTx" presStyleLbl="parChTrans1D2" presStyleIdx="2" presStyleCnt="6"/>
      <dgm:spPr/>
      <dgm:t>
        <a:bodyPr/>
        <a:lstStyle/>
        <a:p>
          <a:endParaRPr lang="en-US"/>
        </a:p>
      </dgm:t>
    </dgm:pt>
    <dgm:pt modelId="{008DD3C6-C586-4E15-90DD-F55324A8A75F}" type="pres">
      <dgm:prSet presAssocID="{2B0BDE9B-B531-404E-A67F-E5690A770E05}" presName="node" presStyleLbl="node1" presStyleIdx="2" presStyleCnt="6" custScaleX="109271" custScaleY="107511">
        <dgm:presLayoutVars>
          <dgm:bulletEnabled val="1"/>
        </dgm:presLayoutVars>
      </dgm:prSet>
      <dgm:spPr/>
      <dgm:t>
        <a:bodyPr/>
        <a:lstStyle/>
        <a:p>
          <a:endParaRPr lang="en-US"/>
        </a:p>
      </dgm:t>
    </dgm:pt>
    <dgm:pt modelId="{2731C58F-ECA3-4686-937D-80A7930790A8}" type="pres">
      <dgm:prSet presAssocID="{70D439A8-6B7F-460E-8554-5E785F50CDC7}" presName="Name9" presStyleLbl="parChTrans1D2" presStyleIdx="3" presStyleCnt="6"/>
      <dgm:spPr/>
      <dgm:t>
        <a:bodyPr/>
        <a:lstStyle/>
        <a:p>
          <a:endParaRPr lang="en-US"/>
        </a:p>
      </dgm:t>
    </dgm:pt>
    <dgm:pt modelId="{95E80F42-B0EC-4279-9F8B-061FFAC42E56}" type="pres">
      <dgm:prSet presAssocID="{70D439A8-6B7F-460E-8554-5E785F50CDC7}" presName="connTx" presStyleLbl="parChTrans1D2" presStyleIdx="3" presStyleCnt="6"/>
      <dgm:spPr/>
      <dgm:t>
        <a:bodyPr/>
        <a:lstStyle/>
        <a:p>
          <a:endParaRPr lang="en-US"/>
        </a:p>
      </dgm:t>
    </dgm:pt>
    <dgm:pt modelId="{B5B39590-DCC0-4282-B1BA-F85AF4CE89C4}" type="pres">
      <dgm:prSet presAssocID="{8C2604A5-B8FD-414C-A7F6-1239AD188A4B}" presName="node" presStyleLbl="node1" presStyleIdx="3" presStyleCnt="6" custScaleX="109271" custScaleY="107511">
        <dgm:presLayoutVars>
          <dgm:bulletEnabled val="1"/>
        </dgm:presLayoutVars>
      </dgm:prSet>
      <dgm:spPr/>
      <dgm:t>
        <a:bodyPr/>
        <a:lstStyle/>
        <a:p>
          <a:endParaRPr lang="en-US"/>
        </a:p>
      </dgm:t>
    </dgm:pt>
    <dgm:pt modelId="{E65AA2E3-76B4-459F-A2BA-909950371CEF}" type="pres">
      <dgm:prSet presAssocID="{9B848672-F503-4F35-BC06-052FAE5DE67D}" presName="Name9" presStyleLbl="parChTrans1D2" presStyleIdx="4" presStyleCnt="6"/>
      <dgm:spPr/>
      <dgm:t>
        <a:bodyPr/>
        <a:lstStyle/>
        <a:p>
          <a:endParaRPr lang="en-US"/>
        </a:p>
      </dgm:t>
    </dgm:pt>
    <dgm:pt modelId="{19CA3EFB-6EC1-407D-8789-82B580774FC2}" type="pres">
      <dgm:prSet presAssocID="{9B848672-F503-4F35-BC06-052FAE5DE67D}" presName="connTx" presStyleLbl="parChTrans1D2" presStyleIdx="4" presStyleCnt="6"/>
      <dgm:spPr/>
      <dgm:t>
        <a:bodyPr/>
        <a:lstStyle/>
        <a:p>
          <a:endParaRPr lang="en-US"/>
        </a:p>
      </dgm:t>
    </dgm:pt>
    <dgm:pt modelId="{36556242-DBF4-4670-A844-A86FE6B699CD}" type="pres">
      <dgm:prSet presAssocID="{AD8C9805-7FC6-4500-A650-18943DA00CCA}" presName="node" presStyleLbl="node1" presStyleIdx="4" presStyleCnt="6" custScaleX="109271" custScaleY="107511">
        <dgm:presLayoutVars>
          <dgm:bulletEnabled val="1"/>
        </dgm:presLayoutVars>
      </dgm:prSet>
      <dgm:spPr/>
      <dgm:t>
        <a:bodyPr/>
        <a:lstStyle/>
        <a:p>
          <a:endParaRPr lang="en-US"/>
        </a:p>
      </dgm:t>
    </dgm:pt>
    <dgm:pt modelId="{B14731C8-88CE-438B-BAD4-CCC14CAA715F}" type="pres">
      <dgm:prSet presAssocID="{8728A406-FAC1-4578-B2C6-EEF6C3F88D8E}" presName="Name9" presStyleLbl="parChTrans1D2" presStyleIdx="5" presStyleCnt="6"/>
      <dgm:spPr/>
      <dgm:t>
        <a:bodyPr/>
        <a:lstStyle/>
        <a:p>
          <a:endParaRPr lang="en-US"/>
        </a:p>
      </dgm:t>
    </dgm:pt>
    <dgm:pt modelId="{2D99D8D6-B5E3-4ADC-AA97-02D140050B1E}" type="pres">
      <dgm:prSet presAssocID="{8728A406-FAC1-4578-B2C6-EEF6C3F88D8E}" presName="connTx" presStyleLbl="parChTrans1D2" presStyleIdx="5" presStyleCnt="6"/>
      <dgm:spPr/>
      <dgm:t>
        <a:bodyPr/>
        <a:lstStyle/>
        <a:p>
          <a:endParaRPr lang="en-US"/>
        </a:p>
      </dgm:t>
    </dgm:pt>
    <dgm:pt modelId="{87723CF1-2235-41B3-A87F-387A2BDCE184}" type="pres">
      <dgm:prSet presAssocID="{F565CC60-001D-471F-ACC0-30D60A176CE1}" presName="node" presStyleLbl="node1" presStyleIdx="5" presStyleCnt="6" custScaleX="109271" custScaleY="107511">
        <dgm:presLayoutVars>
          <dgm:bulletEnabled val="1"/>
        </dgm:presLayoutVars>
      </dgm:prSet>
      <dgm:spPr/>
      <dgm:t>
        <a:bodyPr/>
        <a:lstStyle/>
        <a:p>
          <a:endParaRPr lang="en-US"/>
        </a:p>
      </dgm:t>
    </dgm:pt>
  </dgm:ptLst>
  <dgm:cxnLst>
    <dgm:cxn modelId="{29B43A6F-C015-4F37-9CC5-F132532632CB}" type="presOf" srcId="{70D439A8-6B7F-460E-8554-5E785F50CDC7}" destId="{2731C58F-ECA3-4686-937D-80A7930790A8}" srcOrd="0" destOrd="0" presId="urn:microsoft.com/office/officeart/2005/8/layout/radial1"/>
    <dgm:cxn modelId="{6DE5D3D0-3B14-4DF7-B2E2-0298AA804386}" srcId="{71145A5A-E69F-48A7-8E4F-D0C80051C502}" destId="{8C2604A5-B8FD-414C-A7F6-1239AD188A4B}" srcOrd="3" destOrd="0" parTransId="{70D439A8-6B7F-460E-8554-5E785F50CDC7}" sibTransId="{CDD41706-4F29-42AA-8D59-2A72ACA9080E}"/>
    <dgm:cxn modelId="{E344BBC9-AD71-4FCD-A327-D4A340BFBC4E}" srcId="{71145A5A-E69F-48A7-8E4F-D0C80051C502}" destId="{AD8C9805-7FC6-4500-A650-18943DA00CCA}" srcOrd="4" destOrd="0" parTransId="{9B848672-F503-4F35-BC06-052FAE5DE67D}" sibTransId="{B4F6C133-2B32-4CF6-9A66-BAA7D9D51DBD}"/>
    <dgm:cxn modelId="{D89C3E9D-30A1-48E2-8194-EF82733875EB}" type="presOf" srcId="{463FB5A1-CE63-4592-8480-A22EFC4B3A6D}" destId="{36EF41F5-1845-415F-A9E0-0B87AA18E019}" srcOrd="0" destOrd="0" presId="urn:microsoft.com/office/officeart/2005/8/layout/radial1"/>
    <dgm:cxn modelId="{73C11D51-9F89-4A33-992D-D029F056A06B}" type="presOf" srcId="{8C2604A5-B8FD-414C-A7F6-1239AD188A4B}" destId="{B5B39590-DCC0-4282-B1BA-F85AF4CE89C4}" srcOrd="0" destOrd="0" presId="urn:microsoft.com/office/officeart/2005/8/layout/radial1"/>
    <dgm:cxn modelId="{7AE3C2A4-1C22-49B1-9338-72572AE3B123}" srcId="{71145A5A-E69F-48A7-8E4F-D0C80051C502}" destId="{F565CC60-001D-471F-ACC0-30D60A176CE1}" srcOrd="5" destOrd="0" parTransId="{8728A406-FAC1-4578-B2C6-EEF6C3F88D8E}" sibTransId="{F0A6984A-7E58-4FE5-BB3D-EABFDFE30F00}"/>
    <dgm:cxn modelId="{0E93A5D2-3767-4B67-944B-C9E53C5660FF}" type="presOf" srcId="{DB3AB34B-A45E-46DB-948C-A7311279961F}" destId="{E191FCB2-ECDD-4D41-802E-6C9C30B14683}" srcOrd="0" destOrd="0" presId="urn:microsoft.com/office/officeart/2005/8/layout/radial1"/>
    <dgm:cxn modelId="{1F26E3DB-5E49-401C-AC8B-B1D85E520B7E}" type="presOf" srcId="{9B848672-F503-4F35-BC06-052FAE5DE67D}" destId="{E65AA2E3-76B4-459F-A2BA-909950371CEF}" srcOrd="0" destOrd="0" presId="urn:microsoft.com/office/officeart/2005/8/layout/radial1"/>
    <dgm:cxn modelId="{DFFD3E32-F0F5-4DFE-9391-1A6D9FA3A0D4}" type="presOf" srcId="{9B848672-F503-4F35-BC06-052FAE5DE67D}" destId="{19CA3EFB-6EC1-407D-8789-82B580774FC2}" srcOrd="1" destOrd="0" presId="urn:microsoft.com/office/officeart/2005/8/layout/radial1"/>
    <dgm:cxn modelId="{12E6EDE8-982B-4A87-81D5-ECEA30303F39}" type="presOf" srcId="{CB1DDBF7-C612-42A3-BF9A-FADA3256260E}" destId="{BDEFCD8D-4C65-4C80-9FD5-4B2CB8377070}" srcOrd="0" destOrd="0" presId="urn:microsoft.com/office/officeart/2005/8/layout/radial1"/>
    <dgm:cxn modelId="{930BC906-3728-4116-A875-49444EB42098}" type="presOf" srcId="{DB3AB34B-A45E-46DB-948C-A7311279961F}" destId="{E5800B74-6AAF-4AF3-A2FC-E92C7287FC33}" srcOrd="1" destOrd="0" presId="urn:microsoft.com/office/officeart/2005/8/layout/radial1"/>
    <dgm:cxn modelId="{4D8015A6-B756-4CD1-8865-BF157C76FA8D}" type="presOf" srcId="{F565CC60-001D-471F-ACC0-30D60A176CE1}" destId="{87723CF1-2235-41B3-A87F-387A2BDCE184}" srcOrd="0" destOrd="0" presId="urn:microsoft.com/office/officeart/2005/8/layout/radial1"/>
    <dgm:cxn modelId="{BB77F193-4F48-4ABA-A070-A667D73B75CD}" srcId="{71145A5A-E69F-48A7-8E4F-D0C80051C502}" destId="{CB1DDBF7-C612-42A3-BF9A-FADA3256260E}" srcOrd="1" destOrd="0" parTransId="{463FB5A1-CE63-4592-8480-A22EFC4B3A6D}" sibTransId="{825A90DC-BDC1-4BB3-9F71-DA54C9E1005D}"/>
    <dgm:cxn modelId="{94411BB8-69DC-4082-AFCF-CEE7E2DE6CF6}" type="presOf" srcId="{D378D21A-D920-489B-8B71-A1ADB8C6B555}" destId="{6F62A3DC-C1EC-4635-A643-EFC3952EDE63}" srcOrd="0" destOrd="0" presId="urn:microsoft.com/office/officeart/2005/8/layout/radial1"/>
    <dgm:cxn modelId="{930E9A4C-1642-4BF4-83CE-8520FAB231A9}" type="presOf" srcId="{70D439A8-6B7F-460E-8554-5E785F50CDC7}" destId="{95E80F42-B0EC-4279-9F8B-061FFAC42E56}" srcOrd="1" destOrd="0" presId="urn:microsoft.com/office/officeart/2005/8/layout/radial1"/>
    <dgm:cxn modelId="{19197999-5B7B-49C9-BEDA-ED6F0FD98230}" type="presOf" srcId="{8728A406-FAC1-4578-B2C6-EEF6C3F88D8E}" destId="{B14731C8-88CE-438B-BAD4-CCC14CAA715F}" srcOrd="0" destOrd="0" presId="urn:microsoft.com/office/officeart/2005/8/layout/radial1"/>
    <dgm:cxn modelId="{89E21C69-699C-4E5A-B3AF-B9AEF052978D}" srcId="{7D1F3080-721E-4B3E-9BF2-63E3160487C7}" destId="{71145A5A-E69F-48A7-8E4F-D0C80051C502}" srcOrd="0" destOrd="0" parTransId="{C59FC285-994C-49D3-93E3-26DAC11B1A25}" sibTransId="{7530C2B6-EFFC-4B35-97DF-F5B18CFCE816}"/>
    <dgm:cxn modelId="{6AE8E264-DC5D-4866-835E-95E6F640243C}" type="presOf" srcId="{CD3DFDD0-CD0E-4449-9FCA-5F417CCD39F6}" destId="{32A5959E-B899-492E-9CFA-E9A7674D2FEA}" srcOrd="0" destOrd="0" presId="urn:microsoft.com/office/officeart/2005/8/layout/radial1"/>
    <dgm:cxn modelId="{CF49A403-0E53-44D5-AD45-4AE57D7C7D94}" type="presOf" srcId="{8728A406-FAC1-4578-B2C6-EEF6C3F88D8E}" destId="{2D99D8D6-B5E3-4ADC-AA97-02D140050B1E}" srcOrd="1" destOrd="0" presId="urn:microsoft.com/office/officeart/2005/8/layout/radial1"/>
    <dgm:cxn modelId="{58F0BE46-DDFE-459B-9A9C-0CD2C2696061}" type="presOf" srcId="{AD8C9805-7FC6-4500-A650-18943DA00CCA}" destId="{36556242-DBF4-4670-A844-A86FE6B699CD}" srcOrd="0" destOrd="0" presId="urn:microsoft.com/office/officeart/2005/8/layout/radial1"/>
    <dgm:cxn modelId="{144D2CBC-AD2B-4281-9060-A8E854E72425}" srcId="{71145A5A-E69F-48A7-8E4F-D0C80051C502}" destId="{CD3DFDD0-CD0E-4449-9FCA-5F417CCD39F6}" srcOrd="0" destOrd="0" parTransId="{D378D21A-D920-489B-8B71-A1ADB8C6B555}" sibTransId="{23095FE8-2B08-4B0C-86C1-50FFC4F6AF65}"/>
    <dgm:cxn modelId="{06BAC77A-83A1-4BB0-A31D-FAEB9E3D180E}" type="presOf" srcId="{D378D21A-D920-489B-8B71-A1ADB8C6B555}" destId="{6EF491F0-D12C-47EA-8DAF-A6BEB4C20C63}" srcOrd="1" destOrd="0" presId="urn:microsoft.com/office/officeart/2005/8/layout/radial1"/>
    <dgm:cxn modelId="{F6527B47-744F-4FAA-B0B9-156107B55FEB}" srcId="{71145A5A-E69F-48A7-8E4F-D0C80051C502}" destId="{2B0BDE9B-B531-404E-A67F-E5690A770E05}" srcOrd="2" destOrd="0" parTransId="{DB3AB34B-A45E-46DB-948C-A7311279961F}" sibTransId="{3500D948-A1CF-4AE3-8CD1-35DE7728B95B}"/>
    <dgm:cxn modelId="{F85613D2-0946-406E-93C9-1E8EB64F0367}" type="presOf" srcId="{7D1F3080-721E-4B3E-9BF2-63E3160487C7}" destId="{1D09E6E3-AFC9-4814-9284-E6666A8BC0F4}" srcOrd="0" destOrd="0" presId="urn:microsoft.com/office/officeart/2005/8/layout/radial1"/>
    <dgm:cxn modelId="{0710E666-96D9-4698-89F2-52B7FC7780FC}" type="presOf" srcId="{2B0BDE9B-B531-404E-A67F-E5690A770E05}" destId="{008DD3C6-C586-4E15-90DD-F55324A8A75F}" srcOrd="0" destOrd="0" presId="urn:microsoft.com/office/officeart/2005/8/layout/radial1"/>
    <dgm:cxn modelId="{909EE342-CE3E-46E3-9258-9EBF06D4B2FD}" type="presOf" srcId="{463FB5A1-CE63-4592-8480-A22EFC4B3A6D}" destId="{99334977-D1F2-4BB3-9128-A720E480CBBD}" srcOrd="1" destOrd="0" presId="urn:microsoft.com/office/officeart/2005/8/layout/radial1"/>
    <dgm:cxn modelId="{6E3C3868-3F18-462F-BE0F-2C42FB06C2E5}" type="presOf" srcId="{71145A5A-E69F-48A7-8E4F-D0C80051C502}" destId="{A8CE602F-D0B8-4E6C-8CBE-3620F49944E7}" srcOrd="0" destOrd="0" presId="urn:microsoft.com/office/officeart/2005/8/layout/radial1"/>
    <dgm:cxn modelId="{7F7578F0-3B6D-4607-9307-FFA82FA27C8C}" type="presParOf" srcId="{1D09E6E3-AFC9-4814-9284-E6666A8BC0F4}" destId="{A8CE602F-D0B8-4E6C-8CBE-3620F49944E7}" srcOrd="0" destOrd="0" presId="urn:microsoft.com/office/officeart/2005/8/layout/radial1"/>
    <dgm:cxn modelId="{D913681B-1D6B-464E-BE7D-B090499163C3}" type="presParOf" srcId="{1D09E6E3-AFC9-4814-9284-E6666A8BC0F4}" destId="{6F62A3DC-C1EC-4635-A643-EFC3952EDE63}" srcOrd="1" destOrd="0" presId="urn:microsoft.com/office/officeart/2005/8/layout/radial1"/>
    <dgm:cxn modelId="{430B00B9-69B8-459B-B81C-4BD6609D833E}" type="presParOf" srcId="{6F62A3DC-C1EC-4635-A643-EFC3952EDE63}" destId="{6EF491F0-D12C-47EA-8DAF-A6BEB4C20C63}" srcOrd="0" destOrd="0" presId="urn:microsoft.com/office/officeart/2005/8/layout/radial1"/>
    <dgm:cxn modelId="{BC1C9909-A0E8-46CD-A571-1AD24DEB4343}" type="presParOf" srcId="{1D09E6E3-AFC9-4814-9284-E6666A8BC0F4}" destId="{32A5959E-B899-492E-9CFA-E9A7674D2FEA}" srcOrd="2" destOrd="0" presId="urn:microsoft.com/office/officeart/2005/8/layout/radial1"/>
    <dgm:cxn modelId="{E5E5DF71-8CCB-4466-9003-B9ACB79D14B4}" type="presParOf" srcId="{1D09E6E3-AFC9-4814-9284-E6666A8BC0F4}" destId="{36EF41F5-1845-415F-A9E0-0B87AA18E019}" srcOrd="3" destOrd="0" presId="urn:microsoft.com/office/officeart/2005/8/layout/radial1"/>
    <dgm:cxn modelId="{2FE33B4F-58ED-4A60-B627-061B012436F5}" type="presParOf" srcId="{36EF41F5-1845-415F-A9E0-0B87AA18E019}" destId="{99334977-D1F2-4BB3-9128-A720E480CBBD}" srcOrd="0" destOrd="0" presId="urn:microsoft.com/office/officeart/2005/8/layout/radial1"/>
    <dgm:cxn modelId="{7BC58791-24ED-40AC-8960-0F27784CE977}" type="presParOf" srcId="{1D09E6E3-AFC9-4814-9284-E6666A8BC0F4}" destId="{BDEFCD8D-4C65-4C80-9FD5-4B2CB8377070}" srcOrd="4" destOrd="0" presId="urn:microsoft.com/office/officeart/2005/8/layout/radial1"/>
    <dgm:cxn modelId="{BAF06AAE-6B71-4F53-B93C-3044B2A4CBD6}" type="presParOf" srcId="{1D09E6E3-AFC9-4814-9284-E6666A8BC0F4}" destId="{E191FCB2-ECDD-4D41-802E-6C9C30B14683}" srcOrd="5" destOrd="0" presId="urn:microsoft.com/office/officeart/2005/8/layout/radial1"/>
    <dgm:cxn modelId="{94F6E3A7-3A80-456A-AB5F-76E26101984A}" type="presParOf" srcId="{E191FCB2-ECDD-4D41-802E-6C9C30B14683}" destId="{E5800B74-6AAF-4AF3-A2FC-E92C7287FC33}" srcOrd="0" destOrd="0" presId="urn:microsoft.com/office/officeart/2005/8/layout/radial1"/>
    <dgm:cxn modelId="{3802A958-6E9F-4325-87DF-54A29F3A52AB}" type="presParOf" srcId="{1D09E6E3-AFC9-4814-9284-E6666A8BC0F4}" destId="{008DD3C6-C586-4E15-90DD-F55324A8A75F}" srcOrd="6" destOrd="0" presId="urn:microsoft.com/office/officeart/2005/8/layout/radial1"/>
    <dgm:cxn modelId="{B74F61DD-631B-4180-BEDF-40BADF6E69C6}" type="presParOf" srcId="{1D09E6E3-AFC9-4814-9284-E6666A8BC0F4}" destId="{2731C58F-ECA3-4686-937D-80A7930790A8}" srcOrd="7" destOrd="0" presId="urn:microsoft.com/office/officeart/2005/8/layout/radial1"/>
    <dgm:cxn modelId="{F5C75997-6305-48FC-BD25-04CAC1CAD2E9}" type="presParOf" srcId="{2731C58F-ECA3-4686-937D-80A7930790A8}" destId="{95E80F42-B0EC-4279-9F8B-061FFAC42E56}" srcOrd="0" destOrd="0" presId="urn:microsoft.com/office/officeart/2005/8/layout/radial1"/>
    <dgm:cxn modelId="{21D4F2BC-45A8-4738-B5BB-E249CFF3A1C5}" type="presParOf" srcId="{1D09E6E3-AFC9-4814-9284-E6666A8BC0F4}" destId="{B5B39590-DCC0-4282-B1BA-F85AF4CE89C4}" srcOrd="8" destOrd="0" presId="urn:microsoft.com/office/officeart/2005/8/layout/radial1"/>
    <dgm:cxn modelId="{9C3DE192-D28F-4A26-B78B-E7F067C6A575}" type="presParOf" srcId="{1D09E6E3-AFC9-4814-9284-E6666A8BC0F4}" destId="{E65AA2E3-76B4-459F-A2BA-909950371CEF}" srcOrd="9" destOrd="0" presId="urn:microsoft.com/office/officeart/2005/8/layout/radial1"/>
    <dgm:cxn modelId="{EC0D5F37-52BB-4CD1-BDB0-2A523825A133}" type="presParOf" srcId="{E65AA2E3-76B4-459F-A2BA-909950371CEF}" destId="{19CA3EFB-6EC1-407D-8789-82B580774FC2}" srcOrd="0" destOrd="0" presId="urn:microsoft.com/office/officeart/2005/8/layout/radial1"/>
    <dgm:cxn modelId="{3F9E9F90-1966-410A-8C2C-671F5E30962A}" type="presParOf" srcId="{1D09E6E3-AFC9-4814-9284-E6666A8BC0F4}" destId="{36556242-DBF4-4670-A844-A86FE6B699CD}" srcOrd="10" destOrd="0" presId="urn:microsoft.com/office/officeart/2005/8/layout/radial1"/>
    <dgm:cxn modelId="{3085B668-8385-4519-A97B-1E87FAF257E4}" type="presParOf" srcId="{1D09E6E3-AFC9-4814-9284-E6666A8BC0F4}" destId="{B14731C8-88CE-438B-BAD4-CCC14CAA715F}" srcOrd="11" destOrd="0" presId="urn:microsoft.com/office/officeart/2005/8/layout/radial1"/>
    <dgm:cxn modelId="{42819571-9E99-459A-A12B-CCB351D997DC}" type="presParOf" srcId="{B14731C8-88CE-438B-BAD4-CCC14CAA715F}" destId="{2D99D8D6-B5E3-4ADC-AA97-02D140050B1E}" srcOrd="0" destOrd="0" presId="urn:microsoft.com/office/officeart/2005/8/layout/radial1"/>
    <dgm:cxn modelId="{4D3C28A0-3816-44E8-90FA-3FA585E82BF3}" type="presParOf" srcId="{1D09E6E3-AFC9-4814-9284-E6666A8BC0F4}" destId="{87723CF1-2235-41B3-A87F-387A2BDCE184}"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2C432-4905-40F9-9530-D2F004B7D3F6}">
      <dsp:nvSpPr>
        <dsp:cNvPr id="0" name=""/>
        <dsp:cNvSpPr/>
      </dsp:nvSpPr>
      <dsp:spPr>
        <a:xfrm>
          <a:off x="388276" y="256446"/>
          <a:ext cx="6036617"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b="1" kern="1200" noProof="0" dirty="0" smtClean="0"/>
            <a:t>Multimodal </a:t>
          </a:r>
          <a:r>
            <a:rPr lang="de-DE" sz="2400" b="1" kern="1200" noProof="0" dirty="0" err="1" smtClean="0"/>
            <a:t>transport</a:t>
          </a:r>
          <a:r>
            <a:rPr lang="de-DE" sz="2400" b="1" kern="1200" noProof="0" dirty="0" smtClean="0"/>
            <a:t> </a:t>
          </a:r>
          <a:r>
            <a:rPr lang="de-DE" sz="2400" b="1" kern="1200" noProof="0" dirty="0" err="1" smtClean="0"/>
            <a:t>chain</a:t>
          </a:r>
          <a:r>
            <a:rPr lang="de-DE" sz="2400" b="1" kern="1200" noProof="0" dirty="0" smtClean="0"/>
            <a:t> </a:t>
          </a:r>
        </a:p>
      </dsp:txBody>
      <dsp:txXfrm>
        <a:off x="388276" y="256446"/>
        <a:ext cx="6036617" cy="513221"/>
      </dsp:txXfrm>
    </dsp:sp>
    <dsp:sp modelId="{C2A52F33-F895-4B2F-BC4C-05306D79D5F7}">
      <dsp:nvSpPr>
        <dsp:cNvPr id="0" name=""/>
        <dsp:cNvSpPr/>
      </dsp:nvSpPr>
      <dsp:spPr>
        <a:xfrm>
          <a:off x="67513" y="192293"/>
          <a:ext cx="641526" cy="641526"/>
        </a:xfrm>
        <a:prstGeom prst="ellipse">
          <a:avLst/>
        </a:prstGeom>
        <a:solidFill>
          <a:srgbClr val="92D050"/>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C96D4F64-8976-4162-9159-94B6CC0D69B7}">
      <dsp:nvSpPr>
        <dsp:cNvPr id="0" name=""/>
        <dsp:cNvSpPr/>
      </dsp:nvSpPr>
      <dsp:spPr>
        <a:xfrm>
          <a:off x="756035" y="1026031"/>
          <a:ext cx="5668858"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Advantages </a:t>
          </a:r>
          <a:r>
            <a:rPr lang="de-DE" sz="2400" kern="1200" noProof="0" dirty="0" err="1" smtClean="0"/>
            <a:t>and</a:t>
          </a:r>
          <a:r>
            <a:rPr lang="de-DE" sz="2400" kern="1200" noProof="0" dirty="0" smtClean="0"/>
            <a:t> </a:t>
          </a:r>
          <a:r>
            <a:rPr lang="de-DE" sz="2400" kern="1200" noProof="0" dirty="0" err="1" smtClean="0"/>
            <a:t>challenges</a:t>
          </a:r>
          <a:endParaRPr lang="en-US" sz="2400" kern="1200" noProof="0" dirty="0" smtClean="0"/>
        </a:p>
      </dsp:txBody>
      <dsp:txXfrm>
        <a:off x="756035" y="1026031"/>
        <a:ext cx="5668858" cy="513221"/>
      </dsp:txXfrm>
    </dsp:sp>
    <dsp:sp modelId="{EF12B5F5-AB8A-4523-B395-C351AAF3CDFA}">
      <dsp:nvSpPr>
        <dsp:cNvPr id="0" name=""/>
        <dsp:cNvSpPr/>
      </dsp:nvSpPr>
      <dsp:spPr>
        <a:xfrm>
          <a:off x="435272" y="961879"/>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65B319D-D458-47A0-8636-B27FBAAC6FF3}">
      <dsp:nvSpPr>
        <dsp:cNvPr id="0" name=""/>
        <dsp:cNvSpPr/>
      </dsp:nvSpPr>
      <dsp:spPr>
        <a:xfrm>
          <a:off x="868908" y="1795617"/>
          <a:ext cx="5555986"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Multimodal </a:t>
          </a:r>
          <a:r>
            <a:rPr lang="de-DE" sz="2400" kern="1200" noProof="0" dirty="0" err="1" smtClean="0"/>
            <a:t>transport</a:t>
          </a:r>
          <a:r>
            <a:rPr lang="de-DE" sz="2400" kern="1200" noProof="0" dirty="0" smtClean="0"/>
            <a:t> in Europe</a:t>
          </a:r>
          <a:endParaRPr lang="en-US" sz="2400" kern="1200" noProof="0" dirty="0" smtClean="0"/>
        </a:p>
      </dsp:txBody>
      <dsp:txXfrm>
        <a:off x="868908" y="1795617"/>
        <a:ext cx="5555986" cy="513221"/>
      </dsp:txXfrm>
    </dsp:sp>
    <dsp:sp modelId="{2C7A6476-D4F2-44C8-ABB9-334E65BF02D4}">
      <dsp:nvSpPr>
        <dsp:cNvPr id="0" name=""/>
        <dsp:cNvSpPr/>
      </dsp:nvSpPr>
      <dsp:spPr>
        <a:xfrm>
          <a:off x="548145" y="1731464"/>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13A1523-7A58-4669-A63D-1C13E4B9DF75}">
      <dsp:nvSpPr>
        <dsp:cNvPr id="0" name=""/>
        <dsp:cNvSpPr/>
      </dsp:nvSpPr>
      <dsp:spPr>
        <a:xfrm>
          <a:off x="756035" y="2565202"/>
          <a:ext cx="5668858"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err="1" smtClean="0"/>
            <a:t>Application</a:t>
          </a:r>
          <a:r>
            <a:rPr lang="de-DE" sz="2400" kern="1200" noProof="0" dirty="0" smtClean="0"/>
            <a:t> </a:t>
          </a:r>
          <a:r>
            <a:rPr lang="de-DE" sz="2400" kern="1200" noProof="0" dirty="0" err="1" smtClean="0"/>
            <a:t>example</a:t>
          </a:r>
          <a:endParaRPr lang="en-US" sz="2400" kern="1200" noProof="0" dirty="0" smtClean="0"/>
        </a:p>
      </dsp:txBody>
      <dsp:txXfrm>
        <a:off x="756035" y="2565202"/>
        <a:ext cx="5668858" cy="513221"/>
      </dsp:txXfrm>
    </dsp:sp>
    <dsp:sp modelId="{5364EAB6-C0A6-4A6F-8D8F-14067864D62B}">
      <dsp:nvSpPr>
        <dsp:cNvPr id="0" name=""/>
        <dsp:cNvSpPr/>
      </dsp:nvSpPr>
      <dsp:spPr>
        <a:xfrm>
          <a:off x="435272" y="2501050"/>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6D3D4137-E2E9-4CC5-80D8-DCA1A03FAE2C}">
      <dsp:nvSpPr>
        <dsp:cNvPr id="0" name=""/>
        <dsp:cNvSpPr/>
      </dsp:nvSpPr>
      <dsp:spPr>
        <a:xfrm>
          <a:off x="388276" y="3334788"/>
          <a:ext cx="6036617"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err="1" smtClean="0"/>
            <a:t>Perspective</a:t>
          </a:r>
          <a:endParaRPr lang="de-DE" sz="2400" kern="1200" noProof="0" dirty="0" smtClean="0"/>
        </a:p>
      </dsp:txBody>
      <dsp:txXfrm>
        <a:off x="388276" y="3334788"/>
        <a:ext cx="6036617" cy="513221"/>
      </dsp:txXfrm>
    </dsp:sp>
    <dsp:sp modelId="{778CB8F3-48B0-485B-8F03-E61C740FAFB1}">
      <dsp:nvSpPr>
        <dsp:cNvPr id="0" name=""/>
        <dsp:cNvSpPr/>
      </dsp:nvSpPr>
      <dsp:spPr>
        <a:xfrm>
          <a:off x="67513" y="3270635"/>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2C432-4905-40F9-9530-D2F004B7D3F6}">
      <dsp:nvSpPr>
        <dsp:cNvPr id="0" name=""/>
        <dsp:cNvSpPr/>
      </dsp:nvSpPr>
      <dsp:spPr>
        <a:xfrm>
          <a:off x="388276" y="256446"/>
          <a:ext cx="6036617"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b="0" kern="1200" noProof="0" dirty="0" smtClean="0"/>
            <a:t>Multimodal </a:t>
          </a:r>
          <a:r>
            <a:rPr lang="de-DE" sz="2400" b="0" kern="1200" noProof="0" dirty="0" err="1" smtClean="0"/>
            <a:t>transport</a:t>
          </a:r>
          <a:r>
            <a:rPr lang="de-DE" sz="2400" b="0" kern="1200" noProof="0" dirty="0" smtClean="0"/>
            <a:t> </a:t>
          </a:r>
          <a:r>
            <a:rPr lang="de-DE" sz="2400" b="0" kern="1200" noProof="0" dirty="0" err="1" smtClean="0"/>
            <a:t>chain</a:t>
          </a:r>
          <a:r>
            <a:rPr lang="de-DE" sz="2400" b="0" kern="1200" noProof="0" dirty="0" smtClean="0"/>
            <a:t> </a:t>
          </a:r>
        </a:p>
      </dsp:txBody>
      <dsp:txXfrm>
        <a:off x="388276" y="256446"/>
        <a:ext cx="6036617" cy="513221"/>
      </dsp:txXfrm>
    </dsp:sp>
    <dsp:sp modelId="{C2A52F33-F895-4B2F-BC4C-05306D79D5F7}">
      <dsp:nvSpPr>
        <dsp:cNvPr id="0" name=""/>
        <dsp:cNvSpPr/>
      </dsp:nvSpPr>
      <dsp:spPr>
        <a:xfrm>
          <a:off x="67513" y="192293"/>
          <a:ext cx="641526" cy="641526"/>
        </a:xfrm>
        <a:prstGeom prst="ellipse">
          <a:avLst/>
        </a:prstGeom>
        <a:solidFill>
          <a:srgbClr val="92D050"/>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C96D4F64-8976-4162-9159-94B6CC0D69B7}">
      <dsp:nvSpPr>
        <dsp:cNvPr id="0" name=""/>
        <dsp:cNvSpPr/>
      </dsp:nvSpPr>
      <dsp:spPr>
        <a:xfrm>
          <a:off x="756035" y="1026031"/>
          <a:ext cx="5668858"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b="1" kern="1200" noProof="0" dirty="0" smtClean="0"/>
            <a:t>Advantages </a:t>
          </a:r>
          <a:r>
            <a:rPr lang="de-DE" sz="2400" b="1" kern="1200" noProof="0" dirty="0" err="1" smtClean="0"/>
            <a:t>and</a:t>
          </a:r>
          <a:r>
            <a:rPr lang="de-DE" sz="2400" b="1" kern="1200" noProof="0" dirty="0" smtClean="0"/>
            <a:t> </a:t>
          </a:r>
          <a:r>
            <a:rPr lang="de-DE" sz="2400" b="1" kern="1200" noProof="0" dirty="0" err="1" smtClean="0"/>
            <a:t>challenges</a:t>
          </a:r>
          <a:endParaRPr lang="en-US" sz="2400" b="1" kern="1200" noProof="0" dirty="0" smtClean="0"/>
        </a:p>
      </dsp:txBody>
      <dsp:txXfrm>
        <a:off x="756035" y="1026031"/>
        <a:ext cx="5668858" cy="513221"/>
      </dsp:txXfrm>
    </dsp:sp>
    <dsp:sp modelId="{EF12B5F5-AB8A-4523-B395-C351AAF3CDFA}">
      <dsp:nvSpPr>
        <dsp:cNvPr id="0" name=""/>
        <dsp:cNvSpPr/>
      </dsp:nvSpPr>
      <dsp:spPr>
        <a:xfrm>
          <a:off x="435272" y="961879"/>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65B319D-D458-47A0-8636-B27FBAAC6FF3}">
      <dsp:nvSpPr>
        <dsp:cNvPr id="0" name=""/>
        <dsp:cNvSpPr/>
      </dsp:nvSpPr>
      <dsp:spPr>
        <a:xfrm>
          <a:off x="868908" y="1795617"/>
          <a:ext cx="5555986"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Multimodal </a:t>
          </a:r>
          <a:r>
            <a:rPr lang="de-DE" sz="2400" kern="1200" noProof="0" dirty="0" err="1" smtClean="0"/>
            <a:t>transport</a:t>
          </a:r>
          <a:r>
            <a:rPr lang="de-DE" sz="2400" kern="1200" noProof="0" dirty="0" smtClean="0"/>
            <a:t> in Europe</a:t>
          </a:r>
          <a:endParaRPr lang="en-US" sz="2400" kern="1200" noProof="0" dirty="0" smtClean="0"/>
        </a:p>
      </dsp:txBody>
      <dsp:txXfrm>
        <a:off x="868908" y="1795617"/>
        <a:ext cx="5555986" cy="513221"/>
      </dsp:txXfrm>
    </dsp:sp>
    <dsp:sp modelId="{2C7A6476-D4F2-44C8-ABB9-334E65BF02D4}">
      <dsp:nvSpPr>
        <dsp:cNvPr id="0" name=""/>
        <dsp:cNvSpPr/>
      </dsp:nvSpPr>
      <dsp:spPr>
        <a:xfrm>
          <a:off x="548145" y="1731464"/>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13A1523-7A58-4669-A63D-1C13E4B9DF75}">
      <dsp:nvSpPr>
        <dsp:cNvPr id="0" name=""/>
        <dsp:cNvSpPr/>
      </dsp:nvSpPr>
      <dsp:spPr>
        <a:xfrm>
          <a:off x="756035" y="2565202"/>
          <a:ext cx="5668858"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err="1" smtClean="0"/>
            <a:t>Application</a:t>
          </a:r>
          <a:r>
            <a:rPr lang="de-DE" sz="2400" kern="1200" noProof="0" dirty="0" smtClean="0"/>
            <a:t> </a:t>
          </a:r>
          <a:r>
            <a:rPr lang="de-DE" sz="2400" kern="1200" noProof="0" dirty="0" err="1" smtClean="0"/>
            <a:t>example</a:t>
          </a:r>
          <a:endParaRPr lang="en-US" sz="2400" kern="1200" noProof="0" dirty="0" smtClean="0"/>
        </a:p>
      </dsp:txBody>
      <dsp:txXfrm>
        <a:off x="756035" y="2565202"/>
        <a:ext cx="5668858" cy="513221"/>
      </dsp:txXfrm>
    </dsp:sp>
    <dsp:sp modelId="{5364EAB6-C0A6-4A6F-8D8F-14067864D62B}">
      <dsp:nvSpPr>
        <dsp:cNvPr id="0" name=""/>
        <dsp:cNvSpPr/>
      </dsp:nvSpPr>
      <dsp:spPr>
        <a:xfrm>
          <a:off x="435272" y="2501050"/>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6D3D4137-E2E9-4CC5-80D8-DCA1A03FAE2C}">
      <dsp:nvSpPr>
        <dsp:cNvPr id="0" name=""/>
        <dsp:cNvSpPr/>
      </dsp:nvSpPr>
      <dsp:spPr>
        <a:xfrm>
          <a:off x="388276" y="3334788"/>
          <a:ext cx="6036617"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err="1" smtClean="0"/>
            <a:t>Perspective</a:t>
          </a:r>
          <a:endParaRPr lang="de-DE" sz="2400" kern="1200" noProof="0" dirty="0" smtClean="0"/>
        </a:p>
      </dsp:txBody>
      <dsp:txXfrm>
        <a:off x="388276" y="3334788"/>
        <a:ext cx="6036617" cy="513221"/>
      </dsp:txXfrm>
    </dsp:sp>
    <dsp:sp modelId="{778CB8F3-48B0-485B-8F03-E61C740FAFB1}">
      <dsp:nvSpPr>
        <dsp:cNvPr id="0" name=""/>
        <dsp:cNvSpPr/>
      </dsp:nvSpPr>
      <dsp:spPr>
        <a:xfrm>
          <a:off x="67513" y="3270635"/>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2C432-4905-40F9-9530-D2F004B7D3F6}">
      <dsp:nvSpPr>
        <dsp:cNvPr id="0" name=""/>
        <dsp:cNvSpPr/>
      </dsp:nvSpPr>
      <dsp:spPr>
        <a:xfrm>
          <a:off x="388276" y="256446"/>
          <a:ext cx="6036617"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b="0" kern="1200" noProof="0" dirty="0" smtClean="0"/>
            <a:t>Multimodal </a:t>
          </a:r>
          <a:r>
            <a:rPr lang="de-DE" sz="2400" b="0" kern="1200" noProof="0" dirty="0" err="1" smtClean="0"/>
            <a:t>transport</a:t>
          </a:r>
          <a:r>
            <a:rPr lang="de-DE" sz="2400" b="0" kern="1200" noProof="0" dirty="0" smtClean="0"/>
            <a:t> </a:t>
          </a:r>
          <a:r>
            <a:rPr lang="de-DE" sz="2400" b="0" kern="1200" noProof="0" dirty="0" err="1" smtClean="0"/>
            <a:t>chain</a:t>
          </a:r>
          <a:r>
            <a:rPr lang="de-DE" sz="2400" b="0" kern="1200" noProof="0" dirty="0" smtClean="0"/>
            <a:t> </a:t>
          </a:r>
        </a:p>
      </dsp:txBody>
      <dsp:txXfrm>
        <a:off x="388276" y="256446"/>
        <a:ext cx="6036617" cy="513221"/>
      </dsp:txXfrm>
    </dsp:sp>
    <dsp:sp modelId="{C2A52F33-F895-4B2F-BC4C-05306D79D5F7}">
      <dsp:nvSpPr>
        <dsp:cNvPr id="0" name=""/>
        <dsp:cNvSpPr/>
      </dsp:nvSpPr>
      <dsp:spPr>
        <a:xfrm>
          <a:off x="67513" y="192293"/>
          <a:ext cx="641526" cy="641526"/>
        </a:xfrm>
        <a:prstGeom prst="ellipse">
          <a:avLst/>
        </a:prstGeom>
        <a:blipFill rotWithShape="0">
          <a:blip xmlns:r="http://schemas.openxmlformats.org/officeDocument/2006/relationships" r:embed="rId1"/>
          <a:stretch>
            <a:fillRect/>
          </a:stretch>
        </a:blip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C96D4F64-8976-4162-9159-94B6CC0D69B7}">
      <dsp:nvSpPr>
        <dsp:cNvPr id="0" name=""/>
        <dsp:cNvSpPr/>
      </dsp:nvSpPr>
      <dsp:spPr>
        <a:xfrm>
          <a:off x="756035" y="1026031"/>
          <a:ext cx="5668858"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b="0" kern="1200" noProof="0" dirty="0" smtClean="0"/>
            <a:t>Advantages </a:t>
          </a:r>
          <a:r>
            <a:rPr lang="de-DE" sz="2400" b="0" kern="1200" noProof="0" dirty="0" err="1" smtClean="0"/>
            <a:t>and</a:t>
          </a:r>
          <a:r>
            <a:rPr lang="de-DE" sz="2400" b="0" kern="1200" noProof="0" dirty="0" smtClean="0"/>
            <a:t> </a:t>
          </a:r>
          <a:r>
            <a:rPr lang="de-DE" sz="2400" b="0" kern="1200" noProof="0" dirty="0" err="1" smtClean="0"/>
            <a:t>challenges</a:t>
          </a:r>
          <a:endParaRPr lang="en-US" sz="2400" b="0" kern="1200" noProof="0" dirty="0" smtClean="0"/>
        </a:p>
      </dsp:txBody>
      <dsp:txXfrm>
        <a:off x="756035" y="1026031"/>
        <a:ext cx="5668858" cy="513221"/>
      </dsp:txXfrm>
    </dsp:sp>
    <dsp:sp modelId="{EF12B5F5-AB8A-4523-B395-C351AAF3CDFA}">
      <dsp:nvSpPr>
        <dsp:cNvPr id="0" name=""/>
        <dsp:cNvSpPr/>
      </dsp:nvSpPr>
      <dsp:spPr>
        <a:xfrm>
          <a:off x="435272" y="961879"/>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65B319D-D458-47A0-8636-B27FBAAC6FF3}">
      <dsp:nvSpPr>
        <dsp:cNvPr id="0" name=""/>
        <dsp:cNvSpPr/>
      </dsp:nvSpPr>
      <dsp:spPr>
        <a:xfrm>
          <a:off x="868908" y="1795617"/>
          <a:ext cx="5555986"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b="1" kern="1200" noProof="0" dirty="0" smtClean="0"/>
            <a:t>Multimodal </a:t>
          </a:r>
          <a:r>
            <a:rPr lang="de-DE" sz="2400" b="1" kern="1200" noProof="0" dirty="0" err="1" smtClean="0"/>
            <a:t>transport</a:t>
          </a:r>
          <a:r>
            <a:rPr lang="de-DE" sz="2400" b="1" kern="1200" noProof="0" dirty="0" smtClean="0"/>
            <a:t> in Europe</a:t>
          </a:r>
          <a:endParaRPr lang="en-US" sz="2400" b="1" kern="1200" noProof="0" dirty="0" smtClean="0"/>
        </a:p>
      </dsp:txBody>
      <dsp:txXfrm>
        <a:off x="868908" y="1795617"/>
        <a:ext cx="5555986" cy="513221"/>
      </dsp:txXfrm>
    </dsp:sp>
    <dsp:sp modelId="{2C7A6476-D4F2-44C8-ABB9-334E65BF02D4}">
      <dsp:nvSpPr>
        <dsp:cNvPr id="0" name=""/>
        <dsp:cNvSpPr/>
      </dsp:nvSpPr>
      <dsp:spPr>
        <a:xfrm>
          <a:off x="548145" y="1731464"/>
          <a:ext cx="641526" cy="641526"/>
        </a:xfrm>
        <a:prstGeom prst="ellipse">
          <a:avLst/>
        </a:prstGeom>
        <a:blipFill rotWithShape="0">
          <a:blip xmlns:r="http://schemas.openxmlformats.org/officeDocument/2006/relationships" r:embed="rId2"/>
          <a:stretch>
            <a:fillRect/>
          </a:stretch>
        </a:blip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13A1523-7A58-4669-A63D-1C13E4B9DF75}">
      <dsp:nvSpPr>
        <dsp:cNvPr id="0" name=""/>
        <dsp:cNvSpPr/>
      </dsp:nvSpPr>
      <dsp:spPr>
        <a:xfrm>
          <a:off x="792089" y="2592290"/>
          <a:ext cx="5668858"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err="1" smtClean="0"/>
            <a:t>Application</a:t>
          </a:r>
          <a:r>
            <a:rPr lang="de-DE" sz="2400" kern="1200" noProof="0" dirty="0" smtClean="0"/>
            <a:t> </a:t>
          </a:r>
          <a:r>
            <a:rPr lang="de-DE" sz="2400" kern="1200" noProof="0" dirty="0" err="1" smtClean="0"/>
            <a:t>example</a:t>
          </a:r>
          <a:endParaRPr lang="en-US" sz="2400" kern="1200" noProof="0" dirty="0" smtClean="0"/>
        </a:p>
      </dsp:txBody>
      <dsp:txXfrm>
        <a:off x="792089" y="2592290"/>
        <a:ext cx="5668858" cy="513221"/>
      </dsp:txXfrm>
    </dsp:sp>
    <dsp:sp modelId="{5364EAB6-C0A6-4A6F-8D8F-14067864D62B}">
      <dsp:nvSpPr>
        <dsp:cNvPr id="0" name=""/>
        <dsp:cNvSpPr/>
      </dsp:nvSpPr>
      <dsp:spPr>
        <a:xfrm>
          <a:off x="435272" y="2501050"/>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6D3D4137-E2E9-4CC5-80D8-DCA1A03FAE2C}">
      <dsp:nvSpPr>
        <dsp:cNvPr id="0" name=""/>
        <dsp:cNvSpPr/>
      </dsp:nvSpPr>
      <dsp:spPr>
        <a:xfrm>
          <a:off x="388276" y="3334788"/>
          <a:ext cx="6036617"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err="1" smtClean="0"/>
            <a:t>Perspective</a:t>
          </a:r>
          <a:endParaRPr lang="de-DE" sz="2400" kern="1200" noProof="0" dirty="0" smtClean="0"/>
        </a:p>
      </dsp:txBody>
      <dsp:txXfrm>
        <a:off x="388276" y="3334788"/>
        <a:ext cx="6036617" cy="513221"/>
      </dsp:txXfrm>
    </dsp:sp>
    <dsp:sp modelId="{778CB8F3-48B0-485B-8F03-E61C740FAFB1}">
      <dsp:nvSpPr>
        <dsp:cNvPr id="0" name=""/>
        <dsp:cNvSpPr/>
      </dsp:nvSpPr>
      <dsp:spPr>
        <a:xfrm>
          <a:off x="67513" y="3270635"/>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2C432-4905-40F9-9530-D2F004B7D3F6}">
      <dsp:nvSpPr>
        <dsp:cNvPr id="0" name=""/>
        <dsp:cNvSpPr/>
      </dsp:nvSpPr>
      <dsp:spPr>
        <a:xfrm>
          <a:off x="388276" y="256446"/>
          <a:ext cx="6036617"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b="0" kern="1200" noProof="0" dirty="0" smtClean="0"/>
            <a:t>Multimodal </a:t>
          </a:r>
          <a:r>
            <a:rPr lang="de-DE" sz="2400" b="0" kern="1200" noProof="0" dirty="0" err="1" smtClean="0"/>
            <a:t>transport</a:t>
          </a:r>
          <a:r>
            <a:rPr lang="de-DE" sz="2400" b="0" kern="1200" noProof="0" dirty="0" smtClean="0"/>
            <a:t> </a:t>
          </a:r>
          <a:r>
            <a:rPr lang="de-DE" sz="2400" b="0" kern="1200" noProof="0" dirty="0" err="1" smtClean="0"/>
            <a:t>chain</a:t>
          </a:r>
          <a:r>
            <a:rPr lang="de-DE" sz="2400" b="0" kern="1200" noProof="0" dirty="0" smtClean="0"/>
            <a:t> </a:t>
          </a:r>
        </a:p>
      </dsp:txBody>
      <dsp:txXfrm>
        <a:off x="388276" y="256446"/>
        <a:ext cx="6036617" cy="513221"/>
      </dsp:txXfrm>
    </dsp:sp>
    <dsp:sp modelId="{C2A52F33-F895-4B2F-BC4C-05306D79D5F7}">
      <dsp:nvSpPr>
        <dsp:cNvPr id="0" name=""/>
        <dsp:cNvSpPr/>
      </dsp:nvSpPr>
      <dsp:spPr>
        <a:xfrm>
          <a:off x="67513" y="192293"/>
          <a:ext cx="641526" cy="641526"/>
        </a:xfrm>
        <a:prstGeom prst="ellipse">
          <a:avLst/>
        </a:prstGeom>
        <a:blipFill rotWithShape="0">
          <a:blip xmlns:r="http://schemas.openxmlformats.org/officeDocument/2006/relationships" r:embed="rId1"/>
          <a:stretch>
            <a:fillRect/>
          </a:stretch>
        </a:blip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C96D4F64-8976-4162-9159-94B6CC0D69B7}">
      <dsp:nvSpPr>
        <dsp:cNvPr id="0" name=""/>
        <dsp:cNvSpPr/>
      </dsp:nvSpPr>
      <dsp:spPr>
        <a:xfrm>
          <a:off x="756035" y="1026031"/>
          <a:ext cx="5668858"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b="0" kern="1200" noProof="0" dirty="0" smtClean="0"/>
            <a:t>Advantages </a:t>
          </a:r>
          <a:r>
            <a:rPr lang="de-DE" sz="2400" b="0" kern="1200" noProof="0" dirty="0" err="1" smtClean="0"/>
            <a:t>and</a:t>
          </a:r>
          <a:r>
            <a:rPr lang="de-DE" sz="2400" b="0" kern="1200" noProof="0" dirty="0" smtClean="0"/>
            <a:t> </a:t>
          </a:r>
          <a:r>
            <a:rPr lang="de-DE" sz="2400" b="0" kern="1200" noProof="0" dirty="0" err="1" smtClean="0"/>
            <a:t>challenges</a:t>
          </a:r>
          <a:endParaRPr lang="en-US" sz="2400" b="0" kern="1200" noProof="0" dirty="0" smtClean="0"/>
        </a:p>
      </dsp:txBody>
      <dsp:txXfrm>
        <a:off x="756035" y="1026031"/>
        <a:ext cx="5668858" cy="513221"/>
      </dsp:txXfrm>
    </dsp:sp>
    <dsp:sp modelId="{EF12B5F5-AB8A-4523-B395-C351AAF3CDFA}">
      <dsp:nvSpPr>
        <dsp:cNvPr id="0" name=""/>
        <dsp:cNvSpPr/>
      </dsp:nvSpPr>
      <dsp:spPr>
        <a:xfrm>
          <a:off x="435272" y="961879"/>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65B319D-D458-47A0-8636-B27FBAAC6FF3}">
      <dsp:nvSpPr>
        <dsp:cNvPr id="0" name=""/>
        <dsp:cNvSpPr/>
      </dsp:nvSpPr>
      <dsp:spPr>
        <a:xfrm>
          <a:off x="868908" y="1795617"/>
          <a:ext cx="5555986"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Multimodal </a:t>
          </a:r>
          <a:r>
            <a:rPr lang="de-DE" sz="2400" kern="1200" noProof="0" dirty="0" err="1" smtClean="0"/>
            <a:t>transport</a:t>
          </a:r>
          <a:r>
            <a:rPr lang="de-DE" sz="2400" kern="1200" noProof="0" dirty="0" smtClean="0"/>
            <a:t> in Europe</a:t>
          </a:r>
          <a:endParaRPr lang="en-US" sz="2400" kern="1200" noProof="0" dirty="0" smtClean="0"/>
        </a:p>
      </dsp:txBody>
      <dsp:txXfrm>
        <a:off x="868908" y="1795617"/>
        <a:ext cx="5555986" cy="513221"/>
      </dsp:txXfrm>
    </dsp:sp>
    <dsp:sp modelId="{2C7A6476-D4F2-44C8-ABB9-334E65BF02D4}">
      <dsp:nvSpPr>
        <dsp:cNvPr id="0" name=""/>
        <dsp:cNvSpPr/>
      </dsp:nvSpPr>
      <dsp:spPr>
        <a:xfrm>
          <a:off x="548145" y="1731464"/>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13A1523-7A58-4669-A63D-1C13E4B9DF75}">
      <dsp:nvSpPr>
        <dsp:cNvPr id="0" name=""/>
        <dsp:cNvSpPr/>
      </dsp:nvSpPr>
      <dsp:spPr>
        <a:xfrm>
          <a:off x="756035" y="2565202"/>
          <a:ext cx="5668858"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b="1" kern="1200" noProof="0" dirty="0" err="1" smtClean="0"/>
            <a:t>Application</a:t>
          </a:r>
          <a:r>
            <a:rPr lang="de-DE" sz="2400" b="1" kern="1200" noProof="0" dirty="0" smtClean="0"/>
            <a:t> </a:t>
          </a:r>
          <a:r>
            <a:rPr lang="de-DE" sz="2400" b="1" kern="1200" noProof="0" dirty="0" err="1" smtClean="0"/>
            <a:t>example</a:t>
          </a:r>
          <a:endParaRPr lang="en-US" sz="2400" b="1" kern="1200" noProof="0" dirty="0" smtClean="0"/>
        </a:p>
      </dsp:txBody>
      <dsp:txXfrm>
        <a:off x="756035" y="2565202"/>
        <a:ext cx="5668858" cy="513221"/>
      </dsp:txXfrm>
    </dsp:sp>
    <dsp:sp modelId="{5364EAB6-C0A6-4A6F-8D8F-14067864D62B}">
      <dsp:nvSpPr>
        <dsp:cNvPr id="0" name=""/>
        <dsp:cNvSpPr/>
      </dsp:nvSpPr>
      <dsp:spPr>
        <a:xfrm>
          <a:off x="435272" y="2501050"/>
          <a:ext cx="641526" cy="641526"/>
        </a:xfrm>
        <a:prstGeom prst="ellipse">
          <a:avLst/>
        </a:prstGeom>
        <a:blipFill rotWithShape="0">
          <a:blip xmlns:r="http://schemas.openxmlformats.org/officeDocument/2006/relationships" r:embed="rId2"/>
          <a:stretch>
            <a:fillRect/>
          </a:stretch>
        </a:blip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6D3D4137-E2E9-4CC5-80D8-DCA1A03FAE2C}">
      <dsp:nvSpPr>
        <dsp:cNvPr id="0" name=""/>
        <dsp:cNvSpPr/>
      </dsp:nvSpPr>
      <dsp:spPr>
        <a:xfrm>
          <a:off x="388276" y="3334788"/>
          <a:ext cx="6036617"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err="1" smtClean="0"/>
            <a:t>Perspective</a:t>
          </a:r>
          <a:endParaRPr lang="de-DE" sz="2400" kern="1200" noProof="0" dirty="0" smtClean="0"/>
        </a:p>
      </dsp:txBody>
      <dsp:txXfrm>
        <a:off x="388276" y="3334788"/>
        <a:ext cx="6036617" cy="513221"/>
      </dsp:txXfrm>
    </dsp:sp>
    <dsp:sp modelId="{778CB8F3-48B0-485B-8F03-E61C740FAFB1}">
      <dsp:nvSpPr>
        <dsp:cNvPr id="0" name=""/>
        <dsp:cNvSpPr/>
      </dsp:nvSpPr>
      <dsp:spPr>
        <a:xfrm>
          <a:off x="67513" y="3270635"/>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2C432-4905-40F9-9530-D2F004B7D3F6}">
      <dsp:nvSpPr>
        <dsp:cNvPr id="0" name=""/>
        <dsp:cNvSpPr/>
      </dsp:nvSpPr>
      <dsp:spPr>
        <a:xfrm>
          <a:off x="388276" y="256446"/>
          <a:ext cx="6036617"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b="0" kern="1200" noProof="0" dirty="0" smtClean="0"/>
            <a:t>Multimodal </a:t>
          </a:r>
          <a:r>
            <a:rPr lang="de-DE" sz="2400" b="0" kern="1200" noProof="0" dirty="0" err="1" smtClean="0"/>
            <a:t>transport</a:t>
          </a:r>
          <a:r>
            <a:rPr lang="de-DE" sz="2400" b="0" kern="1200" noProof="0" dirty="0" smtClean="0"/>
            <a:t> </a:t>
          </a:r>
          <a:r>
            <a:rPr lang="de-DE" sz="2400" b="0" kern="1200" noProof="0" dirty="0" err="1" smtClean="0"/>
            <a:t>chain</a:t>
          </a:r>
          <a:r>
            <a:rPr lang="de-DE" sz="2400" b="0" kern="1200" noProof="0" dirty="0" smtClean="0"/>
            <a:t> </a:t>
          </a:r>
        </a:p>
      </dsp:txBody>
      <dsp:txXfrm>
        <a:off x="388276" y="256446"/>
        <a:ext cx="6036617" cy="513221"/>
      </dsp:txXfrm>
    </dsp:sp>
    <dsp:sp modelId="{C2A52F33-F895-4B2F-BC4C-05306D79D5F7}">
      <dsp:nvSpPr>
        <dsp:cNvPr id="0" name=""/>
        <dsp:cNvSpPr/>
      </dsp:nvSpPr>
      <dsp:spPr>
        <a:xfrm>
          <a:off x="67513" y="192293"/>
          <a:ext cx="641526" cy="641526"/>
        </a:xfrm>
        <a:prstGeom prst="ellipse">
          <a:avLst/>
        </a:prstGeom>
        <a:blipFill rotWithShape="0">
          <a:blip xmlns:r="http://schemas.openxmlformats.org/officeDocument/2006/relationships" r:embed="rId1"/>
          <a:stretch>
            <a:fillRect/>
          </a:stretch>
        </a:blip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C96D4F64-8976-4162-9159-94B6CC0D69B7}">
      <dsp:nvSpPr>
        <dsp:cNvPr id="0" name=""/>
        <dsp:cNvSpPr/>
      </dsp:nvSpPr>
      <dsp:spPr>
        <a:xfrm>
          <a:off x="756035" y="1026031"/>
          <a:ext cx="5668858"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b="0" kern="1200" noProof="0" dirty="0" smtClean="0"/>
            <a:t>Advantages </a:t>
          </a:r>
          <a:r>
            <a:rPr lang="de-DE" sz="2400" b="0" kern="1200" noProof="0" dirty="0" err="1" smtClean="0"/>
            <a:t>and</a:t>
          </a:r>
          <a:r>
            <a:rPr lang="de-DE" sz="2400" b="0" kern="1200" noProof="0" dirty="0" smtClean="0"/>
            <a:t> </a:t>
          </a:r>
          <a:r>
            <a:rPr lang="de-DE" sz="2400" b="0" kern="1200" noProof="0" dirty="0" err="1" smtClean="0"/>
            <a:t>challenges</a:t>
          </a:r>
          <a:endParaRPr lang="en-US" sz="2400" b="0" kern="1200" noProof="0" dirty="0" smtClean="0"/>
        </a:p>
      </dsp:txBody>
      <dsp:txXfrm>
        <a:off x="756035" y="1026031"/>
        <a:ext cx="5668858" cy="513221"/>
      </dsp:txXfrm>
    </dsp:sp>
    <dsp:sp modelId="{EF12B5F5-AB8A-4523-B395-C351AAF3CDFA}">
      <dsp:nvSpPr>
        <dsp:cNvPr id="0" name=""/>
        <dsp:cNvSpPr/>
      </dsp:nvSpPr>
      <dsp:spPr>
        <a:xfrm>
          <a:off x="435272" y="961879"/>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65B319D-D458-47A0-8636-B27FBAAC6FF3}">
      <dsp:nvSpPr>
        <dsp:cNvPr id="0" name=""/>
        <dsp:cNvSpPr/>
      </dsp:nvSpPr>
      <dsp:spPr>
        <a:xfrm>
          <a:off x="868908" y="1795617"/>
          <a:ext cx="5555986"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Multimodal </a:t>
          </a:r>
          <a:r>
            <a:rPr lang="de-DE" sz="2400" kern="1200" noProof="0" dirty="0" err="1" smtClean="0"/>
            <a:t>transport</a:t>
          </a:r>
          <a:r>
            <a:rPr lang="de-DE" sz="2400" kern="1200" noProof="0" dirty="0" smtClean="0"/>
            <a:t> in Europe</a:t>
          </a:r>
          <a:endParaRPr lang="en-US" sz="2400" kern="1200" noProof="0" dirty="0" smtClean="0"/>
        </a:p>
      </dsp:txBody>
      <dsp:txXfrm>
        <a:off x="868908" y="1795617"/>
        <a:ext cx="5555986" cy="513221"/>
      </dsp:txXfrm>
    </dsp:sp>
    <dsp:sp modelId="{2C7A6476-D4F2-44C8-ABB9-334E65BF02D4}">
      <dsp:nvSpPr>
        <dsp:cNvPr id="0" name=""/>
        <dsp:cNvSpPr/>
      </dsp:nvSpPr>
      <dsp:spPr>
        <a:xfrm>
          <a:off x="548145" y="1731464"/>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13A1523-7A58-4669-A63D-1C13E4B9DF75}">
      <dsp:nvSpPr>
        <dsp:cNvPr id="0" name=""/>
        <dsp:cNvSpPr/>
      </dsp:nvSpPr>
      <dsp:spPr>
        <a:xfrm>
          <a:off x="756035" y="2565202"/>
          <a:ext cx="5668858"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b="0" kern="1200" noProof="0" dirty="0" err="1" smtClean="0"/>
            <a:t>Application</a:t>
          </a:r>
          <a:r>
            <a:rPr lang="de-DE" sz="2400" b="0" kern="1200" noProof="0" dirty="0" smtClean="0"/>
            <a:t> </a:t>
          </a:r>
          <a:r>
            <a:rPr lang="de-DE" sz="2400" b="0" kern="1200" noProof="0" dirty="0" err="1" smtClean="0"/>
            <a:t>example</a:t>
          </a:r>
          <a:endParaRPr lang="en-US" sz="2400" b="0" kern="1200" noProof="0" dirty="0" smtClean="0"/>
        </a:p>
      </dsp:txBody>
      <dsp:txXfrm>
        <a:off x="756035" y="2565202"/>
        <a:ext cx="5668858" cy="513221"/>
      </dsp:txXfrm>
    </dsp:sp>
    <dsp:sp modelId="{5364EAB6-C0A6-4A6F-8D8F-14067864D62B}">
      <dsp:nvSpPr>
        <dsp:cNvPr id="0" name=""/>
        <dsp:cNvSpPr/>
      </dsp:nvSpPr>
      <dsp:spPr>
        <a:xfrm>
          <a:off x="435272" y="2501050"/>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6D3D4137-E2E9-4CC5-80D8-DCA1A03FAE2C}">
      <dsp:nvSpPr>
        <dsp:cNvPr id="0" name=""/>
        <dsp:cNvSpPr/>
      </dsp:nvSpPr>
      <dsp:spPr>
        <a:xfrm>
          <a:off x="388276" y="3334788"/>
          <a:ext cx="6036617"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b="1" kern="1200" noProof="0" dirty="0" err="1" smtClean="0"/>
            <a:t>Perspective</a:t>
          </a:r>
          <a:endParaRPr lang="de-DE" sz="2400" b="1" kern="1200" noProof="0" dirty="0" smtClean="0"/>
        </a:p>
      </dsp:txBody>
      <dsp:txXfrm>
        <a:off x="388276" y="3334788"/>
        <a:ext cx="6036617" cy="513221"/>
      </dsp:txXfrm>
    </dsp:sp>
    <dsp:sp modelId="{778CB8F3-48B0-485B-8F03-E61C740FAFB1}">
      <dsp:nvSpPr>
        <dsp:cNvPr id="0" name=""/>
        <dsp:cNvSpPr/>
      </dsp:nvSpPr>
      <dsp:spPr>
        <a:xfrm>
          <a:off x="67513" y="3270635"/>
          <a:ext cx="641526" cy="641526"/>
        </a:xfrm>
        <a:prstGeom prst="ellipse">
          <a:avLst/>
        </a:prstGeom>
        <a:blipFill rotWithShape="0">
          <a:blip xmlns:r="http://schemas.openxmlformats.org/officeDocument/2006/relationships" r:embed="rId2"/>
          <a:stretch>
            <a:fillRect/>
          </a:stretch>
        </a:blip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E602F-D0B8-4E6C-8CBE-3620F49944E7}">
      <dsp:nvSpPr>
        <dsp:cNvPr id="0" name=""/>
        <dsp:cNvSpPr/>
      </dsp:nvSpPr>
      <dsp:spPr>
        <a:xfrm>
          <a:off x="2736304" y="1512165"/>
          <a:ext cx="1512167" cy="1584180"/>
        </a:xfrm>
        <a:prstGeom prst="ellipse">
          <a:avLst/>
        </a:prstGeom>
        <a:solidFill>
          <a:schemeClr val="lt1">
            <a:hueOff val="0"/>
            <a:satOff val="0"/>
            <a:lumOff val="0"/>
            <a:alphaOff val="0"/>
          </a:schemeClr>
        </a:solidFill>
        <a:ln w="2642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de-DE" sz="2200" b="1" kern="1200" noProof="0" dirty="0" err="1" smtClean="0"/>
            <a:t>Logistics</a:t>
          </a:r>
          <a:endParaRPr lang="de-DE" sz="2200" b="1" kern="1200" noProof="0" dirty="0"/>
        </a:p>
      </dsp:txBody>
      <dsp:txXfrm>
        <a:off x="2957756" y="1744163"/>
        <a:ext cx="1069263" cy="1120184"/>
      </dsp:txXfrm>
    </dsp:sp>
    <dsp:sp modelId="{6F62A3DC-C1EC-4635-A643-EFC3952EDE63}">
      <dsp:nvSpPr>
        <dsp:cNvPr id="0" name=""/>
        <dsp:cNvSpPr/>
      </dsp:nvSpPr>
      <dsp:spPr>
        <a:xfrm rot="16200000">
          <a:off x="3403351" y="1406777"/>
          <a:ext cx="178073" cy="32701"/>
        </a:xfrm>
        <a:custGeom>
          <a:avLst/>
          <a:gdLst/>
          <a:ahLst/>
          <a:cxnLst/>
          <a:rect l="0" t="0" r="0" b="0"/>
          <a:pathLst>
            <a:path>
              <a:moveTo>
                <a:pt x="0" y="16350"/>
              </a:moveTo>
              <a:lnTo>
                <a:pt x="178073" y="16350"/>
              </a:lnTo>
            </a:path>
          </a:pathLst>
        </a:custGeom>
        <a:noFill/>
        <a:ln w="26425" cap="flat" cmpd="sng" algn="ctr">
          <a:solidFill>
            <a:srgbClr val="92D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487936" y="1418676"/>
        <a:ext cx="8903" cy="8903"/>
      </dsp:txXfrm>
    </dsp:sp>
    <dsp:sp modelId="{32A5959E-B899-492E-9CFA-E9A7674D2FEA}">
      <dsp:nvSpPr>
        <dsp:cNvPr id="0" name=""/>
        <dsp:cNvSpPr/>
      </dsp:nvSpPr>
      <dsp:spPr>
        <a:xfrm>
          <a:off x="2799085" y="-30178"/>
          <a:ext cx="1386604" cy="1364270"/>
        </a:xfrm>
        <a:prstGeom prst="ellipse">
          <a:avLst/>
        </a:prstGeom>
        <a:solidFill>
          <a:schemeClr val="lt1">
            <a:hueOff val="0"/>
            <a:satOff val="0"/>
            <a:lumOff val="0"/>
            <a:alphaOff val="0"/>
          </a:schemeClr>
        </a:solidFill>
        <a:ln w="2642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de-DE" sz="1300" kern="1200" noProof="0" dirty="0" err="1" smtClean="0"/>
            <a:t>Safety</a:t>
          </a:r>
          <a:r>
            <a:rPr lang="de-DE" sz="1300" kern="1200" noProof="0" dirty="0" smtClean="0"/>
            <a:t> </a:t>
          </a:r>
          <a:r>
            <a:rPr lang="de-DE" sz="1300" kern="1200" noProof="0" dirty="0" err="1" smtClean="0"/>
            <a:t>and</a:t>
          </a:r>
          <a:r>
            <a:rPr lang="de-DE" sz="1300" kern="1200" noProof="0" dirty="0" smtClean="0"/>
            <a:t> Security</a:t>
          </a:r>
          <a:endParaRPr lang="de-DE" sz="1300" kern="1200" noProof="0" dirty="0"/>
        </a:p>
      </dsp:txBody>
      <dsp:txXfrm>
        <a:off x="3002148" y="169615"/>
        <a:ext cx="980478" cy="964684"/>
      </dsp:txXfrm>
    </dsp:sp>
    <dsp:sp modelId="{36EF41F5-1845-415F-A9E0-0B87AA18E019}">
      <dsp:nvSpPr>
        <dsp:cNvPr id="0" name=""/>
        <dsp:cNvSpPr/>
      </dsp:nvSpPr>
      <dsp:spPr>
        <a:xfrm rot="19800000">
          <a:off x="4141360" y="1856289"/>
          <a:ext cx="197217" cy="32701"/>
        </a:xfrm>
        <a:custGeom>
          <a:avLst/>
          <a:gdLst/>
          <a:ahLst/>
          <a:cxnLst/>
          <a:rect l="0" t="0" r="0" b="0"/>
          <a:pathLst>
            <a:path>
              <a:moveTo>
                <a:pt x="0" y="16350"/>
              </a:moveTo>
              <a:lnTo>
                <a:pt x="197217" y="16350"/>
              </a:lnTo>
            </a:path>
          </a:pathLst>
        </a:custGeom>
        <a:noFill/>
        <a:ln w="26425" cap="flat" cmpd="sng" algn="ctr">
          <a:solidFill>
            <a:srgbClr val="92D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235038" y="1867709"/>
        <a:ext cx="9860" cy="9860"/>
      </dsp:txXfrm>
    </dsp:sp>
    <dsp:sp modelId="{BDEFCD8D-4C65-4C80-9FD5-4B2CB8377070}">
      <dsp:nvSpPr>
        <dsp:cNvPr id="0" name=""/>
        <dsp:cNvSpPr/>
      </dsp:nvSpPr>
      <dsp:spPr>
        <a:xfrm>
          <a:off x="4230019" y="795970"/>
          <a:ext cx="1386604" cy="1364270"/>
        </a:xfrm>
        <a:prstGeom prst="ellipse">
          <a:avLst/>
        </a:prstGeom>
        <a:solidFill>
          <a:schemeClr val="lt1">
            <a:hueOff val="0"/>
            <a:satOff val="0"/>
            <a:lumOff val="0"/>
            <a:alphaOff val="0"/>
          </a:schemeClr>
        </a:solidFill>
        <a:ln w="2642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de-DE" sz="1300" kern="1200" noProof="0" dirty="0" err="1" smtClean="0"/>
            <a:t>Climate</a:t>
          </a:r>
          <a:endParaRPr lang="de-DE" sz="1300" kern="1200" noProof="0" dirty="0" smtClean="0"/>
        </a:p>
        <a:p>
          <a:pPr lvl="0" algn="ctr" defTabSz="577850">
            <a:lnSpc>
              <a:spcPct val="90000"/>
            </a:lnSpc>
            <a:spcBef>
              <a:spcPct val="0"/>
            </a:spcBef>
            <a:spcAft>
              <a:spcPct val="35000"/>
            </a:spcAft>
          </a:pPr>
          <a:r>
            <a:rPr lang="de-DE" sz="1300" kern="1200" noProof="0" dirty="0" err="1" smtClean="0"/>
            <a:t>change</a:t>
          </a:r>
          <a:endParaRPr lang="de-DE" sz="1300" kern="1200" noProof="0" dirty="0"/>
        </a:p>
      </dsp:txBody>
      <dsp:txXfrm>
        <a:off x="4433082" y="995763"/>
        <a:ext cx="980478" cy="964684"/>
      </dsp:txXfrm>
    </dsp:sp>
    <dsp:sp modelId="{E191FCB2-ECDD-4D41-802E-6C9C30B14683}">
      <dsp:nvSpPr>
        <dsp:cNvPr id="0" name=""/>
        <dsp:cNvSpPr/>
      </dsp:nvSpPr>
      <dsp:spPr>
        <a:xfrm rot="1800000">
          <a:off x="4141360" y="2719521"/>
          <a:ext cx="197217" cy="32701"/>
        </a:xfrm>
        <a:custGeom>
          <a:avLst/>
          <a:gdLst/>
          <a:ahLst/>
          <a:cxnLst/>
          <a:rect l="0" t="0" r="0" b="0"/>
          <a:pathLst>
            <a:path>
              <a:moveTo>
                <a:pt x="0" y="16350"/>
              </a:moveTo>
              <a:lnTo>
                <a:pt x="197217" y="16350"/>
              </a:lnTo>
            </a:path>
          </a:pathLst>
        </a:custGeom>
        <a:noFill/>
        <a:ln w="26425" cap="flat" cmpd="sng" algn="ctr">
          <a:solidFill>
            <a:srgbClr val="92D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235038" y="2730941"/>
        <a:ext cx="9860" cy="9860"/>
      </dsp:txXfrm>
    </dsp:sp>
    <dsp:sp modelId="{008DD3C6-C586-4E15-90DD-F55324A8A75F}">
      <dsp:nvSpPr>
        <dsp:cNvPr id="0" name=""/>
        <dsp:cNvSpPr/>
      </dsp:nvSpPr>
      <dsp:spPr>
        <a:xfrm>
          <a:off x="4230019" y="2448270"/>
          <a:ext cx="1386604" cy="1364270"/>
        </a:xfrm>
        <a:prstGeom prst="ellipse">
          <a:avLst/>
        </a:prstGeom>
        <a:solidFill>
          <a:schemeClr val="lt1">
            <a:hueOff val="0"/>
            <a:satOff val="0"/>
            <a:lumOff val="0"/>
            <a:alphaOff val="0"/>
          </a:schemeClr>
        </a:solidFill>
        <a:ln w="2642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de-DE" sz="1300" kern="1200" noProof="0" dirty="0" smtClean="0"/>
            <a:t>Urbanisation</a:t>
          </a:r>
          <a:endParaRPr lang="de-DE" sz="1300" kern="1200" noProof="0" dirty="0"/>
        </a:p>
      </dsp:txBody>
      <dsp:txXfrm>
        <a:off x="4433082" y="2648063"/>
        <a:ext cx="980478" cy="964684"/>
      </dsp:txXfrm>
    </dsp:sp>
    <dsp:sp modelId="{2731C58F-ECA3-4686-937D-80A7930790A8}">
      <dsp:nvSpPr>
        <dsp:cNvPr id="0" name=""/>
        <dsp:cNvSpPr/>
      </dsp:nvSpPr>
      <dsp:spPr>
        <a:xfrm rot="5400000">
          <a:off x="3403351" y="3169032"/>
          <a:ext cx="178073" cy="32701"/>
        </a:xfrm>
        <a:custGeom>
          <a:avLst/>
          <a:gdLst/>
          <a:ahLst/>
          <a:cxnLst/>
          <a:rect l="0" t="0" r="0" b="0"/>
          <a:pathLst>
            <a:path>
              <a:moveTo>
                <a:pt x="0" y="16350"/>
              </a:moveTo>
              <a:lnTo>
                <a:pt x="178073" y="16350"/>
              </a:lnTo>
            </a:path>
          </a:pathLst>
        </a:custGeom>
        <a:noFill/>
        <a:ln w="26425" cap="flat" cmpd="sng" algn="ctr">
          <a:solidFill>
            <a:srgbClr val="92D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487936" y="3180931"/>
        <a:ext cx="8903" cy="8903"/>
      </dsp:txXfrm>
    </dsp:sp>
    <dsp:sp modelId="{B5B39590-DCC0-4282-B1BA-F85AF4CE89C4}">
      <dsp:nvSpPr>
        <dsp:cNvPr id="0" name=""/>
        <dsp:cNvSpPr/>
      </dsp:nvSpPr>
      <dsp:spPr>
        <a:xfrm>
          <a:off x="2799085" y="3274420"/>
          <a:ext cx="1386604" cy="1364270"/>
        </a:xfrm>
        <a:prstGeom prst="ellipse">
          <a:avLst/>
        </a:prstGeom>
        <a:solidFill>
          <a:schemeClr val="lt1">
            <a:hueOff val="0"/>
            <a:satOff val="0"/>
            <a:lumOff val="0"/>
            <a:alphaOff val="0"/>
          </a:schemeClr>
        </a:solidFill>
        <a:ln w="2642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de-DE" sz="1300" kern="1200" noProof="0" dirty="0" smtClean="0"/>
            <a:t>E-commerce</a:t>
          </a:r>
          <a:endParaRPr lang="de-DE" sz="1300" kern="1200" noProof="0" dirty="0"/>
        </a:p>
      </dsp:txBody>
      <dsp:txXfrm>
        <a:off x="3002148" y="3474213"/>
        <a:ext cx="980478" cy="964684"/>
      </dsp:txXfrm>
    </dsp:sp>
    <dsp:sp modelId="{E65AA2E3-76B4-459F-A2BA-909950371CEF}">
      <dsp:nvSpPr>
        <dsp:cNvPr id="0" name=""/>
        <dsp:cNvSpPr/>
      </dsp:nvSpPr>
      <dsp:spPr>
        <a:xfrm rot="9000000">
          <a:off x="2646198" y="2719521"/>
          <a:ext cx="197217" cy="32701"/>
        </a:xfrm>
        <a:custGeom>
          <a:avLst/>
          <a:gdLst/>
          <a:ahLst/>
          <a:cxnLst/>
          <a:rect l="0" t="0" r="0" b="0"/>
          <a:pathLst>
            <a:path>
              <a:moveTo>
                <a:pt x="0" y="16350"/>
              </a:moveTo>
              <a:lnTo>
                <a:pt x="197217" y="16350"/>
              </a:lnTo>
            </a:path>
          </a:pathLst>
        </a:custGeom>
        <a:noFill/>
        <a:ln w="26425" cap="flat" cmpd="sng" algn="ctr">
          <a:solidFill>
            <a:srgbClr val="92D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739876" y="2730941"/>
        <a:ext cx="9860" cy="9860"/>
      </dsp:txXfrm>
    </dsp:sp>
    <dsp:sp modelId="{36556242-DBF4-4670-A844-A86FE6B699CD}">
      <dsp:nvSpPr>
        <dsp:cNvPr id="0" name=""/>
        <dsp:cNvSpPr/>
      </dsp:nvSpPr>
      <dsp:spPr>
        <a:xfrm>
          <a:off x="1368152" y="2448270"/>
          <a:ext cx="1386604" cy="1364270"/>
        </a:xfrm>
        <a:prstGeom prst="ellipse">
          <a:avLst/>
        </a:prstGeom>
        <a:solidFill>
          <a:schemeClr val="lt1">
            <a:hueOff val="0"/>
            <a:satOff val="0"/>
            <a:lumOff val="0"/>
            <a:alphaOff val="0"/>
          </a:schemeClr>
        </a:solidFill>
        <a:ln w="2642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de-DE" sz="1300" kern="1200" noProof="0" dirty="0" err="1" smtClean="0"/>
            <a:t>Digitalization</a:t>
          </a:r>
          <a:endParaRPr lang="de-DE" sz="1300" kern="1200" noProof="0" dirty="0"/>
        </a:p>
      </dsp:txBody>
      <dsp:txXfrm>
        <a:off x="1571215" y="2648063"/>
        <a:ext cx="980478" cy="964684"/>
      </dsp:txXfrm>
    </dsp:sp>
    <dsp:sp modelId="{B14731C8-88CE-438B-BAD4-CCC14CAA715F}">
      <dsp:nvSpPr>
        <dsp:cNvPr id="0" name=""/>
        <dsp:cNvSpPr/>
      </dsp:nvSpPr>
      <dsp:spPr>
        <a:xfrm rot="12600000">
          <a:off x="2646198" y="1856289"/>
          <a:ext cx="197217" cy="32701"/>
        </a:xfrm>
        <a:custGeom>
          <a:avLst/>
          <a:gdLst/>
          <a:ahLst/>
          <a:cxnLst/>
          <a:rect l="0" t="0" r="0" b="0"/>
          <a:pathLst>
            <a:path>
              <a:moveTo>
                <a:pt x="0" y="16350"/>
              </a:moveTo>
              <a:lnTo>
                <a:pt x="197217" y="16350"/>
              </a:lnTo>
            </a:path>
          </a:pathLst>
        </a:custGeom>
        <a:noFill/>
        <a:ln w="26425" cap="flat" cmpd="sng" algn="ctr">
          <a:solidFill>
            <a:srgbClr val="92D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739876" y="1867709"/>
        <a:ext cx="9860" cy="9860"/>
      </dsp:txXfrm>
    </dsp:sp>
    <dsp:sp modelId="{87723CF1-2235-41B3-A87F-387A2BDCE184}">
      <dsp:nvSpPr>
        <dsp:cNvPr id="0" name=""/>
        <dsp:cNvSpPr/>
      </dsp:nvSpPr>
      <dsp:spPr>
        <a:xfrm>
          <a:off x="1368152" y="795970"/>
          <a:ext cx="1386604" cy="1364270"/>
        </a:xfrm>
        <a:prstGeom prst="ellipse">
          <a:avLst/>
        </a:prstGeom>
        <a:solidFill>
          <a:schemeClr val="lt1">
            <a:hueOff val="0"/>
            <a:satOff val="0"/>
            <a:lumOff val="0"/>
            <a:alphaOff val="0"/>
          </a:schemeClr>
        </a:solidFill>
        <a:ln w="2642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de-DE" sz="1300" kern="1200" noProof="0" dirty="0" smtClean="0"/>
            <a:t>Mobile </a:t>
          </a:r>
          <a:r>
            <a:rPr lang="de-DE" sz="1300" kern="1200" noProof="0" dirty="0" err="1" smtClean="0"/>
            <a:t>world</a:t>
          </a:r>
          <a:endParaRPr lang="de-DE" sz="1300" kern="1200" noProof="0" dirty="0"/>
        </a:p>
      </dsp:txBody>
      <dsp:txXfrm>
        <a:off x="1571215" y="995763"/>
        <a:ext cx="980478" cy="96468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0.23585</cdr:x>
      <cdr:y>0.66203</cdr:y>
    </cdr:from>
    <cdr:to>
      <cdr:x>0.34906</cdr:x>
      <cdr:y>0.74227</cdr:y>
    </cdr:to>
    <cdr:sp macro="" textlink="">
      <cdr:nvSpPr>
        <cdr:cNvPr id="3" name="Rectangle 2"/>
        <cdr:cNvSpPr/>
      </cdr:nvSpPr>
      <cdr:spPr>
        <a:xfrm xmlns:a="http://schemas.openxmlformats.org/drawingml/2006/main">
          <a:off x="1800200" y="2376265"/>
          <a:ext cx="864096" cy="288032"/>
        </a:xfrm>
        <a:prstGeom xmlns:a="http://schemas.openxmlformats.org/drawingml/2006/main" prst="rect">
          <a:avLst/>
        </a:prstGeom>
        <a:solidFill xmlns:a="http://schemas.openxmlformats.org/drawingml/2006/main">
          <a:schemeClr val="bg1"/>
        </a:solidFill>
        <a:ln xmlns:a="http://schemas.openxmlformats.org/drawingml/2006/main">
          <a:solidFill>
            <a:srgbClr val="92D05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400" b="1" dirty="0" smtClean="0">
              <a:solidFill>
                <a:schemeClr val="tx1">
                  <a:lumMod val="75000"/>
                  <a:lumOff val="25000"/>
                </a:schemeClr>
              </a:solidFill>
            </a:rPr>
            <a:t>460,000</a:t>
          </a:r>
          <a:endParaRPr lang="en-US" sz="1400" b="1" dirty="0">
            <a:solidFill>
              <a:schemeClr val="tx1">
                <a:lumMod val="75000"/>
                <a:lumOff val="25000"/>
              </a:schemeClr>
            </a:solidFill>
          </a:endParaRPr>
        </a:p>
      </cdr:txBody>
    </cdr:sp>
  </cdr:relSizeAnchor>
  <cdr:relSizeAnchor xmlns:cdr="http://schemas.openxmlformats.org/drawingml/2006/chartDrawing">
    <cdr:from>
      <cdr:x>0.41509</cdr:x>
      <cdr:y>0.28086</cdr:y>
    </cdr:from>
    <cdr:to>
      <cdr:x>0.5283</cdr:x>
      <cdr:y>0.36111</cdr:y>
    </cdr:to>
    <cdr:sp macro="" textlink="">
      <cdr:nvSpPr>
        <cdr:cNvPr id="4" name="Rectangle 3"/>
        <cdr:cNvSpPr/>
      </cdr:nvSpPr>
      <cdr:spPr>
        <a:xfrm xmlns:a="http://schemas.openxmlformats.org/drawingml/2006/main">
          <a:off x="3168352" y="1008113"/>
          <a:ext cx="864096" cy="288032"/>
        </a:xfrm>
        <a:prstGeom xmlns:a="http://schemas.openxmlformats.org/drawingml/2006/main" prst="rect">
          <a:avLst/>
        </a:prstGeom>
        <a:solidFill xmlns:a="http://schemas.openxmlformats.org/drawingml/2006/main">
          <a:schemeClr val="bg1"/>
        </a:solidFill>
        <a:ln xmlns:a="http://schemas.openxmlformats.org/drawingml/2006/main">
          <a:solidFill>
            <a:srgbClr val="92D05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400" b="1" dirty="0" smtClean="0">
              <a:solidFill>
                <a:schemeClr val="tx1">
                  <a:lumMod val="75000"/>
                  <a:lumOff val="25000"/>
                </a:schemeClr>
              </a:solidFill>
            </a:rPr>
            <a:t>2.65 M</a:t>
          </a:r>
          <a:endParaRPr lang="en-US" sz="1400" b="1" dirty="0">
            <a:solidFill>
              <a:schemeClr val="tx1">
                <a:lumMod val="75000"/>
                <a:lumOff val="25000"/>
              </a:schemeClr>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2"/>
          </a:xfrm>
          <a:prstGeom prst="rect">
            <a:avLst/>
          </a:prstGeom>
        </p:spPr>
        <p:txBody>
          <a:bodyPr vert="horz" lIns="92125" tIns="46062" rIns="92125" bIns="46062" rtlCol="0"/>
          <a:lstStyle>
            <a:lvl1pPr algn="l">
              <a:defRPr sz="1200"/>
            </a:lvl1pPr>
          </a:lstStyle>
          <a:p>
            <a:endParaRPr lang="de-AT" dirty="0"/>
          </a:p>
        </p:txBody>
      </p:sp>
      <p:sp>
        <p:nvSpPr>
          <p:cNvPr id="3" name="Date Placeholder 2"/>
          <p:cNvSpPr>
            <a:spLocks noGrp="1"/>
          </p:cNvSpPr>
          <p:nvPr>
            <p:ph type="dt" idx="1"/>
          </p:nvPr>
        </p:nvSpPr>
        <p:spPr>
          <a:xfrm>
            <a:off x="3850444" y="0"/>
            <a:ext cx="2945659" cy="496412"/>
          </a:xfrm>
          <a:prstGeom prst="rect">
            <a:avLst/>
          </a:prstGeom>
        </p:spPr>
        <p:txBody>
          <a:bodyPr vert="horz" lIns="92125" tIns="46062" rIns="92125" bIns="46062" rtlCol="0"/>
          <a:lstStyle>
            <a:lvl1pPr algn="r">
              <a:defRPr sz="1200"/>
            </a:lvl1pPr>
          </a:lstStyle>
          <a:p>
            <a:fld id="{CCFC2A34-98BB-4C93-A97D-162B0DCA04A7}" type="datetimeFigureOut">
              <a:rPr lang="de-AT" smtClean="0"/>
              <a:t>06.08.2019</a:t>
            </a:fld>
            <a:endParaRPr lang="de-AT" dirty="0"/>
          </a:p>
        </p:txBody>
      </p:sp>
      <p:sp>
        <p:nvSpPr>
          <p:cNvPr id="4" name="Slide Image Placeholder 3"/>
          <p:cNvSpPr>
            <a:spLocks noGrp="1" noRot="1" noChangeAspect="1"/>
          </p:cNvSpPr>
          <p:nvPr>
            <p:ph type="sldImg" idx="2"/>
          </p:nvPr>
        </p:nvSpPr>
        <p:spPr>
          <a:xfrm>
            <a:off x="950565" y="787648"/>
            <a:ext cx="4965700" cy="3724275"/>
          </a:xfrm>
          <a:prstGeom prst="rect">
            <a:avLst/>
          </a:prstGeom>
          <a:noFill/>
          <a:ln w="12700">
            <a:solidFill>
              <a:prstClr val="black"/>
            </a:solidFill>
          </a:ln>
        </p:spPr>
        <p:txBody>
          <a:bodyPr vert="horz" lIns="92125" tIns="46062" rIns="92125" bIns="46062" rtlCol="0" anchor="ctr"/>
          <a:lstStyle/>
          <a:p>
            <a:endParaRPr lang="de-AT" dirty="0"/>
          </a:p>
        </p:txBody>
      </p:sp>
      <p:sp>
        <p:nvSpPr>
          <p:cNvPr id="5" name="Notes Placeholder 4"/>
          <p:cNvSpPr>
            <a:spLocks noGrp="1"/>
          </p:cNvSpPr>
          <p:nvPr>
            <p:ph type="body" sz="quarter" idx="3"/>
          </p:nvPr>
        </p:nvSpPr>
        <p:spPr>
          <a:xfrm>
            <a:off x="679768" y="4715907"/>
            <a:ext cx="5438140" cy="4467702"/>
          </a:xfrm>
          <a:prstGeom prst="rect">
            <a:avLst/>
          </a:prstGeom>
        </p:spPr>
        <p:txBody>
          <a:bodyPr vert="horz" lIns="92125" tIns="46062" rIns="92125" bIns="460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6" name="Footer Placeholder 5"/>
          <p:cNvSpPr>
            <a:spLocks noGrp="1"/>
          </p:cNvSpPr>
          <p:nvPr>
            <p:ph type="ftr" sz="quarter" idx="4"/>
          </p:nvPr>
        </p:nvSpPr>
        <p:spPr>
          <a:xfrm>
            <a:off x="1" y="9430092"/>
            <a:ext cx="2945659" cy="496412"/>
          </a:xfrm>
          <a:prstGeom prst="rect">
            <a:avLst/>
          </a:prstGeom>
        </p:spPr>
        <p:txBody>
          <a:bodyPr vert="horz" lIns="92125" tIns="46062" rIns="92125" bIns="46062" rtlCol="0" anchor="b"/>
          <a:lstStyle>
            <a:lvl1pPr algn="l">
              <a:defRPr sz="1200"/>
            </a:lvl1pPr>
          </a:lstStyle>
          <a:p>
            <a:endParaRPr lang="de-AT" dirty="0"/>
          </a:p>
        </p:txBody>
      </p:sp>
      <p:sp>
        <p:nvSpPr>
          <p:cNvPr id="7" name="Slide Number Placeholder 6"/>
          <p:cNvSpPr>
            <a:spLocks noGrp="1"/>
          </p:cNvSpPr>
          <p:nvPr>
            <p:ph type="sldNum" sz="quarter" idx="5"/>
          </p:nvPr>
        </p:nvSpPr>
        <p:spPr>
          <a:xfrm>
            <a:off x="3850444" y="9430092"/>
            <a:ext cx="2945659" cy="496412"/>
          </a:xfrm>
          <a:prstGeom prst="rect">
            <a:avLst/>
          </a:prstGeom>
        </p:spPr>
        <p:txBody>
          <a:bodyPr vert="horz" lIns="92125" tIns="46062" rIns="92125" bIns="46062" rtlCol="0" anchor="b"/>
          <a:lstStyle>
            <a:lvl1pPr algn="r">
              <a:defRPr sz="1200"/>
            </a:lvl1pPr>
          </a:lstStyle>
          <a:p>
            <a:fld id="{56F06DAA-0A4E-4110-9797-3FB8CA0FEA93}" type="slidenum">
              <a:rPr lang="de-AT" smtClean="0"/>
              <a:t>‹#›</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ec.europa.eu/transport/media/publications/doc/trends-to-2050-update-2013.pd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oecd-ilibrary.org/docserver/download/7414021e.pdf?expires=1457012730&amp;id=id&amp;accname=ocid56027859&amp;checksum=F3F96F396835D30F46A01AD6921DC83C"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ec.europa.eu/transport/themes/strategies/doc/2011_white_paper/white-paper-illustrated-brochure_en.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1681442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DE" dirty="0" smtClean="0"/>
              <a:t>In order</a:t>
            </a:r>
            <a:r>
              <a:rPr lang="de-DE" baseline="0" dirty="0" smtClean="0"/>
              <a:t> to make the change of transport mode (mode switching) possible, the loading unit (e.g. </a:t>
            </a:r>
            <a:r>
              <a:rPr lang="de-DE" baseline="0" dirty="0" err="1" smtClean="0"/>
              <a:t>container</a:t>
            </a:r>
            <a:r>
              <a:rPr lang="de-DE" baseline="0" dirty="0" smtClean="0"/>
              <a:t>) </a:t>
            </a:r>
            <a:r>
              <a:rPr lang="de-DE" baseline="0" dirty="0" err="1" smtClean="0"/>
              <a:t>has</a:t>
            </a:r>
            <a:r>
              <a:rPr lang="de-DE" baseline="0" dirty="0" smtClean="0"/>
              <a:t> </a:t>
            </a:r>
            <a:r>
              <a:rPr lang="de-DE" baseline="0" dirty="0" err="1" smtClean="0"/>
              <a:t>to</a:t>
            </a:r>
            <a:r>
              <a:rPr lang="de-DE" baseline="0" dirty="0" smtClean="0"/>
              <a:t> </a:t>
            </a:r>
            <a:r>
              <a:rPr lang="de-DE" baseline="0" dirty="0" err="1" smtClean="0"/>
              <a:t>be</a:t>
            </a:r>
            <a:r>
              <a:rPr lang="de-DE" baseline="0" dirty="0" smtClean="0"/>
              <a:t> </a:t>
            </a:r>
            <a:r>
              <a:rPr lang="de-DE" baseline="0" dirty="0" err="1" smtClean="0"/>
              <a:t>transhipped</a:t>
            </a:r>
            <a:r>
              <a:rPr lang="de-DE" baseline="0" dirty="0" smtClean="0"/>
              <a:t>. Terminals </a:t>
            </a:r>
            <a:r>
              <a:rPr lang="de-DE" baseline="0" dirty="0" err="1" smtClean="0"/>
              <a:t>and</a:t>
            </a:r>
            <a:r>
              <a:rPr lang="de-DE" baseline="0" dirty="0" smtClean="0"/>
              <a:t> </a:t>
            </a:r>
            <a:r>
              <a:rPr lang="de-DE" baseline="0" dirty="0" err="1" smtClean="0"/>
              <a:t>transhipment</a:t>
            </a:r>
            <a:r>
              <a:rPr lang="de-DE" baseline="0" dirty="0" smtClean="0"/>
              <a:t> </a:t>
            </a:r>
            <a:r>
              <a:rPr lang="de-DE" baseline="0" dirty="0" err="1" smtClean="0"/>
              <a:t>facilities</a:t>
            </a:r>
            <a:r>
              <a:rPr lang="de-DE" baseline="0" dirty="0" smtClean="0"/>
              <a:t> </a:t>
            </a:r>
            <a:r>
              <a:rPr lang="de-DE" baseline="0" dirty="0" err="1" smtClean="0"/>
              <a:t>are</a:t>
            </a:r>
            <a:r>
              <a:rPr lang="de-DE" baseline="0" dirty="0" smtClean="0"/>
              <a:t> </a:t>
            </a:r>
            <a:r>
              <a:rPr lang="de-DE" baseline="0" dirty="0" err="1" smtClean="0"/>
              <a:t>usually</a:t>
            </a:r>
            <a:r>
              <a:rPr lang="de-DE" baseline="0" dirty="0" smtClean="0"/>
              <a:t> </a:t>
            </a:r>
            <a:r>
              <a:rPr lang="de-DE" baseline="0" dirty="0" err="1" smtClean="0"/>
              <a:t>required</a:t>
            </a:r>
            <a:r>
              <a:rPr lang="de-DE" baseline="0" dirty="0" smtClean="0"/>
              <a:t> so </a:t>
            </a:r>
            <a:r>
              <a:rPr lang="de-DE" baseline="0" dirty="0" err="1" smtClean="0"/>
              <a:t>that</a:t>
            </a:r>
            <a:r>
              <a:rPr lang="de-DE" baseline="0" dirty="0" smtClean="0"/>
              <a:t> </a:t>
            </a:r>
            <a:r>
              <a:rPr lang="de-DE" baseline="0" dirty="0" err="1" smtClean="0"/>
              <a:t>the</a:t>
            </a:r>
            <a:r>
              <a:rPr lang="de-DE" baseline="0" dirty="0" smtClean="0"/>
              <a:t> </a:t>
            </a:r>
            <a:r>
              <a:rPr lang="de-DE" baseline="0" dirty="0" err="1" smtClean="0"/>
              <a:t>transhipment</a:t>
            </a:r>
            <a:r>
              <a:rPr lang="de-DE" baseline="0" dirty="0" smtClean="0"/>
              <a:t> </a:t>
            </a:r>
            <a:r>
              <a:rPr lang="de-DE" baseline="0" dirty="0" err="1" smtClean="0"/>
              <a:t>can</a:t>
            </a:r>
            <a:r>
              <a:rPr lang="de-DE" baseline="0" dirty="0" smtClean="0"/>
              <a:t> </a:t>
            </a:r>
            <a:r>
              <a:rPr lang="de-DE" baseline="0" dirty="0" err="1" smtClean="0"/>
              <a:t>be</a:t>
            </a:r>
            <a:r>
              <a:rPr lang="de-DE" baseline="0" dirty="0" smtClean="0"/>
              <a:t> </a:t>
            </a:r>
            <a:r>
              <a:rPr lang="de-DE" baseline="0" dirty="0" err="1" smtClean="0"/>
              <a:t>handled</a:t>
            </a:r>
            <a:r>
              <a:rPr lang="de-DE" baseline="0" dirty="0" smtClean="0"/>
              <a:t>. </a:t>
            </a:r>
          </a:p>
          <a:p>
            <a:r>
              <a:rPr lang="de-DE" baseline="0" dirty="0" smtClean="0"/>
              <a:t>Depending on the type of transhipment equiment, a distinction is made between vertical and horizontal transhipment. Vertical transhipment is the classic type of transhpment in which the loading unit is lifted with the aid of cranes or any other equipment and loaded from one transport mode to another. This type </a:t>
            </a:r>
            <a:r>
              <a:rPr lang="de-DE" baseline="0" dirty="0" err="1" smtClean="0"/>
              <a:t>of</a:t>
            </a:r>
            <a:r>
              <a:rPr lang="de-DE" baseline="0" dirty="0" smtClean="0"/>
              <a:t> </a:t>
            </a:r>
            <a:r>
              <a:rPr lang="de-DE" baseline="0" dirty="0" err="1" smtClean="0"/>
              <a:t>transhipment</a:t>
            </a:r>
            <a:r>
              <a:rPr lang="de-DE" baseline="0" dirty="0" smtClean="0"/>
              <a:t> </a:t>
            </a:r>
            <a:r>
              <a:rPr lang="de-DE" baseline="0" dirty="0" err="1" smtClean="0"/>
              <a:t>has</a:t>
            </a:r>
            <a:r>
              <a:rPr lang="de-DE" baseline="0" dirty="0" smtClean="0"/>
              <a:t> </a:t>
            </a:r>
            <a:r>
              <a:rPr lang="de-DE" baseline="0" dirty="0" err="1" smtClean="0"/>
              <a:t>been</a:t>
            </a:r>
            <a:r>
              <a:rPr lang="de-DE" baseline="0" dirty="0" smtClean="0"/>
              <a:t> </a:t>
            </a:r>
            <a:r>
              <a:rPr lang="de-DE" baseline="0" dirty="0" err="1" smtClean="0"/>
              <a:t>tested</a:t>
            </a:r>
            <a:r>
              <a:rPr lang="de-DE" baseline="0" dirty="0" smtClean="0"/>
              <a:t> </a:t>
            </a:r>
            <a:r>
              <a:rPr lang="de-DE" baseline="0" dirty="0" err="1" smtClean="0"/>
              <a:t>for</a:t>
            </a:r>
            <a:r>
              <a:rPr lang="de-DE" baseline="0" dirty="0" smtClean="0"/>
              <a:t> </a:t>
            </a:r>
            <a:r>
              <a:rPr lang="de-DE" baseline="0" dirty="0" err="1" smtClean="0"/>
              <a:t>many</a:t>
            </a:r>
            <a:r>
              <a:rPr lang="de-DE" baseline="0" dirty="0" smtClean="0"/>
              <a:t> </a:t>
            </a:r>
            <a:r>
              <a:rPr lang="de-DE" baseline="0" dirty="0" err="1" smtClean="0"/>
              <a:t>years</a:t>
            </a:r>
            <a:r>
              <a:rPr lang="de-DE" baseline="0" dirty="0" smtClean="0"/>
              <a:t>. This is why a lot of equipment is available as regards this type of transhipment. </a:t>
            </a:r>
            <a:r>
              <a:rPr lang="de-DE" baseline="0" dirty="0" err="1" smtClean="0"/>
              <a:t>During</a:t>
            </a:r>
            <a:r>
              <a:rPr lang="de-DE" baseline="0" dirty="0" smtClean="0"/>
              <a:t> a horizontal </a:t>
            </a:r>
            <a:r>
              <a:rPr lang="de-DE" baseline="0" dirty="0" err="1" smtClean="0"/>
              <a:t>transhipment</a:t>
            </a:r>
            <a:r>
              <a:rPr lang="de-DE" baseline="0" dirty="0" smtClean="0"/>
              <a:t> </a:t>
            </a:r>
            <a:r>
              <a:rPr lang="de-DE" baseline="0" dirty="0" err="1" smtClean="0"/>
              <a:t>the</a:t>
            </a:r>
            <a:r>
              <a:rPr lang="de-DE" baseline="0" dirty="0" smtClean="0"/>
              <a:t> </a:t>
            </a:r>
            <a:r>
              <a:rPr lang="de-DE" baseline="0" dirty="0" err="1" smtClean="0"/>
              <a:t>loading</a:t>
            </a:r>
            <a:r>
              <a:rPr lang="de-DE" baseline="0" dirty="0" smtClean="0"/>
              <a:t> </a:t>
            </a:r>
            <a:r>
              <a:rPr lang="de-DE" baseline="0" dirty="0" err="1" smtClean="0"/>
              <a:t>unit</a:t>
            </a:r>
            <a:r>
              <a:rPr lang="de-DE" baseline="0" dirty="0" smtClean="0"/>
              <a:t> </a:t>
            </a:r>
            <a:r>
              <a:rPr lang="de-DE" baseline="0" dirty="0" err="1" smtClean="0"/>
              <a:t>is</a:t>
            </a:r>
            <a:r>
              <a:rPr lang="de-DE" baseline="0" dirty="0" smtClean="0"/>
              <a:t> not </a:t>
            </a:r>
            <a:r>
              <a:rPr lang="de-DE" baseline="0" dirty="0" err="1" smtClean="0"/>
              <a:t>lifted</a:t>
            </a:r>
            <a:r>
              <a:rPr lang="de-DE" baseline="0" dirty="0" smtClean="0"/>
              <a:t>. This means that a terminal infrastructure is not necessarily required. An </a:t>
            </a:r>
            <a:r>
              <a:rPr lang="de-DE" baseline="0" dirty="0" err="1" smtClean="0"/>
              <a:t>example</a:t>
            </a:r>
            <a:r>
              <a:rPr lang="de-DE" baseline="0" dirty="0" smtClean="0"/>
              <a:t> </a:t>
            </a:r>
            <a:r>
              <a:rPr lang="de-DE" baseline="0" dirty="0" err="1" smtClean="0"/>
              <a:t>for</a:t>
            </a:r>
            <a:r>
              <a:rPr lang="de-DE" baseline="0" dirty="0" smtClean="0"/>
              <a:t> horizontal </a:t>
            </a:r>
            <a:r>
              <a:rPr lang="de-DE" baseline="0" dirty="0" err="1" smtClean="0"/>
              <a:t>transhipment</a:t>
            </a:r>
            <a:r>
              <a:rPr lang="de-DE" baseline="0" dirty="0" smtClean="0"/>
              <a:t> </a:t>
            </a:r>
            <a:r>
              <a:rPr lang="de-DE" baseline="0" dirty="0" err="1" smtClean="0"/>
              <a:t>is</a:t>
            </a:r>
            <a:r>
              <a:rPr lang="de-DE" baseline="0" dirty="0" smtClean="0"/>
              <a:t> </a:t>
            </a:r>
            <a:r>
              <a:rPr lang="de-DE" baseline="0" dirty="0" err="1" smtClean="0"/>
              <a:t>the</a:t>
            </a:r>
            <a:r>
              <a:rPr lang="de-DE" baseline="0" dirty="0" smtClean="0"/>
              <a:t> </a:t>
            </a:r>
            <a:r>
              <a:rPr lang="de-DE" baseline="0" dirty="0" err="1" smtClean="0"/>
              <a:t>transhipment</a:t>
            </a:r>
            <a:r>
              <a:rPr lang="de-DE" baseline="0" dirty="0" smtClean="0"/>
              <a:t> </a:t>
            </a:r>
            <a:r>
              <a:rPr lang="de-DE" baseline="0" dirty="0" err="1" smtClean="0"/>
              <a:t>of</a:t>
            </a:r>
            <a:r>
              <a:rPr lang="de-DE" baseline="0" dirty="0" smtClean="0"/>
              <a:t> a </a:t>
            </a:r>
            <a:r>
              <a:rPr lang="de-DE" baseline="0" dirty="0" err="1" smtClean="0"/>
              <a:t>truck</a:t>
            </a:r>
            <a:r>
              <a:rPr lang="de-DE" baseline="0" dirty="0" smtClean="0"/>
              <a:t> </a:t>
            </a:r>
            <a:r>
              <a:rPr lang="de-DE" baseline="0" dirty="0" err="1" smtClean="0"/>
              <a:t>onto</a:t>
            </a:r>
            <a:r>
              <a:rPr lang="de-DE" baseline="0" dirty="0" smtClean="0"/>
              <a:t> a </a:t>
            </a:r>
            <a:r>
              <a:rPr lang="de-DE" baseline="0" dirty="0" err="1" smtClean="0"/>
              <a:t>train</a:t>
            </a:r>
            <a:r>
              <a:rPr lang="de-DE" baseline="0" dirty="0" smtClean="0"/>
              <a:t> („Rolling </a:t>
            </a:r>
            <a:r>
              <a:rPr lang="de-DE" baseline="0" dirty="0" err="1" smtClean="0"/>
              <a:t>road</a:t>
            </a:r>
            <a:r>
              <a:rPr lang="de-DE" baseline="0" dirty="0" smtClean="0"/>
              <a:t>“). </a:t>
            </a:r>
          </a:p>
          <a:p>
            <a:endParaRPr lang="de-DE" baseline="0" dirty="0" smtClean="0"/>
          </a:p>
          <a:p>
            <a:pPr defTabSz="913028">
              <a:defRPr/>
            </a:pPr>
            <a:r>
              <a:rPr lang="de-AT" baseline="0" dirty="0" smtClean="0"/>
              <a:t>Source: </a:t>
            </a:r>
          </a:p>
          <a:p>
            <a:pPr defTabSz="913028">
              <a:defRPr/>
            </a:pPr>
            <a:r>
              <a:rPr lang="de-DE" baseline="0" dirty="0" smtClean="0"/>
              <a:t>Posset et al., „Intermodaler Verkehr Europa“ (2014), </a:t>
            </a:r>
            <a:r>
              <a:rPr lang="de-AT" baseline="0" dirty="0" smtClean="0"/>
              <a:t>p.52/53</a:t>
            </a:r>
            <a:endParaRPr lang="de-AT" dirty="0" smtClean="0"/>
          </a:p>
          <a:p>
            <a:endParaRPr lang="en-GB" dirty="0"/>
          </a:p>
        </p:txBody>
      </p:sp>
      <p:sp>
        <p:nvSpPr>
          <p:cNvPr id="4" name="Slide Number Placeholder 3"/>
          <p:cNvSpPr>
            <a:spLocks noGrp="1"/>
          </p:cNvSpPr>
          <p:nvPr>
            <p:ph type="sldNum" sz="quarter" idx="10"/>
          </p:nvPr>
        </p:nvSpPr>
        <p:spPr/>
        <p:txBody>
          <a:bodyPr/>
          <a:lstStyle/>
          <a:p>
            <a:fld id="{56F06DAA-0A4E-4110-9797-3FB8CA0FEA93}" type="slidenum">
              <a:rPr lang="de-AT" smtClean="0"/>
              <a:t>10</a:t>
            </a:fld>
            <a:endParaRPr lang="de-AT" dirty="0"/>
          </a:p>
        </p:txBody>
      </p:sp>
    </p:spTree>
    <p:extLst>
      <p:ext uri="{BB962C8B-B14F-4D97-AF65-F5344CB8AC3E}">
        <p14:creationId xmlns:p14="http://schemas.microsoft.com/office/powerpoint/2010/main" val="3043143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AT" b="0" dirty="0" smtClean="0"/>
              <a:t>The </a:t>
            </a:r>
            <a:r>
              <a:rPr lang="de-AT" b="0" dirty="0" err="1" smtClean="0"/>
              <a:t>use</a:t>
            </a:r>
            <a:r>
              <a:rPr lang="de-AT" b="0" dirty="0" smtClean="0"/>
              <a:t> </a:t>
            </a:r>
            <a:r>
              <a:rPr lang="de-AT" b="0" dirty="0" err="1" smtClean="0"/>
              <a:t>or</a:t>
            </a:r>
            <a:r>
              <a:rPr lang="de-AT" b="0" baseline="0" dirty="0" smtClean="0"/>
              <a:t> </a:t>
            </a:r>
            <a:r>
              <a:rPr lang="de-AT" b="0" baseline="0" dirty="0" err="1" smtClean="0"/>
              <a:t>the</a:t>
            </a:r>
            <a:r>
              <a:rPr lang="de-AT" b="0" baseline="0" dirty="0" smtClean="0"/>
              <a:t> </a:t>
            </a:r>
            <a:r>
              <a:rPr lang="de-AT" b="0" baseline="0" dirty="0" err="1" smtClean="0"/>
              <a:t>purchase</a:t>
            </a:r>
            <a:r>
              <a:rPr lang="de-AT" b="0" baseline="0" dirty="0" smtClean="0"/>
              <a:t> </a:t>
            </a:r>
            <a:r>
              <a:rPr lang="de-AT" b="0" baseline="0" dirty="0" err="1" smtClean="0"/>
              <a:t>of</a:t>
            </a:r>
            <a:r>
              <a:rPr lang="de-AT" b="0" baseline="0" dirty="0" smtClean="0"/>
              <a:t> </a:t>
            </a:r>
            <a:r>
              <a:rPr lang="de-AT" b="0" baseline="0" dirty="0" err="1" smtClean="0"/>
              <a:t>cranes</a:t>
            </a:r>
            <a:r>
              <a:rPr lang="de-AT" b="0" baseline="0" dirty="0" smtClean="0"/>
              <a:t> </a:t>
            </a:r>
            <a:r>
              <a:rPr lang="de-AT" b="0" baseline="0" dirty="0" err="1" smtClean="0"/>
              <a:t>for</a:t>
            </a:r>
            <a:r>
              <a:rPr lang="de-AT" b="0" baseline="0" dirty="0" smtClean="0"/>
              <a:t> </a:t>
            </a:r>
            <a:r>
              <a:rPr lang="de-AT" b="0" baseline="0" dirty="0" err="1" smtClean="0"/>
              <a:t>special</a:t>
            </a:r>
            <a:r>
              <a:rPr lang="de-AT" b="0" baseline="0" dirty="0" smtClean="0"/>
              <a:t> </a:t>
            </a:r>
            <a:r>
              <a:rPr lang="de-AT" b="0" baseline="0" dirty="0" err="1" smtClean="0"/>
              <a:t>terminals</a:t>
            </a:r>
            <a:r>
              <a:rPr lang="de-AT" b="0" baseline="0" dirty="0" smtClean="0"/>
              <a:t> </a:t>
            </a:r>
            <a:r>
              <a:rPr lang="de-AT" b="0" baseline="0" dirty="0" err="1" smtClean="0"/>
              <a:t>highly</a:t>
            </a:r>
            <a:r>
              <a:rPr lang="de-AT" b="0" baseline="0" dirty="0" smtClean="0"/>
              <a:t> </a:t>
            </a:r>
            <a:r>
              <a:rPr lang="de-AT" b="0" baseline="0" dirty="0" err="1" smtClean="0"/>
              <a:t>depends</a:t>
            </a:r>
            <a:r>
              <a:rPr lang="de-AT" b="0" baseline="0" dirty="0" smtClean="0"/>
              <a:t> on </a:t>
            </a:r>
            <a:r>
              <a:rPr lang="de-AT" b="0" baseline="0" dirty="0" err="1" smtClean="0"/>
              <a:t>the</a:t>
            </a:r>
            <a:r>
              <a:rPr lang="de-AT" b="0" baseline="0" dirty="0" smtClean="0"/>
              <a:t> type </a:t>
            </a:r>
            <a:r>
              <a:rPr lang="de-AT" b="0" baseline="0" dirty="0" err="1" smtClean="0"/>
              <a:t>of</a:t>
            </a:r>
            <a:r>
              <a:rPr lang="de-AT" b="0" baseline="0" dirty="0" smtClean="0"/>
              <a:t> </a:t>
            </a:r>
            <a:r>
              <a:rPr lang="de-AT" b="0" baseline="0" dirty="0" err="1" smtClean="0"/>
              <a:t>the</a:t>
            </a:r>
            <a:r>
              <a:rPr lang="de-AT" b="0" baseline="0" dirty="0" smtClean="0"/>
              <a:t> </a:t>
            </a:r>
            <a:r>
              <a:rPr lang="de-AT" b="0" baseline="0" dirty="0" err="1" smtClean="0"/>
              <a:t>transhipped</a:t>
            </a:r>
            <a:r>
              <a:rPr lang="de-AT" b="0" baseline="0" dirty="0" smtClean="0"/>
              <a:t> </a:t>
            </a:r>
            <a:r>
              <a:rPr lang="de-AT" b="0" baseline="0" dirty="0" err="1" smtClean="0"/>
              <a:t>goods</a:t>
            </a:r>
            <a:r>
              <a:rPr lang="de-AT" b="0" baseline="0" dirty="0" smtClean="0"/>
              <a:t>. </a:t>
            </a:r>
          </a:p>
          <a:p>
            <a:endParaRPr lang="de-AT" b="0" dirty="0" smtClean="0"/>
          </a:p>
          <a:p>
            <a:r>
              <a:rPr lang="de-AT" b="0" dirty="0" smtClean="0"/>
              <a:t>Bridge </a:t>
            </a:r>
            <a:r>
              <a:rPr lang="de-AT" b="0" dirty="0" err="1" smtClean="0"/>
              <a:t>or</a:t>
            </a:r>
            <a:r>
              <a:rPr lang="de-AT" b="0" dirty="0" smtClean="0"/>
              <a:t> </a:t>
            </a:r>
            <a:r>
              <a:rPr lang="de-AT" b="0" dirty="0" err="1" smtClean="0"/>
              <a:t>gantry</a:t>
            </a:r>
            <a:r>
              <a:rPr lang="de-AT" b="0" dirty="0" smtClean="0"/>
              <a:t> </a:t>
            </a:r>
            <a:r>
              <a:rPr lang="de-AT" b="0" dirty="0" err="1" smtClean="0"/>
              <a:t>cranes</a:t>
            </a:r>
            <a:r>
              <a:rPr lang="de-AT" b="0" baseline="0" dirty="0" smtClean="0"/>
              <a:t> </a:t>
            </a:r>
            <a:r>
              <a:rPr lang="de-AT" b="0" baseline="0" dirty="0" err="1" smtClean="0"/>
              <a:t>are</a:t>
            </a:r>
            <a:r>
              <a:rPr lang="de-AT" b="0" baseline="0" dirty="0" smtClean="0"/>
              <a:t> </a:t>
            </a:r>
            <a:r>
              <a:rPr lang="de-AT" b="0" baseline="0" dirty="0" err="1" smtClean="0"/>
              <a:t>mainly</a:t>
            </a:r>
            <a:r>
              <a:rPr lang="de-AT" b="0" baseline="0" dirty="0" smtClean="0"/>
              <a:t> </a:t>
            </a:r>
            <a:r>
              <a:rPr lang="de-AT" b="0" baseline="0" dirty="0" err="1" smtClean="0"/>
              <a:t>used</a:t>
            </a:r>
            <a:r>
              <a:rPr lang="de-AT" b="0" baseline="0" dirty="0" smtClean="0"/>
              <a:t> </a:t>
            </a:r>
            <a:r>
              <a:rPr lang="de-AT" b="0" baseline="0" dirty="0" err="1" smtClean="0"/>
              <a:t>for</a:t>
            </a:r>
            <a:r>
              <a:rPr lang="de-AT" b="0" baseline="0" dirty="0" smtClean="0"/>
              <a:t> </a:t>
            </a:r>
            <a:r>
              <a:rPr lang="de-AT" b="0" baseline="0" dirty="0" err="1" smtClean="0"/>
              <a:t>the</a:t>
            </a:r>
            <a:r>
              <a:rPr lang="de-AT" b="0" baseline="0" dirty="0" smtClean="0"/>
              <a:t> </a:t>
            </a:r>
            <a:r>
              <a:rPr lang="de-AT" b="0" baseline="0" dirty="0" err="1" smtClean="0"/>
              <a:t>transhipment</a:t>
            </a:r>
            <a:r>
              <a:rPr lang="de-AT" b="0" baseline="0" dirty="0" smtClean="0"/>
              <a:t> </a:t>
            </a:r>
            <a:r>
              <a:rPr lang="de-AT" b="0" baseline="0" dirty="0" err="1" smtClean="0"/>
              <a:t>of</a:t>
            </a:r>
            <a:r>
              <a:rPr lang="de-AT" b="0" baseline="0" dirty="0" smtClean="0"/>
              <a:t> </a:t>
            </a:r>
            <a:r>
              <a:rPr lang="de-AT" b="0" baseline="0" dirty="0" err="1" smtClean="0"/>
              <a:t>containers</a:t>
            </a:r>
            <a:r>
              <a:rPr lang="de-AT" b="0" baseline="0" dirty="0" smtClean="0"/>
              <a:t>. </a:t>
            </a:r>
            <a:r>
              <a:rPr lang="de-AT" b="0" baseline="0" dirty="0" err="1" smtClean="0"/>
              <a:t>It</a:t>
            </a:r>
            <a:r>
              <a:rPr lang="de-AT" b="0" baseline="0" dirty="0" smtClean="0"/>
              <a:t> </a:t>
            </a:r>
            <a:r>
              <a:rPr lang="de-AT" b="0" baseline="0" dirty="0" err="1" smtClean="0"/>
              <a:t>is</a:t>
            </a:r>
            <a:r>
              <a:rPr lang="de-AT" b="0" baseline="0" dirty="0" smtClean="0"/>
              <a:t> also </a:t>
            </a:r>
            <a:r>
              <a:rPr lang="de-AT" b="0" baseline="0" dirty="0" err="1" smtClean="0"/>
              <a:t>possible</a:t>
            </a:r>
            <a:r>
              <a:rPr lang="de-AT" b="0" baseline="0" dirty="0" smtClean="0"/>
              <a:t> </a:t>
            </a:r>
            <a:r>
              <a:rPr lang="de-AT" b="0" baseline="0" dirty="0" err="1" smtClean="0"/>
              <a:t>to</a:t>
            </a:r>
            <a:r>
              <a:rPr lang="de-AT" b="0" baseline="0" dirty="0" smtClean="0"/>
              <a:t> </a:t>
            </a:r>
            <a:r>
              <a:rPr lang="de-AT" b="0" baseline="0" dirty="0" err="1" smtClean="0"/>
              <a:t>use</a:t>
            </a:r>
            <a:r>
              <a:rPr lang="de-AT" b="0" baseline="0" dirty="0" smtClean="0"/>
              <a:t> </a:t>
            </a:r>
            <a:r>
              <a:rPr lang="de-AT" b="0" baseline="0" dirty="0" err="1" smtClean="0"/>
              <a:t>them</a:t>
            </a:r>
            <a:r>
              <a:rPr lang="de-AT" b="0" baseline="0" dirty="0" smtClean="0"/>
              <a:t> </a:t>
            </a:r>
            <a:r>
              <a:rPr lang="de-AT" b="0" baseline="0" dirty="0" err="1" smtClean="0"/>
              <a:t>for</a:t>
            </a:r>
            <a:r>
              <a:rPr lang="de-AT" b="0" baseline="0" dirty="0" smtClean="0"/>
              <a:t> </a:t>
            </a:r>
            <a:r>
              <a:rPr lang="de-AT" b="0" baseline="0" dirty="0" err="1" smtClean="0"/>
              <a:t>other</a:t>
            </a:r>
            <a:r>
              <a:rPr lang="de-AT" b="0" baseline="0" dirty="0" smtClean="0"/>
              <a:t>  </a:t>
            </a:r>
            <a:r>
              <a:rPr lang="de-AT" b="0" baseline="0" dirty="0" err="1" smtClean="0"/>
              <a:t>goods</a:t>
            </a:r>
            <a:r>
              <a:rPr lang="de-AT" b="0" baseline="0" dirty="0" smtClean="0"/>
              <a:t> such </a:t>
            </a:r>
            <a:r>
              <a:rPr lang="de-AT" b="0" baseline="0" dirty="0" err="1" smtClean="0"/>
              <a:t>as</a:t>
            </a:r>
            <a:r>
              <a:rPr lang="de-AT" b="0" baseline="0" dirty="0" smtClean="0"/>
              <a:t> </a:t>
            </a:r>
            <a:r>
              <a:rPr lang="de-AT" b="0" baseline="0" dirty="0" err="1" smtClean="0"/>
              <a:t>sheets</a:t>
            </a:r>
            <a:r>
              <a:rPr lang="de-AT" b="0" baseline="0" dirty="0" smtClean="0"/>
              <a:t> </a:t>
            </a:r>
            <a:r>
              <a:rPr lang="de-AT" b="0" baseline="0" dirty="0" err="1" smtClean="0"/>
              <a:t>and</a:t>
            </a:r>
            <a:r>
              <a:rPr lang="de-AT" b="0" baseline="0" dirty="0" smtClean="0"/>
              <a:t> </a:t>
            </a:r>
            <a:r>
              <a:rPr lang="de-AT" b="0" baseline="0" dirty="0" err="1" smtClean="0"/>
              <a:t>tubes</a:t>
            </a:r>
            <a:r>
              <a:rPr lang="de-AT" b="0" baseline="0" dirty="0" smtClean="0"/>
              <a:t>. The </a:t>
            </a:r>
            <a:r>
              <a:rPr lang="de-AT" b="0" baseline="0" dirty="0" err="1" smtClean="0"/>
              <a:t>transhipment</a:t>
            </a:r>
            <a:r>
              <a:rPr lang="de-AT" b="0" baseline="0" dirty="0" smtClean="0"/>
              <a:t> </a:t>
            </a:r>
            <a:r>
              <a:rPr lang="de-AT" b="0" baseline="0" dirty="0" err="1" smtClean="0"/>
              <a:t>capacity</a:t>
            </a:r>
            <a:r>
              <a:rPr lang="de-AT" b="0" baseline="0" dirty="0" smtClean="0"/>
              <a:t> </a:t>
            </a:r>
            <a:r>
              <a:rPr lang="de-AT" b="0" baseline="0" dirty="0" err="1" smtClean="0"/>
              <a:t>is</a:t>
            </a:r>
            <a:r>
              <a:rPr lang="de-AT" b="0" baseline="0" dirty="0" smtClean="0"/>
              <a:t> </a:t>
            </a:r>
            <a:r>
              <a:rPr lang="de-AT" b="0" baseline="0" dirty="0" err="1" smtClean="0"/>
              <a:t>about</a:t>
            </a:r>
            <a:r>
              <a:rPr lang="de-AT" b="0" baseline="0" dirty="0" smtClean="0"/>
              <a:t> 25 </a:t>
            </a:r>
            <a:r>
              <a:rPr lang="de-AT" b="0" baseline="0" dirty="0" err="1" smtClean="0"/>
              <a:t>containers</a:t>
            </a:r>
            <a:r>
              <a:rPr lang="de-AT" b="0" baseline="0" dirty="0" smtClean="0"/>
              <a:t> per </a:t>
            </a:r>
            <a:r>
              <a:rPr lang="de-AT" b="0" baseline="0" dirty="0" err="1" smtClean="0"/>
              <a:t>hour</a:t>
            </a:r>
            <a:r>
              <a:rPr lang="de-AT" b="0" baseline="0" dirty="0" smtClean="0"/>
              <a:t>. </a:t>
            </a:r>
          </a:p>
          <a:p>
            <a:r>
              <a:rPr lang="de-DE" b="0" baseline="0" dirty="0" smtClean="0"/>
              <a:t>A </a:t>
            </a:r>
            <a:r>
              <a:rPr lang="de-DE" b="0" baseline="0" dirty="0" err="1" smtClean="0"/>
              <a:t>luffing</a:t>
            </a:r>
            <a:r>
              <a:rPr lang="de-DE" b="0" baseline="0" dirty="0" smtClean="0"/>
              <a:t> </a:t>
            </a:r>
            <a:r>
              <a:rPr lang="de-DE" b="0" baseline="0" dirty="0" err="1" smtClean="0"/>
              <a:t>jib</a:t>
            </a:r>
            <a:r>
              <a:rPr lang="de-DE" b="0" baseline="0" dirty="0" smtClean="0"/>
              <a:t> </a:t>
            </a:r>
            <a:r>
              <a:rPr lang="de-DE" b="0" baseline="0" dirty="0" err="1" smtClean="0"/>
              <a:t>crane</a:t>
            </a:r>
            <a:r>
              <a:rPr lang="de-DE" b="0" baseline="0" dirty="0" smtClean="0"/>
              <a:t> </a:t>
            </a:r>
            <a:r>
              <a:rPr lang="de-DE" b="0" baseline="0" dirty="0" err="1" smtClean="0"/>
              <a:t>is</a:t>
            </a:r>
            <a:r>
              <a:rPr lang="de-DE" b="0" baseline="0" dirty="0" smtClean="0"/>
              <a:t> a universal </a:t>
            </a:r>
            <a:r>
              <a:rPr lang="de-DE" b="0" baseline="0" dirty="0" err="1" smtClean="0"/>
              <a:t>transhipment</a:t>
            </a:r>
            <a:r>
              <a:rPr lang="de-DE" b="0" baseline="0" dirty="0" smtClean="0"/>
              <a:t> </a:t>
            </a:r>
            <a:r>
              <a:rPr lang="de-DE" b="0" baseline="0" dirty="0" err="1" smtClean="0"/>
              <a:t>crane</a:t>
            </a:r>
            <a:r>
              <a:rPr lang="de-DE" b="0" baseline="0" dirty="0" smtClean="0"/>
              <a:t> </a:t>
            </a:r>
            <a:r>
              <a:rPr lang="de-DE" b="0" baseline="0" dirty="0" err="1" smtClean="0"/>
              <a:t>which</a:t>
            </a:r>
            <a:r>
              <a:rPr lang="de-DE" b="0" baseline="0" dirty="0" smtClean="0"/>
              <a:t> </a:t>
            </a:r>
            <a:r>
              <a:rPr lang="de-DE" b="0" baseline="0" dirty="0" err="1" smtClean="0"/>
              <a:t>can</a:t>
            </a:r>
            <a:r>
              <a:rPr lang="de-DE" b="0" baseline="0" dirty="0" smtClean="0"/>
              <a:t> </a:t>
            </a:r>
            <a:r>
              <a:rPr lang="de-DE" b="0" baseline="0" dirty="0" err="1" smtClean="0"/>
              <a:t>be</a:t>
            </a:r>
            <a:r>
              <a:rPr lang="de-DE" b="0" baseline="0" dirty="0" smtClean="0"/>
              <a:t> </a:t>
            </a:r>
            <a:r>
              <a:rPr lang="de-DE" b="0" baseline="0" dirty="0" err="1" smtClean="0"/>
              <a:t>ideally</a:t>
            </a:r>
            <a:r>
              <a:rPr lang="de-DE" b="0" baseline="0" dirty="0" smtClean="0"/>
              <a:t> </a:t>
            </a:r>
            <a:r>
              <a:rPr lang="de-DE" b="0" baseline="0" dirty="0" err="1" smtClean="0"/>
              <a:t>used</a:t>
            </a:r>
            <a:r>
              <a:rPr lang="de-DE" b="0" baseline="0" dirty="0" smtClean="0"/>
              <a:t> </a:t>
            </a:r>
            <a:r>
              <a:rPr lang="de-DE" b="0" baseline="0" dirty="0" err="1" smtClean="0"/>
              <a:t>for</a:t>
            </a:r>
            <a:r>
              <a:rPr lang="de-DE" b="0" baseline="0" dirty="0" smtClean="0"/>
              <a:t> </a:t>
            </a:r>
            <a:r>
              <a:rPr lang="de-DE" b="0" baseline="0" dirty="0" err="1" smtClean="0"/>
              <a:t>hooked</a:t>
            </a:r>
            <a:r>
              <a:rPr lang="de-DE" b="0" baseline="0" dirty="0" smtClean="0"/>
              <a:t> </a:t>
            </a:r>
            <a:r>
              <a:rPr lang="de-DE" b="0" baseline="0" dirty="0" err="1" smtClean="0"/>
              <a:t>and</a:t>
            </a:r>
            <a:r>
              <a:rPr lang="de-DE" b="0" baseline="0" dirty="0" smtClean="0"/>
              <a:t> </a:t>
            </a:r>
            <a:r>
              <a:rPr lang="de-DE" b="0" baseline="0" dirty="0" err="1" smtClean="0"/>
              <a:t>gripping</a:t>
            </a:r>
            <a:r>
              <a:rPr lang="de-DE" b="0" baseline="0" dirty="0" smtClean="0"/>
              <a:t> </a:t>
            </a:r>
            <a:r>
              <a:rPr lang="de-DE" b="0" baseline="0" dirty="0" err="1" smtClean="0"/>
              <a:t>goods</a:t>
            </a:r>
            <a:r>
              <a:rPr lang="de-DE" b="0" baseline="0" dirty="0" smtClean="0"/>
              <a:t>. </a:t>
            </a:r>
            <a:r>
              <a:rPr lang="de-DE" b="0" baseline="0" dirty="0" err="1" smtClean="0"/>
              <a:t>Aquisition</a:t>
            </a:r>
            <a:r>
              <a:rPr lang="de-DE" b="0" baseline="0" dirty="0" smtClean="0"/>
              <a:t> </a:t>
            </a:r>
            <a:r>
              <a:rPr lang="de-DE" b="0" baseline="0" dirty="0" err="1" smtClean="0"/>
              <a:t>costs</a:t>
            </a:r>
            <a:r>
              <a:rPr lang="de-DE" b="0" baseline="0" dirty="0" smtClean="0"/>
              <a:t> </a:t>
            </a:r>
            <a:r>
              <a:rPr lang="de-DE" b="0" baseline="0" dirty="0" err="1" smtClean="0"/>
              <a:t>are</a:t>
            </a:r>
            <a:r>
              <a:rPr lang="de-DE" b="0" baseline="0" dirty="0" smtClean="0"/>
              <a:t> </a:t>
            </a:r>
            <a:r>
              <a:rPr lang="de-DE" b="0" baseline="0" dirty="0" err="1" smtClean="0"/>
              <a:t>much</a:t>
            </a:r>
            <a:r>
              <a:rPr lang="de-DE" b="0" baseline="0" dirty="0" smtClean="0"/>
              <a:t> </a:t>
            </a:r>
            <a:r>
              <a:rPr lang="de-DE" b="0" baseline="0" dirty="0" err="1" smtClean="0"/>
              <a:t>higher</a:t>
            </a:r>
            <a:r>
              <a:rPr lang="de-DE" b="0" baseline="0" dirty="0" smtClean="0"/>
              <a:t> </a:t>
            </a:r>
            <a:r>
              <a:rPr lang="de-DE" b="0" baseline="0" dirty="0" err="1" smtClean="0"/>
              <a:t>than</a:t>
            </a:r>
            <a:r>
              <a:rPr lang="de-DE" b="0" baseline="0" dirty="0" smtClean="0"/>
              <a:t> </a:t>
            </a:r>
            <a:r>
              <a:rPr lang="de-DE" b="0" baseline="0" dirty="0" err="1" smtClean="0"/>
              <a:t>those</a:t>
            </a:r>
            <a:r>
              <a:rPr lang="de-DE" b="0" baseline="0" dirty="0" smtClean="0"/>
              <a:t> </a:t>
            </a:r>
            <a:r>
              <a:rPr lang="de-DE" b="0" baseline="0" dirty="0" err="1" smtClean="0"/>
              <a:t>for</a:t>
            </a:r>
            <a:r>
              <a:rPr lang="de-DE" b="0" baseline="0" dirty="0" smtClean="0"/>
              <a:t> a </a:t>
            </a:r>
            <a:r>
              <a:rPr lang="de-DE" b="0" baseline="0" dirty="0" err="1" smtClean="0"/>
              <a:t>bridge</a:t>
            </a:r>
            <a:r>
              <a:rPr lang="de-DE" b="0" baseline="0" dirty="0" smtClean="0"/>
              <a:t> </a:t>
            </a:r>
            <a:r>
              <a:rPr lang="de-DE" b="0" baseline="0" dirty="0" err="1" smtClean="0"/>
              <a:t>crane</a:t>
            </a:r>
            <a:r>
              <a:rPr lang="de-DE" b="0" baseline="0" dirty="0" smtClean="0"/>
              <a:t>. </a:t>
            </a:r>
            <a:endParaRPr lang="de-AT" b="0" baseline="0" dirty="0" smtClean="0"/>
          </a:p>
          <a:p>
            <a:endParaRPr lang="de-AT" b="0" baseline="0" dirty="0" smtClean="0"/>
          </a:p>
          <a:p>
            <a:r>
              <a:rPr lang="de-AT" b="0" baseline="0" dirty="0" smtClean="0"/>
              <a:t>Mobile </a:t>
            </a:r>
            <a:r>
              <a:rPr lang="de-AT" b="0" baseline="0" dirty="0" err="1" smtClean="0"/>
              <a:t>cranes</a:t>
            </a:r>
            <a:r>
              <a:rPr lang="de-AT" b="0" baseline="0" dirty="0" smtClean="0"/>
              <a:t> </a:t>
            </a:r>
            <a:r>
              <a:rPr lang="de-AT" b="0" baseline="0" dirty="0" err="1" smtClean="0"/>
              <a:t>can</a:t>
            </a:r>
            <a:r>
              <a:rPr lang="de-AT" b="0" baseline="0" dirty="0" smtClean="0"/>
              <a:t> </a:t>
            </a:r>
            <a:r>
              <a:rPr lang="de-AT" b="0" baseline="0" dirty="0" err="1" smtClean="0"/>
              <a:t>be</a:t>
            </a:r>
            <a:r>
              <a:rPr lang="de-AT" b="0" baseline="0" dirty="0" smtClean="0"/>
              <a:t> </a:t>
            </a:r>
            <a:r>
              <a:rPr lang="de-AT" b="0" baseline="0" dirty="0" err="1" smtClean="0"/>
              <a:t>used</a:t>
            </a:r>
            <a:r>
              <a:rPr lang="de-AT" b="0" baseline="0" dirty="0" smtClean="0"/>
              <a:t> </a:t>
            </a:r>
            <a:r>
              <a:rPr lang="de-AT" b="0" baseline="0" dirty="0" err="1" smtClean="0"/>
              <a:t>as</a:t>
            </a:r>
            <a:r>
              <a:rPr lang="de-AT" b="0" baseline="0" dirty="0" smtClean="0"/>
              <a:t> initial </a:t>
            </a:r>
            <a:r>
              <a:rPr lang="de-AT" b="0" baseline="0" dirty="0" err="1" smtClean="0"/>
              <a:t>equipment</a:t>
            </a:r>
            <a:r>
              <a:rPr lang="de-AT" b="0" baseline="0" dirty="0" smtClean="0"/>
              <a:t> </a:t>
            </a:r>
            <a:r>
              <a:rPr lang="de-AT" b="0" baseline="0" dirty="0" err="1" smtClean="0"/>
              <a:t>for</a:t>
            </a:r>
            <a:r>
              <a:rPr lang="de-AT" b="0" baseline="0" dirty="0" smtClean="0"/>
              <a:t> </a:t>
            </a:r>
            <a:r>
              <a:rPr lang="de-AT" b="0" baseline="0" dirty="0" err="1" smtClean="0"/>
              <a:t>ports</a:t>
            </a:r>
            <a:r>
              <a:rPr lang="de-AT" b="0" baseline="0" dirty="0" smtClean="0"/>
              <a:t>, </a:t>
            </a:r>
            <a:r>
              <a:rPr lang="de-AT" b="0" baseline="0" dirty="0" err="1" smtClean="0"/>
              <a:t>they</a:t>
            </a:r>
            <a:r>
              <a:rPr lang="de-AT" b="0" baseline="0" dirty="0" smtClean="0"/>
              <a:t> </a:t>
            </a:r>
            <a:r>
              <a:rPr lang="de-AT" b="0" baseline="0" dirty="0" err="1" smtClean="0"/>
              <a:t>support</a:t>
            </a:r>
            <a:r>
              <a:rPr lang="de-AT" b="0" baseline="0" dirty="0" smtClean="0"/>
              <a:t> </a:t>
            </a:r>
            <a:r>
              <a:rPr lang="de-AT" b="0" baseline="0" dirty="0" err="1" smtClean="0"/>
              <a:t>existing</a:t>
            </a:r>
            <a:r>
              <a:rPr lang="de-AT" b="0" baseline="0" dirty="0" smtClean="0"/>
              <a:t> </a:t>
            </a:r>
            <a:r>
              <a:rPr lang="de-AT" b="0" baseline="0" dirty="0" err="1" smtClean="0"/>
              <a:t>crane</a:t>
            </a:r>
            <a:r>
              <a:rPr lang="de-AT" b="0" baseline="0" dirty="0" smtClean="0"/>
              <a:t> </a:t>
            </a:r>
            <a:r>
              <a:rPr lang="de-AT" b="0" baseline="0" dirty="0" err="1" smtClean="0"/>
              <a:t>systems</a:t>
            </a:r>
            <a:r>
              <a:rPr lang="de-AT" b="0" baseline="0" dirty="0" smtClean="0"/>
              <a:t>. </a:t>
            </a:r>
            <a:endParaRPr lang="de-AT" baseline="0" dirty="0" smtClean="0"/>
          </a:p>
          <a:p>
            <a:endParaRPr lang="de-AT" baseline="0" dirty="0" smtClean="0"/>
          </a:p>
          <a:p>
            <a:r>
              <a:rPr lang="de-AT" baseline="0" dirty="0" err="1" smtClean="0"/>
              <a:t>Soucre</a:t>
            </a:r>
            <a:r>
              <a:rPr lang="de-AT" baseline="0" dirty="0" smtClean="0"/>
              <a:t>:</a:t>
            </a:r>
          </a:p>
          <a:p>
            <a:r>
              <a:rPr lang="de-AT" baseline="0" dirty="0" smtClean="0"/>
              <a:t>viadonau, „Handbuch der Donauschifffahrt“, p.84-85</a:t>
            </a:r>
          </a:p>
          <a:p>
            <a:endParaRPr lang="de-AT" baseline="0" dirty="0" smtClean="0"/>
          </a:p>
          <a:p>
            <a:endParaRPr lang="de-AT"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11</a:t>
            </a:fld>
            <a:endParaRPr lang="de-AT" dirty="0"/>
          </a:p>
        </p:txBody>
      </p:sp>
    </p:spTree>
    <p:extLst>
      <p:ext uri="{BB962C8B-B14F-4D97-AF65-F5344CB8AC3E}">
        <p14:creationId xmlns:p14="http://schemas.microsoft.com/office/powerpoint/2010/main" val="905093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AT" b="0" dirty="0" smtClean="0"/>
              <a:t>The </a:t>
            </a:r>
            <a:r>
              <a:rPr lang="de-AT" b="0" dirty="0" err="1" smtClean="0"/>
              <a:t>transhipment</a:t>
            </a:r>
            <a:r>
              <a:rPr lang="de-AT" b="0" dirty="0" smtClean="0"/>
              <a:t> </a:t>
            </a:r>
            <a:r>
              <a:rPr lang="de-AT" b="0" dirty="0" err="1" smtClean="0"/>
              <a:t>of</a:t>
            </a:r>
            <a:r>
              <a:rPr lang="de-AT" b="0" baseline="0" dirty="0" smtClean="0"/>
              <a:t> </a:t>
            </a:r>
            <a:r>
              <a:rPr lang="de-AT" b="0" baseline="0" dirty="0" err="1" smtClean="0"/>
              <a:t>the</a:t>
            </a:r>
            <a:r>
              <a:rPr lang="de-AT" b="0" baseline="0" dirty="0" smtClean="0"/>
              <a:t> </a:t>
            </a:r>
            <a:r>
              <a:rPr lang="de-AT" b="0" baseline="0" dirty="0" err="1" smtClean="0"/>
              <a:t>rolling</a:t>
            </a:r>
            <a:r>
              <a:rPr lang="de-AT" b="0" baseline="0" dirty="0" smtClean="0"/>
              <a:t> </a:t>
            </a:r>
            <a:r>
              <a:rPr lang="de-AT" b="0" baseline="0" dirty="0" err="1" smtClean="0"/>
              <a:t>units</a:t>
            </a:r>
            <a:r>
              <a:rPr lang="de-AT" b="0" baseline="0" dirty="0" smtClean="0"/>
              <a:t> such </a:t>
            </a:r>
            <a:r>
              <a:rPr lang="de-AT" b="0" baseline="0" dirty="0" err="1" smtClean="0"/>
              <a:t>as</a:t>
            </a:r>
            <a:r>
              <a:rPr lang="de-AT" b="0" baseline="0" dirty="0" smtClean="0"/>
              <a:t> passenger </a:t>
            </a:r>
            <a:r>
              <a:rPr lang="de-AT" b="0" baseline="0" dirty="0" err="1" smtClean="0"/>
              <a:t>cars</a:t>
            </a:r>
            <a:r>
              <a:rPr lang="de-AT" b="0" baseline="0" dirty="0" smtClean="0"/>
              <a:t> </a:t>
            </a:r>
            <a:r>
              <a:rPr lang="de-AT" b="0" baseline="0" dirty="0" err="1" smtClean="0"/>
              <a:t>requires</a:t>
            </a:r>
            <a:r>
              <a:rPr lang="de-AT" b="0" baseline="0" dirty="0" smtClean="0"/>
              <a:t> </a:t>
            </a:r>
            <a:r>
              <a:rPr lang="de-AT" b="0" baseline="0" dirty="0" err="1" smtClean="0"/>
              <a:t>the</a:t>
            </a:r>
            <a:r>
              <a:rPr lang="de-AT" b="0" baseline="0" dirty="0" smtClean="0"/>
              <a:t> </a:t>
            </a:r>
            <a:r>
              <a:rPr lang="de-AT" b="0" baseline="0" dirty="0" err="1" smtClean="0"/>
              <a:t>installation</a:t>
            </a:r>
            <a:r>
              <a:rPr lang="de-AT" b="0" baseline="0" dirty="0" smtClean="0"/>
              <a:t> </a:t>
            </a:r>
            <a:r>
              <a:rPr lang="de-AT" b="0" baseline="0" dirty="0" err="1" smtClean="0"/>
              <a:t>of</a:t>
            </a:r>
            <a:r>
              <a:rPr lang="de-AT" b="0" baseline="0" dirty="0" smtClean="0"/>
              <a:t> so-</a:t>
            </a:r>
            <a:r>
              <a:rPr lang="de-AT" b="0" baseline="0" dirty="0" err="1" smtClean="0"/>
              <a:t>called</a:t>
            </a:r>
            <a:r>
              <a:rPr lang="de-AT" b="0" baseline="0" dirty="0" smtClean="0"/>
              <a:t> roll-on roll-off </a:t>
            </a:r>
            <a:r>
              <a:rPr lang="de-AT" b="0" baseline="0" dirty="0" err="1" smtClean="0"/>
              <a:t>ramps</a:t>
            </a:r>
            <a:r>
              <a:rPr lang="de-AT" b="0" baseline="0" dirty="0" smtClean="0"/>
              <a:t>. Numerous Danube ports are equipped with such kinds of ramps. </a:t>
            </a:r>
          </a:p>
          <a:p>
            <a:endParaRPr lang="de-AT" b="0" baseline="0" dirty="0" smtClean="0"/>
          </a:p>
          <a:p>
            <a:r>
              <a:rPr lang="de-AT" b="0" baseline="0" dirty="0" smtClean="0"/>
              <a:t>Loading hoppers are used for the transhipment of bulk cargo from inland waterway navigation onto rail or truck. As </a:t>
            </a:r>
            <a:r>
              <a:rPr lang="de-AT" b="0" baseline="0" dirty="0" err="1" smtClean="0"/>
              <a:t>the</a:t>
            </a:r>
            <a:r>
              <a:rPr lang="de-AT" b="0" baseline="0" dirty="0" smtClean="0"/>
              <a:t> </a:t>
            </a:r>
            <a:r>
              <a:rPr lang="de-AT" b="0" baseline="0" dirty="0" err="1" smtClean="0"/>
              <a:t>inland</a:t>
            </a:r>
            <a:r>
              <a:rPr lang="de-AT" b="0" baseline="0" dirty="0" smtClean="0"/>
              <a:t> </a:t>
            </a:r>
            <a:r>
              <a:rPr lang="de-AT" b="0" baseline="0" dirty="0" err="1" smtClean="0"/>
              <a:t>waterway</a:t>
            </a:r>
            <a:r>
              <a:rPr lang="de-AT" b="0" baseline="0" dirty="0" smtClean="0"/>
              <a:t> </a:t>
            </a:r>
            <a:r>
              <a:rPr lang="de-AT" b="0" baseline="0" dirty="0" err="1" smtClean="0"/>
              <a:t>navigation</a:t>
            </a:r>
            <a:r>
              <a:rPr lang="de-AT" b="0" baseline="0" dirty="0" smtClean="0"/>
              <a:t> </a:t>
            </a:r>
            <a:r>
              <a:rPr lang="de-AT" b="0" baseline="0" dirty="0" err="1" smtClean="0"/>
              <a:t>contains</a:t>
            </a:r>
            <a:r>
              <a:rPr lang="de-AT" b="0" baseline="0" dirty="0" smtClean="0"/>
              <a:t> a </a:t>
            </a:r>
            <a:r>
              <a:rPr lang="de-AT" b="0" baseline="0" dirty="0" err="1" smtClean="0"/>
              <a:t>much</a:t>
            </a:r>
            <a:r>
              <a:rPr lang="de-AT" b="0" baseline="0" dirty="0" smtClean="0"/>
              <a:t> </a:t>
            </a:r>
            <a:r>
              <a:rPr lang="de-AT" b="0" baseline="0" dirty="0" err="1" smtClean="0"/>
              <a:t>higher</a:t>
            </a:r>
            <a:r>
              <a:rPr lang="de-AT" b="0" baseline="0" dirty="0" smtClean="0"/>
              <a:t> </a:t>
            </a:r>
            <a:r>
              <a:rPr lang="de-AT" b="0" baseline="0" dirty="0" err="1" smtClean="0"/>
              <a:t>quantity</a:t>
            </a:r>
            <a:r>
              <a:rPr lang="de-AT" b="0" baseline="0" dirty="0" smtClean="0"/>
              <a:t> </a:t>
            </a:r>
            <a:r>
              <a:rPr lang="de-AT" b="0" baseline="0" dirty="0" err="1" smtClean="0"/>
              <a:t>as</a:t>
            </a:r>
            <a:r>
              <a:rPr lang="de-AT" b="0" baseline="0" dirty="0" smtClean="0"/>
              <a:t> a </a:t>
            </a:r>
            <a:r>
              <a:rPr lang="de-AT" b="0" baseline="0" dirty="0" err="1" smtClean="0"/>
              <a:t>single</a:t>
            </a:r>
            <a:r>
              <a:rPr lang="de-AT" b="0" baseline="0" dirty="0" smtClean="0"/>
              <a:t> </a:t>
            </a:r>
            <a:r>
              <a:rPr lang="de-AT" b="0" baseline="0" dirty="0" err="1" smtClean="0"/>
              <a:t>truck</a:t>
            </a:r>
            <a:r>
              <a:rPr lang="de-AT" b="0" baseline="0" dirty="0" smtClean="0"/>
              <a:t> </a:t>
            </a:r>
            <a:r>
              <a:rPr lang="de-AT" b="0" baseline="0" dirty="0" err="1" smtClean="0"/>
              <a:t>trailer</a:t>
            </a:r>
            <a:r>
              <a:rPr lang="de-AT" b="0" baseline="0" dirty="0" smtClean="0"/>
              <a:t> </a:t>
            </a:r>
            <a:r>
              <a:rPr lang="de-AT" b="0" baseline="0" dirty="0" err="1" smtClean="0"/>
              <a:t>or</a:t>
            </a:r>
            <a:r>
              <a:rPr lang="de-AT" b="0" baseline="0" dirty="0" smtClean="0"/>
              <a:t> a </a:t>
            </a:r>
            <a:r>
              <a:rPr lang="de-AT" b="0" baseline="0" dirty="0" err="1" smtClean="0"/>
              <a:t>rail</a:t>
            </a:r>
            <a:r>
              <a:rPr lang="de-AT" b="0" baseline="0" dirty="0" smtClean="0"/>
              <a:t> </a:t>
            </a:r>
            <a:r>
              <a:rPr lang="de-AT" b="0" baseline="0" dirty="0" err="1" smtClean="0"/>
              <a:t>wagon</a:t>
            </a:r>
            <a:r>
              <a:rPr lang="de-AT" b="0" baseline="0" dirty="0" smtClean="0"/>
              <a:t> </a:t>
            </a:r>
            <a:r>
              <a:rPr lang="de-AT" b="0" baseline="0" dirty="0" err="1" smtClean="0"/>
              <a:t>is</a:t>
            </a:r>
            <a:r>
              <a:rPr lang="de-AT" b="0" baseline="0" dirty="0" smtClean="0"/>
              <a:t> </a:t>
            </a:r>
            <a:r>
              <a:rPr lang="de-AT" b="0" baseline="0" dirty="0" err="1" smtClean="0"/>
              <a:t>able</a:t>
            </a:r>
            <a:r>
              <a:rPr lang="de-AT" b="0" baseline="0" dirty="0" smtClean="0"/>
              <a:t> </a:t>
            </a:r>
            <a:r>
              <a:rPr lang="de-AT" b="0" baseline="0" dirty="0" err="1" smtClean="0"/>
              <a:t>to</a:t>
            </a:r>
            <a:r>
              <a:rPr lang="de-AT" b="0" baseline="0" dirty="0" smtClean="0"/>
              <a:t> hold, </a:t>
            </a:r>
            <a:r>
              <a:rPr lang="de-AT" b="0" baseline="0" dirty="0" err="1" smtClean="0"/>
              <a:t>loading</a:t>
            </a:r>
            <a:r>
              <a:rPr lang="de-AT" b="0" baseline="0" dirty="0" smtClean="0"/>
              <a:t> </a:t>
            </a:r>
            <a:r>
              <a:rPr lang="de-AT" b="0" baseline="0" dirty="0" err="1" smtClean="0"/>
              <a:t>hoppers</a:t>
            </a:r>
            <a:r>
              <a:rPr lang="de-AT" b="0" baseline="0" dirty="0" smtClean="0"/>
              <a:t> </a:t>
            </a:r>
            <a:r>
              <a:rPr lang="de-AT" b="0" baseline="0" dirty="0" err="1" smtClean="0"/>
              <a:t>are</a:t>
            </a:r>
            <a:r>
              <a:rPr lang="de-AT" b="0" baseline="0" dirty="0" smtClean="0"/>
              <a:t> </a:t>
            </a:r>
            <a:r>
              <a:rPr lang="de-AT" b="0" baseline="0" dirty="0" err="1" smtClean="0"/>
              <a:t>needed</a:t>
            </a:r>
            <a:r>
              <a:rPr lang="de-AT" b="0" baseline="0" dirty="0" smtClean="0"/>
              <a:t>. Those loading hoppers decouple the process of transhipment. The </a:t>
            </a:r>
            <a:r>
              <a:rPr lang="de-AT" b="0" baseline="0" dirty="0" err="1" smtClean="0"/>
              <a:t>crane</a:t>
            </a:r>
            <a:r>
              <a:rPr lang="de-AT" b="0" baseline="0" dirty="0" smtClean="0"/>
              <a:t> </a:t>
            </a:r>
            <a:r>
              <a:rPr lang="de-AT" b="0" baseline="0" dirty="0" err="1" smtClean="0"/>
              <a:t>fills</a:t>
            </a:r>
            <a:r>
              <a:rPr lang="de-AT" b="0" baseline="0" dirty="0" smtClean="0"/>
              <a:t> </a:t>
            </a:r>
            <a:r>
              <a:rPr lang="de-AT" b="0" baseline="0" dirty="0" err="1" smtClean="0"/>
              <a:t>the</a:t>
            </a:r>
            <a:r>
              <a:rPr lang="de-AT" b="0" baseline="0" dirty="0" smtClean="0"/>
              <a:t>  </a:t>
            </a:r>
            <a:r>
              <a:rPr lang="de-AT" b="0" baseline="0" dirty="0" err="1" smtClean="0"/>
              <a:t>loading</a:t>
            </a:r>
            <a:r>
              <a:rPr lang="de-AT" b="0" baseline="0" dirty="0" smtClean="0"/>
              <a:t> </a:t>
            </a:r>
            <a:r>
              <a:rPr lang="de-AT" b="0" baseline="0" dirty="0" err="1" smtClean="0"/>
              <a:t>hopper</a:t>
            </a:r>
            <a:r>
              <a:rPr lang="de-AT" b="0" baseline="0" dirty="0" smtClean="0"/>
              <a:t> </a:t>
            </a:r>
            <a:r>
              <a:rPr lang="de-AT" b="0" baseline="0" dirty="0" err="1" smtClean="0"/>
              <a:t>from</a:t>
            </a:r>
            <a:r>
              <a:rPr lang="de-AT" b="0" baseline="0" dirty="0" smtClean="0"/>
              <a:t> </a:t>
            </a:r>
            <a:r>
              <a:rPr lang="de-AT" b="0" baseline="0" dirty="0" err="1" smtClean="0"/>
              <a:t>above</a:t>
            </a:r>
            <a:r>
              <a:rPr lang="de-AT" b="0" baseline="0" dirty="0" smtClean="0"/>
              <a:t> </a:t>
            </a:r>
            <a:r>
              <a:rPr lang="de-AT" b="0" baseline="0" dirty="0" err="1" smtClean="0"/>
              <a:t>with</a:t>
            </a:r>
            <a:r>
              <a:rPr lang="de-AT" b="0" baseline="0" dirty="0" smtClean="0"/>
              <a:t> </a:t>
            </a:r>
            <a:r>
              <a:rPr lang="de-AT" b="0" baseline="0" dirty="0" err="1" smtClean="0"/>
              <a:t>the</a:t>
            </a:r>
            <a:r>
              <a:rPr lang="de-AT" b="0" baseline="0" dirty="0" smtClean="0"/>
              <a:t> </a:t>
            </a:r>
            <a:r>
              <a:rPr lang="de-AT" b="0" baseline="0" dirty="0" err="1" smtClean="0"/>
              <a:t>bulk</a:t>
            </a:r>
            <a:r>
              <a:rPr lang="de-AT" b="0" baseline="0" dirty="0" smtClean="0"/>
              <a:t> </a:t>
            </a:r>
            <a:r>
              <a:rPr lang="de-AT" b="0" baseline="0" dirty="0" err="1" smtClean="0"/>
              <a:t>cargo</a:t>
            </a:r>
            <a:r>
              <a:rPr lang="de-AT" b="0" baseline="0" dirty="0" smtClean="0"/>
              <a:t> </a:t>
            </a:r>
            <a:r>
              <a:rPr lang="de-AT" b="0" baseline="0" dirty="0" err="1" smtClean="0"/>
              <a:t>while</a:t>
            </a:r>
            <a:r>
              <a:rPr lang="de-AT" b="0" baseline="0" dirty="0" smtClean="0"/>
              <a:t> </a:t>
            </a:r>
            <a:r>
              <a:rPr lang="de-AT" b="0" baseline="0" dirty="0" err="1" smtClean="0"/>
              <a:t>the</a:t>
            </a:r>
            <a:r>
              <a:rPr lang="de-AT" b="0" baseline="0" dirty="0" smtClean="0"/>
              <a:t> </a:t>
            </a:r>
            <a:r>
              <a:rPr lang="de-AT" b="0" baseline="0" dirty="0" err="1" smtClean="0"/>
              <a:t>truck</a:t>
            </a:r>
            <a:r>
              <a:rPr lang="de-AT" b="0" baseline="0" dirty="0" smtClean="0"/>
              <a:t> </a:t>
            </a:r>
            <a:r>
              <a:rPr lang="de-AT" b="0" baseline="0" dirty="0" err="1" smtClean="0"/>
              <a:t>or</a:t>
            </a:r>
            <a:r>
              <a:rPr lang="de-AT" b="0" baseline="0" dirty="0" smtClean="0"/>
              <a:t> </a:t>
            </a:r>
            <a:r>
              <a:rPr lang="de-AT" b="0" baseline="0" dirty="0" err="1" smtClean="0"/>
              <a:t>the</a:t>
            </a:r>
            <a:r>
              <a:rPr lang="de-AT" b="0" baseline="0" dirty="0" smtClean="0"/>
              <a:t> </a:t>
            </a:r>
            <a:r>
              <a:rPr lang="de-AT" b="0" baseline="0" dirty="0" err="1" smtClean="0"/>
              <a:t>rail</a:t>
            </a:r>
            <a:r>
              <a:rPr lang="de-AT" b="0" baseline="0" dirty="0" smtClean="0"/>
              <a:t> </a:t>
            </a:r>
            <a:r>
              <a:rPr lang="de-AT" b="0" baseline="0" dirty="0" err="1" smtClean="0"/>
              <a:t>car</a:t>
            </a:r>
            <a:r>
              <a:rPr lang="de-AT" b="0" baseline="0" dirty="0" smtClean="0"/>
              <a:t> </a:t>
            </a:r>
            <a:r>
              <a:rPr lang="de-AT" b="0" baseline="0" dirty="0" err="1" smtClean="0"/>
              <a:t>are</a:t>
            </a:r>
            <a:r>
              <a:rPr lang="de-AT" b="0" baseline="0" dirty="0" smtClean="0"/>
              <a:t> </a:t>
            </a:r>
            <a:r>
              <a:rPr lang="de-AT" b="0" baseline="0" dirty="0" err="1" smtClean="0"/>
              <a:t>loaded</a:t>
            </a:r>
            <a:r>
              <a:rPr lang="de-AT" b="0" baseline="0" dirty="0" smtClean="0"/>
              <a:t> </a:t>
            </a:r>
            <a:r>
              <a:rPr lang="de-AT" b="0" baseline="0" dirty="0" err="1" smtClean="0"/>
              <a:t>below</a:t>
            </a:r>
            <a:r>
              <a:rPr lang="de-AT" b="0" baseline="0" dirty="0" smtClean="0"/>
              <a:t>.  This </a:t>
            </a:r>
            <a:r>
              <a:rPr lang="de-AT" b="0" baseline="0" dirty="0" err="1" smtClean="0"/>
              <a:t>filling</a:t>
            </a:r>
            <a:r>
              <a:rPr lang="de-AT" b="0" baseline="0" dirty="0" smtClean="0"/>
              <a:t> </a:t>
            </a:r>
            <a:r>
              <a:rPr lang="de-AT" b="0" baseline="0" dirty="0" err="1" smtClean="0"/>
              <a:t>happens</a:t>
            </a:r>
            <a:r>
              <a:rPr lang="de-AT" b="0" baseline="0" dirty="0" smtClean="0"/>
              <a:t> </a:t>
            </a:r>
            <a:r>
              <a:rPr lang="de-AT" b="0" baseline="0" dirty="0" err="1" smtClean="0"/>
              <a:t>independently</a:t>
            </a:r>
            <a:r>
              <a:rPr lang="de-AT" b="0" baseline="0" dirty="0" smtClean="0"/>
              <a:t>. </a:t>
            </a:r>
            <a:r>
              <a:rPr lang="de-AT" b="0" baseline="0" dirty="0" err="1" smtClean="0"/>
              <a:t>Those</a:t>
            </a:r>
            <a:r>
              <a:rPr lang="de-AT" b="0" baseline="0" dirty="0" smtClean="0"/>
              <a:t> </a:t>
            </a:r>
            <a:r>
              <a:rPr lang="de-AT" b="0" baseline="0" dirty="0" err="1" smtClean="0"/>
              <a:t>loading</a:t>
            </a:r>
            <a:r>
              <a:rPr lang="de-AT" b="0" baseline="0" dirty="0" smtClean="0"/>
              <a:t> </a:t>
            </a:r>
            <a:r>
              <a:rPr lang="de-AT" b="0" baseline="0" dirty="0" err="1" smtClean="0"/>
              <a:t>hoppers</a:t>
            </a:r>
            <a:r>
              <a:rPr lang="de-AT" b="0" baseline="0" dirty="0" smtClean="0"/>
              <a:t> </a:t>
            </a:r>
            <a:r>
              <a:rPr lang="de-AT" b="0" baseline="0" dirty="0" err="1" smtClean="0"/>
              <a:t>are</a:t>
            </a:r>
            <a:r>
              <a:rPr lang="de-AT" b="0" baseline="0" dirty="0" smtClean="0"/>
              <a:t> </a:t>
            </a:r>
            <a:r>
              <a:rPr lang="de-AT" b="0" baseline="0" dirty="0" err="1" smtClean="0"/>
              <a:t>intermediately</a:t>
            </a:r>
            <a:r>
              <a:rPr lang="de-AT" b="0" baseline="0" dirty="0" smtClean="0"/>
              <a:t> </a:t>
            </a:r>
            <a:r>
              <a:rPr lang="de-AT" b="0" baseline="0" dirty="0" err="1" smtClean="0"/>
              <a:t>used</a:t>
            </a:r>
            <a:r>
              <a:rPr lang="de-AT" b="0" baseline="0" dirty="0" smtClean="0"/>
              <a:t> </a:t>
            </a:r>
            <a:r>
              <a:rPr lang="de-AT" b="0" baseline="0" dirty="0" err="1" smtClean="0"/>
              <a:t>as</a:t>
            </a:r>
            <a:r>
              <a:rPr lang="de-AT" b="0" baseline="0" dirty="0" smtClean="0"/>
              <a:t> </a:t>
            </a:r>
            <a:r>
              <a:rPr lang="de-AT" b="0" baseline="0" dirty="0" err="1" smtClean="0"/>
              <a:t>storage</a:t>
            </a:r>
            <a:r>
              <a:rPr lang="de-AT" b="0" baseline="0" dirty="0" smtClean="0"/>
              <a:t> </a:t>
            </a:r>
            <a:r>
              <a:rPr lang="de-AT" b="0" baseline="0" dirty="0" err="1" smtClean="0"/>
              <a:t>facilities</a:t>
            </a:r>
            <a:r>
              <a:rPr lang="de-AT" b="0" baseline="0" dirty="0" smtClean="0"/>
              <a:t>.      </a:t>
            </a:r>
          </a:p>
          <a:p>
            <a:endParaRPr lang="de-AT" b="0" baseline="0" dirty="0" smtClean="0"/>
          </a:p>
          <a:p>
            <a:r>
              <a:rPr lang="de-AT" baseline="0" dirty="0" smtClean="0"/>
              <a:t>Source: </a:t>
            </a:r>
          </a:p>
          <a:p>
            <a:r>
              <a:rPr lang="de-AT" baseline="0" dirty="0" smtClean="0"/>
              <a:t>viadonau, „Handbuch der Donauschifffahrt“ (2013), p. 85-86</a:t>
            </a:r>
            <a:endParaRPr lang="de-AT" dirty="0" smtClean="0"/>
          </a:p>
          <a:p>
            <a:endParaRPr lang="de-AT" baseline="0" dirty="0" smtClean="0"/>
          </a:p>
          <a:p>
            <a:endParaRPr lang="de-AT" baseline="0"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12</a:t>
            </a:fld>
            <a:endParaRPr lang="de-AT" dirty="0"/>
          </a:p>
        </p:txBody>
      </p:sp>
    </p:spTree>
    <p:extLst>
      <p:ext uri="{BB962C8B-B14F-4D97-AF65-F5344CB8AC3E}">
        <p14:creationId xmlns:p14="http://schemas.microsoft.com/office/powerpoint/2010/main" val="1064508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AT" b="0" dirty="0" smtClean="0"/>
              <a:t>Special suction and pumping devices are required </a:t>
            </a:r>
            <a:r>
              <a:rPr lang="de-AT" b="0" baseline="0" dirty="0" smtClean="0"/>
              <a:t>for the transhipment of liquid goods. These devices, so-called filling stands, are docked to the tanker by means of a swing-out arm and the goods are pumped into storage facilities or directly into waiting trucks or railcars. Apart from that tanks can be filled directly from  storage. As the majority of the transhipped liquid goods belong to dangerous goods, these transhipmend facilities have high safety requirements. </a:t>
            </a:r>
          </a:p>
          <a:p>
            <a:endParaRPr lang="de-AT" b="0" dirty="0" smtClean="0"/>
          </a:p>
          <a:p>
            <a:r>
              <a:rPr lang="de-DE" b="0" baseline="0" dirty="0" smtClean="0"/>
              <a:t>A reach stacker is a wheeled vehicle which containers can be transhipped with. Such vehicles are usually used to supplement cranes or bridge cranes. A reach stacker differs from a stacker in the way that the former can not only move vertically upwards, but by means of an extendable lifting arm also forwards in the direction of the container. </a:t>
            </a:r>
            <a:r>
              <a:rPr lang="de-DE" b="0" baseline="0" dirty="0" err="1" smtClean="0"/>
              <a:t>That</a:t>
            </a:r>
            <a:r>
              <a:rPr lang="de-DE" b="0" baseline="0" dirty="0" smtClean="0"/>
              <a:t> </a:t>
            </a:r>
            <a:r>
              <a:rPr lang="de-DE" b="0" baseline="0" dirty="0" err="1" smtClean="0"/>
              <a:t>is</a:t>
            </a:r>
            <a:r>
              <a:rPr lang="de-DE" b="0" baseline="0" dirty="0" smtClean="0"/>
              <a:t> </a:t>
            </a:r>
            <a:r>
              <a:rPr lang="de-DE" b="0" baseline="0" dirty="0" err="1" smtClean="0"/>
              <a:t>why</a:t>
            </a:r>
            <a:r>
              <a:rPr lang="de-DE" b="0" baseline="0" dirty="0" smtClean="0"/>
              <a:t> </a:t>
            </a:r>
            <a:r>
              <a:rPr lang="de-DE" b="0" baseline="0" dirty="0" err="1" smtClean="0"/>
              <a:t>container</a:t>
            </a:r>
            <a:r>
              <a:rPr lang="de-DE" b="0" baseline="0" dirty="0" smtClean="0"/>
              <a:t> </a:t>
            </a:r>
            <a:r>
              <a:rPr lang="de-DE" b="0" baseline="0" dirty="0" err="1" smtClean="0"/>
              <a:t>stacks</a:t>
            </a:r>
            <a:r>
              <a:rPr lang="de-DE" b="0" baseline="0" dirty="0" smtClean="0"/>
              <a:t> </a:t>
            </a:r>
            <a:r>
              <a:rPr lang="de-DE" b="0" baseline="0" dirty="0" err="1" smtClean="0"/>
              <a:t>with</a:t>
            </a:r>
            <a:r>
              <a:rPr lang="de-DE" b="0" baseline="0" dirty="0" smtClean="0"/>
              <a:t> a </a:t>
            </a:r>
            <a:r>
              <a:rPr lang="de-DE" b="0" baseline="0" dirty="0" err="1" smtClean="0"/>
              <a:t>height</a:t>
            </a:r>
            <a:r>
              <a:rPr lang="de-DE" b="0" baseline="0" dirty="0" smtClean="0"/>
              <a:t> </a:t>
            </a:r>
            <a:r>
              <a:rPr lang="de-DE" b="0" baseline="0" dirty="0" err="1" smtClean="0"/>
              <a:t>of</a:t>
            </a:r>
            <a:r>
              <a:rPr lang="de-DE" b="0" baseline="0" dirty="0" smtClean="0"/>
              <a:t> 4 </a:t>
            </a:r>
            <a:r>
              <a:rPr lang="de-DE" b="0" baseline="0" dirty="0" err="1" smtClean="0"/>
              <a:t>to</a:t>
            </a:r>
            <a:r>
              <a:rPr lang="de-DE" b="0" baseline="0" dirty="0" smtClean="0"/>
              <a:t> 6 </a:t>
            </a:r>
            <a:r>
              <a:rPr lang="de-DE" b="0" baseline="0" dirty="0" err="1" smtClean="0"/>
              <a:t>containers</a:t>
            </a:r>
            <a:r>
              <a:rPr lang="de-DE" b="0" baseline="0" dirty="0" smtClean="0"/>
              <a:t> </a:t>
            </a:r>
            <a:r>
              <a:rPr lang="de-DE" b="0" baseline="0" dirty="0" err="1" smtClean="0"/>
              <a:t>can</a:t>
            </a:r>
            <a:r>
              <a:rPr lang="de-DE" b="0" baseline="0" dirty="0" smtClean="0"/>
              <a:t> </a:t>
            </a:r>
            <a:r>
              <a:rPr lang="de-DE" b="0" baseline="0" dirty="0" err="1" smtClean="0"/>
              <a:t>be</a:t>
            </a:r>
            <a:r>
              <a:rPr lang="de-DE" b="0" baseline="0" dirty="0" smtClean="0"/>
              <a:t> </a:t>
            </a:r>
            <a:r>
              <a:rPr lang="de-DE" b="0" baseline="0" dirty="0" err="1" smtClean="0"/>
              <a:t>served</a:t>
            </a:r>
            <a:r>
              <a:rPr lang="de-DE" b="0" baseline="0" dirty="0" smtClean="0"/>
              <a:t>. The maximum carrying capacity of the reach stacker is up to 45 tons, though it naturally decreases with the height of the stacks.   </a:t>
            </a:r>
          </a:p>
          <a:p>
            <a:r>
              <a:rPr lang="de-DE" b="0" baseline="0" dirty="0" smtClean="0"/>
              <a:t> </a:t>
            </a:r>
            <a:endParaRPr lang="de-AT" b="0" baseline="0" dirty="0" smtClean="0"/>
          </a:p>
          <a:p>
            <a:r>
              <a:rPr lang="de-AT" baseline="0" dirty="0" smtClean="0"/>
              <a:t>Source: </a:t>
            </a:r>
          </a:p>
          <a:p>
            <a:r>
              <a:rPr lang="de-AT" baseline="0" dirty="0" smtClean="0"/>
              <a:t>viadonau, „Handbuch der Donauschifffahrt“ (2013), S. 87</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13</a:t>
            </a:fld>
            <a:endParaRPr lang="de-AT" dirty="0"/>
          </a:p>
        </p:txBody>
      </p:sp>
    </p:spTree>
    <p:extLst>
      <p:ext uri="{BB962C8B-B14F-4D97-AF65-F5344CB8AC3E}">
        <p14:creationId xmlns:p14="http://schemas.microsoft.com/office/powerpoint/2010/main" val="609600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en-US" baseline="0" dirty="0" smtClean="0"/>
              <a:t>The illustration above shows the actors who are involved in the multi-modal transport process. </a:t>
            </a:r>
          </a:p>
          <a:p>
            <a:endParaRPr lang="de-DE" baseline="0" dirty="0" smtClean="0"/>
          </a:p>
          <a:p>
            <a:r>
              <a:rPr lang="de-DE" b="1" baseline="0" dirty="0" smtClean="0"/>
              <a:t>Shipper</a:t>
            </a:r>
            <a:r>
              <a:rPr lang="de-DE" baseline="0" dirty="0" smtClean="0"/>
              <a:t>: The shipper – also known as the consignor/sender – </a:t>
            </a:r>
            <a:r>
              <a:rPr lang="en-US" baseline="0" dirty="0" smtClean="0"/>
              <a:t>hands over the goods to the freight forwarder or carrier, who is responsible for delivery to the consignee. The shipper can organize the transport himself or commission an intermediary (forwarder or </a:t>
            </a:r>
            <a:r>
              <a:rPr lang="en-US" baseline="0" dirty="0" err="1" smtClean="0"/>
              <a:t>combi</a:t>
            </a:r>
            <a:r>
              <a:rPr lang="en-US" baseline="0" dirty="0" smtClean="0"/>
              <a:t>-operator) to organize the transport. A freight contract is concluded in this case. The actual consignor of the goods can be the shipper himself, the freight forwarder or combination operator or the consignee of the goods ("collection order"). The original shipper is the owner/proprietor of the transported goods. </a:t>
            </a:r>
          </a:p>
          <a:p>
            <a:endParaRPr lang="de-DE" baseline="0" dirty="0" smtClean="0"/>
          </a:p>
          <a:p>
            <a:r>
              <a:rPr lang="de-DE" b="1" baseline="0" dirty="0" err="1" smtClean="0"/>
              <a:t>Freight</a:t>
            </a:r>
            <a:r>
              <a:rPr lang="de-DE" b="1" baseline="0" dirty="0" smtClean="0"/>
              <a:t> </a:t>
            </a:r>
            <a:r>
              <a:rPr lang="de-DE" b="1" baseline="0" dirty="0" err="1" smtClean="0"/>
              <a:t>forwarder</a:t>
            </a:r>
            <a:r>
              <a:rPr lang="de-DE" baseline="0" dirty="0" smtClean="0"/>
              <a:t>: </a:t>
            </a:r>
            <a:r>
              <a:rPr lang="en-US" baseline="0" dirty="0" smtClean="0"/>
              <a:t>The freight forwarder serves as an intermediary on behalf of the shipper and organizes the transport with the carrier or provides other services. The freight forwarder's tasks include concluding the contract of carriage, organizing freight documents, completing customs formalities and inspecting the goods and documents at the place of destination. He is also entitled to reimbursement of actual expenses and commission. </a:t>
            </a:r>
          </a:p>
          <a:p>
            <a:endParaRPr lang="de-DE" baseline="0" dirty="0" smtClean="0"/>
          </a:p>
          <a:p>
            <a:r>
              <a:rPr lang="de-DE" b="1" baseline="0" dirty="0" smtClean="0"/>
              <a:t>Carrier</a:t>
            </a:r>
            <a:r>
              <a:rPr lang="de-DE" baseline="0" dirty="0" smtClean="0"/>
              <a:t>: </a:t>
            </a:r>
            <a:r>
              <a:rPr lang="en-US" baseline="0" dirty="0" smtClean="0"/>
              <a:t>The carrier is specifically responsible for the transport of goods and carries it out himself or has it performed by others. Unlike the freight forwarder, who mainly organizes the transports, the carrier makes the means of transport available for the transport</a:t>
            </a:r>
            <a:endParaRPr lang="de-DE" b="1" u="sng" baseline="0" dirty="0" smtClean="0">
              <a:solidFill>
                <a:srgbClr val="FF0000"/>
              </a:solidFill>
            </a:endParaRPr>
          </a:p>
          <a:p>
            <a:endParaRPr lang="de-DE" b="1" baseline="0" dirty="0" smtClean="0">
              <a:solidFill>
                <a:srgbClr val="FF0000"/>
              </a:solidFill>
            </a:endParaRPr>
          </a:p>
          <a:p>
            <a:r>
              <a:rPr lang="de-DE" b="1" baseline="0" dirty="0" smtClean="0"/>
              <a:t>Combi-operator</a:t>
            </a:r>
            <a:r>
              <a:rPr lang="de-DE" baseline="0" dirty="0" smtClean="0"/>
              <a:t>: </a:t>
            </a:r>
            <a:r>
              <a:rPr lang="en-US" baseline="0" dirty="0" smtClean="0"/>
              <a:t>The </a:t>
            </a:r>
            <a:r>
              <a:rPr lang="en-US" baseline="0" dirty="0" err="1" smtClean="0"/>
              <a:t>combi</a:t>
            </a:r>
            <a:r>
              <a:rPr lang="en-US" baseline="0" dirty="0" smtClean="0"/>
              <a:t>-operator or multimodal carrier concludes a multimodal contract of carriage and, as the carrier, is responsible for its performance. They often offer transport routes to the most important </a:t>
            </a:r>
            <a:r>
              <a:rPr lang="en-US" baseline="0" dirty="0" err="1" smtClean="0"/>
              <a:t>centres</a:t>
            </a:r>
            <a:r>
              <a:rPr lang="en-US" baseline="0" dirty="0" smtClean="0"/>
              <a:t> in Europe, especially in the area of maritime and continental traffic. The customer first submits a transport request to the combined transport operator, who then finds the best and cheapest connection for the customer's loading unit. The combined transport operator organizes either the transport from terminal to terminal (pre-carriage and onward carriage must be organized by the customer himself) or the entire transport chain. </a:t>
            </a:r>
            <a:endParaRPr lang="de-DE" baseline="0" dirty="0" smtClean="0"/>
          </a:p>
          <a:p>
            <a:endParaRPr lang="de-DE" baseline="0" dirty="0" smtClean="0"/>
          </a:p>
          <a:p>
            <a:r>
              <a:rPr lang="de-DE" b="1" baseline="0" dirty="0" err="1" smtClean="0"/>
              <a:t>Consignee</a:t>
            </a:r>
            <a:r>
              <a:rPr lang="de-DE" baseline="0" dirty="0" smtClean="0"/>
              <a:t>: </a:t>
            </a:r>
            <a:r>
              <a:rPr lang="en-US" baseline="0" dirty="0" smtClean="0"/>
              <a:t>The consignee is entitled to accept the goods. By means of the freight contract, the consignee may request the carrier to hand over the goods at the place of delivery and instruct him accordingly. However, the consignee may also act as the principal if he concludes a forwarding contract with the freight forwarder. </a:t>
            </a:r>
          </a:p>
          <a:p>
            <a:endParaRPr lang="de-DE" baseline="0" dirty="0" smtClean="0"/>
          </a:p>
          <a:p>
            <a:pPr defTabSz="913028">
              <a:defRPr/>
            </a:pPr>
            <a:r>
              <a:rPr lang="en-US" baseline="0" dirty="0" smtClean="0"/>
              <a:t>Shippers, freight forwarder, carrier, </a:t>
            </a:r>
            <a:r>
              <a:rPr lang="en-US" baseline="0" dirty="0" err="1" smtClean="0"/>
              <a:t>combi</a:t>
            </a:r>
            <a:r>
              <a:rPr lang="en-US" baseline="0" dirty="0" smtClean="0"/>
              <a:t>-operator and consignees are natural as well as legal persons. </a:t>
            </a:r>
            <a:endParaRPr lang="de-DE" baseline="0" dirty="0" smtClean="0"/>
          </a:p>
          <a:p>
            <a:endParaRPr lang="de-DE" baseline="0" dirty="0" smtClean="0"/>
          </a:p>
          <a:p>
            <a:pPr defTabSz="913028">
              <a:defRPr/>
            </a:pPr>
            <a:r>
              <a:rPr lang="de-AT" baseline="0" dirty="0" smtClean="0"/>
              <a:t>Source: </a:t>
            </a:r>
          </a:p>
          <a:p>
            <a:pPr defTabSz="913028">
              <a:defRPr/>
            </a:pPr>
            <a:r>
              <a:rPr lang="de-DE" baseline="0" dirty="0" smtClean="0"/>
              <a:t>Posset et al., „Intermodaler Verkehr Europa“ (2014), </a:t>
            </a:r>
            <a:r>
              <a:rPr lang="de-AT" baseline="0" dirty="0" smtClean="0"/>
              <a:t>S.63</a:t>
            </a:r>
            <a:endParaRPr lang="de-AT" dirty="0" smtClean="0"/>
          </a:p>
          <a:p>
            <a:endParaRPr lang="en-GB" dirty="0"/>
          </a:p>
        </p:txBody>
      </p:sp>
      <p:sp>
        <p:nvSpPr>
          <p:cNvPr id="4" name="Slide Number Placeholder 3"/>
          <p:cNvSpPr>
            <a:spLocks noGrp="1"/>
          </p:cNvSpPr>
          <p:nvPr>
            <p:ph type="sldNum" sz="quarter" idx="10"/>
          </p:nvPr>
        </p:nvSpPr>
        <p:spPr/>
        <p:txBody>
          <a:bodyPr/>
          <a:lstStyle/>
          <a:p>
            <a:fld id="{56F06DAA-0A4E-4110-9797-3FB8CA0FEA93}" type="slidenum">
              <a:rPr lang="de-AT" smtClean="0"/>
              <a:t>14</a:t>
            </a:fld>
            <a:endParaRPr lang="de-AT" dirty="0"/>
          </a:p>
        </p:txBody>
      </p:sp>
    </p:spTree>
    <p:extLst>
      <p:ext uri="{BB962C8B-B14F-4D97-AF65-F5344CB8AC3E}">
        <p14:creationId xmlns:p14="http://schemas.microsoft.com/office/powerpoint/2010/main" val="602052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de-AT"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15</a:t>
            </a:fld>
            <a:endParaRPr lang="de-AT" dirty="0"/>
          </a:p>
        </p:txBody>
      </p:sp>
    </p:spTree>
    <p:extLst>
      <p:ext uri="{BB962C8B-B14F-4D97-AF65-F5344CB8AC3E}">
        <p14:creationId xmlns:p14="http://schemas.microsoft.com/office/powerpoint/2010/main" val="1573957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AT" baseline="0" dirty="0" smtClean="0"/>
              <a:t>Due </a:t>
            </a:r>
            <a:r>
              <a:rPr lang="de-AT" baseline="0" dirty="0" err="1" smtClean="0"/>
              <a:t>to</a:t>
            </a:r>
            <a:r>
              <a:rPr lang="de-AT" baseline="0" dirty="0" smtClean="0"/>
              <a:t> </a:t>
            </a:r>
            <a:r>
              <a:rPr lang="de-AT" baseline="0" dirty="0" err="1" smtClean="0"/>
              <a:t>serveral</a:t>
            </a:r>
            <a:r>
              <a:rPr lang="de-AT" baseline="0" dirty="0" smtClean="0"/>
              <a:t> </a:t>
            </a:r>
            <a:r>
              <a:rPr lang="de-AT" baseline="0" dirty="0" err="1" smtClean="0"/>
              <a:t>reasons</a:t>
            </a:r>
            <a:r>
              <a:rPr lang="de-AT" baseline="0" dirty="0" smtClean="0"/>
              <a:t> multimodal </a:t>
            </a:r>
            <a:r>
              <a:rPr lang="de-AT" baseline="0" dirty="0" err="1" smtClean="0"/>
              <a:t>transport</a:t>
            </a:r>
            <a:r>
              <a:rPr lang="de-AT" baseline="0" dirty="0" smtClean="0"/>
              <a:t> </a:t>
            </a:r>
            <a:r>
              <a:rPr lang="de-AT" baseline="0" dirty="0" err="1" smtClean="0"/>
              <a:t>can</a:t>
            </a:r>
            <a:r>
              <a:rPr lang="de-AT" baseline="0" dirty="0" smtClean="0"/>
              <a:t> </a:t>
            </a:r>
            <a:r>
              <a:rPr lang="de-AT" baseline="0" dirty="0" err="1" smtClean="0"/>
              <a:t>be</a:t>
            </a:r>
            <a:r>
              <a:rPr lang="de-AT" baseline="0" dirty="0" smtClean="0"/>
              <a:t> </a:t>
            </a:r>
            <a:r>
              <a:rPr lang="de-AT" baseline="0" dirty="0" err="1" smtClean="0"/>
              <a:t>more</a:t>
            </a:r>
            <a:r>
              <a:rPr lang="de-AT" baseline="0" dirty="0" smtClean="0"/>
              <a:t> </a:t>
            </a:r>
            <a:r>
              <a:rPr lang="de-AT" baseline="0" dirty="0" err="1" smtClean="0"/>
              <a:t>advantageous</a:t>
            </a:r>
            <a:r>
              <a:rPr lang="de-AT" baseline="0" dirty="0" smtClean="0"/>
              <a:t> </a:t>
            </a:r>
            <a:r>
              <a:rPr lang="de-AT" baseline="0" dirty="0" err="1" smtClean="0"/>
              <a:t>than</a:t>
            </a:r>
            <a:r>
              <a:rPr lang="de-AT" baseline="0" dirty="0" smtClean="0"/>
              <a:t> </a:t>
            </a:r>
            <a:r>
              <a:rPr lang="de-AT" baseline="0" dirty="0" err="1" smtClean="0"/>
              <a:t>unimodal</a:t>
            </a:r>
            <a:r>
              <a:rPr lang="de-AT" baseline="0" dirty="0" smtClean="0"/>
              <a:t> </a:t>
            </a:r>
            <a:r>
              <a:rPr lang="de-AT" baseline="0" dirty="0" err="1" smtClean="0"/>
              <a:t>transport</a:t>
            </a:r>
            <a:r>
              <a:rPr lang="de-AT" baseline="0" dirty="0" smtClean="0"/>
              <a:t>.</a:t>
            </a:r>
          </a:p>
          <a:p>
            <a:r>
              <a:rPr lang="de-AT" baseline="0" dirty="0" smtClean="0"/>
              <a:t>Many transports, for example, cannot be carried out in an unimodally way because of geographical reasons or there is not enough truck capacity available. In practice, the most important reason for selecting a particular transport option is the economic aspect, of course - which transport alternative is the most cost-effective? </a:t>
            </a:r>
          </a:p>
          <a:p>
            <a:r>
              <a:rPr lang="de-AT" baseline="0" dirty="0" smtClean="0"/>
              <a:t> </a:t>
            </a:r>
          </a:p>
          <a:p>
            <a:r>
              <a:rPr lang="de-DE" baseline="0" dirty="0" smtClean="0"/>
              <a:t>The </a:t>
            </a:r>
            <a:r>
              <a:rPr lang="de-DE" baseline="0" dirty="0" err="1" smtClean="0"/>
              <a:t>organization</a:t>
            </a:r>
            <a:r>
              <a:rPr lang="de-DE" baseline="0" dirty="0" smtClean="0"/>
              <a:t> </a:t>
            </a:r>
            <a:r>
              <a:rPr lang="de-DE" baseline="0" dirty="0" err="1" smtClean="0"/>
              <a:t>of</a:t>
            </a:r>
            <a:r>
              <a:rPr lang="de-DE" baseline="0" dirty="0" smtClean="0"/>
              <a:t> a multimodal </a:t>
            </a:r>
            <a:r>
              <a:rPr lang="de-DE" baseline="0" dirty="0" err="1" smtClean="0"/>
              <a:t>transport</a:t>
            </a:r>
            <a:r>
              <a:rPr lang="de-DE" baseline="0" dirty="0" smtClean="0"/>
              <a:t> </a:t>
            </a:r>
            <a:r>
              <a:rPr lang="de-DE" baseline="0" dirty="0" err="1" smtClean="0"/>
              <a:t>is</a:t>
            </a:r>
            <a:r>
              <a:rPr lang="de-DE" baseline="0" dirty="0" smtClean="0"/>
              <a:t> </a:t>
            </a:r>
            <a:r>
              <a:rPr lang="de-DE" baseline="0" dirty="0" err="1" smtClean="0"/>
              <a:t>naturally</a:t>
            </a:r>
            <a:r>
              <a:rPr lang="de-DE" baseline="0" dirty="0" smtClean="0"/>
              <a:t> </a:t>
            </a:r>
            <a:r>
              <a:rPr lang="de-DE" baseline="0" dirty="0" err="1" smtClean="0"/>
              <a:t>many</a:t>
            </a:r>
            <a:r>
              <a:rPr lang="de-DE" baseline="0" dirty="0" smtClean="0"/>
              <a:t> </a:t>
            </a:r>
            <a:r>
              <a:rPr lang="de-DE" baseline="0" dirty="0" err="1" smtClean="0"/>
              <a:t>times</a:t>
            </a:r>
            <a:r>
              <a:rPr lang="de-DE" baseline="0" dirty="0" smtClean="0"/>
              <a:t> </a:t>
            </a:r>
            <a:r>
              <a:rPr lang="de-DE" baseline="0" dirty="0" err="1" smtClean="0"/>
              <a:t>more</a:t>
            </a:r>
            <a:r>
              <a:rPr lang="de-DE" baseline="0" dirty="0" smtClean="0"/>
              <a:t> </a:t>
            </a:r>
            <a:r>
              <a:rPr lang="de-DE" baseline="0" dirty="0" err="1" smtClean="0"/>
              <a:t>complex</a:t>
            </a:r>
            <a:r>
              <a:rPr lang="de-DE" baseline="0" dirty="0" smtClean="0"/>
              <a:t> due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many</a:t>
            </a:r>
            <a:r>
              <a:rPr lang="de-DE" baseline="0" dirty="0" smtClean="0"/>
              <a:t> </a:t>
            </a:r>
            <a:r>
              <a:rPr lang="de-DE" baseline="0" dirty="0" err="1" smtClean="0"/>
              <a:t>actors</a:t>
            </a:r>
            <a:r>
              <a:rPr lang="de-DE" baseline="0" dirty="0" smtClean="0"/>
              <a:t> </a:t>
            </a:r>
            <a:r>
              <a:rPr lang="de-DE" baseline="0" dirty="0" err="1" smtClean="0"/>
              <a:t>involved</a:t>
            </a:r>
            <a:r>
              <a:rPr lang="de-DE" baseline="0" dirty="0" smtClean="0"/>
              <a:t> </a:t>
            </a:r>
            <a:r>
              <a:rPr lang="de-DE" baseline="0" dirty="0" err="1" smtClean="0"/>
              <a:t>and</a:t>
            </a:r>
            <a:r>
              <a:rPr lang="de-DE" baseline="0" dirty="0" smtClean="0"/>
              <a:t> </a:t>
            </a:r>
            <a:r>
              <a:rPr lang="de-DE" baseline="0" dirty="0" err="1" smtClean="0"/>
              <a:t>the</a:t>
            </a:r>
            <a:r>
              <a:rPr lang="de-DE" baseline="0" dirty="0" smtClean="0"/>
              <a:t> </a:t>
            </a:r>
            <a:r>
              <a:rPr lang="de-DE" baseline="0" dirty="0" err="1" smtClean="0"/>
              <a:t>handling</a:t>
            </a:r>
            <a:r>
              <a:rPr lang="de-DE" baseline="0" dirty="0" smtClean="0"/>
              <a:t> </a:t>
            </a:r>
            <a:r>
              <a:rPr lang="de-DE" baseline="0" dirty="0" err="1" smtClean="0"/>
              <a:t>processes</a:t>
            </a:r>
            <a:r>
              <a:rPr lang="de-DE" baseline="0" dirty="0" smtClean="0"/>
              <a:t> </a:t>
            </a:r>
            <a:r>
              <a:rPr lang="de-DE" baseline="0" dirty="0" err="1" smtClean="0"/>
              <a:t>required</a:t>
            </a:r>
            <a:r>
              <a:rPr lang="de-DE" baseline="0" dirty="0" smtClean="0"/>
              <a:t> </a:t>
            </a:r>
            <a:r>
              <a:rPr lang="de-DE" baseline="0" dirty="0" err="1" smtClean="0"/>
              <a:t>and</a:t>
            </a:r>
            <a:r>
              <a:rPr lang="de-DE" baseline="0" dirty="0" smtClean="0"/>
              <a:t> </a:t>
            </a:r>
            <a:r>
              <a:rPr lang="de-DE" baseline="0" dirty="0" err="1" smtClean="0"/>
              <a:t>requires</a:t>
            </a:r>
            <a:r>
              <a:rPr lang="de-DE" baseline="0" dirty="0" smtClean="0"/>
              <a:t> </a:t>
            </a:r>
            <a:r>
              <a:rPr lang="de-DE" baseline="0" dirty="0" err="1" smtClean="0"/>
              <a:t>increased</a:t>
            </a:r>
            <a:r>
              <a:rPr lang="de-DE" baseline="0" dirty="0" smtClean="0"/>
              <a:t> </a:t>
            </a:r>
            <a:r>
              <a:rPr lang="de-DE" baseline="0" dirty="0" err="1" smtClean="0"/>
              <a:t>planning</a:t>
            </a:r>
            <a:r>
              <a:rPr lang="de-DE" baseline="0" dirty="0" smtClean="0"/>
              <a:t> </a:t>
            </a:r>
            <a:r>
              <a:rPr lang="de-DE" baseline="0" dirty="0" err="1" smtClean="0"/>
              <a:t>effort</a:t>
            </a:r>
            <a:r>
              <a:rPr lang="de-DE" baseline="0" dirty="0" smtClean="0"/>
              <a:t>. </a:t>
            </a:r>
            <a:r>
              <a:rPr lang="de-DE" baseline="0" dirty="0" err="1" smtClean="0"/>
              <a:t>It</a:t>
            </a:r>
            <a:r>
              <a:rPr lang="de-DE" baseline="0" dirty="0" smtClean="0"/>
              <a:t> </a:t>
            </a:r>
            <a:r>
              <a:rPr lang="de-DE" baseline="0" dirty="0" err="1" smtClean="0"/>
              <a:t>is</a:t>
            </a:r>
            <a:r>
              <a:rPr lang="de-DE" baseline="0" dirty="0" smtClean="0"/>
              <a:t> </a:t>
            </a:r>
            <a:r>
              <a:rPr lang="de-DE" baseline="0" dirty="0" err="1" smtClean="0"/>
              <a:t>therefore</a:t>
            </a:r>
            <a:r>
              <a:rPr lang="de-DE" baseline="0" dirty="0" smtClean="0"/>
              <a:t> </a:t>
            </a:r>
            <a:r>
              <a:rPr lang="de-DE" baseline="0" dirty="0" err="1" smtClean="0"/>
              <a:t>often</a:t>
            </a:r>
            <a:r>
              <a:rPr lang="de-DE" baseline="0" dirty="0" smtClean="0"/>
              <a:t> </a:t>
            </a:r>
            <a:r>
              <a:rPr lang="de-DE" baseline="0" dirty="0" err="1" smtClean="0"/>
              <a:t>difficult</a:t>
            </a:r>
            <a:r>
              <a:rPr lang="de-DE" baseline="0" dirty="0" smtClean="0"/>
              <a:t> </a:t>
            </a:r>
            <a:r>
              <a:rPr lang="de-DE" baseline="0" dirty="0" err="1" smtClean="0"/>
              <a:t>to</a:t>
            </a:r>
            <a:r>
              <a:rPr lang="de-DE" baseline="0" dirty="0" smtClean="0"/>
              <a:t> </a:t>
            </a:r>
            <a:r>
              <a:rPr lang="de-DE" baseline="0" dirty="0" err="1" smtClean="0"/>
              <a:t>guarantee</a:t>
            </a:r>
            <a:r>
              <a:rPr lang="de-DE" baseline="0" dirty="0" smtClean="0"/>
              <a:t> </a:t>
            </a:r>
            <a:r>
              <a:rPr lang="de-DE" baseline="0" dirty="0" err="1" smtClean="0"/>
              <a:t>cost-effectiveness</a:t>
            </a:r>
            <a:r>
              <a:rPr lang="de-DE" baseline="0" dirty="0" smtClean="0"/>
              <a:t> in </a:t>
            </a:r>
            <a:r>
              <a:rPr lang="de-DE" baseline="0" dirty="0" err="1" smtClean="0"/>
              <a:t>comparison</a:t>
            </a:r>
            <a:r>
              <a:rPr lang="de-DE" baseline="0" dirty="0" smtClean="0"/>
              <a:t> </a:t>
            </a:r>
            <a:r>
              <a:rPr lang="de-DE" baseline="0" dirty="0" err="1" smtClean="0"/>
              <a:t>to</a:t>
            </a:r>
            <a:r>
              <a:rPr lang="de-DE" baseline="0" dirty="0" smtClean="0"/>
              <a:t> </a:t>
            </a:r>
            <a:r>
              <a:rPr lang="de-DE" baseline="0" dirty="0" err="1" smtClean="0"/>
              <a:t>truck</a:t>
            </a:r>
            <a:r>
              <a:rPr lang="de-DE" baseline="0" dirty="0" smtClean="0"/>
              <a:t> </a:t>
            </a:r>
            <a:r>
              <a:rPr lang="de-DE" baseline="0" dirty="0" err="1" smtClean="0"/>
              <a:t>transport</a:t>
            </a:r>
            <a:r>
              <a:rPr lang="de-DE" baseline="0" dirty="0" smtClean="0"/>
              <a:t> </a:t>
            </a:r>
            <a:r>
              <a:rPr lang="de-DE" baseline="0" dirty="0" err="1" smtClean="0"/>
              <a:t>and</a:t>
            </a:r>
            <a:r>
              <a:rPr lang="de-DE" baseline="0" dirty="0" smtClean="0"/>
              <a:t> </a:t>
            </a:r>
            <a:r>
              <a:rPr lang="de-DE" baseline="0" dirty="0" err="1" smtClean="0"/>
              <a:t>is</a:t>
            </a:r>
            <a:r>
              <a:rPr lang="de-DE" baseline="0" dirty="0" smtClean="0"/>
              <a:t> </a:t>
            </a:r>
            <a:r>
              <a:rPr lang="de-DE" baseline="0" dirty="0" err="1" smtClean="0"/>
              <a:t>often</a:t>
            </a:r>
            <a:r>
              <a:rPr lang="de-DE" baseline="0" dirty="0" smtClean="0"/>
              <a:t> </a:t>
            </a:r>
            <a:r>
              <a:rPr lang="de-DE" baseline="0" dirty="0" err="1" smtClean="0"/>
              <a:t>only</a:t>
            </a:r>
            <a:r>
              <a:rPr lang="de-DE" baseline="0" dirty="0" smtClean="0"/>
              <a:t> </a:t>
            </a:r>
            <a:r>
              <a:rPr lang="de-DE" baseline="0" dirty="0" err="1" smtClean="0"/>
              <a:t>necessary</a:t>
            </a:r>
            <a:r>
              <a:rPr lang="de-DE" baseline="0" dirty="0" smtClean="0"/>
              <a:t> </a:t>
            </a:r>
            <a:r>
              <a:rPr lang="de-DE" baseline="0" dirty="0" err="1" smtClean="0"/>
              <a:t>for</a:t>
            </a:r>
            <a:r>
              <a:rPr lang="de-DE" baseline="0" dirty="0" smtClean="0"/>
              <a:t> </a:t>
            </a:r>
            <a:r>
              <a:rPr lang="de-DE" baseline="0" dirty="0" err="1" smtClean="0"/>
              <a:t>longer</a:t>
            </a:r>
            <a:r>
              <a:rPr lang="de-DE" baseline="0" dirty="0" smtClean="0"/>
              <a:t> </a:t>
            </a:r>
            <a:r>
              <a:rPr lang="de-DE" baseline="0" dirty="0" err="1" smtClean="0"/>
              <a:t>transports</a:t>
            </a:r>
            <a:r>
              <a:rPr lang="de-DE" baseline="0" dirty="0" smtClean="0"/>
              <a:t>. Thus, multimodal </a:t>
            </a:r>
            <a:r>
              <a:rPr lang="de-DE" baseline="0" dirty="0" err="1" smtClean="0"/>
              <a:t>transport</a:t>
            </a:r>
            <a:r>
              <a:rPr lang="de-DE" baseline="0" dirty="0" smtClean="0"/>
              <a:t> </a:t>
            </a:r>
            <a:r>
              <a:rPr lang="de-DE" baseline="0" dirty="0" err="1" smtClean="0"/>
              <a:t>is</a:t>
            </a:r>
            <a:r>
              <a:rPr lang="de-DE" baseline="0" dirty="0" smtClean="0"/>
              <a:t> </a:t>
            </a:r>
            <a:r>
              <a:rPr lang="de-DE" baseline="0" dirty="0" err="1" smtClean="0"/>
              <a:t>usually</a:t>
            </a:r>
            <a:r>
              <a:rPr lang="de-DE" baseline="0" dirty="0" smtClean="0"/>
              <a:t> not </a:t>
            </a:r>
            <a:r>
              <a:rPr lang="de-DE" baseline="0" dirty="0" err="1" smtClean="0"/>
              <a:t>competitive</a:t>
            </a:r>
            <a:r>
              <a:rPr lang="de-DE" baseline="0" dirty="0" smtClean="0"/>
              <a:t> on </a:t>
            </a:r>
            <a:r>
              <a:rPr lang="de-DE" baseline="0" dirty="0" err="1" smtClean="0"/>
              <a:t>short</a:t>
            </a:r>
            <a:r>
              <a:rPr lang="de-DE" baseline="0" dirty="0" smtClean="0"/>
              <a:t> </a:t>
            </a:r>
            <a:r>
              <a:rPr lang="de-DE" baseline="0" dirty="0" err="1" smtClean="0"/>
              <a:t>distances</a:t>
            </a:r>
            <a:r>
              <a:rPr lang="de-DE" baseline="0" dirty="0" smtClean="0"/>
              <a:t>. </a:t>
            </a:r>
          </a:p>
          <a:p>
            <a:endParaRPr lang="de-DE" baseline="0" dirty="0" smtClean="0"/>
          </a:p>
          <a:p>
            <a:r>
              <a:rPr lang="de-DE" baseline="0" dirty="0" smtClean="0"/>
              <a:t>The </a:t>
            </a:r>
            <a:r>
              <a:rPr lang="de-DE" baseline="0" dirty="0" err="1" smtClean="0"/>
              <a:t>following</a:t>
            </a:r>
            <a:r>
              <a:rPr lang="de-DE" baseline="0" dirty="0" smtClean="0"/>
              <a:t> </a:t>
            </a:r>
            <a:r>
              <a:rPr lang="de-DE" baseline="0" dirty="0" err="1" smtClean="0"/>
              <a:t>factors</a:t>
            </a:r>
            <a:r>
              <a:rPr lang="de-DE" baseline="0" dirty="0" smtClean="0"/>
              <a:t> </a:t>
            </a:r>
            <a:r>
              <a:rPr lang="de-DE" baseline="0" dirty="0" err="1" smtClean="0"/>
              <a:t>are</a:t>
            </a:r>
            <a:r>
              <a:rPr lang="de-DE" baseline="0" dirty="0" smtClean="0"/>
              <a:t> </a:t>
            </a:r>
            <a:r>
              <a:rPr lang="de-DE" baseline="0" dirty="0" err="1" smtClean="0"/>
              <a:t>therefore</a:t>
            </a:r>
            <a:r>
              <a:rPr lang="de-DE" baseline="0" dirty="0" smtClean="0"/>
              <a:t> essential </a:t>
            </a:r>
            <a:r>
              <a:rPr lang="de-DE" baseline="0" dirty="0" err="1" smtClean="0"/>
              <a:t>for</a:t>
            </a:r>
            <a:r>
              <a:rPr lang="de-DE" baseline="0" dirty="0" smtClean="0"/>
              <a:t> </a:t>
            </a:r>
            <a:r>
              <a:rPr lang="de-DE" baseline="0" dirty="0" err="1" smtClean="0"/>
              <a:t>the</a:t>
            </a:r>
            <a:r>
              <a:rPr lang="de-DE" baseline="0" dirty="0" smtClean="0"/>
              <a:t> </a:t>
            </a:r>
            <a:r>
              <a:rPr lang="de-DE" baseline="0" dirty="0" err="1" smtClean="0"/>
              <a:t>economic</a:t>
            </a:r>
            <a:r>
              <a:rPr lang="de-DE" baseline="0" dirty="0" smtClean="0"/>
              <a:t> design </a:t>
            </a:r>
            <a:r>
              <a:rPr lang="de-DE" baseline="0" dirty="0" err="1" smtClean="0"/>
              <a:t>of</a:t>
            </a:r>
            <a:r>
              <a:rPr lang="de-DE" baseline="0" dirty="0" smtClean="0"/>
              <a:t> multimodal </a:t>
            </a:r>
            <a:r>
              <a:rPr lang="de-DE" baseline="0" dirty="0" err="1" smtClean="0"/>
              <a:t>transport</a:t>
            </a:r>
            <a:r>
              <a:rPr lang="de-DE" baseline="0" dirty="0" smtClean="0"/>
              <a:t>. </a:t>
            </a:r>
            <a:endParaRPr lang="de-AT" baseline="0" dirty="0" smtClean="0"/>
          </a:p>
          <a:p>
            <a:pPr marL="171193" indent="-171193">
              <a:buFont typeface="Arial" panose="020B0604020202020204" pitchFamily="34" charset="0"/>
              <a:buChar char="•"/>
            </a:pPr>
            <a:r>
              <a:rPr lang="de-AT" baseline="0" dirty="0" err="1" smtClean="0"/>
              <a:t>Efficient</a:t>
            </a:r>
            <a:r>
              <a:rPr lang="de-AT" baseline="0" dirty="0" smtClean="0"/>
              <a:t> design </a:t>
            </a:r>
            <a:r>
              <a:rPr lang="de-AT" baseline="0" dirty="0" err="1" smtClean="0"/>
              <a:t>of</a:t>
            </a:r>
            <a:r>
              <a:rPr lang="de-AT" baseline="0" dirty="0" smtClean="0"/>
              <a:t> </a:t>
            </a:r>
            <a:r>
              <a:rPr lang="de-AT" baseline="0" dirty="0" err="1" smtClean="0"/>
              <a:t>transhipment</a:t>
            </a:r>
            <a:r>
              <a:rPr lang="de-AT" baseline="0" dirty="0" smtClean="0"/>
              <a:t> </a:t>
            </a:r>
            <a:r>
              <a:rPr lang="de-AT" baseline="0" dirty="0" err="1" smtClean="0"/>
              <a:t>processes</a:t>
            </a:r>
            <a:endParaRPr lang="de-AT" baseline="0" dirty="0" smtClean="0"/>
          </a:p>
          <a:p>
            <a:pPr marL="171193" indent="-171193">
              <a:buFont typeface="Arial" panose="020B0604020202020204" pitchFamily="34" charset="0"/>
              <a:buChar char="•"/>
            </a:pPr>
            <a:r>
              <a:rPr lang="de-AT" baseline="0" dirty="0" err="1" smtClean="0"/>
              <a:t>Cost</a:t>
            </a:r>
            <a:r>
              <a:rPr lang="de-AT" baseline="0" dirty="0" smtClean="0"/>
              <a:t> </a:t>
            </a:r>
            <a:r>
              <a:rPr lang="de-AT" baseline="0" dirty="0" err="1" smtClean="0"/>
              <a:t>reduction</a:t>
            </a:r>
            <a:r>
              <a:rPr lang="de-AT" baseline="0" dirty="0" smtClean="0"/>
              <a:t> </a:t>
            </a:r>
            <a:r>
              <a:rPr lang="de-AT" baseline="0" dirty="0" err="1" smtClean="0"/>
              <a:t>regarding</a:t>
            </a:r>
            <a:r>
              <a:rPr lang="de-AT" baseline="0" dirty="0" smtClean="0"/>
              <a:t> </a:t>
            </a:r>
            <a:r>
              <a:rPr lang="de-AT" baseline="0" dirty="0" err="1" smtClean="0"/>
              <a:t>pre</a:t>
            </a:r>
            <a:r>
              <a:rPr lang="de-AT" baseline="0" dirty="0" smtClean="0"/>
              <a:t>- </a:t>
            </a:r>
            <a:r>
              <a:rPr lang="de-AT" baseline="0" dirty="0" err="1" smtClean="0"/>
              <a:t>and</a:t>
            </a:r>
            <a:r>
              <a:rPr lang="de-AT" baseline="0" dirty="0" smtClean="0"/>
              <a:t> end-</a:t>
            </a:r>
            <a:r>
              <a:rPr lang="de-AT" baseline="0" dirty="0" err="1" smtClean="0"/>
              <a:t>haulage</a:t>
            </a:r>
            <a:endParaRPr lang="de-AT" baseline="0" dirty="0" smtClean="0"/>
          </a:p>
          <a:p>
            <a:pPr marL="171193" indent="-171193">
              <a:buFont typeface="Arial" panose="020B0604020202020204" pitchFamily="34" charset="0"/>
              <a:buChar char="•"/>
            </a:pPr>
            <a:r>
              <a:rPr lang="de-AT" baseline="0" dirty="0" smtClean="0"/>
              <a:t>Bundling in main-haulage in order to compensate for additional costs </a:t>
            </a:r>
          </a:p>
          <a:p>
            <a:pPr marL="171193" indent="-171193">
              <a:buFont typeface="Arial" panose="020B0604020202020204" pitchFamily="34" charset="0"/>
              <a:buChar char="•"/>
            </a:pPr>
            <a:r>
              <a:rPr lang="de-AT" baseline="0" dirty="0" err="1" smtClean="0"/>
              <a:t>To</a:t>
            </a:r>
            <a:r>
              <a:rPr lang="de-AT" baseline="0" dirty="0" smtClean="0"/>
              <a:t> </a:t>
            </a:r>
            <a:r>
              <a:rPr lang="de-AT" baseline="0" dirty="0" err="1" smtClean="0"/>
              <a:t>offer</a:t>
            </a:r>
            <a:r>
              <a:rPr lang="de-AT" baseline="0" dirty="0" smtClean="0"/>
              <a:t> additional </a:t>
            </a:r>
            <a:r>
              <a:rPr lang="de-AT" baseline="0" dirty="0" err="1" smtClean="0"/>
              <a:t>services</a:t>
            </a:r>
            <a:endParaRPr lang="de-AT" dirty="0" smtClean="0"/>
          </a:p>
          <a:p>
            <a:pPr defTabSz="913028">
              <a:defRPr/>
            </a:pPr>
            <a:endParaRPr lang="de-AT" baseline="0" dirty="0" smtClean="0"/>
          </a:p>
          <a:p>
            <a:pPr defTabSz="913028">
              <a:defRPr/>
            </a:pPr>
            <a:endParaRPr lang="de-AT" baseline="0" dirty="0" smtClean="0"/>
          </a:p>
          <a:p>
            <a:pPr defTabSz="913028">
              <a:defRPr/>
            </a:pPr>
            <a:r>
              <a:rPr lang="de-AT" baseline="0" dirty="0" smtClean="0"/>
              <a:t>Source: </a:t>
            </a:r>
          </a:p>
          <a:p>
            <a:pPr defTabSz="913028">
              <a:defRPr/>
            </a:pPr>
            <a:r>
              <a:rPr lang="de-DE" baseline="0" dirty="0" smtClean="0"/>
              <a:t>Posset et al., „Intermodaler Verkehr Europa“ (2014), p</a:t>
            </a:r>
            <a:r>
              <a:rPr lang="de-AT" baseline="0" dirty="0" smtClean="0"/>
              <a:t>.48</a:t>
            </a:r>
            <a:endParaRPr lang="de-AT"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1616600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en-AU" dirty="0" smtClean="0"/>
              <a:t>By combining modes of transport, the specific advantages of each mode of transport can be exploited and their disadvantages minimised.</a:t>
            </a:r>
            <a:br>
              <a:rPr lang="en-AU" dirty="0" smtClean="0"/>
            </a:br>
            <a:r>
              <a:rPr lang="en-AU" dirty="0" smtClean="0"/>
              <a:t/>
            </a:r>
            <a:br>
              <a:rPr lang="en-AU" dirty="0" smtClean="0"/>
            </a:br>
            <a:r>
              <a:rPr lang="en-AU" dirty="0" smtClean="0"/>
              <a:t>Due to the high network density and the speed with short transport routes, road is particularly suitable for the pre- and post-carriage of multimodal transports.</a:t>
            </a:r>
            <a:br>
              <a:rPr lang="en-AU" dirty="0" smtClean="0"/>
            </a:br>
            <a:r>
              <a:rPr lang="en-AU" dirty="0" smtClean="0"/>
              <a:t>Due to the low environmental impact and the relatively low transport costs of rail and waterway with medium or long transport route and high volumes, these two modes of transport are suitable for the main run in multimodal transport. By bundling freight transports, appropriate transport volumes can be achieved which justify the transport with these modes of transport from an economic point of view.</a:t>
            </a:r>
            <a:endParaRPr lang="de-DE" noProof="0" dirty="0" smtClean="0"/>
          </a:p>
          <a:p>
            <a:endParaRPr lang="de-DE" noProof="0" dirty="0" smtClean="0"/>
          </a:p>
          <a:p>
            <a:pPr defTabSz="902878">
              <a:defRPr/>
            </a:pPr>
            <a:r>
              <a:rPr lang="de-DE" dirty="0">
                <a:solidFill>
                  <a:schemeClr val="accent1"/>
                </a:solidFill>
              </a:rPr>
              <a:t>BMVIT, Rechnungshof; „Bericht des Rechnungshof: Nachhaltiger Güterverkehr – Intermodale Vernetzung” (2012), </a:t>
            </a:r>
            <a:r>
              <a:rPr lang="de-DE" spc="60" dirty="0">
                <a:solidFill>
                  <a:schemeClr val="accent1"/>
                </a:solidFill>
              </a:rPr>
              <a:t>S.260</a:t>
            </a:r>
          </a:p>
          <a:p>
            <a:pPr defTabSz="902878">
              <a:defRPr/>
            </a:pPr>
            <a:r>
              <a:rPr lang="de-DE" dirty="0">
                <a:solidFill>
                  <a:schemeClr val="accent1"/>
                </a:solidFill>
              </a:rPr>
              <a:t>Online: </a:t>
            </a:r>
            <a:r>
              <a:rPr lang="de-DE" noProof="0" dirty="0" smtClean="0"/>
              <a:t>http://www.rechnungshof.gv.at/fileadmin/downloads/2012/berichte/teilberichte/bund/Bund_2012_05/Bund_2012_05_4.pdf</a:t>
            </a:r>
            <a:endParaRPr lang="de-DE"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17</a:t>
            </a:fld>
            <a:endParaRPr lang="de-AT" dirty="0"/>
          </a:p>
        </p:txBody>
      </p:sp>
    </p:spTree>
    <p:extLst>
      <p:ext uri="{BB962C8B-B14F-4D97-AF65-F5344CB8AC3E}">
        <p14:creationId xmlns:p14="http://schemas.microsoft.com/office/powerpoint/2010/main" val="119700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defTabSz="913028">
              <a:defRPr/>
            </a:pPr>
            <a:r>
              <a:rPr lang="de-AT" baseline="0" dirty="0" smtClean="0"/>
              <a:t>Multimodal transport is not always an optimal solution. Diver conditions must be met, so that multimodal transport can be considered as an option. The goods must be suitable for transport in loading units. Furthermore an appropriate transport volume should be available as well.  </a:t>
            </a:r>
            <a:r>
              <a:rPr lang="de-AT" baseline="0" dirty="0" err="1" smtClean="0"/>
              <a:t>Especially</a:t>
            </a:r>
            <a:r>
              <a:rPr lang="de-AT" baseline="0" dirty="0" smtClean="0"/>
              <a:t> </a:t>
            </a:r>
            <a:r>
              <a:rPr lang="de-AT" baseline="0" dirty="0" err="1" smtClean="0"/>
              <a:t>bulk</a:t>
            </a:r>
            <a:r>
              <a:rPr lang="de-AT" baseline="0" dirty="0" smtClean="0"/>
              <a:t> </a:t>
            </a:r>
            <a:r>
              <a:rPr lang="de-AT" baseline="0" dirty="0" err="1" smtClean="0"/>
              <a:t>cargo</a:t>
            </a:r>
            <a:r>
              <a:rPr lang="de-AT" baseline="0" dirty="0" smtClean="0"/>
              <a:t> </a:t>
            </a:r>
            <a:r>
              <a:rPr lang="de-AT" baseline="0" dirty="0" err="1" smtClean="0"/>
              <a:t>or</a:t>
            </a:r>
            <a:r>
              <a:rPr lang="de-AT" baseline="0" dirty="0" smtClean="0"/>
              <a:t> high </a:t>
            </a:r>
            <a:r>
              <a:rPr lang="de-AT" baseline="0" dirty="0" err="1" smtClean="0"/>
              <a:t>and</a:t>
            </a:r>
            <a:r>
              <a:rPr lang="de-AT" baseline="0" dirty="0" smtClean="0"/>
              <a:t> heavy </a:t>
            </a:r>
            <a:r>
              <a:rPr lang="de-AT" baseline="0" dirty="0" err="1" smtClean="0"/>
              <a:t>general</a:t>
            </a:r>
            <a:r>
              <a:rPr lang="de-AT" baseline="0" dirty="0" smtClean="0"/>
              <a:t> </a:t>
            </a:r>
            <a:r>
              <a:rPr lang="de-AT" baseline="0" dirty="0" err="1" smtClean="0"/>
              <a:t>cargo</a:t>
            </a:r>
            <a:r>
              <a:rPr lang="de-AT" baseline="0" dirty="0" smtClean="0"/>
              <a:t> </a:t>
            </a:r>
            <a:r>
              <a:rPr lang="de-AT" baseline="0" dirty="0" err="1" smtClean="0"/>
              <a:t>is</a:t>
            </a:r>
            <a:r>
              <a:rPr lang="de-AT" baseline="0" dirty="0" smtClean="0"/>
              <a:t> </a:t>
            </a:r>
            <a:r>
              <a:rPr lang="de-AT" baseline="0" dirty="0" err="1" smtClean="0"/>
              <a:t>suitable</a:t>
            </a:r>
            <a:r>
              <a:rPr lang="de-AT" baseline="0" dirty="0" smtClean="0"/>
              <a:t> </a:t>
            </a:r>
            <a:r>
              <a:rPr lang="de-AT" baseline="0" dirty="0" err="1" smtClean="0"/>
              <a:t>for</a:t>
            </a:r>
            <a:r>
              <a:rPr lang="de-AT" baseline="0" dirty="0" smtClean="0"/>
              <a:t> multimodal </a:t>
            </a:r>
            <a:r>
              <a:rPr lang="de-AT" baseline="0" dirty="0" err="1" smtClean="0"/>
              <a:t>transport</a:t>
            </a:r>
            <a:r>
              <a:rPr lang="de-AT" baseline="0" dirty="0" smtClean="0"/>
              <a:t>. </a:t>
            </a:r>
          </a:p>
          <a:p>
            <a:pPr defTabSz="913028">
              <a:defRPr/>
            </a:pPr>
            <a:endParaRPr lang="de-AT" baseline="0" dirty="0" smtClean="0"/>
          </a:p>
          <a:p>
            <a:pPr defTabSz="913028">
              <a:defRPr/>
            </a:pPr>
            <a:endParaRPr lang="de-AT" baseline="0" dirty="0" smtClean="0"/>
          </a:p>
          <a:p>
            <a:pPr defTabSz="913028">
              <a:defRPr/>
            </a:pPr>
            <a:r>
              <a:rPr lang="de-AT" baseline="0" dirty="0" smtClean="0"/>
              <a:t>In addition, an appropriate infrastructure must be in place which enables multimodal transport. Access </a:t>
            </a:r>
            <a:r>
              <a:rPr lang="de-AT" baseline="0" dirty="0" err="1" smtClean="0"/>
              <a:t>to</a:t>
            </a:r>
            <a:r>
              <a:rPr lang="de-AT" baseline="0" dirty="0" smtClean="0"/>
              <a:t> </a:t>
            </a:r>
            <a:r>
              <a:rPr lang="de-AT" baseline="0" dirty="0" err="1" smtClean="0"/>
              <a:t>various</a:t>
            </a:r>
            <a:r>
              <a:rPr lang="de-AT" baseline="0" dirty="0" smtClean="0"/>
              <a:t> </a:t>
            </a:r>
            <a:r>
              <a:rPr lang="de-AT" baseline="0" dirty="0" err="1" smtClean="0"/>
              <a:t>means</a:t>
            </a:r>
            <a:r>
              <a:rPr lang="de-AT" baseline="0" dirty="0" smtClean="0"/>
              <a:t> </a:t>
            </a:r>
            <a:r>
              <a:rPr lang="de-AT" baseline="0" dirty="0" err="1" smtClean="0"/>
              <a:t>of</a:t>
            </a:r>
            <a:r>
              <a:rPr lang="de-AT" baseline="0" dirty="0" smtClean="0"/>
              <a:t> </a:t>
            </a:r>
            <a:r>
              <a:rPr lang="de-AT" baseline="0" dirty="0" err="1" smtClean="0"/>
              <a:t>transport</a:t>
            </a:r>
            <a:r>
              <a:rPr lang="de-AT" baseline="0" dirty="0" smtClean="0"/>
              <a:t> </a:t>
            </a:r>
            <a:r>
              <a:rPr lang="de-AT" baseline="0" dirty="0" err="1" smtClean="0"/>
              <a:t>and</a:t>
            </a:r>
            <a:r>
              <a:rPr lang="de-AT" baseline="0" dirty="0" smtClean="0"/>
              <a:t> </a:t>
            </a:r>
            <a:r>
              <a:rPr lang="de-AT" baseline="0" dirty="0" err="1" smtClean="0"/>
              <a:t>transport</a:t>
            </a:r>
            <a:r>
              <a:rPr lang="de-AT" baseline="0" dirty="0" smtClean="0"/>
              <a:t> </a:t>
            </a:r>
            <a:r>
              <a:rPr lang="de-AT" baseline="0" dirty="0" err="1" smtClean="0"/>
              <a:t>modes</a:t>
            </a:r>
            <a:r>
              <a:rPr lang="de-AT" baseline="0" dirty="0" smtClean="0"/>
              <a:t> </a:t>
            </a:r>
            <a:r>
              <a:rPr lang="de-AT" baseline="0" dirty="0" err="1" smtClean="0"/>
              <a:t>are</a:t>
            </a:r>
            <a:r>
              <a:rPr lang="de-AT" baseline="0" dirty="0" smtClean="0"/>
              <a:t> </a:t>
            </a:r>
            <a:r>
              <a:rPr lang="de-AT" baseline="0" dirty="0" err="1" smtClean="0"/>
              <a:t>particularly</a:t>
            </a:r>
            <a:r>
              <a:rPr lang="de-AT" baseline="0" dirty="0" smtClean="0"/>
              <a:t> </a:t>
            </a:r>
            <a:r>
              <a:rPr lang="de-AT" baseline="0" dirty="0" err="1" smtClean="0"/>
              <a:t>important</a:t>
            </a:r>
            <a:r>
              <a:rPr lang="de-AT" baseline="0" dirty="0" smtClean="0"/>
              <a:t>. Terminals also </a:t>
            </a:r>
            <a:r>
              <a:rPr lang="de-AT" baseline="0" dirty="0" err="1" smtClean="0"/>
              <a:t>play</a:t>
            </a:r>
            <a:r>
              <a:rPr lang="de-AT" baseline="0" dirty="0" smtClean="0"/>
              <a:t> an </a:t>
            </a:r>
            <a:r>
              <a:rPr lang="de-AT" baseline="0" dirty="0" err="1" smtClean="0"/>
              <a:t>important</a:t>
            </a:r>
            <a:r>
              <a:rPr lang="de-AT" baseline="0" dirty="0" smtClean="0"/>
              <a:t> </a:t>
            </a:r>
            <a:r>
              <a:rPr lang="de-AT" baseline="0" dirty="0" err="1" smtClean="0"/>
              <a:t>role</a:t>
            </a:r>
            <a:r>
              <a:rPr lang="de-AT" baseline="0" dirty="0" smtClean="0"/>
              <a:t> in multimodal </a:t>
            </a:r>
            <a:r>
              <a:rPr lang="de-AT" baseline="0" dirty="0" err="1" smtClean="0"/>
              <a:t>transport</a:t>
            </a:r>
            <a:r>
              <a:rPr lang="de-AT" baseline="0" dirty="0" smtClean="0"/>
              <a:t>. </a:t>
            </a:r>
            <a:r>
              <a:rPr lang="de-AT" baseline="0" dirty="0" err="1" smtClean="0"/>
              <a:t>They</a:t>
            </a:r>
            <a:r>
              <a:rPr lang="de-AT" baseline="0" dirty="0" smtClean="0"/>
              <a:t> </a:t>
            </a:r>
            <a:r>
              <a:rPr lang="de-AT" baseline="0" dirty="0" err="1" smtClean="0"/>
              <a:t>enable</a:t>
            </a:r>
            <a:r>
              <a:rPr lang="de-AT" baseline="0" dirty="0" smtClean="0"/>
              <a:t> </a:t>
            </a:r>
            <a:r>
              <a:rPr lang="de-AT" baseline="0" dirty="0" err="1" smtClean="0"/>
              <a:t>transhipment</a:t>
            </a:r>
            <a:r>
              <a:rPr lang="de-AT" baseline="0" dirty="0" smtClean="0"/>
              <a:t> </a:t>
            </a:r>
            <a:r>
              <a:rPr lang="de-AT" baseline="0" dirty="0" err="1" smtClean="0"/>
              <a:t>processes</a:t>
            </a:r>
            <a:r>
              <a:rPr lang="de-AT" baseline="0" dirty="0" smtClean="0"/>
              <a:t> </a:t>
            </a:r>
            <a:r>
              <a:rPr lang="de-AT" baseline="0" dirty="0" err="1" smtClean="0"/>
              <a:t>between</a:t>
            </a:r>
            <a:r>
              <a:rPr lang="de-AT" baseline="0" dirty="0" smtClean="0"/>
              <a:t> </a:t>
            </a:r>
            <a:r>
              <a:rPr lang="de-AT" baseline="0" dirty="0" err="1" smtClean="0"/>
              <a:t>transport</a:t>
            </a:r>
            <a:r>
              <a:rPr lang="de-AT" baseline="0" dirty="0" smtClean="0"/>
              <a:t> </a:t>
            </a:r>
            <a:r>
              <a:rPr lang="de-AT" baseline="0" dirty="0" err="1" smtClean="0"/>
              <a:t>modes</a:t>
            </a:r>
            <a:r>
              <a:rPr lang="de-AT" baseline="0" dirty="0" smtClean="0"/>
              <a:t>, </a:t>
            </a:r>
            <a:r>
              <a:rPr lang="de-AT" baseline="0" dirty="0" err="1" smtClean="0"/>
              <a:t>serve</a:t>
            </a:r>
            <a:r>
              <a:rPr lang="de-AT" baseline="0" dirty="0" smtClean="0"/>
              <a:t> </a:t>
            </a:r>
            <a:r>
              <a:rPr lang="de-AT" baseline="0" dirty="0" err="1" smtClean="0"/>
              <a:t>as</a:t>
            </a:r>
            <a:r>
              <a:rPr lang="de-AT" baseline="0" dirty="0" smtClean="0"/>
              <a:t> </a:t>
            </a:r>
            <a:r>
              <a:rPr lang="de-AT" baseline="0" dirty="0" err="1" smtClean="0"/>
              <a:t>warehouses</a:t>
            </a:r>
            <a:r>
              <a:rPr lang="de-AT" baseline="0" dirty="0" smtClean="0"/>
              <a:t> </a:t>
            </a:r>
            <a:r>
              <a:rPr lang="de-AT" baseline="0" dirty="0" err="1" smtClean="0"/>
              <a:t>for</a:t>
            </a:r>
            <a:r>
              <a:rPr lang="de-AT" baseline="0" dirty="0" smtClean="0"/>
              <a:t> </a:t>
            </a:r>
            <a:r>
              <a:rPr lang="de-AT" baseline="0" dirty="0" err="1" smtClean="0"/>
              <a:t>asynchronous</a:t>
            </a:r>
            <a:r>
              <a:rPr lang="de-AT" baseline="0" dirty="0" smtClean="0"/>
              <a:t> </a:t>
            </a:r>
            <a:r>
              <a:rPr lang="de-AT" baseline="0" dirty="0" err="1" smtClean="0"/>
              <a:t>delivery</a:t>
            </a:r>
            <a:r>
              <a:rPr lang="de-AT" baseline="0" dirty="0" smtClean="0"/>
              <a:t> </a:t>
            </a:r>
            <a:r>
              <a:rPr lang="de-AT" baseline="0" dirty="0" err="1" smtClean="0"/>
              <a:t>and</a:t>
            </a:r>
            <a:r>
              <a:rPr lang="de-AT" baseline="0" dirty="0" smtClean="0"/>
              <a:t> </a:t>
            </a:r>
            <a:r>
              <a:rPr lang="de-AT" baseline="0" dirty="0" err="1" smtClean="0"/>
              <a:t>collection</a:t>
            </a:r>
            <a:r>
              <a:rPr lang="de-AT" baseline="0" dirty="0" smtClean="0"/>
              <a:t> </a:t>
            </a:r>
            <a:r>
              <a:rPr lang="de-AT" baseline="0" dirty="0" err="1" smtClean="0"/>
              <a:t>and</a:t>
            </a:r>
            <a:r>
              <a:rPr lang="de-AT" baseline="0" dirty="0" smtClean="0"/>
              <a:t> </a:t>
            </a:r>
            <a:r>
              <a:rPr lang="de-AT" baseline="0" dirty="0" err="1" smtClean="0"/>
              <a:t>offer</a:t>
            </a:r>
            <a:r>
              <a:rPr lang="de-AT" baseline="0" dirty="0" smtClean="0"/>
              <a:t> additional </a:t>
            </a:r>
            <a:r>
              <a:rPr lang="de-AT" baseline="0" dirty="0" err="1" smtClean="0"/>
              <a:t>services</a:t>
            </a:r>
            <a:r>
              <a:rPr lang="de-AT" baseline="0" dirty="0" smtClean="0"/>
              <a:t> </a:t>
            </a:r>
            <a:r>
              <a:rPr lang="de-AT" baseline="0" dirty="0" err="1" smtClean="0"/>
              <a:t>if</a:t>
            </a:r>
            <a:r>
              <a:rPr lang="de-AT" baseline="0" dirty="0" smtClean="0"/>
              <a:t> </a:t>
            </a:r>
            <a:r>
              <a:rPr lang="de-AT" baseline="0" dirty="0" err="1" smtClean="0"/>
              <a:t>required</a:t>
            </a:r>
            <a:r>
              <a:rPr lang="de-AT" baseline="0" dirty="0" smtClean="0"/>
              <a:t>. These </a:t>
            </a:r>
            <a:r>
              <a:rPr lang="de-AT" baseline="0" dirty="0" err="1" smtClean="0"/>
              <a:t>include</a:t>
            </a:r>
            <a:r>
              <a:rPr lang="de-AT" baseline="0" dirty="0" smtClean="0"/>
              <a:t>, </a:t>
            </a:r>
            <a:r>
              <a:rPr lang="de-AT" baseline="0" dirty="0" err="1" smtClean="0"/>
              <a:t>for</a:t>
            </a:r>
            <a:r>
              <a:rPr lang="de-AT" baseline="0" dirty="0" smtClean="0"/>
              <a:t> </a:t>
            </a:r>
            <a:r>
              <a:rPr lang="de-AT" baseline="0" dirty="0" err="1" smtClean="0"/>
              <a:t>example</a:t>
            </a:r>
            <a:r>
              <a:rPr lang="de-AT" baseline="0" dirty="0" smtClean="0"/>
              <a:t>, </a:t>
            </a:r>
            <a:r>
              <a:rPr lang="de-AT" baseline="0" dirty="0" err="1" smtClean="0"/>
              <a:t>repair</a:t>
            </a:r>
            <a:r>
              <a:rPr lang="de-AT" baseline="0" dirty="0" smtClean="0"/>
              <a:t>, </a:t>
            </a:r>
            <a:r>
              <a:rPr lang="de-AT" baseline="0" dirty="0" err="1" smtClean="0"/>
              <a:t>maintenance</a:t>
            </a:r>
            <a:r>
              <a:rPr lang="de-AT" baseline="0" dirty="0" smtClean="0"/>
              <a:t> </a:t>
            </a:r>
            <a:r>
              <a:rPr lang="de-AT" baseline="0" dirty="0" err="1" smtClean="0"/>
              <a:t>or</a:t>
            </a:r>
            <a:r>
              <a:rPr lang="de-AT" baseline="0" dirty="0" smtClean="0"/>
              <a:t> </a:t>
            </a:r>
            <a:r>
              <a:rPr lang="de-AT" baseline="0" dirty="0" err="1" smtClean="0"/>
              <a:t>cleaning</a:t>
            </a:r>
            <a:r>
              <a:rPr lang="de-AT" baseline="0" dirty="0" smtClean="0"/>
              <a:t> </a:t>
            </a:r>
            <a:r>
              <a:rPr lang="de-AT" baseline="0" dirty="0" err="1" smtClean="0"/>
              <a:t>of</a:t>
            </a:r>
            <a:r>
              <a:rPr lang="de-AT" baseline="0" dirty="0" smtClean="0"/>
              <a:t> </a:t>
            </a:r>
            <a:r>
              <a:rPr lang="de-AT" baseline="0" dirty="0" err="1" smtClean="0"/>
              <a:t>leading</a:t>
            </a:r>
            <a:r>
              <a:rPr lang="de-AT" baseline="0" dirty="0" smtClean="0"/>
              <a:t> </a:t>
            </a:r>
            <a:r>
              <a:rPr lang="de-AT" baseline="0" dirty="0" err="1" smtClean="0"/>
              <a:t>units</a:t>
            </a:r>
            <a:r>
              <a:rPr lang="de-AT" baseline="0" dirty="0" smtClean="0"/>
              <a:t> </a:t>
            </a:r>
            <a:r>
              <a:rPr lang="de-AT" baseline="0" dirty="0" err="1" smtClean="0"/>
              <a:t>or</a:t>
            </a:r>
            <a:r>
              <a:rPr lang="de-AT" baseline="0" dirty="0" smtClean="0"/>
              <a:t> </a:t>
            </a:r>
            <a:r>
              <a:rPr lang="de-AT" baseline="0" dirty="0" err="1" smtClean="0"/>
              <a:t>stuffing</a:t>
            </a:r>
            <a:r>
              <a:rPr lang="de-AT" baseline="0" dirty="0" smtClean="0"/>
              <a:t> </a:t>
            </a:r>
            <a:r>
              <a:rPr lang="de-AT" baseline="0" dirty="0" err="1" smtClean="0"/>
              <a:t>or</a:t>
            </a:r>
            <a:r>
              <a:rPr lang="de-AT" baseline="0" dirty="0" smtClean="0"/>
              <a:t> </a:t>
            </a:r>
            <a:r>
              <a:rPr lang="de-AT" baseline="0" dirty="0" err="1" smtClean="0"/>
              <a:t>stripping</a:t>
            </a:r>
            <a:r>
              <a:rPr lang="de-AT" baseline="0" dirty="0" smtClean="0"/>
              <a:t> </a:t>
            </a:r>
            <a:r>
              <a:rPr lang="de-AT" baseline="0" dirty="0" err="1" smtClean="0"/>
              <a:t>of</a:t>
            </a:r>
            <a:r>
              <a:rPr lang="de-AT" baseline="0" dirty="0" smtClean="0"/>
              <a:t> </a:t>
            </a:r>
            <a:r>
              <a:rPr lang="de-AT" baseline="0" dirty="0" err="1" smtClean="0"/>
              <a:t>containers</a:t>
            </a:r>
            <a:r>
              <a:rPr lang="de-AT" baseline="0" dirty="0" smtClean="0"/>
              <a:t>.    </a:t>
            </a:r>
          </a:p>
          <a:p>
            <a:pPr defTabSz="913028">
              <a:defRPr/>
            </a:pPr>
            <a:endParaRPr lang="de-AT" baseline="0" dirty="0" smtClean="0"/>
          </a:p>
          <a:p>
            <a:pPr defTabSz="913028">
              <a:defRPr/>
            </a:pPr>
            <a:r>
              <a:rPr lang="de-AT" baseline="0" dirty="0" smtClean="0"/>
              <a:t>Source: </a:t>
            </a:r>
          </a:p>
          <a:p>
            <a:pPr defTabSz="913028">
              <a:defRPr/>
            </a:pPr>
            <a:r>
              <a:rPr lang="de-DE" baseline="0" dirty="0" smtClean="0"/>
              <a:t>Posset et al., „Intermodaler Verkehr Europa“ (2014), p</a:t>
            </a:r>
            <a:r>
              <a:rPr lang="de-AT" baseline="0" dirty="0" smtClean="0"/>
              <a:t>.56, 194,202</a:t>
            </a:r>
            <a:endParaRPr lang="de-AT" dirty="0" smtClean="0"/>
          </a:p>
          <a:p>
            <a:pPr defTabSz="913028">
              <a:defRPr/>
            </a:pPr>
            <a:endParaRPr lang="de-AT"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18</a:t>
            </a:fld>
            <a:endParaRPr lang="de-AT" dirty="0"/>
          </a:p>
        </p:txBody>
      </p:sp>
    </p:spTree>
    <p:extLst>
      <p:ext uri="{BB962C8B-B14F-4D97-AF65-F5344CB8AC3E}">
        <p14:creationId xmlns:p14="http://schemas.microsoft.com/office/powerpoint/2010/main" val="4002574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defTabSz="913028">
              <a:defRPr/>
            </a:pPr>
            <a:r>
              <a:rPr lang="de-DE" baseline="0" dirty="0" smtClean="0"/>
              <a:t>Since several actors and transport modes are involved in multimodal transport, transport has to be organised in an efficient way and with higher organisational efforts. In addition, appropriate loading facilities and thus infrastructure must be available in order to realise multimodal transport and access to various transport modes must be available. An important factor is the duration of transport, which can be extended by transhipment processes and also requires appropriate coordination of collection, transhipment and delivery.  </a:t>
            </a:r>
          </a:p>
          <a:p>
            <a:pPr defTabSz="913028">
              <a:defRPr/>
            </a:pPr>
            <a:r>
              <a:rPr lang="de-DE" baseline="0" dirty="0" smtClean="0"/>
              <a:t>The use of different transport modes and transhipment processes can lead to additional costs that may not be competitive with unimodal transport. </a:t>
            </a:r>
            <a:r>
              <a:rPr lang="de-DE" baseline="0" dirty="0" err="1" smtClean="0"/>
              <a:t>Additionally</a:t>
            </a:r>
            <a:r>
              <a:rPr lang="de-DE" baseline="0" dirty="0" smtClean="0"/>
              <a:t>, </a:t>
            </a:r>
            <a:r>
              <a:rPr lang="de-DE" baseline="0" dirty="0" err="1" smtClean="0"/>
              <a:t>security</a:t>
            </a:r>
            <a:r>
              <a:rPr lang="de-DE" baseline="0" dirty="0" smtClean="0"/>
              <a:t> </a:t>
            </a:r>
            <a:r>
              <a:rPr lang="de-DE" baseline="0" dirty="0" err="1" smtClean="0"/>
              <a:t>is</a:t>
            </a:r>
            <a:r>
              <a:rPr lang="de-DE" baseline="0" dirty="0" smtClean="0"/>
              <a:t> an </a:t>
            </a:r>
            <a:r>
              <a:rPr lang="de-DE" baseline="0" dirty="0" err="1" smtClean="0"/>
              <a:t>important</a:t>
            </a:r>
            <a:r>
              <a:rPr lang="de-DE" baseline="0" dirty="0" smtClean="0"/>
              <a:t> </a:t>
            </a:r>
            <a:r>
              <a:rPr lang="de-DE" baseline="0" dirty="0" err="1" smtClean="0"/>
              <a:t>issue</a:t>
            </a:r>
            <a:r>
              <a:rPr lang="de-DE" baseline="0" dirty="0" smtClean="0"/>
              <a:t>, </a:t>
            </a:r>
            <a:r>
              <a:rPr lang="de-DE" baseline="0" dirty="0" err="1" smtClean="0"/>
              <a:t>as</a:t>
            </a:r>
            <a:r>
              <a:rPr lang="de-DE" baseline="0" dirty="0" smtClean="0"/>
              <a:t> </a:t>
            </a:r>
            <a:r>
              <a:rPr lang="de-DE" baseline="0" dirty="0" err="1" smtClean="0"/>
              <a:t>cargo</a:t>
            </a:r>
            <a:r>
              <a:rPr lang="de-DE" baseline="0" dirty="0" smtClean="0"/>
              <a:t> </a:t>
            </a:r>
            <a:r>
              <a:rPr lang="de-DE" baseline="0" dirty="0" err="1" smtClean="0"/>
              <a:t>transhipment</a:t>
            </a:r>
            <a:r>
              <a:rPr lang="de-DE" baseline="0" dirty="0" smtClean="0"/>
              <a:t> </a:t>
            </a:r>
            <a:r>
              <a:rPr lang="de-DE" baseline="0" dirty="0" err="1" smtClean="0"/>
              <a:t>processes</a:t>
            </a:r>
            <a:r>
              <a:rPr lang="de-DE" baseline="0" dirty="0" smtClean="0"/>
              <a:t> </a:t>
            </a:r>
            <a:r>
              <a:rPr lang="de-DE" baseline="0" dirty="0" err="1" smtClean="0"/>
              <a:t>are</a:t>
            </a:r>
            <a:r>
              <a:rPr lang="de-DE" baseline="0" dirty="0" smtClean="0"/>
              <a:t> </a:t>
            </a:r>
            <a:r>
              <a:rPr lang="de-DE" baseline="0" dirty="0" err="1" smtClean="0"/>
              <a:t>more</a:t>
            </a:r>
            <a:r>
              <a:rPr lang="de-DE" baseline="0" dirty="0" smtClean="0"/>
              <a:t> </a:t>
            </a:r>
            <a:r>
              <a:rPr lang="de-DE" baseline="0" dirty="0" err="1" smtClean="0"/>
              <a:t>likely</a:t>
            </a:r>
            <a:r>
              <a:rPr lang="de-DE" baseline="0" dirty="0" smtClean="0"/>
              <a:t> </a:t>
            </a:r>
            <a:r>
              <a:rPr lang="de-DE" baseline="0" dirty="0" err="1" smtClean="0"/>
              <a:t>to</a:t>
            </a:r>
            <a:r>
              <a:rPr lang="de-DE" baseline="0" dirty="0" smtClean="0"/>
              <a:t> </a:t>
            </a:r>
            <a:r>
              <a:rPr lang="de-DE" baseline="0" dirty="0" err="1" smtClean="0"/>
              <a:t>damage</a:t>
            </a:r>
            <a:r>
              <a:rPr lang="de-DE" baseline="0" dirty="0" smtClean="0"/>
              <a:t> </a:t>
            </a:r>
            <a:r>
              <a:rPr lang="de-DE" baseline="0" dirty="0" err="1" smtClean="0"/>
              <a:t>cargo</a:t>
            </a:r>
            <a:r>
              <a:rPr lang="de-DE" baseline="0" dirty="0" smtClean="0"/>
              <a:t> </a:t>
            </a:r>
            <a:r>
              <a:rPr lang="de-DE" baseline="0" dirty="0" err="1" smtClean="0"/>
              <a:t>or</a:t>
            </a:r>
            <a:r>
              <a:rPr lang="de-DE" baseline="0" dirty="0" smtClean="0"/>
              <a:t> </a:t>
            </a:r>
            <a:r>
              <a:rPr lang="de-DE" baseline="0" dirty="0" err="1" smtClean="0"/>
              <a:t>cause</a:t>
            </a:r>
            <a:r>
              <a:rPr lang="de-DE" baseline="0" dirty="0" smtClean="0"/>
              <a:t> </a:t>
            </a:r>
            <a:r>
              <a:rPr lang="de-DE" baseline="0" dirty="0" err="1" smtClean="0"/>
              <a:t>delays</a:t>
            </a:r>
            <a:r>
              <a:rPr lang="de-DE" baseline="0" dirty="0" smtClean="0"/>
              <a:t>.  </a:t>
            </a:r>
          </a:p>
          <a:p>
            <a:pPr defTabSz="913028">
              <a:defRPr/>
            </a:pPr>
            <a:endParaRPr lang="de-DE" baseline="0" dirty="0" smtClean="0"/>
          </a:p>
          <a:p>
            <a:pPr defTabSz="913028">
              <a:defRPr/>
            </a:pPr>
            <a:r>
              <a:rPr lang="de-AT" baseline="0" dirty="0" smtClean="0"/>
              <a:t>Source: </a:t>
            </a:r>
          </a:p>
          <a:p>
            <a:pPr defTabSz="913028">
              <a:defRPr/>
            </a:pPr>
            <a:r>
              <a:rPr lang="de-DE" baseline="0" dirty="0" smtClean="0"/>
              <a:t>Posset et al., „Intermodaler Verkehr Europa“ (2014), </a:t>
            </a:r>
            <a:r>
              <a:rPr lang="de-AT" baseline="0" dirty="0" smtClean="0"/>
              <a:t>p.56</a:t>
            </a:r>
            <a:endParaRPr lang="de-AT" dirty="0" smtClean="0"/>
          </a:p>
          <a:p>
            <a:pPr defTabSz="913028">
              <a:defRPr/>
            </a:pPr>
            <a:endParaRPr lang="de-AT"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19</a:t>
            </a:fld>
            <a:endParaRPr lang="de-AT" dirty="0"/>
          </a:p>
        </p:txBody>
      </p:sp>
    </p:spTree>
    <p:extLst>
      <p:ext uri="{BB962C8B-B14F-4D97-AF65-F5344CB8AC3E}">
        <p14:creationId xmlns:p14="http://schemas.microsoft.com/office/powerpoint/2010/main" val="4002574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AT" baseline="0" dirty="0" smtClean="0"/>
              <a:t>A </a:t>
            </a:r>
            <a:r>
              <a:rPr lang="de-AT" baseline="0" dirty="0" err="1" smtClean="0"/>
              <a:t>discussion</a:t>
            </a:r>
            <a:r>
              <a:rPr lang="de-AT" baseline="0" dirty="0" smtClean="0"/>
              <a:t> </a:t>
            </a:r>
            <a:r>
              <a:rPr lang="de-AT" baseline="0" dirty="0" err="1" smtClean="0"/>
              <a:t>can</a:t>
            </a:r>
            <a:r>
              <a:rPr lang="de-AT" baseline="0" dirty="0" smtClean="0"/>
              <a:t> </a:t>
            </a:r>
            <a:r>
              <a:rPr lang="de-AT" baseline="0" dirty="0" err="1" smtClean="0"/>
              <a:t>serve</a:t>
            </a:r>
            <a:r>
              <a:rPr lang="de-AT" baseline="0" dirty="0" smtClean="0"/>
              <a:t> </a:t>
            </a:r>
            <a:r>
              <a:rPr lang="de-AT" baseline="0" dirty="0" err="1" smtClean="0"/>
              <a:t>as</a:t>
            </a:r>
            <a:r>
              <a:rPr lang="de-AT" baseline="0" dirty="0" smtClean="0"/>
              <a:t> </a:t>
            </a:r>
            <a:r>
              <a:rPr lang="de-AT" baseline="0" dirty="0" err="1" smtClean="0"/>
              <a:t>access</a:t>
            </a:r>
            <a:r>
              <a:rPr lang="de-AT" baseline="0" dirty="0" smtClean="0"/>
              <a:t> </a:t>
            </a:r>
            <a:r>
              <a:rPr lang="de-AT" baseline="0" dirty="0" err="1" smtClean="0"/>
              <a:t>to</a:t>
            </a:r>
            <a:r>
              <a:rPr lang="de-AT" baseline="0" dirty="0" smtClean="0"/>
              <a:t> </a:t>
            </a:r>
            <a:r>
              <a:rPr lang="de-AT" baseline="0" dirty="0" err="1" smtClean="0"/>
              <a:t>the</a:t>
            </a:r>
            <a:r>
              <a:rPr lang="de-AT" baseline="0" dirty="0" smtClean="0"/>
              <a:t> </a:t>
            </a:r>
            <a:r>
              <a:rPr lang="de-AT" baseline="0" dirty="0" err="1" smtClean="0"/>
              <a:t>topic</a:t>
            </a:r>
            <a:r>
              <a:rPr lang="de-AT" baseline="0" dirty="0" smtClean="0"/>
              <a:t> „multimodal </a:t>
            </a:r>
            <a:r>
              <a:rPr lang="de-AT" baseline="0" dirty="0" err="1" smtClean="0"/>
              <a:t>transport</a:t>
            </a:r>
            <a:r>
              <a:rPr lang="de-AT" baseline="0" dirty="0" smtClean="0"/>
              <a:t>“.  </a:t>
            </a:r>
          </a:p>
          <a:p>
            <a:endParaRPr lang="de-AT" baseline="0" dirty="0" smtClean="0"/>
          </a:p>
          <a:p>
            <a:r>
              <a:rPr lang="en-US" baseline="0" dirty="0" smtClean="0"/>
              <a:t>Global freight traffic is increasing - any product can be ordered. This leads to congestion in transport infrastructure. Road transport in particular is increasingly reaching its limits, which is expressed in increasing congestion. Environmental pollution is also rapidly growing: increasing CO2 emissions, particulate matter and noise pollution.</a:t>
            </a:r>
            <a:r>
              <a:rPr lang="de-AT" baseline="0" dirty="0" smtClean="0"/>
              <a:t> </a:t>
            </a:r>
          </a:p>
          <a:p>
            <a:endParaRPr lang="de-AT" baseline="0" dirty="0" smtClean="0"/>
          </a:p>
          <a:p>
            <a:pPr defTabSz="913028"/>
            <a:r>
              <a:rPr lang="de-AT" b="1" baseline="0" dirty="0" smtClean="0"/>
              <a:t>Discussion questions (5-10 minutes discussion)</a:t>
            </a:r>
            <a:r>
              <a:rPr lang="de-AT" baseline="0" dirty="0" smtClean="0"/>
              <a:t>: </a:t>
            </a:r>
          </a:p>
          <a:p>
            <a:r>
              <a:rPr lang="de-AT" b="0" baseline="0" dirty="0" smtClean="0"/>
              <a:t>Which possibilities exist to solve the problem in freight transport? </a:t>
            </a:r>
          </a:p>
          <a:p>
            <a:r>
              <a:rPr lang="de-AT" b="0" baseline="0" dirty="0" err="1" smtClean="0"/>
              <a:t>How</a:t>
            </a:r>
            <a:r>
              <a:rPr lang="de-AT" b="0" baseline="0" dirty="0" smtClean="0"/>
              <a:t> </a:t>
            </a:r>
            <a:r>
              <a:rPr lang="de-AT" b="0" baseline="0" dirty="0" err="1" smtClean="0"/>
              <a:t>could</a:t>
            </a:r>
            <a:r>
              <a:rPr lang="de-AT" b="0" baseline="0" dirty="0" smtClean="0"/>
              <a:t> </a:t>
            </a:r>
            <a:r>
              <a:rPr lang="de-AT" b="0" baseline="0" dirty="0" err="1" smtClean="0"/>
              <a:t>freight</a:t>
            </a:r>
            <a:r>
              <a:rPr lang="de-AT" b="0" baseline="0" dirty="0" smtClean="0"/>
              <a:t> </a:t>
            </a:r>
            <a:r>
              <a:rPr lang="de-AT" b="0" baseline="0" dirty="0" err="1" smtClean="0"/>
              <a:t>transport</a:t>
            </a:r>
            <a:r>
              <a:rPr lang="de-AT" b="0" baseline="0" dirty="0" smtClean="0"/>
              <a:t> </a:t>
            </a:r>
            <a:r>
              <a:rPr lang="de-AT" b="0" baseline="0" dirty="0" err="1" smtClean="0"/>
              <a:t>be</a:t>
            </a:r>
            <a:r>
              <a:rPr lang="de-AT" b="0" baseline="0" dirty="0" smtClean="0"/>
              <a:t> </a:t>
            </a:r>
            <a:r>
              <a:rPr lang="de-AT" b="0" baseline="0" dirty="0" err="1" smtClean="0"/>
              <a:t>shaped</a:t>
            </a:r>
            <a:r>
              <a:rPr lang="de-AT" b="0" baseline="0" dirty="0" smtClean="0"/>
              <a:t> in </a:t>
            </a:r>
            <a:r>
              <a:rPr lang="de-AT" b="0" baseline="0" dirty="0" err="1" smtClean="0"/>
              <a:t>the</a:t>
            </a:r>
            <a:r>
              <a:rPr lang="de-AT" b="0" baseline="0" dirty="0" smtClean="0"/>
              <a:t> </a:t>
            </a:r>
            <a:r>
              <a:rPr lang="de-AT" b="0" baseline="0" dirty="0" err="1" smtClean="0"/>
              <a:t>future</a:t>
            </a:r>
            <a:r>
              <a:rPr lang="de-AT" b="0" baseline="0" dirty="0" smtClean="0"/>
              <a:t>? </a:t>
            </a:r>
          </a:p>
          <a:p>
            <a:endParaRPr lang="de-AT" baseline="0" dirty="0" smtClean="0"/>
          </a:p>
          <a:p>
            <a:r>
              <a:rPr lang="de-AT" b="1" baseline="0" dirty="0" err="1" smtClean="0"/>
              <a:t>Possible</a:t>
            </a:r>
            <a:r>
              <a:rPr lang="de-AT" b="1" baseline="0" dirty="0" smtClean="0"/>
              <a:t> </a:t>
            </a:r>
            <a:r>
              <a:rPr lang="de-AT" b="1" baseline="0" dirty="0" err="1" smtClean="0"/>
              <a:t>discussion</a:t>
            </a:r>
            <a:r>
              <a:rPr lang="de-AT" b="1" baseline="0" dirty="0" smtClean="0"/>
              <a:t> </a:t>
            </a:r>
            <a:r>
              <a:rPr lang="de-AT" b="1" baseline="0" dirty="0" err="1" smtClean="0"/>
              <a:t>points</a:t>
            </a:r>
            <a:r>
              <a:rPr lang="de-AT" b="1" baseline="0" dirty="0" smtClean="0"/>
              <a:t>:</a:t>
            </a:r>
          </a:p>
          <a:p>
            <a:pPr marL="171193" indent="-171193">
              <a:buFont typeface="Arial" panose="020B0604020202020204" pitchFamily="34" charset="0"/>
              <a:buChar char="•"/>
            </a:pPr>
            <a:r>
              <a:rPr lang="de-AT" baseline="0" dirty="0" smtClean="0"/>
              <a:t>Transport </a:t>
            </a:r>
            <a:r>
              <a:rPr lang="de-AT" baseline="0" dirty="0" err="1" smtClean="0"/>
              <a:t>concepts</a:t>
            </a:r>
            <a:endParaRPr lang="de-AT" baseline="0" dirty="0" smtClean="0"/>
          </a:p>
          <a:p>
            <a:pPr marL="171193" indent="-171193">
              <a:buFont typeface="Arial" panose="020B0604020202020204" pitchFamily="34" charset="0"/>
              <a:buChar char="•"/>
            </a:pPr>
            <a:r>
              <a:rPr lang="de-AT" baseline="0" dirty="0" smtClean="0"/>
              <a:t>Alternative </a:t>
            </a:r>
            <a:r>
              <a:rPr lang="de-AT" baseline="0" dirty="0" err="1" smtClean="0"/>
              <a:t>means</a:t>
            </a:r>
            <a:r>
              <a:rPr lang="de-AT" baseline="0" dirty="0" smtClean="0"/>
              <a:t> </a:t>
            </a:r>
            <a:r>
              <a:rPr lang="de-AT" baseline="0" dirty="0" err="1" smtClean="0"/>
              <a:t>of</a:t>
            </a:r>
            <a:r>
              <a:rPr lang="de-AT" baseline="0" dirty="0" smtClean="0"/>
              <a:t> </a:t>
            </a:r>
            <a:r>
              <a:rPr lang="de-AT" baseline="0" dirty="0" err="1" smtClean="0"/>
              <a:t>transport</a:t>
            </a:r>
            <a:endParaRPr lang="de-AT" baseline="0" dirty="0" smtClean="0"/>
          </a:p>
          <a:p>
            <a:pPr marL="171193" indent="-171193">
              <a:buFont typeface="Arial" panose="020B0604020202020204" pitchFamily="34" charset="0"/>
              <a:buChar char="•"/>
            </a:pPr>
            <a:r>
              <a:rPr lang="de-AT" baseline="0" dirty="0" smtClean="0"/>
              <a:t>Future </a:t>
            </a:r>
            <a:r>
              <a:rPr lang="de-AT" baseline="0" dirty="0" err="1" smtClean="0"/>
              <a:t>infrastructure</a:t>
            </a:r>
            <a:r>
              <a:rPr lang="de-AT" baseline="0" dirty="0" smtClean="0"/>
              <a:t> </a:t>
            </a:r>
            <a:r>
              <a:rPr lang="de-AT" baseline="0" dirty="0" err="1" smtClean="0"/>
              <a:t>requirements</a:t>
            </a:r>
            <a:endParaRPr lang="de-AT" baseline="0" dirty="0" smtClean="0"/>
          </a:p>
          <a:p>
            <a:pPr marL="171193" indent="-171193">
              <a:buFont typeface="Arial" panose="020B0604020202020204" pitchFamily="34" charset="0"/>
              <a:buChar char="•"/>
            </a:pPr>
            <a:endParaRPr lang="de-AT"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2</a:t>
            </a:fld>
            <a:endParaRPr lang="de-AT" dirty="0"/>
          </a:p>
        </p:txBody>
      </p:sp>
    </p:spTree>
    <p:extLst>
      <p:ext uri="{BB962C8B-B14F-4D97-AF65-F5344CB8AC3E}">
        <p14:creationId xmlns:p14="http://schemas.microsoft.com/office/powerpoint/2010/main" val="833131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de-AT"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2985265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defTabSz="913028">
              <a:defRPr/>
            </a:pPr>
            <a:r>
              <a:rPr lang="en-US" dirty="0" smtClean="0"/>
              <a:t>As the 2014 Modal Split in Europe shows, a large part (76%) of freight transport is </a:t>
            </a:r>
            <a:r>
              <a:rPr lang="en-US" dirty="0" err="1" smtClean="0"/>
              <a:t>organised</a:t>
            </a:r>
            <a:r>
              <a:rPr lang="en-US" dirty="0" smtClean="0"/>
              <a:t> by truck. By 2050, an additional 55 % increase in truck transport is forecasted, with a</a:t>
            </a:r>
            <a:r>
              <a:rPr lang="en-US" baseline="0" dirty="0" smtClean="0"/>
              <a:t> 57%</a:t>
            </a:r>
            <a:r>
              <a:rPr lang="en-US" dirty="0" smtClean="0"/>
              <a:t> volume overall transport increase. Above all, international freight traffic will increase and so will the transport routes. In addition, the transport infrastructure is increasingly reaching its limits - congestion is the result. In addition, rising energy costs and increasing pressure from the public and political sectors lead to the fact that sustainable transport solutions have to be found. </a:t>
            </a:r>
          </a:p>
          <a:p>
            <a:pPr defTabSz="913028">
              <a:defRPr/>
            </a:pPr>
            <a:endParaRPr lang="de-AT" dirty="0"/>
          </a:p>
          <a:p>
            <a:pPr defTabSz="913028">
              <a:defRPr/>
            </a:pPr>
            <a:r>
              <a:rPr lang="de-AT" dirty="0" err="1" smtClean="0"/>
              <a:t>Sources</a:t>
            </a:r>
            <a:r>
              <a:rPr lang="de-AT" dirty="0" smtClean="0"/>
              <a:t>:</a:t>
            </a:r>
            <a:endParaRPr lang="de-AT" dirty="0"/>
          </a:p>
          <a:p>
            <a:pPr defTabSz="913028">
              <a:defRPr/>
            </a:pPr>
            <a:r>
              <a:rPr lang="de-AT" dirty="0"/>
              <a:t>Eurostat, „Freight transport statistics – modal split“, (2016), Online: http://ec.europa.eu/eurostat/statistics-explained/index.php/Freight_transport_statistics_-_modal_split  [25.07.2016]</a:t>
            </a:r>
          </a:p>
          <a:p>
            <a:pPr defTabSz="913028">
              <a:defRPr/>
            </a:pPr>
            <a:endParaRPr lang="de-AT" dirty="0"/>
          </a:p>
          <a:p>
            <a:pPr defTabSz="902878">
              <a:defRPr/>
            </a:pPr>
            <a:r>
              <a:rPr lang="en-US" sz="1800" dirty="0">
                <a:solidFill>
                  <a:schemeClr val="accent1"/>
                </a:solidFill>
              </a:rPr>
              <a:t>European Commission, “EU energy, transport and GHG emissions  - Trends to 2050 Reference Scenario 2013” (2013), </a:t>
            </a:r>
            <a:r>
              <a:rPr lang="en-US" sz="1800" spc="60" dirty="0">
                <a:solidFill>
                  <a:schemeClr val="accent1"/>
                </a:solidFill>
              </a:rPr>
              <a:t>S.39</a:t>
            </a:r>
          </a:p>
          <a:p>
            <a:pPr defTabSz="902878">
              <a:defRPr/>
            </a:pPr>
            <a:r>
              <a:rPr lang="en-US" sz="1800" dirty="0">
                <a:solidFill>
                  <a:schemeClr val="accent1"/>
                </a:solidFill>
              </a:rPr>
              <a:t>Online:</a:t>
            </a:r>
            <a:r>
              <a:rPr lang="en-US" dirty="0" smtClean="0">
                <a:solidFill>
                  <a:schemeClr val="accent1"/>
                </a:solidFill>
              </a:rPr>
              <a:t> </a:t>
            </a:r>
            <a:r>
              <a:rPr lang="en-US" spc="60" dirty="0">
                <a:solidFill>
                  <a:schemeClr val="accent1"/>
                </a:solidFill>
                <a:hlinkClick r:id="rId3"/>
              </a:rPr>
              <a:t>http://ec.europa.eu/transport/media/publications/doc/trends-to-2050-update-2013.pdf</a:t>
            </a:r>
            <a:r>
              <a:rPr lang="en-US" spc="60" dirty="0">
                <a:solidFill>
                  <a:schemeClr val="accent1"/>
                </a:solidFill>
              </a:rPr>
              <a:t>   </a:t>
            </a:r>
          </a:p>
          <a:p>
            <a:pPr defTabSz="902878">
              <a:defRPr/>
            </a:pPr>
            <a:endParaRPr lang="en-US" spc="60" dirty="0">
              <a:solidFill>
                <a:schemeClr val="accent1"/>
              </a:solidFill>
            </a:endParaRPr>
          </a:p>
          <a:p>
            <a:pPr defTabSz="902878">
              <a:defRPr/>
            </a:pPr>
            <a:r>
              <a:rPr lang="en-US" sz="1800" dirty="0">
                <a:solidFill>
                  <a:schemeClr val="accent1"/>
                </a:solidFill>
              </a:rPr>
              <a:t>International Transport Forum/ OECD, “ITF Transport Outlook 2015”, (2015), S</a:t>
            </a:r>
            <a:r>
              <a:rPr lang="en-US" sz="1800" spc="60" dirty="0">
                <a:solidFill>
                  <a:schemeClr val="accent1"/>
                </a:solidFill>
              </a:rPr>
              <a:t>.28,75,76</a:t>
            </a:r>
          </a:p>
          <a:p>
            <a:pPr defTabSz="902878">
              <a:defRPr/>
            </a:pPr>
            <a:r>
              <a:rPr lang="en-US" sz="1800" dirty="0">
                <a:solidFill>
                  <a:schemeClr val="accent1"/>
                </a:solidFill>
              </a:rPr>
              <a:t>Online</a:t>
            </a:r>
            <a:r>
              <a:rPr lang="en-US" dirty="0" smtClean="0">
                <a:solidFill>
                  <a:schemeClr val="accent1"/>
                </a:solidFill>
              </a:rPr>
              <a:t>: </a:t>
            </a:r>
            <a:r>
              <a:rPr lang="en-US" spc="60" dirty="0">
                <a:solidFill>
                  <a:schemeClr val="accent1"/>
                </a:solidFill>
                <a:hlinkClick r:id="rId4"/>
              </a:rPr>
              <a:t>http://</a:t>
            </a:r>
            <a:r>
              <a:rPr lang="en-US" spc="60" dirty="0" smtClean="0">
                <a:solidFill>
                  <a:schemeClr val="accent1"/>
                </a:solidFill>
                <a:hlinkClick r:id="rId4"/>
              </a:rPr>
              <a:t>www.oecd-ilibrary.org/docserver/download/7414021e.pdf?expires=1457012730&amp;id=id&amp;accname=ocid56027859&amp;checksum=F3F96F396835D30F46A01AD6921DC83C</a:t>
            </a:r>
            <a:endParaRPr lang="en-US" spc="60" dirty="0" smtClean="0">
              <a:solidFill>
                <a:schemeClr val="accent1"/>
              </a:solidFill>
            </a:endParaRPr>
          </a:p>
          <a:p>
            <a:pPr defTabSz="902878">
              <a:defRPr/>
            </a:pPr>
            <a:endParaRPr lang="en-US" spc="60" dirty="0" smtClean="0">
              <a:solidFill>
                <a:schemeClr val="accent1"/>
              </a:solidFill>
            </a:endParaRPr>
          </a:p>
          <a:p>
            <a:pPr defTabSz="902878">
              <a:defRPr/>
            </a:pPr>
            <a:r>
              <a:rPr lang="de-AT" dirty="0" err="1" smtClean="0"/>
              <a:t>Bretzke</a:t>
            </a:r>
            <a:r>
              <a:rPr lang="de-AT" dirty="0" smtClean="0"/>
              <a:t>/</a:t>
            </a:r>
            <a:r>
              <a:rPr lang="de-AT" dirty="0" err="1" smtClean="0"/>
              <a:t>Barkawi</a:t>
            </a:r>
            <a:r>
              <a:rPr lang="de-AT" dirty="0" smtClean="0"/>
              <a:t>,</a:t>
            </a:r>
            <a:r>
              <a:rPr lang="de-AT" baseline="0" dirty="0" smtClean="0"/>
              <a:t> „</a:t>
            </a:r>
            <a:r>
              <a:rPr lang="de-DE" sz="1200" kern="1200" dirty="0" smtClean="0">
                <a:solidFill>
                  <a:schemeClr val="tx1"/>
                </a:solidFill>
                <a:effectLst/>
                <a:latin typeface="+mn-lt"/>
                <a:ea typeface="+mn-ea"/>
                <a:cs typeface="+mn-cs"/>
              </a:rPr>
              <a:t>Nachhaltige Logistik: Antworten auf eine globale Herausforderung“ (2010), ab S.30</a:t>
            </a:r>
            <a:endParaRPr lang="de-AT" dirty="0"/>
          </a:p>
          <a:p>
            <a:pPr defTabSz="913028">
              <a:defRPr/>
            </a:pPr>
            <a:endParaRPr lang="de-AT" dirty="0"/>
          </a:p>
        </p:txBody>
      </p:sp>
      <p:sp>
        <p:nvSpPr>
          <p:cNvPr id="4" name="Slide Number Placeholder 3"/>
          <p:cNvSpPr>
            <a:spLocks noGrp="1"/>
          </p:cNvSpPr>
          <p:nvPr>
            <p:ph type="sldNum" sz="quarter" idx="10"/>
          </p:nvPr>
        </p:nvSpPr>
        <p:spPr/>
        <p:txBody>
          <a:bodyPr/>
          <a:lstStyle/>
          <a:p>
            <a:fld id="{3302C4EF-2F8B-46D0-B02E-4BABEE06E65D}" type="slidenum">
              <a:rPr lang="de-DE" smtClean="0"/>
              <a:pPr/>
              <a:t>21</a:t>
            </a:fld>
            <a:endParaRPr lang="de-DE" dirty="0"/>
          </a:p>
        </p:txBody>
      </p:sp>
    </p:spTree>
    <p:extLst>
      <p:ext uri="{BB962C8B-B14F-4D97-AF65-F5344CB8AC3E}">
        <p14:creationId xmlns:p14="http://schemas.microsoft.com/office/powerpoint/2010/main" val="2205343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defTabSz="913028">
              <a:defRPr/>
            </a:pPr>
            <a:r>
              <a:rPr lang="de-AT" dirty="0" smtClean="0"/>
              <a:t>As </a:t>
            </a:r>
            <a:r>
              <a:rPr lang="de-AT" dirty="0" err="1" smtClean="0"/>
              <a:t>stated</a:t>
            </a:r>
            <a:r>
              <a:rPr lang="de-AT" dirty="0" smtClean="0"/>
              <a:t> in </a:t>
            </a:r>
            <a:r>
              <a:rPr lang="de-AT" dirty="0" err="1" smtClean="0"/>
              <a:t>the</a:t>
            </a:r>
            <a:r>
              <a:rPr lang="de-AT" dirty="0" smtClean="0"/>
              <a:t> </a:t>
            </a:r>
            <a:r>
              <a:rPr lang="de-AT" dirty="0" err="1" smtClean="0"/>
              <a:t>previous</a:t>
            </a:r>
            <a:r>
              <a:rPr lang="de-AT" dirty="0" smtClean="0"/>
              <a:t> </a:t>
            </a:r>
            <a:r>
              <a:rPr lang="de-AT" dirty="0" err="1" smtClean="0"/>
              <a:t>slide</a:t>
            </a:r>
            <a:r>
              <a:rPr lang="de-AT" dirty="0" smtClean="0"/>
              <a:t>, </a:t>
            </a:r>
            <a:r>
              <a:rPr lang="de-AT" dirty="0" err="1" smtClean="0"/>
              <a:t>road</a:t>
            </a:r>
            <a:r>
              <a:rPr lang="de-AT" dirty="0" smtClean="0"/>
              <a:t> </a:t>
            </a:r>
            <a:r>
              <a:rPr lang="de-AT" dirty="0" err="1" smtClean="0"/>
              <a:t>freight</a:t>
            </a:r>
            <a:r>
              <a:rPr lang="de-AT" dirty="0" smtClean="0"/>
              <a:t> </a:t>
            </a:r>
            <a:r>
              <a:rPr lang="de-AT" dirty="0" err="1" smtClean="0"/>
              <a:t>transport</a:t>
            </a:r>
            <a:r>
              <a:rPr lang="de-AT" dirty="0" smtClean="0"/>
              <a:t> </a:t>
            </a:r>
            <a:r>
              <a:rPr lang="de-AT" dirty="0" err="1" smtClean="0"/>
              <a:t>leads</a:t>
            </a:r>
            <a:r>
              <a:rPr lang="de-AT" dirty="0" smtClean="0"/>
              <a:t> </a:t>
            </a:r>
            <a:r>
              <a:rPr lang="de-AT" dirty="0" err="1" smtClean="0"/>
              <a:t>to</a:t>
            </a:r>
            <a:r>
              <a:rPr lang="de-AT" dirty="0" smtClean="0"/>
              <a:t> a </a:t>
            </a:r>
            <a:r>
              <a:rPr lang="de-AT" dirty="0" err="1" smtClean="0"/>
              <a:t>central</a:t>
            </a:r>
            <a:r>
              <a:rPr lang="de-AT" dirty="0" smtClean="0"/>
              <a:t> </a:t>
            </a:r>
            <a:r>
              <a:rPr lang="de-AT" dirty="0" err="1" smtClean="0"/>
              <a:t>transport</a:t>
            </a:r>
            <a:r>
              <a:rPr lang="de-AT" dirty="0" smtClean="0"/>
              <a:t> </a:t>
            </a:r>
            <a:r>
              <a:rPr lang="de-AT" dirty="0" err="1" smtClean="0"/>
              <a:t>and</a:t>
            </a:r>
            <a:r>
              <a:rPr lang="de-AT" dirty="0" smtClean="0"/>
              <a:t> environmental </a:t>
            </a:r>
            <a:r>
              <a:rPr lang="de-AT" dirty="0" err="1" smtClean="0"/>
              <a:t>problem</a:t>
            </a:r>
            <a:r>
              <a:rPr lang="de-AT" dirty="0" smtClean="0"/>
              <a:t>. The truck is responsible</a:t>
            </a:r>
            <a:r>
              <a:rPr lang="de-AT" baseline="0" dirty="0" smtClean="0"/>
              <a:t> for </a:t>
            </a:r>
            <a:r>
              <a:rPr lang="de-AT" dirty="0" smtClean="0"/>
              <a:t>45%  of freight transport performance, but is responsible</a:t>
            </a:r>
            <a:r>
              <a:rPr lang="de-AT" baseline="0" dirty="0" smtClean="0"/>
              <a:t> for 80% of all transport-related emissions and causes the highest CO2 emissions of all land transport modes. </a:t>
            </a:r>
            <a:r>
              <a:rPr lang="de-AT" baseline="0" dirty="0" err="1" smtClean="0"/>
              <a:t>Accordingly</a:t>
            </a:r>
            <a:r>
              <a:rPr lang="de-AT" baseline="0" dirty="0" smtClean="0"/>
              <a:t>, </a:t>
            </a:r>
            <a:r>
              <a:rPr lang="de-AT" baseline="0" dirty="0" err="1" smtClean="0"/>
              <a:t>the</a:t>
            </a:r>
            <a:r>
              <a:rPr lang="de-AT" baseline="0" dirty="0" smtClean="0"/>
              <a:t> </a:t>
            </a:r>
            <a:r>
              <a:rPr lang="de-AT" baseline="0" dirty="0" err="1" smtClean="0"/>
              <a:t>transport</a:t>
            </a:r>
            <a:r>
              <a:rPr lang="de-AT" baseline="0" dirty="0" smtClean="0"/>
              <a:t> </a:t>
            </a:r>
            <a:r>
              <a:rPr lang="de-AT" baseline="0" dirty="0" err="1" smtClean="0"/>
              <a:t>sector</a:t>
            </a:r>
            <a:r>
              <a:rPr lang="de-AT" baseline="0" dirty="0" smtClean="0"/>
              <a:t> </a:t>
            </a:r>
            <a:r>
              <a:rPr lang="de-AT" baseline="0" dirty="0" err="1" smtClean="0"/>
              <a:t>has</a:t>
            </a:r>
            <a:r>
              <a:rPr lang="de-AT" baseline="0" dirty="0" smtClean="0"/>
              <a:t> </a:t>
            </a:r>
            <a:r>
              <a:rPr lang="de-AT" baseline="0" dirty="0" err="1" smtClean="0"/>
              <a:t>great</a:t>
            </a:r>
            <a:r>
              <a:rPr lang="de-AT" baseline="0" dirty="0" smtClean="0"/>
              <a:t> potential </a:t>
            </a:r>
            <a:r>
              <a:rPr lang="de-AT" baseline="0" dirty="0" err="1" smtClean="0"/>
              <a:t>for</a:t>
            </a:r>
            <a:r>
              <a:rPr lang="de-AT" baseline="0" dirty="0" smtClean="0"/>
              <a:t> </a:t>
            </a:r>
            <a:r>
              <a:rPr lang="de-AT" baseline="0" dirty="0" err="1" smtClean="0"/>
              <a:t>reducing</a:t>
            </a:r>
            <a:r>
              <a:rPr lang="de-AT" baseline="0" dirty="0" smtClean="0"/>
              <a:t> </a:t>
            </a:r>
            <a:r>
              <a:rPr lang="de-AT" baseline="0" dirty="0" err="1" smtClean="0"/>
              <a:t>emissions</a:t>
            </a:r>
            <a:r>
              <a:rPr lang="de-AT" baseline="0" dirty="0" smtClean="0"/>
              <a:t> </a:t>
            </a:r>
            <a:r>
              <a:rPr lang="de-AT" baseline="0" dirty="0" err="1" smtClean="0"/>
              <a:t>and</a:t>
            </a:r>
            <a:r>
              <a:rPr lang="de-AT" baseline="0" dirty="0" smtClean="0"/>
              <a:t>, </a:t>
            </a:r>
            <a:r>
              <a:rPr lang="de-AT" baseline="0" dirty="0" err="1" smtClean="0"/>
              <a:t>above</a:t>
            </a:r>
            <a:r>
              <a:rPr lang="de-AT" baseline="0" dirty="0" smtClean="0"/>
              <a:t> all, CO2. The European Union has also taken up this approach and in its transport white paper, has laid down the cornerstones for the new regulations of European transport policy up to 2050. The </a:t>
            </a:r>
            <a:r>
              <a:rPr lang="de-AT" baseline="0" dirty="0" err="1" smtClean="0"/>
              <a:t>main</a:t>
            </a:r>
            <a:r>
              <a:rPr lang="de-AT" baseline="0" dirty="0" smtClean="0"/>
              <a:t> </a:t>
            </a:r>
            <a:r>
              <a:rPr lang="de-AT" baseline="0" dirty="0" err="1" smtClean="0"/>
              <a:t>objective</a:t>
            </a:r>
            <a:r>
              <a:rPr lang="de-AT" baseline="0" dirty="0" smtClean="0"/>
              <a:t> </a:t>
            </a:r>
            <a:r>
              <a:rPr lang="de-AT" baseline="0" dirty="0" err="1" smtClean="0"/>
              <a:t>is</a:t>
            </a:r>
            <a:r>
              <a:rPr lang="de-AT" baseline="0" dirty="0" smtClean="0"/>
              <a:t> </a:t>
            </a:r>
            <a:r>
              <a:rPr lang="de-AT" baseline="0" dirty="0" err="1" smtClean="0"/>
              <a:t>to</a:t>
            </a:r>
            <a:r>
              <a:rPr lang="de-AT" baseline="0" dirty="0" smtClean="0"/>
              <a:t> </a:t>
            </a:r>
            <a:r>
              <a:rPr lang="de-AT" baseline="0" dirty="0" err="1" smtClean="0"/>
              <a:t>shift</a:t>
            </a:r>
            <a:r>
              <a:rPr lang="de-AT" baseline="0" dirty="0" smtClean="0"/>
              <a:t> </a:t>
            </a:r>
            <a:r>
              <a:rPr lang="de-AT" baseline="0" dirty="0" err="1" smtClean="0"/>
              <a:t>transport</a:t>
            </a:r>
            <a:r>
              <a:rPr lang="de-AT" baseline="0" dirty="0" smtClean="0"/>
              <a:t> </a:t>
            </a:r>
            <a:r>
              <a:rPr lang="de-AT" baseline="0" dirty="0" err="1" smtClean="0"/>
              <a:t>from</a:t>
            </a:r>
            <a:r>
              <a:rPr lang="de-AT" baseline="0" dirty="0" smtClean="0"/>
              <a:t> </a:t>
            </a:r>
            <a:r>
              <a:rPr lang="de-AT" baseline="0" dirty="0" err="1" smtClean="0"/>
              <a:t>road</a:t>
            </a:r>
            <a:r>
              <a:rPr lang="de-AT" baseline="0" dirty="0" smtClean="0"/>
              <a:t> </a:t>
            </a:r>
            <a:r>
              <a:rPr lang="de-AT" baseline="0" dirty="0" err="1" smtClean="0"/>
              <a:t>to</a:t>
            </a:r>
            <a:r>
              <a:rPr lang="de-AT" baseline="0" dirty="0" smtClean="0"/>
              <a:t> </a:t>
            </a:r>
            <a:r>
              <a:rPr lang="de-AT" baseline="0" dirty="0" err="1" smtClean="0"/>
              <a:t>rail</a:t>
            </a:r>
            <a:r>
              <a:rPr lang="de-AT" baseline="0" dirty="0" smtClean="0"/>
              <a:t> </a:t>
            </a:r>
            <a:r>
              <a:rPr lang="de-AT" baseline="0" dirty="0" err="1" smtClean="0"/>
              <a:t>and</a:t>
            </a:r>
            <a:r>
              <a:rPr lang="de-AT" baseline="0" dirty="0" smtClean="0"/>
              <a:t> </a:t>
            </a:r>
            <a:r>
              <a:rPr lang="de-AT" baseline="0" dirty="0" err="1" smtClean="0"/>
              <a:t>waterway</a:t>
            </a:r>
            <a:r>
              <a:rPr lang="de-AT" baseline="0" dirty="0" smtClean="0"/>
              <a:t>. In particular, these transports which exceed a transport distance of 300 km are to be transferred to inland waterway vessels or trains. </a:t>
            </a:r>
          </a:p>
          <a:p>
            <a:pPr defTabSz="913028">
              <a:defRPr/>
            </a:pPr>
            <a:endParaRPr lang="de-DE" baseline="0" dirty="0" smtClean="0"/>
          </a:p>
          <a:p>
            <a:pPr defTabSz="913028">
              <a:defRPr/>
            </a:pPr>
            <a:r>
              <a:rPr lang="de-DE" baseline="0" dirty="0" smtClean="0"/>
              <a:t>Since infrastructure bottlenecks make it difficult to shift transports to rail and waterways in isolation, it makes sense to intelligently combine the respective transport modes and to make targeted use of their respective advantages by organising multimodal transports, in particular combined transports. </a:t>
            </a:r>
          </a:p>
          <a:p>
            <a:pPr defTabSz="913028">
              <a:defRPr/>
            </a:pPr>
            <a:endParaRPr lang="de-DE" baseline="0" dirty="0" smtClean="0"/>
          </a:p>
          <a:p>
            <a:r>
              <a:rPr lang="de-AT" baseline="0" dirty="0" smtClean="0"/>
              <a:t>As an illustration: In comparison to pure truck transport, multimodal transport has the potential to save up to 30% energy and as much as 90% of pollutants. In </a:t>
            </a:r>
            <a:r>
              <a:rPr lang="de-AT" baseline="0" dirty="0" err="1" smtClean="0"/>
              <a:t>addition</a:t>
            </a:r>
            <a:r>
              <a:rPr lang="de-AT" baseline="0" dirty="0" smtClean="0"/>
              <a:t>, </a:t>
            </a:r>
            <a:r>
              <a:rPr lang="de-AT" baseline="0" dirty="0" err="1" smtClean="0"/>
              <a:t>the</a:t>
            </a:r>
            <a:r>
              <a:rPr lang="de-AT" baseline="0" dirty="0" smtClean="0"/>
              <a:t> </a:t>
            </a:r>
            <a:r>
              <a:rPr lang="de-AT" baseline="0" dirty="0" err="1" smtClean="0"/>
              <a:t>already</a:t>
            </a:r>
            <a:r>
              <a:rPr lang="de-AT" baseline="0" dirty="0" smtClean="0"/>
              <a:t> </a:t>
            </a:r>
            <a:r>
              <a:rPr lang="de-AT" baseline="0" dirty="0" err="1" smtClean="0"/>
              <a:t>overcrowded</a:t>
            </a:r>
            <a:r>
              <a:rPr lang="de-AT" baseline="0" dirty="0" smtClean="0"/>
              <a:t> </a:t>
            </a:r>
            <a:r>
              <a:rPr lang="de-AT" baseline="0" dirty="0" err="1" smtClean="0"/>
              <a:t>road</a:t>
            </a:r>
            <a:r>
              <a:rPr lang="de-AT" baseline="0" dirty="0" smtClean="0"/>
              <a:t> </a:t>
            </a:r>
            <a:r>
              <a:rPr lang="de-AT" baseline="0" dirty="0" err="1" smtClean="0"/>
              <a:t>network</a:t>
            </a:r>
            <a:r>
              <a:rPr lang="de-AT" baseline="0" dirty="0" smtClean="0"/>
              <a:t> </a:t>
            </a:r>
            <a:r>
              <a:rPr lang="de-AT" baseline="0" dirty="0" err="1" smtClean="0"/>
              <a:t>is</a:t>
            </a:r>
            <a:r>
              <a:rPr lang="de-AT" baseline="0" dirty="0" smtClean="0"/>
              <a:t> </a:t>
            </a:r>
            <a:r>
              <a:rPr lang="de-AT" baseline="0" dirty="0" err="1" smtClean="0"/>
              <a:t>relieved</a:t>
            </a:r>
            <a:r>
              <a:rPr lang="de-AT" baseline="0" dirty="0" smtClean="0"/>
              <a:t> </a:t>
            </a:r>
            <a:r>
              <a:rPr lang="de-AT" baseline="0" dirty="0" err="1" smtClean="0"/>
              <a:t>and</a:t>
            </a:r>
            <a:r>
              <a:rPr lang="de-AT" baseline="0" dirty="0" smtClean="0"/>
              <a:t> </a:t>
            </a:r>
            <a:r>
              <a:rPr lang="de-AT" baseline="0" dirty="0" err="1" smtClean="0"/>
              <a:t>traffic</a:t>
            </a:r>
            <a:r>
              <a:rPr lang="de-AT" baseline="0" dirty="0" smtClean="0"/>
              <a:t> </a:t>
            </a:r>
            <a:r>
              <a:rPr lang="de-AT" baseline="0" dirty="0" err="1" smtClean="0"/>
              <a:t>safety</a:t>
            </a:r>
            <a:r>
              <a:rPr lang="de-AT" baseline="0" dirty="0" smtClean="0"/>
              <a:t> </a:t>
            </a:r>
            <a:r>
              <a:rPr lang="de-AT" baseline="0" dirty="0" err="1" smtClean="0"/>
              <a:t>increased</a:t>
            </a:r>
            <a:r>
              <a:rPr lang="de-AT" baseline="0" dirty="0" smtClean="0"/>
              <a:t>. </a:t>
            </a:r>
          </a:p>
          <a:p>
            <a:endParaRPr lang="de-AT" baseline="0" dirty="0" smtClean="0"/>
          </a:p>
          <a:p>
            <a:pPr defTabSz="913028">
              <a:defRPr/>
            </a:pPr>
            <a:r>
              <a:rPr lang="de-AT" baseline="0" dirty="0" smtClean="0"/>
              <a:t>Source: </a:t>
            </a:r>
          </a:p>
          <a:p>
            <a:pPr defTabSz="913028">
              <a:defRPr/>
            </a:pPr>
            <a:r>
              <a:rPr lang="de-DE" baseline="0" dirty="0" smtClean="0"/>
              <a:t>Posset et al., „Intermodaler Verkehr Europa“ (2014), </a:t>
            </a:r>
            <a:r>
              <a:rPr lang="de-AT" baseline="0" dirty="0" smtClean="0"/>
              <a:t>p.15-17</a:t>
            </a:r>
          </a:p>
          <a:p>
            <a:pPr defTabSz="913028">
              <a:defRPr/>
            </a:pPr>
            <a:r>
              <a:rPr lang="en-US" dirty="0" smtClean="0"/>
              <a:t>European Commission</a:t>
            </a:r>
            <a:r>
              <a:rPr lang="en-US" baseline="0" dirty="0" smtClean="0"/>
              <a:t>, “</a:t>
            </a:r>
            <a:r>
              <a:rPr lang="en-US" dirty="0" smtClean="0"/>
              <a:t>White Paper on transport – Roadmap to a single European transport area – towards a competitive and resource-efficient transport system” (2011), p.</a:t>
            </a:r>
            <a:r>
              <a:rPr lang="en-US" spc="60" dirty="0" smtClean="0"/>
              <a:t>4-6,9</a:t>
            </a:r>
            <a:endParaRPr lang="en-US" spc="60" dirty="0"/>
          </a:p>
          <a:p>
            <a:pPr defTabSz="913028">
              <a:defRPr/>
            </a:pPr>
            <a:r>
              <a:rPr lang="en-US" dirty="0" smtClean="0"/>
              <a:t>Online: </a:t>
            </a:r>
            <a:r>
              <a:rPr lang="en-US" sz="900" spc="60" dirty="0">
                <a:hlinkClick r:id="rId3"/>
              </a:rPr>
              <a:t>http://ec.europa.eu/transport/themes/strategies/doc/2011_white_paper/white-paper-illustrated-brochure_en.pdf</a:t>
            </a:r>
            <a:endParaRPr lang="de-AT" dirty="0" smtClean="0"/>
          </a:p>
          <a:p>
            <a:endParaRPr lang="de-AT" baseline="0" dirty="0" smtClean="0"/>
          </a:p>
          <a:p>
            <a:endParaRPr lang="de-AT"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22</a:t>
            </a:fld>
            <a:endParaRPr lang="de-AT" dirty="0"/>
          </a:p>
        </p:txBody>
      </p:sp>
    </p:spTree>
    <p:extLst>
      <p:ext uri="{BB962C8B-B14F-4D97-AF65-F5344CB8AC3E}">
        <p14:creationId xmlns:p14="http://schemas.microsoft.com/office/powerpoint/2010/main" val="4002574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DE" dirty="0" smtClean="0"/>
              <a:t>The </a:t>
            </a:r>
            <a:r>
              <a:rPr lang="de-DE" dirty="0" err="1" smtClean="0"/>
              <a:t>share</a:t>
            </a:r>
            <a:r>
              <a:rPr lang="de-DE" dirty="0" smtClean="0"/>
              <a:t> </a:t>
            </a:r>
            <a:r>
              <a:rPr lang="de-DE" dirty="0" err="1" smtClean="0"/>
              <a:t>of</a:t>
            </a:r>
            <a:r>
              <a:rPr lang="de-DE" dirty="0" smtClean="0"/>
              <a:t> multimodal </a:t>
            </a:r>
            <a:r>
              <a:rPr lang="de-DE" dirty="0" err="1" smtClean="0"/>
              <a:t>transport</a:t>
            </a:r>
            <a:r>
              <a:rPr lang="de-DE" dirty="0" smtClean="0"/>
              <a:t> in European </a:t>
            </a:r>
            <a:r>
              <a:rPr lang="de-DE" dirty="0" err="1" smtClean="0"/>
              <a:t>freight</a:t>
            </a:r>
            <a:r>
              <a:rPr lang="de-DE" dirty="0" smtClean="0"/>
              <a:t> </a:t>
            </a:r>
            <a:r>
              <a:rPr lang="de-DE" dirty="0" err="1" smtClean="0"/>
              <a:t>transport</a:t>
            </a:r>
            <a:r>
              <a:rPr lang="de-DE" dirty="0" smtClean="0"/>
              <a:t> </a:t>
            </a:r>
            <a:r>
              <a:rPr lang="de-DE" dirty="0" err="1" smtClean="0"/>
              <a:t>is</a:t>
            </a:r>
            <a:r>
              <a:rPr lang="de-DE" dirty="0" smtClean="0"/>
              <a:t> </a:t>
            </a:r>
            <a:r>
              <a:rPr lang="de-DE" dirty="0" err="1" smtClean="0"/>
              <a:t>difficult</a:t>
            </a:r>
            <a:r>
              <a:rPr lang="de-DE" dirty="0" smtClean="0"/>
              <a:t> </a:t>
            </a:r>
            <a:r>
              <a:rPr lang="de-DE" dirty="0" err="1" smtClean="0"/>
              <a:t>to</a:t>
            </a:r>
            <a:r>
              <a:rPr lang="de-DE" baseline="0" dirty="0" smtClean="0"/>
              <a:t> </a:t>
            </a:r>
            <a:r>
              <a:rPr lang="de-DE" baseline="0" dirty="0" err="1" smtClean="0"/>
              <a:t>measure</a:t>
            </a:r>
            <a:r>
              <a:rPr lang="de-DE" baseline="0" dirty="0" smtClean="0"/>
              <a:t>, </a:t>
            </a:r>
            <a:r>
              <a:rPr lang="de-DE" baseline="0" dirty="0" err="1" smtClean="0"/>
              <a:t>as</a:t>
            </a:r>
            <a:r>
              <a:rPr lang="de-DE" baseline="0" dirty="0" smtClean="0"/>
              <a:t> </a:t>
            </a:r>
            <a:r>
              <a:rPr lang="de-DE" baseline="0" dirty="0" err="1" smtClean="0"/>
              <a:t>each</a:t>
            </a:r>
            <a:r>
              <a:rPr lang="de-DE" baseline="0" dirty="0" smtClean="0"/>
              <a:t> </a:t>
            </a:r>
            <a:r>
              <a:rPr lang="de-DE" baseline="0" dirty="0" err="1" smtClean="0"/>
              <a:t>transport</a:t>
            </a:r>
            <a:r>
              <a:rPr lang="de-DE" baseline="0" dirty="0" smtClean="0"/>
              <a:t> </a:t>
            </a:r>
            <a:r>
              <a:rPr lang="de-DE" baseline="0" dirty="0" err="1" smtClean="0"/>
              <a:t>mode</a:t>
            </a:r>
            <a:r>
              <a:rPr lang="de-DE" baseline="0" dirty="0" smtClean="0"/>
              <a:t> </a:t>
            </a:r>
            <a:r>
              <a:rPr lang="de-DE" baseline="0" dirty="0" err="1" smtClean="0"/>
              <a:t>is</a:t>
            </a:r>
            <a:r>
              <a:rPr lang="de-DE" baseline="0" dirty="0" smtClean="0"/>
              <a:t> </a:t>
            </a:r>
            <a:r>
              <a:rPr lang="de-DE" baseline="0" dirty="0" err="1" smtClean="0"/>
              <a:t>recorded</a:t>
            </a:r>
            <a:r>
              <a:rPr lang="de-DE" baseline="0" dirty="0" smtClean="0"/>
              <a:t> </a:t>
            </a:r>
            <a:r>
              <a:rPr lang="de-DE" baseline="0" dirty="0" err="1" smtClean="0"/>
              <a:t>separately</a:t>
            </a:r>
            <a:r>
              <a:rPr lang="de-DE" baseline="0" dirty="0" smtClean="0"/>
              <a:t> </a:t>
            </a:r>
            <a:r>
              <a:rPr lang="de-DE" baseline="0" dirty="0" err="1" smtClean="0"/>
              <a:t>by</a:t>
            </a:r>
            <a:r>
              <a:rPr lang="de-DE" baseline="0" dirty="0" smtClean="0"/>
              <a:t> </a:t>
            </a:r>
            <a:r>
              <a:rPr lang="de-DE" baseline="0" dirty="0" err="1" smtClean="0"/>
              <a:t>the</a:t>
            </a:r>
            <a:r>
              <a:rPr lang="de-DE" baseline="0" dirty="0" smtClean="0"/>
              <a:t> national </a:t>
            </a:r>
            <a:r>
              <a:rPr lang="de-DE" baseline="0" dirty="0" err="1" smtClean="0"/>
              <a:t>survey</a:t>
            </a:r>
            <a:r>
              <a:rPr lang="de-DE" baseline="0" dirty="0" smtClean="0"/>
              <a:t> </a:t>
            </a:r>
            <a:r>
              <a:rPr lang="de-DE" baseline="0" dirty="0" err="1" smtClean="0"/>
              <a:t>method</a:t>
            </a:r>
            <a:r>
              <a:rPr lang="de-DE" baseline="0" dirty="0" smtClean="0"/>
              <a:t>. A transport from Hannover (Germany) to Bologna (Italy), which uses the „Rolling road“ between Regensburd and Trento, is recorded in Austria as rail transit in combined transport. In Germany, </a:t>
            </a:r>
            <a:r>
              <a:rPr lang="de-DE" baseline="0" dirty="0" err="1" smtClean="0"/>
              <a:t>road</a:t>
            </a:r>
            <a:r>
              <a:rPr lang="de-DE" baseline="0" dirty="0" smtClean="0"/>
              <a:t> </a:t>
            </a:r>
            <a:r>
              <a:rPr lang="de-DE" baseline="0" dirty="0" err="1" smtClean="0"/>
              <a:t>transport</a:t>
            </a:r>
            <a:r>
              <a:rPr lang="de-DE" baseline="0" dirty="0" smtClean="0"/>
              <a:t> </a:t>
            </a:r>
            <a:r>
              <a:rPr lang="de-DE" baseline="0" dirty="0" err="1" smtClean="0"/>
              <a:t>and</a:t>
            </a:r>
            <a:r>
              <a:rPr lang="de-DE" baseline="0" dirty="0" smtClean="0"/>
              <a:t> </a:t>
            </a:r>
            <a:r>
              <a:rPr lang="de-DE" baseline="0" dirty="0" err="1" smtClean="0"/>
              <a:t>rail</a:t>
            </a:r>
            <a:r>
              <a:rPr lang="de-DE" baseline="0" dirty="0" smtClean="0"/>
              <a:t> </a:t>
            </a:r>
            <a:r>
              <a:rPr lang="de-DE" baseline="0" dirty="0" err="1" smtClean="0"/>
              <a:t>transport</a:t>
            </a:r>
            <a:r>
              <a:rPr lang="de-DE" baseline="0" dirty="0" smtClean="0"/>
              <a:t> </a:t>
            </a:r>
            <a:r>
              <a:rPr lang="de-DE" baseline="0" dirty="0" err="1" smtClean="0"/>
              <a:t>are</a:t>
            </a:r>
            <a:r>
              <a:rPr lang="de-DE" baseline="0" dirty="0" smtClean="0"/>
              <a:t> </a:t>
            </a:r>
            <a:r>
              <a:rPr lang="de-DE" baseline="0" dirty="0" err="1" smtClean="0"/>
              <a:t>recorded</a:t>
            </a:r>
            <a:r>
              <a:rPr lang="de-DE" baseline="0" dirty="0" smtClean="0"/>
              <a:t> </a:t>
            </a:r>
            <a:r>
              <a:rPr lang="de-DE" baseline="0" dirty="0" err="1" smtClean="0"/>
              <a:t>separately</a:t>
            </a:r>
            <a:r>
              <a:rPr lang="de-DE" baseline="0" dirty="0" smtClean="0"/>
              <a:t>. In European Union </a:t>
            </a:r>
            <a:r>
              <a:rPr lang="de-DE" baseline="0" dirty="0" err="1" smtClean="0"/>
              <a:t>statistics</a:t>
            </a:r>
            <a:r>
              <a:rPr lang="de-DE" baseline="0" dirty="0" smtClean="0"/>
              <a:t> </a:t>
            </a:r>
            <a:r>
              <a:rPr lang="de-DE" baseline="0" dirty="0" err="1" smtClean="0"/>
              <a:t>only</a:t>
            </a:r>
            <a:r>
              <a:rPr lang="de-DE" baseline="0" dirty="0" smtClean="0"/>
              <a:t> </a:t>
            </a:r>
            <a:r>
              <a:rPr lang="de-DE" baseline="0" dirty="0" err="1" smtClean="0"/>
              <a:t>road</a:t>
            </a:r>
            <a:r>
              <a:rPr lang="de-DE" baseline="0" dirty="0" smtClean="0"/>
              <a:t> </a:t>
            </a:r>
            <a:r>
              <a:rPr lang="de-DE" baseline="0" dirty="0" err="1" smtClean="0"/>
              <a:t>transport</a:t>
            </a:r>
            <a:r>
              <a:rPr lang="de-DE" baseline="0" dirty="0" smtClean="0"/>
              <a:t> on </a:t>
            </a:r>
            <a:r>
              <a:rPr lang="de-DE" baseline="0" dirty="0" err="1" smtClean="0"/>
              <a:t>the</a:t>
            </a:r>
            <a:r>
              <a:rPr lang="de-DE" baseline="0" dirty="0" smtClean="0"/>
              <a:t> </a:t>
            </a:r>
            <a:r>
              <a:rPr lang="de-DE" baseline="0" dirty="0" err="1" smtClean="0"/>
              <a:t>Italian</a:t>
            </a:r>
            <a:r>
              <a:rPr lang="de-DE" baseline="0" dirty="0" smtClean="0"/>
              <a:t> </a:t>
            </a:r>
            <a:r>
              <a:rPr lang="de-DE" baseline="0" dirty="0" err="1" smtClean="0"/>
              <a:t>side</a:t>
            </a:r>
            <a:r>
              <a:rPr lang="de-DE" baseline="0" dirty="0" smtClean="0"/>
              <a:t> </a:t>
            </a:r>
            <a:r>
              <a:rPr lang="de-DE" baseline="0" dirty="0" err="1" smtClean="0"/>
              <a:t>is</a:t>
            </a:r>
            <a:r>
              <a:rPr lang="de-DE" baseline="0" dirty="0" smtClean="0"/>
              <a:t> </a:t>
            </a:r>
            <a:r>
              <a:rPr lang="de-DE" baseline="0" dirty="0" err="1" smtClean="0"/>
              <a:t>recorded</a:t>
            </a:r>
            <a:r>
              <a:rPr lang="de-DE" baseline="0" dirty="0" smtClean="0"/>
              <a:t>. </a:t>
            </a:r>
          </a:p>
          <a:p>
            <a:r>
              <a:rPr lang="de-DE" baseline="0" dirty="0" smtClean="0"/>
              <a:t> </a:t>
            </a:r>
          </a:p>
          <a:p>
            <a:r>
              <a:rPr lang="de-DE" baseline="0" dirty="0" smtClean="0"/>
              <a:t>Eurostat, the statistical office of the Euopean Union, uses figures from the UIRR – the International Union </a:t>
            </a:r>
            <a:r>
              <a:rPr lang="de-DE" baseline="0" dirty="0" err="1" smtClean="0"/>
              <a:t>for</a:t>
            </a:r>
            <a:r>
              <a:rPr lang="de-DE" baseline="0" dirty="0" smtClean="0"/>
              <a:t> Road-</a:t>
            </a:r>
            <a:r>
              <a:rPr lang="de-DE" baseline="0" dirty="0" err="1" smtClean="0"/>
              <a:t>Rail</a:t>
            </a:r>
            <a:r>
              <a:rPr lang="de-DE" baseline="0" dirty="0" smtClean="0"/>
              <a:t> Combined Transport operators from 14 European Countries that organise combined transport. The UIRR data was also used for the presentation of the consignment development. </a:t>
            </a:r>
            <a:r>
              <a:rPr lang="de-DE" baseline="0" dirty="0" err="1" smtClean="0"/>
              <a:t>Unaccompanied</a:t>
            </a:r>
            <a:r>
              <a:rPr lang="de-DE" baseline="0" dirty="0" smtClean="0"/>
              <a:t> </a:t>
            </a:r>
            <a:r>
              <a:rPr lang="de-DE" baseline="0" dirty="0" err="1" smtClean="0"/>
              <a:t>combined</a:t>
            </a:r>
            <a:r>
              <a:rPr lang="de-DE" baseline="0" dirty="0" smtClean="0"/>
              <a:t> </a:t>
            </a:r>
            <a:r>
              <a:rPr lang="de-DE" baseline="0" dirty="0" err="1" smtClean="0"/>
              <a:t>transport</a:t>
            </a:r>
            <a:r>
              <a:rPr lang="de-DE" baseline="0" dirty="0" smtClean="0"/>
              <a:t> (UCT) </a:t>
            </a:r>
            <a:r>
              <a:rPr lang="de-DE" baseline="0" dirty="0" err="1" smtClean="0"/>
              <a:t>includes</a:t>
            </a:r>
            <a:r>
              <a:rPr lang="de-DE" baseline="0" dirty="0" smtClean="0"/>
              <a:t> </a:t>
            </a:r>
            <a:r>
              <a:rPr lang="de-DE" baseline="0" dirty="0" err="1" smtClean="0"/>
              <a:t>the</a:t>
            </a:r>
            <a:r>
              <a:rPr lang="de-DE" baseline="0" dirty="0" smtClean="0"/>
              <a:t> </a:t>
            </a:r>
            <a:r>
              <a:rPr lang="de-DE" baseline="0" dirty="0" err="1" smtClean="0"/>
              <a:t>transport</a:t>
            </a:r>
            <a:r>
              <a:rPr lang="de-DE" baseline="0" dirty="0" smtClean="0"/>
              <a:t> </a:t>
            </a:r>
            <a:r>
              <a:rPr lang="de-DE" baseline="0" dirty="0" err="1" smtClean="0"/>
              <a:t>of</a:t>
            </a:r>
            <a:r>
              <a:rPr lang="de-DE" baseline="0" dirty="0" smtClean="0"/>
              <a:t> </a:t>
            </a:r>
            <a:r>
              <a:rPr lang="de-DE" baseline="0" dirty="0" err="1" smtClean="0"/>
              <a:t>containers</a:t>
            </a:r>
            <a:r>
              <a:rPr lang="de-DE" baseline="0" dirty="0" smtClean="0"/>
              <a:t> (20 </a:t>
            </a:r>
            <a:r>
              <a:rPr lang="de-DE" baseline="0" dirty="0" err="1" smtClean="0"/>
              <a:t>feet</a:t>
            </a:r>
            <a:r>
              <a:rPr lang="de-DE" baseline="0" dirty="0" smtClean="0"/>
              <a:t> </a:t>
            </a:r>
            <a:r>
              <a:rPr lang="de-DE" baseline="0" dirty="0" err="1" smtClean="0"/>
              <a:t>and</a:t>
            </a:r>
            <a:r>
              <a:rPr lang="de-DE" baseline="0" dirty="0" smtClean="0"/>
              <a:t> </a:t>
            </a:r>
            <a:r>
              <a:rPr lang="de-DE" baseline="0" dirty="0" err="1" smtClean="0"/>
              <a:t>above</a:t>
            </a:r>
            <a:r>
              <a:rPr lang="de-DE" baseline="0" dirty="0" smtClean="0"/>
              <a:t>), </a:t>
            </a:r>
            <a:r>
              <a:rPr lang="de-DE" baseline="0" dirty="0" err="1" smtClean="0"/>
              <a:t>swap</a:t>
            </a:r>
            <a:r>
              <a:rPr lang="de-DE" baseline="0" dirty="0" smtClean="0"/>
              <a:t> </a:t>
            </a:r>
            <a:r>
              <a:rPr lang="de-DE" baseline="0" dirty="0" err="1" smtClean="0"/>
              <a:t>bodies</a:t>
            </a:r>
            <a:r>
              <a:rPr lang="de-DE" baseline="0" dirty="0" smtClean="0"/>
              <a:t> </a:t>
            </a:r>
            <a:r>
              <a:rPr lang="de-DE" baseline="0" dirty="0" err="1" smtClean="0"/>
              <a:t>and</a:t>
            </a:r>
            <a:r>
              <a:rPr lang="de-DE" baseline="0" dirty="0" smtClean="0"/>
              <a:t> semi-trailers </a:t>
            </a:r>
            <a:r>
              <a:rPr lang="de-DE" baseline="0" dirty="0" err="1" smtClean="0"/>
              <a:t>which</a:t>
            </a:r>
            <a:r>
              <a:rPr lang="de-DE" baseline="0" dirty="0" smtClean="0"/>
              <a:t> </a:t>
            </a:r>
            <a:r>
              <a:rPr lang="de-DE" baseline="0" dirty="0" err="1" smtClean="0"/>
              <a:t>are</a:t>
            </a:r>
            <a:r>
              <a:rPr lang="de-DE" baseline="0" dirty="0" smtClean="0"/>
              <a:t> </a:t>
            </a:r>
            <a:r>
              <a:rPr lang="de-DE" baseline="0" dirty="0" err="1" smtClean="0"/>
              <a:t>loaded</a:t>
            </a:r>
            <a:r>
              <a:rPr lang="de-DE" baseline="0" dirty="0" smtClean="0"/>
              <a:t>/</a:t>
            </a:r>
            <a:r>
              <a:rPr lang="de-DE" baseline="0" dirty="0" err="1" smtClean="0"/>
              <a:t>unloaded</a:t>
            </a:r>
            <a:r>
              <a:rPr lang="de-DE" baseline="0" dirty="0" smtClean="0"/>
              <a:t> on </a:t>
            </a:r>
            <a:r>
              <a:rPr lang="de-DE" baseline="0" dirty="0" err="1" smtClean="0"/>
              <a:t>rail</a:t>
            </a:r>
            <a:r>
              <a:rPr lang="de-DE" baseline="0" dirty="0" smtClean="0"/>
              <a:t> </a:t>
            </a:r>
            <a:r>
              <a:rPr lang="de-DE" baseline="0" dirty="0" err="1" smtClean="0"/>
              <a:t>wagons</a:t>
            </a:r>
            <a:r>
              <a:rPr lang="de-DE" baseline="0" dirty="0" smtClean="0"/>
              <a:t>. </a:t>
            </a:r>
            <a:r>
              <a:rPr lang="de-DE" baseline="0" dirty="0" err="1" smtClean="0"/>
              <a:t>For</a:t>
            </a:r>
            <a:r>
              <a:rPr lang="de-DE" baseline="0" dirty="0" smtClean="0"/>
              <a:t> </a:t>
            </a:r>
            <a:r>
              <a:rPr lang="de-DE" baseline="0" dirty="0" err="1" smtClean="0"/>
              <a:t>the</a:t>
            </a:r>
            <a:r>
              <a:rPr lang="de-DE" baseline="0" dirty="0" smtClean="0"/>
              <a:t> </a:t>
            </a:r>
            <a:r>
              <a:rPr lang="de-DE" baseline="0" dirty="0" err="1" smtClean="0"/>
              <a:t>rolling</a:t>
            </a:r>
            <a:r>
              <a:rPr lang="de-DE" baseline="0" dirty="0" smtClean="0"/>
              <a:t> </a:t>
            </a:r>
            <a:r>
              <a:rPr lang="de-DE" baseline="0" dirty="0" err="1" smtClean="0"/>
              <a:t>road</a:t>
            </a:r>
            <a:r>
              <a:rPr lang="de-DE" baseline="0" dirty="0" smtClean="0"/>
              <a:t> (</a:t>
            </a:r>
            <a:r>
              <a:rPr lang="de-DE" baseline="0" dirty="0" err="1" smtClean="0"/>
              <a:t>accompanied</a:t>
            </a:r>
            <a:r>
              <a:rPr lang="de-DE" baseline="0" dirty="0" smtClean="0"/>
              <a:t> </a:t>
            </a:r>
            <a:r>
              <a:rPr lang="de-DE" baseline="0" dirty="0" err="1" smtClean="0"/>
              <a:t>combined</a:t>
            </a:r>
            <a:r>
              <a:rPr lang="de-DE" baseline="0" dirty="0" smtClean="0"/>
              <a:t> </a:t>
            </a:r>
            <a:r>
              <a:rPr lang="de-DE" baseline="0" dirty="0" err="1" smtClean="0"/>
              <a:t>transport</a:t>
            </a:r>
            <a:r>
              <a:rPr lang="de-DE" baseline="0" dirty="0" smtClean="0"/>
              <a:t>), </a:t>
            </a:r>
            <a:r>
              <a:rPr lang="de-DE" baseline="0" dirty="0" err="1" smtClean="0"/>
              <a:t>the</a:t>
            </a:r>
            <a:r>
              <a:rPr lang="de-DE" baseline="0" dirty="0" smtClean="0"/>
              <a:t> </a:t>
            </a:r>
            <a:r>
              <a:rPr lang="de-DE" baseline="0" dirty="0" err="1" smtClean="0"/>
              <a:t>transport</a:t>
            </a:r>
            <a:r>
              <a:rPr lang="de-DE" baseline="0" dirty="0" smtClean="0"/>
              <a:t> </a:t>
            </a:r>
            <a:r>
              <a:rPr lang="de-DE" baseline="0" dirty="0" err="1" smtClean="0"/>
              <a:t>of</a:t>
            </a:r>
            <a:r>
              <a:rPr lang="de-DE" baseline="0" dirty="0" smtClean="0"/>
              <a:t> </a:t>
            </a:r>
            <a:r>
              <a:rPr lang="de-DE" baseline="0" dirty="0" err="1" smtClean="0"/>
              <a:t>trucks</a:t>
            </a:r>
            <a:r>
              <a:rPr lang="de-DE" baseline="0" dirty="0" smtClean="0"/>
              <a:t>/semi-trailers </a:t>
            </a:r>
            <a:r>
              <a:rPr lang="de-DE" baseline="0" dirty="0" err="1" smtClean="0"/>
              <a:t>with</a:t>
            </a:r>
            <a:r>
              <a:rPr lang="de-DE" baseline="0" dirty="0" smtClean="0"/>
              <a:t> </a:t>
            </a:r>
            <a:r>
              <a:rPr lang="de-DE" baseline="0" dirty="0" err="1" smtClean="0"/>
              <a:t>special</a:t>
            </a:r>
            <a:r>
              <a:rPr lang="de-DE" baseline="0" dirty="0" smtClean="0"/>
              <a:t> </a:t>
            </a:r>
            <a:r>
              <a:rPr lang="de-DE" baseline="0" dirty="0" err="1" smtClean="0"/>
              <a:t>low-floor</a:t>
            </a:r>
            <a:r>
              <a:rPr lang="de-DE" baseline="0" dirty="0" smtClean="0"/>
              <a:t> </a:t>
            </a:r>
            <a:r>
              <a:rPr lang="de-DE" baseline="0" dirty="0" err="1" smtClean="0"/>
              <a:t>wagons</a:t>
            </a:r>
            <a:r>
              <a:rPr lang="de-DE" baseline="0" dirty="0" smtClean="0"/>
              <a:t> </a:t>
            </a:r>
            <a:r>
              <a:rPr lang="de-DE" baseline="0" dirty="0" err="1" smtClean="0"/>
              <a:t>is</a:t>
            </a:r>
            <a:r>
              <a:rPr lang="de-DE" baseline="0" dirty="0" smtClean="0"/>
              <a:t> </a:t>
            </a:r>
            <a:r>
              <a:rPr lang="de-DE" baseline="0" dirty="0" err="1" smtClean="0"/>
              <a:t>recorded</a:t>
            </a:r>
            <a:r>
              <a:rPr lang="de-DE" baseline="0" dirty="0" smtClean="0"/>
              <a:t>. </a:t>
            </a:r>
          </a:p>
          <a:p>
            <a:endParaRPr lang="de-DE" baseline="0" dirty="0" smtClean="0"/>
          </a:p>
          <a:p>
            <a:r>
              <a:rPr lang="de-DE" baseline="0" dirty="0" smtClean="0"/>
              <a:t>In 1990, almost 1 million consignments were transported with the help of unaccompanied combined transport (UCT). In comparison, the volume of consignments of the „Rolling Road“ counted only 215,000 consignments. The „Rolling Road“ reached the transport record in 2000 with 460,000 consignments and UCT in 2011 (2.65 million consignments). The </a:t>
            </a:r>
            <a:r>
              <a:rPr lang="de-DE" baseline="0" dirty="0" err="1" smtClean="0"/>
              <a:t>collapse</a:t>
            </a:r>
            <a:r>
              <a:rPr lang="de-DE" baseline="0" dirty="0" smtClean="0"/>
              <a:t> </a:t>
            </a:r>
            <a:r>
              <a:rPr lang="de-DE" baseline="0" dirty="0" err="1" smtClean="0"/>
              <a:t>of</a:t>
            </a:r>
            <a:r>
              <a:rPr lang="de-DE" baseline="0" dirty="0" smtClean="0"/>
              <a:t> </a:t>
            </a:r>
            <a:r>
              <a:rPr lang="de-DE" baseline="0" dirty="0" err="1" smtClean="0"/>
              <a:t>the</a:t>
            </a:r>
            <a:r>
              <a:rPr lang="de-DE" baseline="0" dirty="0" smtClean="0"/>
              <a:t> „Rolling Road“ </a:t>
            </a:r>
            <a:r>
              <a:rPr lang="de-DE" baseline="0" dirty="0" err="1" smtClean="0"/>
              <a:t>can</a:t>
            </a:r>
            <a:r>
              <a:rPr lang="de-DE" baseline="0" dirty="0" smtClean="0"/>
              <a:t> </a:t>
            </a:r>
            <a:r>
              <a:rPr lang="de-DE" baseline="0" dirty="0" err="1" smtClean="0"/>
              <a:t>be</a:t>
            </a:r>
            <a:r>
              <a:rPr lang="de-DE" baseline="0" dirty="0" smtClean="0"/>
              <a:t> </a:t>
            </a:r>
            <a:r>
              <a:rPr lang="de-DE" baseline="0" dirty="0" err="1" smtClean="0"/>
              <a:t>explained</a:t>
            </a:r>
            <a:r>
              <a:rPr lang="de-DE" baseline="0" dirty="0" smtClean="0"/>
              <a:t> </a:t>
            </a:r>
            <a:r>
              <a:rPr lang="de-DE" baseline="0" dirty="0" err="1" smtClean="0"/>
              <a:t>because</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accession</a:t>
            </a:r>
            <a:r>
              <a:rPr lang="de-DE" baseline="0" dirty="0" smtClean="0"/>
              <a:t> </a:t>
            </a:r>
            <a:r>
              <a:rPr lang="de-DE" baseline="0" dirty="0" err="1" smtClean="0"/>
              <a:t>of</a:t>
            </a:r>
            <a:r>
              <a:rPr lang="de-DE" baseline="0" dirty="0" smtClean="0"/>
              <a:t> </a:t>
            </a:r>
            <a:r>
              <a:rPr lang="de-DE" baseline="0" dirty="0" err="1" smtClean="0"/>
              <a:t>several</a:t>
            </a:r>
            <a:r>
              <a:rPr lang="de-DE" baseline="0" dirty="0" smtClean="0"/>
              <a:t> </a:t>
            </a:r>
            <a:r>
              <a:rPr lang="de-DE" baseline="0" dirty="0" err="1" smtClean="0"/>
              <a:t>states</a:t>
            </a:r>
            <a:r>
              <a:rPr lang="de-DE" baseline="0" dirty="0" smtClean="0"/>
              <a:t> </a:t>
            </a:r>
            <a:r>
              <a:rPr lang="de-DE" baseline="0" dirty="0" err="1" smtClean="0"/>
              <a:t>to</a:t>
            </a:r>
            <a:r>
              <a:rPr lang="de-DE" baseline="0" dirty="0" smtClean="0"/>
              <a:t> </a:t>
            </a:r>
            <a:r>
              <a:rPr lang="de-DE" baseline="0" dirty="0" err="1" smtClean="0"/>
              <a:t>the</a:t>
            </a:r>
            <a:r>
              <a:rPr lang="de-DE" baseline="0" dirty="0" smtClean="0"/>
              <a:t> European Union. In 2012 </a:t>
            </a:r>
            <a:r>
              <a:rPr lang="de-DE" baseline="0" dirty="0" err="1" smtClean="0"/>
              <a:t>both</a:t>
            </a:r>
            <a:r>
              <a:rPr lang="de-DE" baseline="0" dirty="0" smtClean="0"/>
              <a:t> </a:t>
            </a:r>
            <a:r>
              <a:rPr lang="de-DE" baseline="0" dirty="0" err="1" smtClean="0"/>
              <a:t>transports</a:t>
            </a:r>
            <a:r>
              <a:rPr lang="de-DE" baseline="0" dirty="0" smtClean="0"/>
              <a:t> </a:t>
            </a:r>
            <a:r>
              <a:rPr lang="de-DE" baseline="0" dirty="0" err="1" smtClean="0"/>
              <a:t>recorded</a:t>
            </a:r>
            <a:r>
              <a:rPr lang="de-DE" baseline="0" dirty="0" smtClean="0"/>
              <a:t> a </a:t>
            </a:r>
            <a:r>
              <a:rPr lang="de-DE" baseline="0" dirty="0" err="1" smtClean="0"/>
              <a:t>decline</a:t>
            </a:r>
            <a:r>
              <a:rPr lang="de-DE" baseline="0" dirty="0" smtClean="0"/>
              <a:t> in </a:t>
            </a:r>
            <a:r>
              <a:rPr lang="de-DE" baseline="0" dirty="0" err="1" smtClean="0"/>
              <a:t>the</a:t>
            </a:r>
            <a:r>
              <a:rPr lang="de-DE" baseline="0" dirty="0" smtClean="0"/>
              <a:t> </a:t>
            </a:r>
            <a:r>
              <a:rPr lang="de-DE" baseline="0" dirty="0" err="1" smtClean="0"/>
              <a:t>volume</a:t>
            </a:r>
            <a:r>
              <a:rPr lang="de-DE" baseline="0" dirty="0" smtClean="0"/>
              <a:t> </a:t>
            </a:r>
            <a:r>
              <a:rPr lang="de-DE" baseline="0" dirty="0" err="1" smtClean="0"/>
              <a:t>of</a:t>
            </a:r>
            <a:r>
              <a:rPr lang="de-DE" baseline="0" dirty="0" smtClean="0"/>
              <a:t> </a:t>
            </a:r>
            <a:r>
              <a:rPr lang="de-DE" baseline="0" dirty="0" err="1" smtClean="0"/>
              <a:t>consignments</a:t>
            </a:r>
            <a:r>
              <a:rPr lang="de-DE" baseline="0" dirty="0" smtClean="0"/>
              <a:t>. All in all, </a:t>
            </a:r>
            <a:r>
              <a:rPr lang="de-DE" baseline="0" dirty="0" err="1" smtClean="0"/>
              <a:t>combined</a:t>
            </a:r>
            <a:r>
              <a:rPr lang="de-DE" baseline="0" dirty="0" smtClean="0"/>
              <a:t> </a:t>
            </a:r>
            <a:r>
              <a:rPr lang="de-DE" baseline="0" dirty="0" err="1" smtClean="0"/>
              <a:t>transport</a:t>
            </a:r>
            <a:r>
              <a:rPr lang="de-DE" baseline="0" dirty="0" smtClean="0"/>
              <a:t> </a:t>
            </a:r>
            <a:r>
              <a:rPr lang="de-DE" baseline="0" dirty="0" err="1" smtClean="0"/>
              <a:t>with</a:t>
            </a:r>
            <a:r>
              <a:rPr lang="de-DE" baseline="0" dirty="0" smtClean="0"/>
              <a:t> an </a:t>
            </a:r>
            <a:r>
              <a:rPr lang="de-DE" baseline="0" dirty="0" err="1" smtClean="0"/>
              <a:t>average</a:t>
            </a:r>
            <a:r>
              <a:rPr lang="de-DE" baseline="0" dirty="0" smtClean="0"/>
              <a:t> </a:t>
            </a:r>
            <a:r>
              <a:rPr lang="de-DE" baseline="0" dirty="0" err="1" smtClean="0"/>
              <a:t>growth</a:t>
            </a:r>
            <a:r>
              <a:rPr lang="de-DE" baseline="0" dirty="0" smtClean="0"/>
              <a:t> rate </a:t>
            </a:r>
            <a:r>
              <a:rPr lang="de-DE" baseline="0" dirty="0" err="1" smtClean="0"/>
              <a:t>of</a:t>
            </a:r>
            <a:r>
              <a:rPr lang="de-DE" baseline="0" dirty="0" smtClean="0"/>
              <a:t> </a:t>
            </a:r>
            <a:r>
              <a:rPr lang="de-DE" baseline="0" dirty="0" err="1" smtClean="0"/>
              <a:t>approximately</a:t>
            </a:r>
            <a:r>
              <a:rPr lang="de-DE" baseline="0" dirty="0" smtClean="0"/>
              <a:t> 5 % </a:t>
            </a:r>
            <a:r>
              <a:rPr lang="de-DE" baseline="0" dirty="0" err="1" smtClean="0"/>
              <a:t>represents</a:t>
            </a:r>
            <a:r>
              <a:rPr lang="de-DE" baseline="0" dirty="0" smtClean="0"/>
              <a:t> a </a:t>
            </a:r>
            <a:r>
              <a:rPr lang="de-DE" baseline="0" dirty="0" err="1" smtClean="0"/>
              <a:t>dynamic</a:t>
            </a:r>
            <a:r>
              <a:rPr lang="de-DE" baseline="0" dirty="0" smtClean="0"/>
              <a:t> </a:t>
            </a:r>
            <a:r>
              <a:rPr lang="de-DE" baseline="0" dirty="0" err="1" smtClean="0"/>
              <a:t>segment</a:t>
            </a:r>
            <a:r>
              <a:rPr lang="de-DE" baseline="0" dirty="0" smtClean="0"/>
              <a:t> in European </a:t>
            </a:r>
            <a:r>
              <a:rPr lang="de-DE" baseline="0" dirty="0" err="1" smtClean="0"/>
              <a:t>freight</a:t>
            </a:r>
            <a:r>
              <a:rPr lang="de-DE" baseline="0" dirty="0" smtClean="0"/>
              <a:t> </a:t>
            </a:r>
            <a:r>
              <a:rPr lang="de-DE" baseline="0" dirty="0" err="1" smtClean="0"/>
              <a:t>transport</a:t>
            </a:r>
            <a:r>
              <a:rPr lang="de-DE" baseline="0" dirty="0" smtClean="0"/>
              <a:t>.  </a:t>
            </a:r>
          </a:p>
          <a:p>
            <a:endParaRPr lang="de-DE" baseline="0" dirty="0" smtClean="0"/>
          </a:p>
          <a:p>
            <a:pPr defTabSz="913028">
              <a:defRPr/>
            </a:pPr>
            <a:r>
              <a:rPr lang="de-AT" baseline="0" dirty="0" smtClean="0"/>
              <a:t>Source: </a:t>
            </a:r>
          </a:p>
          <a:p>
            <a:pPr defTabSz="913028">
              <a:defRPr/>
            </a:pPr>
            <a:r>
              <a:rPr lang="de-DE" baseline="0" dirty="0" smtClean="0"/>
              <a:t>Posset et al., „Intermodaler Verkehr Europa“ (2014), p</a:t>
            </a:r>
            <a:r>
              <a:rPr lang="de-AT" baseline="0" dirty="0" smtClean="0"/>
              <a:t>.22/23</a:t>
            </a:r>
            <a:endParaRPr lang="de-AT" dirty="0" smtClean="0"/>
          </a:p>
          <a:p>
            <a:endParaRPr lang="de-DE" baseline="0" dirty="0" smtClean="0"/>
          </a:p>
          <a:p>
            <a:endParaRPr lang="de-DE"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23</a:t>
            </a:fld>
            <a:endParaRPr lang="de-AT" dirty="0"/>
          </a:p>
        </p:txBody>
      </p:sp>
    </p:spTree>
    <p:extLst>
      <p:ext uri="{BB962C8B-B14F-4D97-AF65-F5344CB8AC3E}">
        <p14:creationId xmlns:p14="http://schemas.microsoft.com/office/powerpoint/2010/main" val="1264223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en-AU" dirty="0" smtClean="0"/>
              <a:t>In Austria, the share of intermodal transport in total traffic (</a:t>
            </a:r>
            <a:r>
              <a:rPr lang="en-AU" dirty="0" err="1" smtClean="0"/>
              <a:t>tkm</a:t>
            </a:r>
            <a:r>
              <a:rPr lang="en-AU" dirty="0" smtClean="0"/>
              <a:t>) in 2009 was 7%. Much of this traffic has been provided in unaccompanied combined transport (UKV), which is also attributed to higher growth potential for the future. Between 2000 and 2009, the UCT increased by 85% while Rolling Highway (</a:t>
            </a:r>
            <a:r>
              <a:rPr lang="en-AU" dirty="0" err="1" smtClean="0"/>
              <a:t>RoLa</a:t>
            </a:r>
            <a:r>
              <a:rPr lang="en-AU" dirty="0" smtClean="0"/>
              <a:t>) share of freight traffic decreased by 24% in the same period.</a:t>
            </a:r>
            <a:br>
              <a:rPr lang="en-AU" dirty="0" smtClean="0"/>
            </a:br>
            <a:r>
              <a:rPr lang="en-AU" dirty="0" smtClean="0"/>
              <a:t>The change of mode of transport takes place mainly between the modes of transport road and rail - the inland waterway is of relatively low importance. The share of inland waterway vessels in intermodal transport in 2009 was only 0.02% in Austria. Among other things, this can be attributed to the lower network density of the waterway compared to the rail.</a:t>
            </a:r>
          </a:p>
          <a:p>
            <a:endParaRPr lang="de-DE" dirty="0" smtClean="0"/>
          </a:p>
          <a:p>
            <a:r>
              <a:rPr lang="de-DE" dirty="0" smtClean="0"/>
              <a:t>Source:</a:t>
            </a:r>
            <a:endParaRPr lang="en-GB" dirty="0" smtClean="0"/>
          </a:p>
          <a:p>
            <a:pPr defTabSz="902878">
              <a:defRPr/>
            </a:pPr>
            <a:r>
              <a:rPr lang="de-DE" dirty="0">
                <a:solidFill>
                  <a:schemeClr val="accent1"/>
                </a:solidFill>
              </a:rPr>
              <a:t>BMVIT, Rechnungshof; „Bericht des Rechnungshof: Nachhaltiger Güterverkehr – Intermodale Vernetzung” (2012), </a:t>
            </a:r>
            <a:r>
              <a:rPr lang="de-DE" spc="60" dirty="0">
                <a:solidFill>
                  <a:schemeClr val="accent1"/>
                </a:solidFill>
              </a:rPr>
              <a:t>S.258-260</a:t>
            </a:r>
          </a:p>
          <a:p>
            <a:pPr defTabSz="902878">
              <a:defRPr/>
            </a:pPr>
            <a:r>
              <a:rPr lang="de-DE" dirty="0">
                <a:solidFill>
                  <a:schemeClr val="accent1"/>
                </a:solidFill>
              </a:rPr>
              <a:t>Online: </a:t>
            </a:r>
            <a:r>
              <a:rPr lang="de-DE" noProof="0" dirty="0" smtClean="0"/>
              <a:t>http://www.rechnungshof.gv.at/fileadmin/downloads/2012/berichte/teilberichte/bund/Bund_2012_05/Bund_2012_05_4.pdf</a:t>
            </a:r>
          </a:p>
        </p:txBody>
      </p:sp>
      <p:sp>
        <p:nvSpPr>
          <p:cNvPr id="4" name="Slide Number Placeholder 3"/>
          <p:cNvSpPr>
            <a:spLocks noGrp="1"/>
          </p:cNvSpPr>
          <p:nvPr>
            <p:ph type="sldNum" sz="quarter" idx="10"/>
          </p:nvPr>
        </p:nvSpPr>
        <p:spPr/>
        <p:txBody>
          <a:bodyPr/>
          <a:lstStyle/>
          <a:p>
            <a:fld id="{56F06DAA-0A4E-4110-9797-3FB8CA0FEA93}" type="slidenum">
              <a:rPr lang="de-AT" smtClean="0"/>
              <a:t>24</a:t>
            </a:fld>
            <a:endParaRPr lang="de-AT" dirty="0"/>
          </a:p>
        </p:txBody>
      </p:sp>
    </p:spTree>
    <p:extLst>
      <p:ext uri="{BB962C8B-B14F-4D97-AF65-F5344CB8AC3E}">
        <p14:creationId xmlns:p14="http://schemas.microsoft.com/office/powerpoint/2010/main" val="1465834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de-AT"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25</a:t>
            </a:fld>
            <a:endParaRPr lang="de-AT" dirty="0"/>
          </a:p>
        </p:txBody>
      </p:sp>
    </p:spTree>
    <p:extLst>
      <p:ext uri="{BB962C8B-B14F-4D97-AF65-F5344CB8AC3E}">
        <p14:creationId xmlns:p14="http://schemas.microsoft.com/office/powerpoint/2010/main" val="14183448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defTabSz="913028">
              <a:defRPr/>
            </a:pPr>
            <a:r>
              <a:rPr lang="de-AT" b="1" baseline="0" dirty="0" err="1" smtClean="0"/>
              <a:t>Bulk</a:t>
            </a:r>
            <a:r>
              <a:rPr lang="de-AT" b="1" baseline="0" dirty="0" smtClean="0"/>
              <a:t> </a:t>
            </a:r>
            <a:r>
              <a:rPr lang="de-AT" b="1" baseline="0" dirty="0" err="1" smtClean="0"/>
              <a:t>cargo</a:t>
            </a:r>
            <a:r>
              <a:rPr lang="de-AT" b="1" baseline="0" dirty="0" smtClean="0"/>
              <a:t>: </a:t>
            </a:r>
            <a:r>
              <a:rPr lang="de-AT" b="1" baseline="0" dirty="0" err="1" smtClean="0"/>
              <a:t>Organic</a:t>
            </a:r>
            <a:r>
              <a:rPr lang="de-AT" b="1" baseline="0" dirty="0" smtClean="0"/>
              <a:t> </a:t>
            </a:r>
            <a:r>
              <a:rPr lang="de-AT" b="1" baseline="0" dirty="0" err="1" smtClean="0"/>
              <a:t>wheat</a:t>
            </a:r>
            <a:endParaRPr lang="de-AT" b="1" baseline="0" dirty="0" smtClean="0"/>
          </a:p>
          <a:p>
            <a:pPr defTabSz="913028">
              <a:defRPr/>
            </a:pPr>
            <a:r>
              <a:rPr lang="de-AT" baseline="0" dirty="0" smtClean="0"/>
              <a:t>The grain is transported by truck from the Pannonian region to the customer‘s own silo in the port of Vienna. After arriving there the intermediate storage is carried out in temperature-monitored cells. The </a:t>
            </a:r>
            <a:r>
              <a:rPr lang="de-AT" baseline="0" dirty="0" err="1" smtClean="0"/>
              <a:t>cargo</a:t>
            </a:r>
            <a:r>
              <a:rPr lang="de-AT" baseline="0" dirty="0" smtClean="0"/>
              <a:t> will </a:t>
            </a:r>
            <a:r>
              <a:rPr lang="de-AT" baseline="0" dirty="0" err="1" smtClean="0"/>
              <a:t>then</a:t>
            </a:r>
            <a:r>
              <a:rPr lang="de-AT" baseline="0" dirty="0" smtClean="0"/>
              <a:t> </a:t>
            </a:r>
            <a:r>
              <a:rPr lang="de-AT" baseline="0" dirty="0" err="1" smtClean="0"/>
              <a:t>be</a:t>
            </a:r>
            <a:r>
              <a:rPr lang="de-AT" baseline="0" dirty="0" smtClean="0"/>
              <a:t> </a:t>
            </a:r>
            <a:r>
              <a:rPr lang="de-AT" baseline="0" dirty="0" err="1" smtClean="0"/>
              <a:t>loaded</a:t>
            </a:r>
            <a:r>
              <a:rPr lang="de-AT" baseline="0" dirty="0" smtClean="0"/>
              <a:t> </a:t>
            </a:r>
            <a:r>
              <a:rPr lang="de-AT" baseline="0" dirty="0" err="1" smtClean="0"/>
              <a:t>onto</a:t>
            </a:r>
            <a:r>
              <a:rPr lang="de-AT" baseline="0" dirty="0" smtClean="0"/>
              <a:t> </a:t>
            </a:r>
            <a:r>
              <a:rPr lang="de-AT" baseline="0" dirty="0" err="1" smtClean="0"/>
              <a:t>the</a:t>
            </a:r>
            <a:r>
              <a:rPr lang="de-AT" baseline="0" dirty="0" smtClean="0"/>
              <a:t> </a:t>
            </a:r>
            <a:r>
              <a:rPr lang="de-AT" baseline="0" dirty="0" err="1" smtClean="0"/>
              <a:t>inland</a:t>
            </a:r>
            <a:r>
              <a:rPr lang="de-AT" baseline="0" dirty="0" smtClean="0"/>
              <a:t> </a:t>
            </a:r>
            <a:r>
              <a:rPr lang="de-AT" baseline="0" dirty="0" err="1" smtClean="0"/>
              <a:t>waterway</a:t>
            </a:r>
            <a:r>
              <a:rPr lang="de-AT" baseline="0" dirty="0" smtClean="0"/>
              <a:t> </a:t>
            </a:r>
            <a:r>
              <a:rPr lang="de-AT" baseline="0" dirty="0" err="1" smtClean="0"/>
              <a:t>vessel</a:t>
            </a:r>
            <a:r>
              <a:rPr lang="de-AT" baseline="0" dirty="0" smtClean="0"/>
              <a:t> </a:t>
            </a:r>
            <a:r>
              <a:rPr lang="de-AT" baseline="0" dirty="0" err="1" smtClean="0"/>
              <a:t>within</a:t>
            </a:r>
            <a:r>
              <a:rPr lang="de-AT" baseline="0" dirty="0" smtClean="0"/>
              <a:t> </a:t>
            </a:r>
            <a:r>
              <a:rPr lang="de-AT" baseline="0" dirty="0" err="1" smtClean="0"/>
              <a:t>two</a:t>
            </a:r>
            <a:r>
              <a:rPr lang="de-AT" baseline="0" dirty="0" smtClean="0"/>
              <a:t> </a:t>
            </a:r>
            <a:r>
              <a:rPr lang="de-AT" baseline="0" dirty="0" err="1" smtClean="0"/>
              <a:t>days</a:t>
            </a:r>
            <a:r>
              <a:rPr lang="de-AT" baseline="0" dirty="0" smtClean="0"/>
              <a:t> </a:t>
            </a:r>
            <a:r>
              <a:rPr lang="de-AT" baseline="0" dirty="0" err="1" smtClean="0"/>
              <a:t>by</a:t>
            </a:r>
            <a:r>
              <a:rPr lang="de-AT" baseline="0" dirty="0" smtClean="0"/>
              <a:t> </a:t>
            </a:r>
            <a:r>
              <a:rPr lang="de-AT" baseline="0" dirty="0" err="1" smtClean="0"/>
              <a:t>means</a:t>
            </a:r>
            <a:r>
              <a:rPr lang="de-AT" baseline="0" dirty="0" smtClean="0"/>
              <a:t> </a:t>
            </a:r>
            <a:r>
              <a:rPr lang="de-AT" baseline="0" dirty="0" err="1" smtClean="0"/>
              <a:t>of</a:t>
            </a:r>
            <a:r>
              <a:rPr lang="de-AT" baseline="0" dirty="0" smtClean="0"/>
              <a:t> </a:t>
            </a:r>
            <a:r>
              <a:rPr lang="de-AT" baseline="0" dirty="0" err="1" smtClean="0"/>
              <a:t>conveyor</a:t>
            </a:r>
            <a:r>
              <a:rPr lang="de-AT" baseline="0" dirty="0" smtClean="0"/>
              <a:t> </a:t>
            </a:r>
            <a:r>
              <a:rPr lang="de-AT" baseline="0" dirty="0" err="1" smtClean="0"/>
              <a:t>systems</a:t>
            </a:r>
            <a:r>
              <a:rPr lang="de-AT" baseline="0" dirty="0" smtClean="0"/>
              <a:t>. In </a:t>
            </a:r>
            <a:r>
              <a:rPr lang="de-AT" baseline="0" dirty="0" err="1" smtClean="0"/>
              <a:t>order</a:t>
            </a:r>
            <a:r>
              <a:rPr lang="de-AT" baseline="0" dirty="0" smtClean="0"/>
              <a:t> </a:t>
            </a:r>
            <a:r>
              <a:rPr lang="de-AT" baseline="0" dirty="0" err="1" smtClean="0"/>
              <a:t>to</a:t>
            </a:r>
            <a:r>
              <a:rPr lang="de-AT" baseline="0" dirty="0" smtClean="0"/>
              <a:t> </a:t>
            </a:r>
            <a:r>
              <a:rPr lang="de-AT" baseline="0" dirty="0" err="1" smtClean="0"/>
              <a:t>make</a:t>
            </a:r>
            <a:r>
              <a:rPr lang="de-AT" baseline="0" dirty="0" smtClean="0"/>
              <a:t> </a:t>
            </a:r>
            <a:r>
              <a:rPr lang="de-AT" baseline="0" dirty="0" err="1" smtClean="0"/>
              <a:t>optimum</a:t>
            </a:r>
            <a:r>
              <a:rPr lang="de-AT" baseline="0" dirty="0" smtClean="0"/>
              <a:t> </a:t>
            </a:r>
            <a:r>
              <a:rPr lang="de-AT" baseline="0" dirty="0" err="1" smtClean="0"/>
              <a:t>use</a:t>
            </a:r>
            <a:r>
              <a:rPr lang="de-AT" baseline="0" dirty="0" smtClean="0"/>
              <a:t> </a:t>
            </a:r>
            <a:r>
              <a:rPr lang="de-AT" baseline="0" dirty="0" err="1" smtClean="0"/>
              <a:t>of</a:t>
            </a:r>
            <a:r>
              <a:rPr lang="de-AT" baseline="0" dirty="0" smtClean="0"/>
              <a:t> </a:t>
            </a:r>
            <a:r>
              <a:rPr lang="de-AT" baseline="0" dirty="0" err="1" smtClean="0"/>
              <a:t>the</a:t>
            </a:r>
            <a:r>
              <a:rPr lang="de-AT" baseline="0" dirty="0" smtClean="0"/>
              <a:t> </a:t>
            </a:r>
            <a:r>
              <a:rPr lang="de-AT" baseline="0" dirty="0" err="1" smtClean="0"/>
              <a:t>loading</a:t>
            </a:r>
            <a:r>
              <a:rPr lang="de-AT" baseline="0" dirty="0" smtClean="0"/>
              <a:t> </a:t>
            </a:r>
            <a:r>
              <a:rPr lang="de-AT" baseline="0" dirty="0" err="1" smtClean="0"/>
              <a:t>space</a:t>
            </a:r>
            <a:r>
              <a:rPr lang="de-AT" baseline="0" dirty="0" smtClean="0"/>
              <a:t>, a </a:t>
            </a:r>
            <a:r>
              <a:rPr lang="de-AT" baseline="0" dirty="0" err="1" smtClean="0"/>
              <a:t>swivel</a:t>
            </a:r>
            <a:r>
              <a:rPr lang="de-AT" baseline="0" dirty="0" smtClean="0"/>
              <a:t> </a:t>
            </a:r>
            <a:r>
              <a:rPr lang="de-AT" baseline="0" dirty="0" err="1" smtClean="0"/>
              <a:t>tube</a:t>
            </a:r>
            <a:r>
              <a:rPr lang="de-AT" baseline="0" dirty="0" smtClean="0"/>
              <a:t> </a:t>
            </a:r>
            <a:r>
              <a:rPr lang="de-AT" baseline="0" dirty="0" err="1" smtClean="0"/>
              <a:t>is</a:t>
            </a:r>
            <a:r>
              <a:rPr lang="de-AT" baseline="0" dirty="0" smtClean="0"/>
              <a:t> </a:t>
            </a:r>
            <a:r>
              <a:rPr lang="de-AT" baseline="0" dirty="0" err="1" smtClean="0"/>
              <a:t>used</a:t>
            </a:r>
            <a:r>
              <a:rPr lang="de-AT" baseline="0" dirty="0" smtClean="0"/>
              <a:t> </a:t>
            </a:r>
            <a:r>
              <a:rPr lang="de-AT" baseline="0" dirty="0" err="1" smtClean="0"/>
              <a:t>during</a:t>
            </a:r>
            <a:r>
              <a:rPr lang="de-AT" baseline="0" dirty="0" smtClean="0"/>
              <a:t> </a:t>
            </a:r>
            <a:r>
              <a:rPr lang="de-AT" baseline="0" dirty="0" err="1" smtClean="0"/>
              <a:t>the</a:t>
            </a:r>
            <a:r>
              <a:rPr lang="de-AT" baseline="0" dirty="0" smtClean="0"/>
              <a:t> </a:t>
            </a:r>
            <a:r>
              <a:rPr lang="de-AT" baseline="0" dirty="0" err="1" smtClean="0"/>
              <a:t>transhipment</a:t>
            </a:r>
            <a:r>
              <a:rPr lang="de-AT" baseline="0" dirty="0" smtClean="0"/>
              <a:t>. The goods reach Auhafen in Basel via the Danube or Rhine. The </a:t>
            </a:r>
            <a:r>
              <a:rPr lang="de-AT" baseline="0" dirty="0" err="1" smtClean="0"/>
              <a:t>grain</a:t>
            </a:r>
            <a:r>
              <a:rPr lang="de-AT" baseline="0" dirty="0" smtClean="0"/>
              <a:t> </a:t>
            </a:r>
            <a:r>
              <a:rPr lang="de-AT" baseline="0" dirty="0" err="1" smtClean="0"/>
              <a:t>is</a:t>
            </a:r>
            <a:r>
              <a:rPr lang="de-AT" baseline="0" dirty="0" smtClean="0"/>
              <a:t> </a:t>
            </a:r>
            <a:r>
              <a:rPr lang="de-AT" baseline="0" dirty="0" err="1" smtClean="0"/>
              <a:t>transported</a:t>
            </a:r>
            <a:r>
              <a:rPr lang="de-AT" baseline="0" dirty="0" smtClean="0"/>
              <a:t> </a:t>
            </a:r>
            <a:r>
              <a:rPr lang="de-AT" baseline="0" dirty="0" err="1" smtClean="0"/>
              <a:t>to</a:t>
            </a:r>
            <a:r>
              <a:rPr lang="de-AT" baseline="0" dirty="0" smtClean="0"/>
              <a:t> </a:t>
            </a:r>
            <a:r>
              <a:rPr lang="de-AT" baseline="0" dirty="0" err="1" smtClean="0"/>
              <a:t>the</a:t>
            </a:r>
            <a:r>
              <a:rPr lang="de-AT" baseline="0" dirty="0" smtClean="0"/>
              <a:t> </a:t>
            </a:r>
            <a:r>
              <a:rPr lang="de-AT" baseline="0" dirty="0" err="1" smtClean="0"/>
              <a:t>consignee</a:t>
            </a:r>
            <a:r>
              <a:rPr lang="de-AT" baseline="0" dirty="0" smtClean="0"/>
              <a:t> (end </a:t>
            </a:r>
            <a:r>
              <a:rPr lang="de-AT" baseline="0" dirty="0" err="1" smtClean="0"/>
              <a:t>customer</a:t>
            </a:r>
            <a:r>
              <a:rPr lang="de-AT" baseline="0" dirty="0" smtClean="0"/>
              <a:t>) in </a:t>
            </a:r>
            <a:r>
              <a:rPr lang="de-AT" baseline="0" dirty="0" err="1" smtClean="0"/>
              <a:t>Zurich</a:t>
            </a:r>
            <a:r>
              <a:rPr lang="de-AT" baseline="0" dirty="0" smtClean="0"/>
              <a:t> </a:t>
            </a:r>
            <a:r>
              <a:rPr lang="de-AT" baseline="0" dirty="0" err="1" smtClean="0"/>
              <a:t>by</a:t>
            </a:r>
            <a:r>
              <a:rPr lang="de-AT" baseline="0" dirty="0" smtClean="0"/>
              <a:t> </a:t>
            </a:r>
            <a:r>
              <a:rPr lang="de-AT" baseline="0" dirty="0" err="1" smtClean="0"/>
              <a:t>rail</a:t>
            </a:r>
            <a:r>
              <a:rPr lang="de-AT" baseline="0" dirty="0" smtClean="0"/>
              <a:t>. </a:t>
            </a:r>
          </a:p>
          <a:p>
            <a:pPr defTabSz="913028">
              <a:defRPr/>
            </a:pPr>
            <a:endParaRPr lang="de-DE" baseline="0" dirty="0" smtClean="0"/>
          </a:p>
          <a:p>
            <a:pPr defTabSz="913028">
              <a:defRPr/>
            </a:pPr>
            <a:r>
              <a:rPr lang="de-AT" b="1" baseline="0" dirty="0" smtClean="0"/>
              <a:t>General </a:t>
            </a:r>
            <a:r>
              <a:rPr lang="de-AT" b="1" baseline="0" dirty="0" err="1" smtClean="0"/>
              <a:t>cargo</a:t>
            </a:r>
            <a:r>
              <a:rPr lang="de-AT" b="1" baseline="0" dirty="0" smtClean="0"/>
              <a:t>: Steel </a:t>
            </a:r>
            <a:r>
              <a:rPr lang="de-AT" b="1" baseline="0" dirty="0" err="1" smtClean="0"/>
              <a:t>products</a:t>
            </a:r>
            <a:endParaRPr lang="de-AT" b="1" baseline="0" dirty="0" smtClean="0"/>
          </a:p>
          <a:p>
            <a:pPr defTabSz="913028">
              <a:defRPr/>
            </a:pPr>
            <a:r>
              <a:rPr lang="de-DE" dirty="0" smtClean="0"/>
              <a:t>On </a:t>
            </a:r>
            <a:r>
              <a:rPr lang="de-DE" dirty="0" err="1" smtClean="0"/>
              <a:t>the</a:t>
            </a:r>
            <a:r>
              <a:rPr lang="de-DE" dirty="0" smtClean="0"/>
              <a:t> route </a:t>
            </a:r>
            <a:r>
              <a:rPr lang="de-DE" dirty="0" err="1" smtClean="0"/>
              <a:t>from</a:t>
            </a:r>
            <a:r>
              <a:rPr lang="de-DE" dirty="0" smtClean="0"/>
              <a:t> Linz </a:t>
            </a:r>
            <a:r>
              <a:rPr lang="de-DE" dirty="0" err="1" smtClean="0"/>
              <a:t>to</a:t>
            </a:r>
            <a:r>
              <a:rPr lang="de-DE" dirty="0" smtClean="0"/>
              <a:t> </a:t>
            </a:r>
            <a:r>
              <a:rPr lang="de-DE" dirty="0" err="1" smtClean="0"/>
              <a:t>Moedijk</a:t>
            </a:r>
            <a:r>
              <a:rPr lang="de-DE" dirty="0" smtClean="0"/>
              <a:t> (</a:t>
            </a:r>
            <a:r>
              <a:rPr lang="de-DE" dirty="0" err="1" smtClean="0"/>
              <a:t>near</a:t>
            </a:r>
            <a:r>
              <a:rPr lang="de-DE" dirty="0" smtClean="0"/>
              <a:t> Rotterdam)</a:t>
            </a:r>
            <a:r>
              <a:rPr lang="de-DE" baseline="0" dirty="0" smtClean="0"/>
              <a:t> 500,00 </a:t>
            </a:r>
            <a:r>
              <a:rPr lang="de-DE" baseline="0" dirty="0" err="1" smtClean="0"/>
              <a:t>tonnes</a:t>
            </a:r>
            <a:r>
              <a:rPr lang="de-DE" baseline="0" dirty="0" smtClean="0"/>
              <a:t> </a:t>
            </a:r>
            <a:r>
              <a:rPr lang="de-DE" baseline="0" dirty="0" err="1" smtClean="0"/>
              <a:t>of</a:t>
            </a:r>
            <a:r>
              <a:rPr lang="de-DE" baseline="0" dirty="0" smtClean="0"/>
              <a:t> </a:t>
            </a:r>
            <a:r>
              <a:rPr lang="de-DE" baseline="0" dirty="0" err="1" smtClean="0"/>
              <a:t>steel</a:t>
            </a:r>
            <a:r>
              <a:rPr lang="de-DE" baseline="0" dirty="0" smtClean="0"/>
              <a:t> </a:t>
            </a:r>
            <a:r>
              <a:rPr lang="de-DE" baseline="0" dirty="0" err="1" smtClean="0"/>
              <a:t>are</a:t>
            </a:r>
            <a:r>
              <a:rPr lang="de-DE" baseline="0" dirty="0" smtClean="0"/>
              <a:t> </a:t>
            </a:r>
            <a:r>
              <a:rPr lang="de-DE" baseline="0" dirty="0" err="1" smtClean="0"/>
              <a:t>transported</a:t>
            </a:r>
            <a:r>
              <a:rPr lang="de-DE" baseline="0" dirty="0" smtClean="0"/>
              <a:t> </a:t>
            </a:r>
            <a:r>
              <a:rPr lang="de-DE" baseline="0" dirty="0" err="1" smtClean="0"/>
              <a:t>annually</a:t>
            </a:r>
            <a:r>
              <a:rPr lang="de-DE" baseline="0" dirty="0" smtClean="0"/>
              <a:t> </a:t>
            </a:r>
            <a:r>
              <a:rPr lang="de-DE" baseline="0" dirty="0" err="1" smtClean="0"/>
              <a:t>by</a:t>
            </a:r>
            <a:r>
              <a:rPr lang="de-DE" baseline="0" dirty="0" smtClean="0"/>
              <a:t> </a:t>
            </a:r>
            <a:r>
              <a:rPr lang="de-DE" baseline="0" dirty="0" err="1" smtClean="0"/>
              <a:t>inland</a:t>
            </a:r>
            <a:r>
              <a:rPr lang="de-DE" baseline="0" dirty="0" smtClean="0"/>
              <a:t> </a:t>
            </a:r>
            <a:r>
              <a:rPr lang="de-DE" baseline="0" dirty="0" err="1" smtClean="0"/>
              <a:t>waterway</a:t>
            </a:r>
            <a:r>
              <a:rPr lang="de-DE" baseline="0" dirty="0" smtClean="0"/>
              <a:t>. The steel products are transported by a wagon from various warehouses on the factory premises to the covered transhipment hall in the works harbour of the steel producer voestalpine Linz. There the goods are loaded directly from the wagons onto the inland waterway vessel. A bridge crane with a lifting capaity of up to 35 tonnes is used for transhipment in the Linz port hall. </a:t>
            </a:r>
            <a:r>
              <a:rPr lang="de-DE" baseline="0" dirty="0" err="1" smtClean="0"/>
              <a:t>Afterwards</a:t>
            </a:r>
            <a:r>
              <a:rPr lang="de-DE" baseline="0" dirty="0" smtClean="0"/>
              <a:t> </a:t>
            </a:r>
            <a:r>
              <a:rPr lang="de-DE" baseline="0" dirty="0" err="1" smtClean="0"/>
              <a:t>the</a:t>
            </a:r>
            <a:r>
              <a:rPr lang="de-DE" baseline="0" dirty="0" smtClean="0"/>
              <a:t> </a:t>
            </a:r>
            <a:r>
              <a:rPr lang="de-DE" baseline="0" dirty="0" err="1" smtClean="0"/>
              <a:t>transport</a:t>
            </a:r>
            <a:r>
              <a:rPr lang="de-DE" baseline="0" dirty="0" smtClean="0"/>
              <a:t> </a:t>
            </a:r>
            <a:r>
              <a:rPr lang="de-DE" baseline="0" dirty="0" err="1" smtClean="0"/>
              <a:t>takes</a:t>
            </a:r>
            <a:r>
              <a:rPr lang="de-DE" baseline="0" dirty="0" smtClean="0"/>
              <a:t> </a:t>
            </a:r>
            <a:r>
              <a:rPr lang="de-DE" baseline="0" dirty="0" err="1" smtClean="0"/>
              <a:t>place</a:t>
            </a:r>
            <a:r>
              <a:rPr lang="de-DE" baseline="0" dirty="0" smtClean="0"/>
              <a:t> </a:t>
            </a:r>
            <a:r>
              <a:rPr lang="de-DE" baseline="0" dirty="0" err="1" smtClean="0"/>
              <a:t>by</a:t>
            </a:r>
            <a:r>
              <a:rPr lang="de-DE" baseline="0" dirty="0" smtClean="0"/>
              <a:t> </a:t>
            </a:r>
            <a:r>
              <a:rPr lang="de-DE" baseline="0" dirty="0" err="1" smtClean="0"/>
              <a:t>pushed</a:t>
            </a:r>
            <a:r>
              <a:rPr lang="de-DE" baseline="0" dirty="0" smtClean="0"/>
              <a:t> </a:t>
            </a:r>
            <a:r>
              <a:rPr lang="de-DE" baseline="0" dirty="0" err="1" smtClean="0"/>
              <a:t>train</a:t>
            </a:r>
            <a:r>
              <a:rPr lang="de-DE" baseline="0" dirty="0" smtClean="0"/>
              <a:t> </a:t>
            </a:r>
            <a:r>
              <a:rPr lang="de-DE" baseline="0" dirty="0" err="1" smtClean="0"/>
              <a:t>to</a:t>
            </a:r>
            <a:r>
              <a:rPr lang="de-DE" baseline="0" dirty="0" smtClean="0"/>
              <a:t> </a:t>
            </a:r>
            <a:r>
              <a:rPr lang="de-DE" baseline="0" dirty="0" err="1" smtClean="0"/>
              <a:t>Moerdijk</a:t>
            </a:r>
            <a:r>
              <a:rPr lang="de-DE" baseline="0" dirty="0" smtClean="0"/>
              <a:t>. </a:t>
            </a:r>
            <a:r>
              <a:rPr lang="de-DE" baseline="0" dirty="0" err="1" smtClean="0"/>
              <a:t>There</a:t>
            </a:r>
            <a:r>
              <a:rPr lang="de-DE" baseline="0" dirty="0" smtClean="0"/>
              <a:t> </a:t>
            </a:r>
            <a:r>
              <a:rPr lang="de-DE" baseline="0" dirty="0" err="1" smtClean="0"/>
              <a:t>the</a:t>
            </a:r>
            <a:r>
              <a:rPr lang="de-DE" baseline="0" dirty="0" smtClean="0"/>
              <a:t> </a:t>
            </a:r>
            <a:r>
              <a:rPr lang="de-DE" baseline="0" dirty="0" err="1" smtClean="0"/>
              <a:t>goods</a:t>
            </a:r>
            <a:r>
              <a:rPr lang="de-DE" baseline="0" dirty="0" smtClean="0"/>
              <a:t> </a:t>
            </a:r>
            <a:r>
              <a:rPr lang="de-DE" baseline="0" dirty="0" err="1" smtClean="0"/>
              <a:t>are</a:t>
            </a:r>
            <a:r>
              <a:rPr lang="de-DE" baseline="0" dirty="0" smtClean="0"/>
              <a:t> </a:t>
            </a:r>
            <a:r>
              <a:rPr lang="de-DE" baseline="0" dirty="0" err="1" smtClean="0"/>
              <a:t>transferred</a:t>
            </a:r>
            <a:r>
              <a:rPr lang="de-DE" baseline="0" dirty="0" smtClean="0"/>
              <a:t> </a:t>
            </a:r>
            <a:r>
              <a:rPr lang="de-DE" baseline="0" dirty="0" err="1" smtClean="0"/>
              <a:t>to</a:t>
            </a:r>
            <a:r>
              <a:rPr lang="de-DE" baseline="0" dirty="0" smtClean="0"/>
              <a:t> a </a:t>
            </a:r>
            <a:r>
              <a:rPr lang="de-DE" baseline="0" dirty="0" err="1" smtClean="0"/>
              <a:t>seagoing</a:t>
            </a:r>
            <a:r>
              <a:rPr lang="de-DE" baseline="0" dirty="0" smtClean="0"/>
              <a:t> </a:t>
            </a:r>
            <a:r>
              <a:rPr lang="de-DE" baseline="0" dirty="0" err="1" smtClean="0"/>
              <a:t>vessel</a:t>
            </a:r>
            <a:r>
              <a:rPr lang="de-DE" baseline="0" dirty="0" smtClean="0"/>
              <a:t> </a:t>
            </a:r>
            <a:r>
              <a:rPr lang="de-DE" baseline="0" dirty="0" err="1" smtClean="0"/>
              <a:t>and</a:t>
            </a:r>
            <a:r>
              <a:rPr lang="de-DE" baseline="0" dirty="0" smtClean="0"/>
              <a:t> </a:t>
            </a:r>
            <a:r>
              <a:rPr lang="de-DE" baseline="0" dirty="0" err="1" smtClean="0"/>
              <a:t>brought</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ports</a:t>
            </a:r>
            <a:r>
              <a:rPr lang="de-DE" baseline="0" dirty="0" smtClean="0"/>
              <a:t> </a:t>
            </a:r>
            <a:r>
              <a:rPr lang="de-DE" baseline="0" dirty="0" err="1" smtClean="0"/>
              <a:t>near</a:t>
            </a:r>
            <a:r>
              <a:rPr lang="de-DE" baseline="0" dirty="0" smtClean="0"/>
              <a:t> </a:t>
            </a:r>
            <a:r>
              <a:rPr lang="de-DE" baseline="0" dirty="0" err="1" smtClean="0"/>
              <a:t>the</a:t>
            </a:r>
            <a:r>
              <a:rPr lang="de-DE" baseline="0" dirty="0" smtClean="0"/>
              <a:t> </a:t>
            </a:r>
            <a:r>
              <a:rPr lang="de-DE" baseline="0" dirty="0" err="1" smtClean="0"/>
              <a:t>consignee</a:t>
            </a:r>
            <a:r>
              <a:rPr lang="de-DE" baseline="0" dirty="0" smtClean="0"/>
              <a:t> (end </a:t>
            </a:r>
            <a:r>
              <a:rPr lang="de-DE" baseline="0" dirty="0" err="1" smtClean="0"/>
              <a:t>customers</a:t>
            </a:r>
            <a:r>
              <a:rPr lang="de-DE" baseline="0" dirty="0" smtClean="0"/>
              <a:t>). Latter are located in Brazil, the USA, Singapore, India and South Africa, for example. In </a:t>
            </a:r>
            <a:r>
              <a:rPr lang="de-DE" baseline="0" dirty="0" err="1" smtClean="0"/>
              <a:t>most</a:t>
            </a:r>
            <a:r>
              <a:rPr lang="de-DE" baseline="0" dirty="0" smtClean="0"/>
              <a:t> </a:t>
            </a:r>
            <a:r>
              <a:rPr lang="de-DE" baseline="0" dirty="0" err="1" smtClean="0"/>
              <a:t>cases</a:t>
            </a:r>
            <a:r>
              <a:rPr lang="de-DE" baseline="0" dirty="0" smtClean="0"/>
              <a:t>, </a:t>
            </a:r>
            <a:r>
              <a:rPr lang="de-DE" baseline="0" dirty="0" err="1" smtClean="0"/>
              <a:t>the</a:t>
            </a:r>
            <a:r>
              <a:rPr lang="de-DE" baseline="0" dirty="0" smtClean="0"/>
              <a:t> final </a:t>
            </a:r>
            <a:r>
              <a:rPr lang="de-DE" baseline="0" dirty="0" err="1" smtClean="0"/>
              <a:t>transport</a:t>
            </a:r>
            <a:r>
              <a:rPr lang="de-DE" baseline="0" dirty="0" smtClean="0"/>
              <a:t> </a:t>
            </a:r>
            <a:r>
              <a:rPr lang="de-DE" baseline="0" dirty="0" err="1" smtClean="0"/>
              <a:t>takes</a:t>
            </a:r>
            <a:r>
              <a:rPr lang="de-DE" baseline="0" dirty="0" smtClean="0"/>
              <a:t> </a:t>
            </a:r>
            <a:r>
              <a:rPr lang="de-DE" baseline="0" dirty="0" err="1" smtClean="0"/>
              <a:t>place</a:t>
            </a:r>
            <a:r>
              <a:rPr lang="de-DE" baseline="0" dirty="0" smtClean="0"/>
              <a:t> </a:t>
            </a:r>
            <a:r>
              <a:rPr lang="de-DE" baseline="0" dirty="0" err="1" smtClean="0"/>
              <a:t>by</a:t>
            </a:r>
            <a:r>
              <a:rPr lang="de-DE" baseline="0" dirty="0" smtClean="0"/>
              <a:t> </a:t>
            </a:r>
            <a:r>
              <a:rPr lang="de-DE" baseline="0" dirty="0" err="1" smtClean="0"/>
              <a:t>rail</a:t>
            </a:r>
            <a:r>
              <a:rPr lang="de-DE" baseline="0" dirty="0" smtClean="0"/>
              <a:t>, but </a:t>
            </a:r>
            <a:r>
              <a:rPr lang="de-DE" baseline="0" dirty="0" err="1" smtClean="0"/>
              <a:t>trucks</a:t>
            </a:r>
            <a:r>
              <a:rPr lang="de-DE" baseline="0" dirty="0" smtClean="0"/>
              <a:t> </a:t>
            </a:r>
            <a:r>
              <a:rPr lang="de-DE" baseline="0" dirty="0" err="1" smtClean="0"/>
              <a:t>are</a:t>
            </a:r>
            <a:r>
              <a:rPr lang="de-DE" baseline="0" dirty="0" smtClean="0"/>
              <a:t> also </a:t>
            </a:r>
            <a:r>
              <a:rPr lang="de-DE" baseline="0" dirty="0" err="1" smtClean="0"/>
              <a:t>used</a:t>
            </a:r>
            <a:r>
              <a:rPr lang="de-DE" baseline="0" dirty="0" smtClean="0"/>
              <a:t> in </a:t>
            </a:r>
            <a:r>
              <a:rPr lang="de-DE" baseline="0" dirty="0" err="1" smtClean="0"/>
              <a:t>some</a:t>
            </a:r>
            <a:r>
              <a:rPr lang="de-DE" baseline="0" dirty="0" smtClean="0"/>
              <a:t> </a:t>
            </a:r>
            <a:r>
              <a:rPr lang="de-DE" baseline="0" dirty="0" err="1" smtClean="0"/>
              <a:t>cases</a:t>
            </a:r>
            <a:r>
              <a:rPr lang="de-DE" baseline="0" dirty="0" smtClean="0"/>
              <a:t>. </a:t>
            </a:r>
          </a:p>
          <a:p>
            <a:pPr defTabSz="913028">
              <a:defRPr/>
            </a:pPr>
            <a:endParaRPr lang="de-AT" baseline="0" dirty="0" smtClean="0"/>
          </a:p>
          <a:p>
            <a:pPr defTabSz="913028">
              <a:defRPr/>
            </a:pPr>
            <a:r>
              <a:rPr lang="de-AT" b="1" baseline="0" dirty="0" err="1" smtClean="0"/>
              <a:t>Bulk</a:t>
            </a:r>
            <a:r>
              <a:rPr lang="de-AT" b="1" baseline="0" dirty="0" smtClean="0"/>
              <a:t> </a:t>
            </a:r>
            <a:r>
              <a:rPr lang="de-AT" b="1" baseline="0" dirty="0" err="1" smtClean="0"/>
              <a:t>cargo</a:t>
            </a:r>
            <a:r>
              <a:rPr lang="de-AT" b="1" baseline="0" dirty="0" smtClean="0"/>
              <a:t>: Mineral </a:t>
            </a:r>
            <a:r>
              <a:rPr lang="de-AT" b="1" baseline="0" dirty="0" err="1" smtClean="0"/>
              <a:t>raw</a:t>
            </a:r>
            <a:r>
              <a:rPr lang="de-AT" b="1" baseline="0" dirty="0" smtClean="0"/>
              <a:t> </a:t>
            </a:r>
            <a:r>
              <a:rPr lang="de-AT" b="1" baseline="0" dirty="0" err="1" smtClean="0"/>
              <a:t>materials</a:t>
            </a:r>
            <a:endParaRPr lang="de-AT" b="1" baseline="0" dirty="0" smtClean="0"/>
          </a:p>
          <a:p>
            <a:pPr defTabSz="913028">
              <a:defRPr/>
            </a:pPr>
            <a:r>
              <a:rPr lang="de-AT" dirty="0" smtClean="0"/>
              <a:t>In </a:t>
            </a:r>
            <a:r>
              <a:rPr lang="de-AT" dirty="0" err="1" smtClean="0"/>
              <a:t>the</a:t>
            </a:r>
            <a:r>
              <a:rPr lang="de-AT" dirty="0" smtClean="0"/>
              <a:t> </a:t>
            </a:r>
            <a:r>
              <a:rPr lang="de-AT" dirty="0" err="1" smtClean="0"/>
              <a:t>port</a:t>
            </a:r>
            <a:r>
              <a:rPr lang="de-AT" dirty="0" smtClean="0"/>
              <a:t> </a:t>
            </a:r>
            <a:r>
              <a:rPr lang="de-AT" dirty="0" err="1" smtClean="0"/>
              <a:t>of</a:t>
            </a:r>
            <a:r>
              <a:rPr lang="de-AT" dirty="0" smtClean="0"/>
              <a:t> Linz, </a:t>
            </a:r>
            <a:r>
              <a:rPr lang="de-AT" dirty="0" err="1" smtClean="0"/>
              <a:t>mineral</a:t>
            </a:r>
            <a:r>
              <a:rPr lang="de-AT" dirty="0" smtClean="0"/>
              <a:t> </a:t>
            </a:r>
            <a:r>
              <a:rPr lang="de-AT" dirty="0" err="1" smtClean="0"/>
              <a:t>raw</a:t>
            </a:r>
            <a:r>
              <a:rPr lang="de-AT" dirty="0" smtClean="0"/>
              <a:t> </a:t>
            </a:r>
            <a:r>
              <a:rPr lang="de-AT" dirty="0" err="1" smtClean="0"/>
              <a:t>materials</a:t>
            </a:r>
            <a:r>
              <a:rPr lang="de-AT" dirty="0" smtClean="0"/>
              <a:t> </a:t>
            </a:r>
            <a:r>
              <a:rPr lang="de-AT" dirty="0" err="1" smtClean="0"/>
              <a:t>are</a:t>
            </a:r>
            <a:r>
              <a:rPr lang="de-AT" baseline="0" dirty="0" smtClean="0"/>
              <a:t> </a:t>
            </a:r>
            <a:r>
              <a:rPr lang="de-AT" baseline="0" dirty="0" err="1" smtClean="0"/>
              <a:t>transported</a:t>
            </a:r>
            <a:r>
              <a:rPr lang="de-AT" baseline="0" dirty="0" smtClean="0"/>
              <a:t> </a:t>
            </a:r>
            <a:r>
              <a:rPr lang="de-AT" baseline="0" dirty="0" err="1" smtClean="0"/>
              <a:t>and</a:t>
            </a:r>
            <a:r>
              <a:rPr lang="de-AT" baseline="0" dirty="0" smtClean="0"/>
              <a:t> </a:t>
            </a:r>
            <a:r>
              <a:rPr lang="de-AT" baseline="0" dirty="0" err="1" smtClean="0"/>
              <a:t>transhipped</a:t>
            </a:r>
            <a:r>
              <a:rPr lang="de-AT" baseline="0" dirty="0" smtClean="0"/>
              <a:t>. Due to sensitivity to moisture and contamination, transport is a difficult undertaking. At </a:t>
            </a:r>
            <a:r>
              <a:rPr lang="de-AT" baseline="0" dirty="0" err="1" smtClean="0"/>
              <a:t>the</a:t>
            </a:r>
            <a:r>
              <a:rPr lang="de-AT" baseline="0" dirty="0" smtClean="0"/>
              <a:t> </a:t>
            </a:r>
            <a:r>
              <a:rPr lang="de-AT" baseline="0" dirty="0" err="1" smtClean="0"/>
              <a:t>beginning</a:t>
            </a:r>
            <a:r>
              <a:rPr lang="de-AT" baseline="0" dirty="0" smtClean="0"/>
              <a:t> </a:t>
            </a:r>
            <a:r>
              <a:rPr lang="de-AT" baseline="0" dirty="0" err="1" smtClean="0"/>
              <a:t>of</a:t>
            </a:r>
            <a:r>
              <a:rPr lang="de-AT" baseline="0" dirty="0" smtClean="0"/>
              <a:t> </a:t>
            </a:r>
            <a:r>
              <a:rPr lang="de-AT" baseline="0" dirty="0" err="1" smtClean="0"/>
              <a:t>the</a:t>
            </a:r>
            <a:r>
              <a:rPr lang="de-AT" baseline="0" dirty="0" smtClean="0"/>
              <a:t> </a:t>
            </a:r>
            <a:r>
              <a:rPr lang="de-AT" baseline="0" dirty="0" err="1" smtClean="0"/>
              <a:t>transport</a:t>
            </a:r>
            <a:r>
              <a:rPr lang="de-AT" baseline="0" dirty="0" smtClean="0"/>
              <a:t> </a:t>
            </a:r>
            <a:r>
              <a:rPr lang="de-AT" baseline="0" dirty="0" err="1" smtClean="0"/>
              <a:t>chain</a:t>
            </a:r>
            <a:r>
              <a:rPr lang="de-AT" baseline="0" dirty="0" smtClean="0"/>
              <a:t>, </a:t>
            </a:r>
            <a:r>
              <a:rPr lang="de-AT" baseline="0" dirty="0" err="1" smtClean="0"/>
              <a:t>the</a:t>
            </a:r>
            <a:r>
              <a:rPr lang="de-AT" baseline="0" dirty="0" smtClean="0"/>
              <a:t> </a:t>
            </a:r>
            <a:r>
              <a:rPr lang="de-AT" baseline="0" dirty="0" err="1" smtClean="0"/>
              <a:t>mineral</a:t>
            </a:r>
            <a:r>
              <a:rPr lang="de-AT" baseline="0" dirty="0" smtClean="0"/>
              <a:t> </a:t>
            </a:r>
            <a:r>
              <a:rPr lang="de-AT" baseline="0" dirty="0" err="1" smtClean="0"/>
              <a:t>raw</a:t>
            </a:r>
            <a:r>
              <a:rPr lang="de-AT" baseline="0" dirty="0" smtClean="0"/>
              <a:t> </a:t>
            </a:r>
            <a:r>
              <a:rPr lang="de-AT" baseline="0" dirty="0" err="1" smtClean="0"/>
              <a:t>materials</a:t>
            </a:r>
            <a:r>
              <a:rPr lang="de-AT" baseline="0" dirty="0" smtClean="0"/>
              <a:t> </a:t>
            </a:r>
            <a:r>
              <a:rPr lang="de-AT" baseline="0" dirty="0" err="1" smtClean="0"/>
              <a:t>are</a:t>
            </a:r>
            <a:r>
              <a:rPr lang="de-AT" baseline="0" dirty="0" smtClean="0"/>
              <a:t> </a:t>
            </a:r>
            <a:r>
              <a:rPr lang="de-AT" baseline="0" dirty="0" err="1" smtClean="0"/>
              <a:t>transported</a:t>
            </a:r>
            <a:r>
              <a:rPr lang="de-AT" baseline="0" dirty="0" smtClean="0"/>
              <a:t> </a:t>
            </a:r>
            <a:r>
              <a:rPr lang="de-AT" baseline="0" dirty="0" err="1" smtClean="0"/>
              <a:t>to</a:t>
            </a:r>
            <a:r>
              <a:rPr lang="de-AT" baseline="0" dirty="0" smtClean="0"/>
              <a:t> Rotterdam </a:t>
            </a:r>
            <a:r>
              <a:rPr lang="de-AT" baseline="0" dirty="0" err="1" smtClean="0"/>
              <a:t>by</a:t>
            </a:r>
            <a:r>
              <a:rPr lang="de-AT" baseline="0" dirty="0" smtClean="0"/>
              <a:t> </a:t>
            </a:r>
            <a:r>
              <a:rPr lang="de-AT" baseline="0" dirty="0" err="1" smtClean="0"/>
              <a:t>ocean-going</a:t>
            </a:r>
            <a:r>
              <a:rPr lang="de-AT" baseline="0" dirty="0" smtClean="0"/>
              <a:t> </a:t>
            </a:r>
            <a:r>
              <a:rPr lang="de-AT" baseline="0" dirty="0" err="1" smtClean="0"/>
              <a:t>vessels</a:t>
            </a:r>
            <a:r>
              <a:rPr lang="de-AT" baseline="0" dirty="0" smtClean="0"/>
              <a:t>. The </a:t>
            </a:r>
            <a:r>
              <a:rPr lang="de-AT" baseline="0" dirty="0" err="1" smtClean="0"/>
              <a:t>cargo</a:t>
            </a:r>
            <a:r>
              <a:rPr lang="de-AT" baseline="0" dirty="0" smtClean="0"/>
              <a:t> </a:t>
            </a:r>
            <a:r>
              <a:rPr lang="de-AT" baseline="0" dirty="0" err="1" smtClean="0"/>
              <a:t>is</a:t>
            </a:r>
            <a:r>
              <a:rPr lang="de-AT" baseline="0" dirty="0" smtClean="0"/>
              <a:t> </a:t>
            </a:r>
            <a:r>
              <a:rPr lang="de-AT" baseline="0" dirty="0" err="1" smtClean="0"/>
              <a:t>transferred</a:t>
            </a:r>
            <a:r>
              <a:rPr lang="de-AT" baseline="0" dirty="0" smtClean="0"/>
              <a:t> </a:t>
            </a:r>
            <a:r>
              <a:rPr lang="de-AT" baseline="0" dirty="0" err="1" smtClean="0"/>
              <a:t>to</a:t>
            </a:r>
            <a:r>
              <a:rPr lang="de-AT" baseline="0" dirty="0" smtClean="0"/>
              <a:t> </a:t>
            </a:r>
            <a:r>
              <a:rPr lang="de-AT" baseline="0" dirty="0" err="1" smtClean="0"/>
              <a:t>the</a:t>
            </a:r>
            <a:r>
              <a:rPr lang="de-AT" baseline="0" dirty="0" smtClean="0"/>
              <a:t> </a:t>
            </a:r>
            <a:r>
              <a:rPr lang="de-AT" baseline="0" dirty="0" err="1" smtClean="0"/>
              <a:t>inland</a:t>
            </a:r>
            <a:r>
              <a:rPr lang="de-AT" baseline="0" dirty="0" smtClean="0"/>
              <a:t> </a:t>
            </a:r>
            <a:r>
              <a:rPr lang="de-AT" baseline="0" dirty="0" err="1" smtClean="0"/>
              <a:t>waterway</a:t>
            </a:r>
            <a:r>
              <a:rPr lang="de-AT" baseline="0" dirty="0" smtClean="0"/>
              <a:t> </a:t>
            </a:r>
            <a:r>
              <a:rPr lang="de-AT" baseline="0" dirty="0" err="1" smtClean="0"/>
              <a:t>vessel</a:t>
            </a:r>
            <a:r>
              <a:rPr lang="de-AT" baseline="0" dirty="0" smtClean="0"/>
              <a:t>, </a:t>
            </a:r>
            <a:r>
              <a:rPr lang="de-AT" baseline="0" dirty="0" err="1" smtClean="0"/>
              <a:t>usually</a:t>
            </a:r>
            <a:r>
              <a:rPr lang="de-AT" baseline="0" dirty="0" smtClean="0"/>
              <a:t> </a:t>
            </a:r>
            <a:r>
              <a:rPr lang="de-AT" baseline="0" dirty="0" err="1" smtClean="0"/>
              <a:t>by</a:t>
            </a:r>
            <a:r>
              <a:rPr lang="de-AT" baseline="0" dirty="0" smtClean="0"/>
              <a:t> </a:t>
            </a:r>
            <a:r>
              <a:rPr lang="de-AT" baseline="0" dirty="0" err="1" smtClean="0"/>
              <a:t>means</a:t>
            </a:r>
            <a:r>
              <a:rPr lang="de-AT" baseline="0" dirty="0" smtClean="0"/>
              <a:t> </a:t>
            </a:r>
            <a:r>
              <a:rPr lang="de-AT" baseline="0" dirty="0" err="1" smtClean="0"/>
              <a:t>of</a:t>
            </a:r>
            <a:r>
              <a:rPr lang="de-AT" baseline="0" dirty="0" smtClean="0"/>
              <a:t> a </a:t>
            </a:r>
            <a:r>
              <a:rPr lang="de-AT" baseline="0" dirty="0" err="1" smtClean="0"/>
              <a:t>reach</a:t>
            </a:r>
            <a:r>
              <a:rPr lang="de-AT" baseline="0" dirty="0" smtClean="0"/>
              <a:t> </a:t>
            </a:r>
            <a:r>
              <a:rPr lang="de-AT" baseline="0" dirty="0" err="1" smtClean="0"/>
              <a:t>stacker</a:t>
            </a:r>
            <a:r>
              <a:rPr lang="de-AT" baseline="0" dirty="0" smtClean="0"/>
              <a:t> </a:t>
            </a:r>
            <a:r>
              <a:rPr lang="de-AT" baseline="0" dirty="0" err="1" smtClean="0"/>
              <a:t>or</a:t>
            </a:r>
            <a:r>
              <a:rPr lang="de-AT" baseline="0" dirty="0" smtClean="0"/>
              <a:t> </a:t>
            </a:r>
            <a:r>
              <a:rPr lang="de-AT" baseline="0" dirty="0" err="1" smtClean="0"/>
              <a:t>luffing</a:t>
            </a:r>
            <a:r>
              <a:rPr lang="de-AT" baseline="0" dirty="0" smtClean="0"/>
              <a:t> </a:t>
            </a:r>
            <a:r>
              <a:rPr lang="de-AT" baseline="0" dirty="0" err="1" smtClean="0"/>
              <a:t>jib</a:t>
            </a:r>
            <a:r>
              <a:rPr lang="de-AT" baseline="0" dirty="0" smtClean="0"/>
              <a:t> </a:t>
            </a:r>
            <a:r>
              <a:rPr lang="de-AT" baseline="0" dirty="0" err="1" smtClean="0"/>
              <a:t>crane</a:t>
            </a:r>
            <a:r>
              <a:rPr lang="de-AT" baseline="0" dirty="0" smtClean="0"/>
              <a:t>. The </a:t>
            </a:r>
            <a:r>
              <a:rPr lang="de-AT" baseline="0" dirty="0" err="1" smtClean="0"/>
              <a:t>raw</a:t>
            </a:r>
            <a:r>
              <a:rPr lang="de-AT" baseline="0" dirty="0" smtClean="0"/>
              <a:t> </a:t>
            </a:r>
            <a:r>
              <a:rPr lang="de-AT" baseline="0" dirty="0" err="1" smtClean="0"/>
              <a:t>materials</a:t>
            </a:r>
            <a:r>
              <a:rPr lang="de-AT" baseline="0" dirty="0" smtClean="0"/>
              <a:t> </a:t>
            </a:r>
            <a:r>
              <a:rPr lang="de-AT" baseline="0" dirty="0" err="1" smtClean="0"/>
              <a:t>are</a:t>
            </a:r>
            <a:r>
              <a:rPr lang="de-AT" baseline="0" dirty="0" smtClean="0"/>
              <a:t> </a:t>
            </a:r>
            <a:r>
              <a:rPr lang="de-AT" baseline="0" dirty="0" err="1" smtClean="0"/>
              <a:t>then</a:t>
            </a:r>
            <a:r>
              <a:rPr lang="de-AT" baseline="0" dirty="0" smtClean="0"/>
              <a:t> </a:t>
            </a:r>
            <a:r>
              <a:rPr lang="de-AT" baseline="0" dirty="0" err="1" smtClean="0"/>
              <a:t>transported</a:t>
            </a:r>
            <a:r>
              <a:rPr lang="de-AT" baseline="0" dirty="0" smtClean="0"/>
              <a:t> </a:t>
            </a:r>
            <a:r>
              <a:rPr lang="de-AT" baseline="0" dirty="0" err="1" smtClean="0"/>
              <a:t>from</a:t>
            </a:r>
            <a:r>
              <a:rPr lang="de-AT" baseline="0" dirty="0" smtClean="0"/>
              <a:t> Rotterdam </a:t>
            </a:r>
            <a:r>
              <a:rPr lang="de-AT" baseline="0" dirty="0" err="1" smtClean="0"/>
              <a:t>to</a:t>
            </a:r>
            <a:r>
              <a:rPr lang="de-AT" baseline="0" dirty="0" smtClean="0"/>
              <a:t> Linz via </a:t>
            </a:r>
            <a:r>
              <a:rPr lang="de-AT" baseline="0" dirty="0" err="1" smtClean="0"/>
              <a:t>the</a:t>
            </a:r>
            <a:r>
              <a:rPr lang="de-AT" baseline="0" dirty="0" smtClean="0"/>
              <a:t> Rhine, Main </a:t>
            </a:r>
            <a:r>
              <a:rPr lang="de-AT" baseline="0" dirty="0" err="1" smtClean="0"/>
              <a:t>and</a:t>
            </a:r>
            <a:r>
              <a:rPr lang="de-AT" baseline="0" dirty="0" smtClean="0"/>
              <a:t> Main-</a:t>
            </a:r>
            <a:r>
              <a:rPr lang="de-AT" baseline="0" dirty="0" err="1" smtClean="0"/>
              <a:t>Danube</a:t>
            </a:r>
            <a:r>
              <a:rPr lang="de-AT" baseline="0" dirty="0" smtClean="0"/>
              <a:t> </a:t>
            </a:r>
            <a:r>
              <a:rPr lang="de-AT" baseline="0" dirty="0" err="1" smtClean="0"/>
              <a:t>canals</a:t>
            </a:r>
            <a:r>
              <a:rPr lang="de-AT" baseline="0" dirty="0" smtClean="0"/>
              <a:t>. This </a:t>
            </a:r>
            <a:r>
              <a:rPr lang="de-AT" baseline="0" dirty="0" err="1" smtClean="0"/>
              <a:t>is</a:t>
            </a:r>
            <a:r>
              <a:rPr lang="de-AT" baseline="0" dirty="0" smtClean="0"/>
              <a:t> </a:t>
            </a:r>
            <a:r>
              <a:rPr lang="de-AT" baseline="0" dirty="0" err="1" smtClean="0"/>
              <a:t>usually</a:t>
            </a:r>
            <a:r>
              <a:rPr lang="de-AT" baseline="0" dirty="0" smtClean="0"/>
              <a:t> </a:t>
            </a:r>
            <a:r>
              <a:rPr lang="de-AT" baseline="0" dirty="0" err="1" smtClean="0"/>
              <a:t>done</a:t>
            </a:r>
            <a:r>
              <a:rPr lang="de-AT" baseline="0" dirty="0" smtClean="0"/>
              <a:t> </a:t>
            </a:r>
            <a:r>
              <a:rPr lang="de-AT" baseline="0" dirty="0" err="1" smtClean="0"/>
              <a:t>by</a:t>
            </a:r>
            <a:r>
              <a:rPr lang="de-AT" baseline="0" dirty="0" smtClean="0"/>
              <a:t> </a:t>
            </a:r>
            <a:r>
              <a:rPr lang="de-AT" baseline="0" dirty="0" err="1" smtClean="0"/>
              <a:t>motorized</a:t>
            </a:r>
            <a:r>
              <a:rPr lang="de-AT" baseline="0" dirty="0" smtClean="0"/>
              <a:t> </a:t>
            </a:r>
            <a:r>
              <a:rPr lang="de-AT" baseline="0" dirty="0" err="1" smtClean="0"/>
              <a:t>freighters</a:t>
            </a:r>
            <a:r>
              <a:rPr lang="de-AT" baseline="0" dirty="0" smtClean="0"/>
              <a:t> </a:t>
            </a:r>
            <a:r>
              <a:rPr lang="de-AT" baseline="0" dirty="0" err="1" smtClean="0"/>
              <a:t>or</a:t>
            </a:r>
            <a:r>
              <a:rPr lang="de-AT" baseline="0" dirty="0" smtClean="0"/>
              <a:t> </a:t>
            </a:r>
            <a:r>
              <a:rPr lang="de-AT" baseline="0" dirty="0" err="1" smtClean="0"/>
              <a:t>pushed</a:t>
            </a:r>
            <a:r>
              <a:rPr lang="de-AT" baseline="0" dirty="0" smtClean="0"/>
              <a:t> </a:t>
            </a:r>
            <a:r>
              <a:rPr lang="de-AT" baseline="0" dirty="0" err="1" smtClean="0"/>
              <a:t>trains</a:t>
            </a:r>
            <a:r>
              <a:rPr lang="de-AT" baseline="0" dirty="0" smtClean="0"/>
              <a:t>, </a:t>
            </a:r>
            <a:r>
              <a:rPr lang="de-AT" baseline="0" dirty="0" err="1" smtClean="0"/>
              <a:t>which</a:t>
            </a:r>
            <a:r>
              <a:rPr lang="de-AT" baseline="0" dirty="0" smtClean="0"/>
              <a:t> </a:t>
            </a:r>
            <a:r>
              <a:rPr lang="de-AT" baseline="0" dirty="0" err="1" smtClean="0"/>
              <a:t>can</a:t>
            </a:r>
            <a:r>
              <a:rPr lang="de-AT" baseline="0" dirty="0" smtClean="0"/>
              <a:t> </a:t>
            </a:r>
            <a:r>
              <a:rPr lang="de-AT" baseline="0" dirty="0" err="1" smtClean="0"/>
              <a:t>be</a:t>
            </a:r>
            <a:r>
              <a:rPr lang="de-AT" baseline="0" dirty="0" smtClean="0"/>
              <a:t> </a:t>
            </a:r>
            <a:r>
              <a:rPr lang="de-AT" baseline="0" dirty="0" err="1" smtClean="0"/>
              <a:t>loaded</a:t>
            </a:r>
            <a:r>
              <a:rPr lang="de-AT" baseline="0" dirty="0" smtClean="0"/>
              <a:t> </a:t>
            </a:r>
            <a:r>
              <a:rPr lang="de-AT" baseline="0" dirty="0" err="1" smtClean="0"/>
              <a:t>with</a:t>
            </a:r>
            <a:r>
              <a:rPr lang="de-AT" baseline="0" dirty="0" smtClean="0"/>
              <a:t> an </a:t>
            </a:r>
            <a:r>
              <a:rPr lang="de-AT" baseline="0" dirty="0" err="1" smtClean="0"/>
              <a:t>average</a:t>
            </a:r>
            <a:r>
              <a:rPr lang="de-AT" baseline="0" dirty="0" smtClean="0"/>
              <a:t> </a:t>
            </a:r>
            <a:r>
              <a:rPr lang="de-AT" baseline="0" dirty="0" err="1" smtClean="0"/>
              <a:t>of</a:t>
            </a:r>
            <a:r>
              <a:rPr lang="de-AT" baseline="0" dirty="0" smtClean="0"/>
              <a:t> 1,000 </a:t>
            </a:r>
            <a:r>
              <a:rPr lang="de-AT" baseline="0" dirty="0" err="1" smtClean="0"/>
              <a:t>tons</a:t>
            </a:r>
            <a:r>
              <a:rPr lang="de-AT" baseline="0" dirty="0" smtClean="0"/>
              <a:t> per </a:t>
            </a:r>
            <a:r>
              <a:rPr lang="de-AT" baseline="0" dirty="0" err="1" smtClean="0"/>
              <a:t>carrier</a:t>
            </a:r>
            <a:r>
              <a:rPr lang="de-AT" baseline="0" dirty="0" smtClean="0"/>
              <a:t>. </a:t>
            </a:r>
            <a:r>
              <a:rPr lang="de-AT" baseline="0" dirty="0" err="1" smtClean="0"/>
              <a:t>Depending</a:t>
            </a:r>
            <a:r>
              <a:rPr lang="de-AT" baseline="0" dirty="0" smtClean="0"/>
              <a:t> on </a:t>
            </a:r>
            <a:r>
              <a:rPr lang="de-AT" baseline="0" dirty="0" err="1" smtClean="0"/>
              <a:t>the</a:t>
            </a:r>
            <a:r>
              <a:rPr lang="de-AT" baseline="0" dirty="0" smtClean="0"/>
              <a:t> end-</a:t>
            </a:r>
            <a:r>
              <a:rPr lang="de-AT" baseline="0" dirty="0" err="1" smtClean="0"/>
              <a:t>customer</a:t>
            </a:r>
            <a:r>
              <a:rPr lang="de-AT" baseline="0" dirty="0" smtClean="0"/>
              <a:t>, </a:t>
            </a:r>
            <a:r>
              <a:rPr lang="de-AT" baseline="0" dirty="0" err="1" smtClean="0"/>
              <a:t>the</a:t>
            </a:r>
            <a:r>
              <a:rPr lang="de-AT" baseline="0" dirty="0" smtClean="0"/>
              <a:t> </a:t>
            </a:r>
            <a:r>
              <a:rPr lang="de-AT" baseline="0" dirty="0" err="1" smtClean="0"/>
              <a:t>cargo</a:t>
            </a:r>
            <a:r>
              <a:rPr lang="de-AT" baseline="0" dirty="0" smtClean="0"/>
              <a:t> </a:t>
            </a:r>
            <a:r>
              <a:rPr lang="de-AT" baseline="0" dirty="0" err="1" smtClean="0"/>
              <a:t>is</a:t>
            </a:r>
            <a:r>
              <a:rPr lang="de-AT" baseline="0" dirty="0" smtClean="0"/>
              <a:t> </a:t>
            </a:r>
            <a:r>
              <a:rPr lang="de-AT" baseline="0" dirty="0" err="1" smtClean="0"/>
              <a:t>transported</a:t>
            </a:r>
            <a:r>
              <a:rPr lang="de-AT" baseline="0" dirty="0" smtClean="0"/>
              <a:t> </a:t>
            </a:r>
            <a:r>
              <a:rPr lang="de-AT" baseline="0" dirty="0" err="1" smtClean="0"/>
              <a:t>to</a:t>
            </a:r>
            <a:r>
              <a:rPr lang="de-AT" baseline="0" dirty="0" smtClean="0"/>
              <a:t> </a:t>
            </a:r>
            <a:r>
              <a:rPr lang="de-AT" baseline="0" dirty="0" err="1" smtClean="0"/>
              <a:t>its</a:t>
            </a:r>
            <a:r>
              <a:rPr lang="de-AT" baseline="0" dirty="0" smtClean="0"/>
              <a:t> final </a:t>
            </a:r>
            <a:r>
              <a:rPr lang="de-AT" baseline="0" dirty="0" err="1" smtClean="0"/>
              <a:t>destination</a:t>
            </a:r>
            <a:r>
              <a:rPr lang="de-AT" baseline="0" dirty="0" smtClean="0"/>
              <a:t> in </a:t>
            </a:r>
            <a:r>
              <a:rPr lang="de-AT" baseline="0" dirty="0" err="1" smtClean="0"/>
              <a:t>the</a:t>
            </a:r>
            <a:r>
              <a:rPr lang="de-AT" baseline="0" dirty="0" smtClean="0"/>
              <a:t> </a:t>
            </a:r>
            <a:r>
              <a:rPr lang="de-AT" baseline="0" dirty="0" err="1" smtClean="0"/>
              <a:t>port</a:t>
            </a:r>
            <a:r>
              <a:rPr lang="de-AT" baseline="0" dirty="0" smtClean="0"/>
              <a:t> </a:t>
            </a:r>
            <a:r>
              <a:rPr lang="de-AT" baseline="0" dirty="0" err="1" smtClean="0"/>
              <a:t>of</a:t>
            </a:r>
            <a:r>
              <a:rPr lang="de-AT" baseline="0" dirty="0" smtClean="0"/>
              <a:t> Linz </a:t>
            </a:r>
            <a:r>
              <a:rPr lang="de-AT" baseline="0" dirty="0" err="1" smtClean="0"/>
              <a:t>by</a:t>
            </a:r>
            <a:r>
              <a:rPr lang="de-AT" baseline="0" dirty="0" smtClean="0"/>
              <a:t> </a:t>
            </a:r>
            <a:r>
              <a:rPr lang="de-AT" baseline="0" dirty="0" err="1" smtClean="0"/>
              <a:t>truck</a:t>
            </a:r>
            <a:r>
              <a:rPr lang="de-AT" baseline="0" dirty="0" smtClean="0"/>
              <a:t> </a:t>
            </a:r>
            <a:r>
              <a:rPr lang="de-AT" baseline="0" dirty="0" err="1" smtClean="0"/>
              <a:t>or</a:t>
            </a:r>
            <a:r>
              <a:rPr lang="de-AT" baseline="0" dirty="0" smtClean="0"/>
              <a:t> </a:t>
            </a:r>
            <a:r>
              <a:rPr lang="de-AT" baseline="0" dirty="0" err="1" smtClean="0"/>
              <a:t>rail</a:t>
            </a:r>
            <a:r>
              <a:rPr lang="de-AT" baseline="0" dirty="0" smtClean="0"/>
              <a:t>. </a:t>
            </a:r>
          </a:p>
          <a:p>
            <a:pPr defTabSz="913028">
              <a:defRPr/>
            </a:pPr>
            <a:endParaRPr lang="de-AT" b="1" baseline="0" dirty="0" smtClean="0"/>
          </a:p>
          <a:p>
            <a:r>
              <a:rPr lang="de-AT" baseline="0" dirty="0" smtClean="0"/>
              <a:t>Source: </a:t>
            </a:r>
          </a:p>
          <a:p>
            <a:r>
              <a:rPr lang="de-AT" baseline="0" dirty="0" smtClean="0"/>
              <a:t>Via donau, „Handbuch der Donauschifffahrt“ (2013), p. 184 ff</a:t>
            </a:r>
            <a:endParaRPr lang="de-AT" b="1"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26</a:t>
            </a:fld>
            <a:endParaRPr lang="de-AT" dirty="0"/>
          </a:p>
        </p:txBody>
      </p:sp>
    </p:spTree>
    <p:extLst>
      <p:ext uri="{BB962C8B-B14F-4D97-AF65-F5344CB8AC3E}">
        <p14:creationId xmlns:p14="http://schemas.microsoft.com/office/powerpoint/2010/main" val="4002574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AT" dirty="0" smtClean="0"/>
              <a:t>The company </a:t>
            </a:r>
            <a:r>
              <a:rPr lang="de-AT" b="1" dirty="0" smtClean="0"/>
              <a:t>Bioprodukte Pinczker GmbH </a:t>
            </a:r>
            <a:r>
              <a:rPr lang="de-AT" dirty="0" smtClean="0"/>
              <a:t>is located at the port of Vienna Albern and owns and</a:t>
            </a:r>
            <a:r>
              <a:rPr lang="de-AT" baseline="0" dirty="0" smtClean="0"/>
              <a:t> operates a grain silo there. </a:t>
            </a:r>
            <a:r>
              <a:rPr lang="de-AT" baseline="0" dirty="0" err="1" smtClean="0"/>
              <a:t>Three</a:t>
            </a:r>
            <a:r>
              <a:rPr lang="de-AT" baseline="0" dirty="0" smtClean="0"/>
              <a:t> </a:t>
            </a:r>
            <a:r>
              <a:rPr lang="de-AT" baseline="0" dirty="0" err="1" smtClean="0"/>
              <a:t>transport</a:t>
            </a:r>
            <a:r>
              <a:rPr lang="de-AT" baseline="0" dirty="0" smtClean="0"/>
              <a:t> </a:t>
            </a:r>
            <a:r>
              <a:rPr lang="de-AT" baseline="0" dirty="0" err="1" smtClean="0"/>
              <a:t>modes</a:t>
            </a:r>
            <a:r>
              <a:rPr lang="de-AT" baseline="0" dirty="0" smtClean="0"/>
              <a:t>, </a:t>
            </a:r>
            <a:r>
              <a:rPr lang="de-AT" baseline="0" dirty="0" err="1" smtClean="0"/>
              <a:t>namely</a:t>
            </a:r>
            <a:r>
              <a:rPr lang="de-AT" baseline="0" dirty="0" smtClean="0"/>
              <a:t> </a:t>
            </a:r>
            <a:r>
              <a:rPr lang="de-AT" baseline="0" dirty="0" err="1" smtClean="0"/>
              <a:t>road</a:t>
            </a:r>
            <a:r>
              <a:rPr lang="de-AT" baseline="0" dirty="0" smtClean="0"/>
              <a:t>, </a:t>
            </a:r>
            <a:r>
              <a:rPr lang="de-AT" baseline="0" dirty="0" err="1" smtClean="0"/>
              <a:t>rail</a:t>
            </a:r>
            <a:r>
              <a:rPr lang="de-AT" baseline="0" dirty="0" smtClean="0"/>
              <a:t>, </a:t>
            </a:r>
            <a:r>
              <a:rPr lang="de-AT" baseline="0" dirty="0" err="1" smtClean="0"/>
              <a:t>and</a:t>
            </a:r>
            <a:r>
              <a:rPr lang="de-AT" baseline="0" dirty="0" smtClean="0"/>
              <a:t> </a:t>
            </a:r>
            <a:r>
              <a:rPr lang="de-AT" baseline="0" dirty="0" err="1" smtClean="0"/>
              <a:t>water</a:t>
            </a:r>
            <a:r>
              <a:rPr lang="de-AT" baseline="0" dirty="0" smtClean="0"/>
              <a:t>, </a:t>
            </a:r>
            <a:r>
              <a:rPr lang="de-AT" baseline="0" dirty="0" err="1" smtClean="0"/>
              <a:t>are</a:t>
            </a:r>
            <a:r>
              <a:rPr lang="de-AT" baseline="0" dirty="0" smtClean="0"/>
              <a:t> </a:t>
            </a:r>
            <a:r>
              <a:rPr lang="de-AT" baseline="0" dirty="0" err="1" smtClean="0"/>
              <a:t>used</a:t>
            </a:r>
            <a:r>
              <a:rPr lang="de-AT" baseline="0" dirty="0" smtClean="0"/>
              <a:t> </a:t>
            </a:r>
            <a:r>
              <a:rPr lang="de-AT" baseline="0" dirty="0" err="1" smtClean="0"/>
              <a:t>for</a:t>
            </a:r>
            <a:r>
              <a:rPr lang="de-AT" baseline="0" dirty="0" smtClean="0"/>
              <a:t> </a:t>
            </a:r>
            <a:r>
              <a:rPr lang="de-AT" baseline="0" dirty="0" err="1" smtClean="0"/>
              <a:t>the</a:t>
            </a:r>
            <a:r>
              <a:rPr lang="de-AT" baseline="0" dirty="0" smtClean="0"/>
              <a:t> </a:t>
            </a:r>
            <a:r>
              <a:rPr lang="de-AT" baseline="0" dirty="0" err="1" smtClean="0"/>
              <a:t>transport</a:t>
            </a:r>
            <a:r>
              <a:rPr lang="de-AT" baseline="0" dirty="0" smtClean="0"/>
              <a:t> </a:t>
            </a:r>
            <a:r>
              <a:rPr lang="de-AT" baseline="0" dirty="0" err="1" smtClean="0"/>
              <a:t>from</a:t>
            </a:r>
            <a:r>
              <a:rPr lang="de-AT" baseline="0" dirty="0" smtClean="0"/>
              <a:t> Vienna </a:t>
            </a:r>
            <a:r>
              <a:rPr lang="de-AT" baseline="0" dirty="0" err="1" smtClean="0"/>
              <a:t>to</a:t>
            </a:r>
            <a:r>
              <a:rPr lang="de-AT" baseline="0" dirty="0" smtClean="0"/>
              <a:t> </a:t>
            </a:r>
            <a:r>
              <a:rPr lang="de-AT" baseline="0" dirty="0" err="1" smtClean="0"/>
              <a:t>Zurich</a:t>
            </a:r>
            <a:r>
              <a:rPr lang="de-AT" baseline="0" dirty="0" smtClean="0"/>
              <a:t>, </a:t>
            </a:r>
            <a:r>
              <a:rPr lang="de-AT" baseline="0" dirty="0" err="1" smtClean="0"/>
              <a:t>with</a:t>
            </a:r>
            <a:r>
              <a:rPr lang="de-AT" baseline="0" dirty="0" smtClean="0"/>
              <a:t> </a:t>
            </a:r>
            <a:r>
              <a:rPr lang="de-AT" baseline="0" dirty="0" err="1" smtClean="0"/>
              <a:t>the</a:t>
            </a:r>
            <a:r>
              <a:rPr lang="de-AT" baseline="0" dirty="0" smtClean="0"/>
              <a:t> </a:t>
            </a:r>
            <a:r>
              <a:rPr lang="de-AT" baseline="0" dirty="0" err="1" smtClean="0"/>
              <a:t>majority</a:t>
            </a:r>
            <a:r>
              <a:rPr lang="de-AT" baseline="0" dirty="0" smtClean="0"/>
              <a:t> </a:t>
            </a:r>
            <a:r>
              <a:rPr lang="de-AT" baseline="0" dirty="0" err="1" smtClean="0"/>
              <a:t>of</a:t>
            </a:r>
            <a:r>
              <a:rPr lang="de-AT" baseline="0" dirty="0" smtClean="0"/>
              <a:t> </a:t>
            </a:r>
            <a:r>
              <a:rPr lang="de-AT" baseline="0" dirty="0" err="1" smtClean="0"/>
              <a:t>the</a:t>
            </a:r>
            <a:r>
              <a:rPr lang="de-AT" baseline="0" dirty="0" smtClean="0"/>
              <a:t> Vienna-</a:t>
            </a:r>
            <a:r>
              <a:rPr lang="de-AT" baseline="0" dirty="0" err="1" smtClean="0"/>
              <a:t>Zurich</a:t>
            </a:r>
            <a:r>
              <a:rPr lang="de-AT" baseline="0" dirty="0" smtClean="0"/>
              <a:t> route </a:t>
            </a:r>
            <a:r>
              <a:rPr lang="de-AT" baseline="0" dirty="0" err="1" smtClean="0"/>
              <a:t>being</a:t>
            </a:r>
            <a:r>
              <a:rPr lang="de-AT" baseline="0" dirty="0" smtClean="0"/>
              <a:t> </a:t>
            </a:r>
            <a:r>
              <a:rPr lang="de-AT" baseline="0" dirty="0" err="1" smtClean="0"/>
              <a:t>covered</a:t>
            </a:r>
            <a:r>
              <a:rPr lang="de-AT" baseline="0" dirty="0" smtClean="0"/>
              <a:t> </a:t>
            </a:r>
            <a:r>
              <a:rPr lang="de-AT" baseline="0" dirty="0" err="1" smtClean="0"/>
              <a:t>by</a:t>
            </a:r>
            <a:r>
              <a:rPr lang="de-AT" baseline="0" dirty="0" smtClean="0"/>
              <a:t> </a:t>
            </a:r>
            <a:r>
              <a:rPr lang="de-AT" baseline="0" dirty="0" err="1" smtClean="0"/>
              <a:t>inland</a:t>
            </a:r>
            <a:r>
              <a:rPr lang="de-AT" baseline="0" dirty="0" smtClean="0"/>
              <a:t> </a:t>
            </a:r>
            <a:r>
              <a:rPr lang="de-AT" baseline="0" dirty="0" err="1" smtClean="0"/>
              <a:t>waterway</a:t>
            </a:r>
            <a:r>
              <a:rPr lang="de-AT" baseline="0" dirty="0" smtClean="0"/>
              <a:t>. The total transport time is 10 days. </a:t>
            </a:r>
            <a:endParaRPr lang="de-AT" dirty="0" smtClean="0"/>
          </a:p>
          <a:p>
            <a:endParaRPr lang="de-AT" baseline="0" dirty="0" smtClean="0"/>
          </a:p>
          <a:p>
            <a:r>
              <a:rPr lang="de-AT" baseline="0" dirty="0" smtClean="0"/>
              <a:t>Source: </a:t>
            </a:r>
          </a:p>
          <a:p>
            <a:r>
              <a:rPr lang="de-AT" baseline="0" dirty="0" smtClean="0"/>
              <a:t>viadonau, „Handbuch der Donauschifffahrt“ (2013), p.181-182</a:t>
            </a:r>
          </a:p>
        </p:txBody>
      </p:sp>
      <p:sp>
        <p:nvSpPr>
          <p:cNvPr id="4" name="Slide Number Placeholder 3"/>
          <p:cNvSpPr>
            <a:spLocks noGrp="1"/>
          </p:cNvSpPr>
          <p:nvPr>
            <p:ph type="sldNum" sz="quarter" idx="10"/>
          </p:nvPr>
        </p:nvSpPr>
        <p:spPr/>
        <p:txBody>
          <a:bodyPr/>
          <a:lstStyle/>
          <a:p>
            <a:fld id="{56F06DAA-0A4E-4110-9797-3FB8CA0FEA93}" type="slidenum">
              <a:rPr lang="de-AT" smtClean="0"/>
              <a:t>27</a:t>
            </a:fld>
            <a:endParaRPr lang="de-AT" dirty="0"/>
          </a:p>
        </p:txBody>
      </p:sp>
    </p:spTree>
    <p:extLst>
      <p:ext uri="{BB962C8B-B14F-4D97-AF65-F5344CB8AC3E}">
        <p14:creationId xmlns:p14="http://schemas.microsoft.com/office/powerpoint/2010/main" val="4002574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marL="0" marR="0" lvl="0" indent="0" algn="l" defTabSz="913028" rtl="0" eaLnBrk="1" fontAlgn="auto" latinLnBrk="0" hangingPunct="1">
              <a:lnSpc>
                <a:spcPct val="100000"/>
              </a:lnSpc>
              <a:spcBef>
                <a:spcPts val="0"/>
              </a:spcBef>
              <a:spcAft>
                <a:spcPts val="0"/>
              </a:spcAft>
              <a:buClrTx/>
              <a:buSzTx/>
              <a:buFontTx/>
              <a:buNone/>
              <a:tabLst/>
              <a:defRPr/>
            </a:pPr>
            <a:r>
              <a:rPr lang="de-AT" baseline="0" dirty="0" smtClean="0"/>
              <a:t>The </a:t>
            </a:r>
            <a:r>
              <a:rPr lang="de-AT" b="1" baseline="0" dirty="0" err="1" smtClean="0"/>
              <a:t>grain</a:t>
            </a:r>
            <a:r>
              <a:rPr lang="de-AT" baseline="0" dirty="0" smtClean="0"/>
              <a:t> </a:t>
            </a:r>
            <a:r>
              <a:rPr lang="de-AT" baseline="0" dirty="0" err="1" smtClean="0"/>
              <a:t>is</a:t>
            </a:r>
            <a:r>
              <a:rPr lang="de-AT" baseline="0" dirty="0" smtClean="0"/>
              <a:t> </a:t>
            </a:r>
            <a:r>
              <a:rPr lang="de-AT" baseline="0" dirty="0" err="1" smtClean="0"/>
              <a:t>transported</a:t>
            </a:r>
            <a:r>
              <a:rPr lang="de-AT" baseline="0" dirty="0" smtClean="0"/>
              <a:t> </a:t>
            </a:r>
            <a:r>
              <a:rPr lang="de-AT" baseline="0" dirty="0" err="1" smtClean="0"/>
              <a:t>by</a:t>
            </a:r>
            <a:r>
              <a:rPr lang="de-AT" baseline="0" dirty="0" smtClean="0"/>
              <a:t> </a:t>
            </a:r>
            <a:r>
              <a:rPr lang="de-AT" baseline="0" dirty="0" err="1" smtClean="0"/>
              <a:t>truck</a:t>
            </a:r>
            <a:r>
              <a:rPr lang="de-AT" baseline="0" dirty="0" smtClean="0"/>
              <a:t> </a:t>
            </a:r>
            <a:r>
              <a:rPr lang="de-AT" baseline="0" dirty="0" err="1" smtClean="0"/>
              <a:t>from</a:t>
            </a:r>
            <a:r>
              <a:rPr lang="de-AT" baseline="0" dirty="0" smtClean="0"/>
              <a:t> </a:t>
            </a:r>
            <a:r>
              <a:rPr lang="de-AT" baseline="0" dirty="0" err="1" smtClean="0"/>
              <a:t>the</a:t>
            </a:r>
            <a:r>
              <a:rPr lang="de-AT" baseline="0" dirty="0" smtClean="0"/>
              <a:t> </a:t>
            </a:r>
            <a:r>
              <a:rPr lang="de-AT" b="1" baseline="0" dirty="0" err="1" smtClean="0"/>
              <a:t>Pannonian</a:t>
            </a:r>
            <a:r>
              <a:rPr lang="de-AT" b="1" baseline="0" dirty="0" smtClean="0"/>
              <a:t> </a:t>
            </a:r>
            <a:r>
              <a:rPr lang="de-AT" b="1" baseline="0" dirty="0" err="1" smtClean="0"/>
              <a:t>region</a:t>
            </a:r>
            <a:r>
              <a:rPr lang="de-AT" b="1" baseline="0" dirty="0" smtClean="0"/>
              <a:t> </a:t>
            </a:r>
            <a:r>
              <a:rPr lang="de-AT" baseline="0" dirty="0" err="1" smtClean="0"/>
              <a:t>to</a:t>
            </a:r>
            <a:r>
              <a:rPr lang="de-AT" baseline="0" dirty="0" smtClean="0"/>
              <a:t> </a:t>
            </a:r>
            <a:r>
              <a:rPr lang="de-AT" baseline="0" dirty="0" err="1" smtClean="0"/>
              <a:t>the</a:t>
            </a:r>
            <a:r>
              <a:rPr lang="de-AT" baseline="0" dirty="0" smtClean="0"/>
              <a:t> </a:t>
            </a:r>
            <a:r>
              <a:rPr lang="de-AT" b="1" baseline="0" dirty="0" err="1" smtClean="0"/>
              <a:t>customer‘s</a:t>
            </a:r>
            <a:r>
              <a:rPr lang="de-AT" b="1" baseline="0" dirty="0" smtClean="0"/>
              <a:t> </a:t>
            </a:r>
            <a:r>
              <a:rPr lang="de-AT" b="1" baseline="0" dirty="0" err="1" smtClean="0"/>
              <a:t>own</a:t>
            </a:r>
            <a:r>
              <a:rPr lang="de-AT" b="1" baseline="0" dirty="0" smtClean="0"/>
              <a:t> </a:t>
            </a:r>
            <a:r>
              <a:rPr lang="de-AT" b="1" baseline="0" dirty="0" err="1" smtClean="0"/>
              <a:t>silo</a:t>
            </a:r>
            <a:r>
              <a:rPr lang="de-AT" b="1" baseline="0" dirty="0" smtClean="0"/>
              <a:t> </a:t>
            </a:r>
            <a:r>
              <a:rPr lang="de-AT" baseline="0" dirty="0" smtClean="0"/>
              <a:t>in </a:t>
            </a:r>
            <a:r>
              <a:rPr lang="de-AT" baseline="0" dirty="0" err="1" smtClean="0"/>
              <a:t>the</a:t>
            </a:r>
            <a:r>
              <a:rPr lang="de-AT" baseline="0" dirty="0" smtClean="0"/>
              <a:t> </a:t>
            </a:r>
            <a:r>
              <a:rPr lang="de-AT" baseline="0" dirty="0" err="1" smtClean="0"/>
              <a:t>port</a:t>
            </a:r>
            <a:r>
              <a:rPr lang="de-AT" baseline="0" dirty="0" smtClean="0"/>
              <a:t> </a:t>
            </a:r>
            <a:r>
              <a:rPr lang="de-AT" baseline="0" dirty="0" err="1" smtClean="0"/>
              <a:t>of</a:t>
            </a:r>
            <a:r>
              <a:rPr lang="de-AT" baseline="0" dirty="0" smtClean="0"/>
              <a:t> Vienna. </a:t>
            </a:r>
            <a:r>
              <a:rPr lang="de-AT" baseline="0" dirty="0" err="1" smtClean="0"/>
              <a:t>Arrived</a:t>
            </a:r>
            <a:r>
              <a:rPr lang="de-AT" baseline="0" dirty="0" smtClean="0"/>
              <a:t> </a:t>
            </a:r>
            <a:r>
              <a:rPr lang="de-AT" baseline="0" dirty="0" err="1" smtClean="0"/>
              <a:t>overthere</a:t>
            </a:r>
            <a:r>
              <a:rPr lang="de-AT" baseline="0" dirty="0" smtClean="0"/>
              <a:t>, </a:t>
            </a:r>
            <a:r>
              <a:rPr lang="de-AT" baseline="0" dirty="0" err="1" smtClean="0"/>
              <a:t>the</a:t>
            </a:r>
            <a:r>
              <a:rPr lang="de-AT" baseline="0" dirty="0" smtClean="0"/>
              <a:t> intermediate </a:t>
            </a:r>
            <a:r>
              <a:rPr lang="de-AT" baseline="0" dirty="0" err="1" smtClean="0"/>
              <a:t>storage</a:t>
            </a:r>
            <a:r>
              <a:rPr lang="de-AT" baseline="0" dirty="0" smtClean="0"/>
              <a:t> </a:t>
            </a:r>
            <a:r>
              <a:rPr lang="de-AT" baseline="0" dirty="0" err="1" smtClean="0"/>
              <a:t>is</a:t>
            </a:r>
            <a:r>
              <a:rPr lang="de-AT" baseline="0" dirty="0" smtClean="0"/>
              <a:t> </a:t>
            </a:r>
            <a:r>
              <a:rPr lang="de-AT" baseline="0" dirty="0" err="1" smtClean="0"/>
              <a:t>carried</a:t>
            </a:r>
            <a:r>
              <a:rPr lang="de-AT" baseline="0" dirty="0" smtClean="0"/>
              <a:t> out in </a:t>
            </a:r>
            <a:r>
              <a:rPr lang="de-AT" baseline="0" dirty="0" err="1" smtClean="0"/>
              <a:t>temperature-monitored</a:t>
            </a:r>
            <a:r>
              <a:rPr lang="de-AT" baseline="0" dirty="0" smtClean="0"/>
              <a:t> </a:t>
            </a:r>
            <a:r>
              <a:rPr lang="de-AT" baseline="0" dirty="0" err="1" smtClean="0"/>
              <a:t>cells</a:t>
            </a:r>
            <a:r>
              <a:rPr lang="de-AT" baseline="0" dirty="0" smtClean="0"/>
              <a:t>. The </a:t>
            </a:r>
            <a:r>
              <a:rPr lang="de-AT" baseline="0" dirty="0" err="1" smtClean="0"/>
              <a:t>cargo</a:t>
            </a:r>
            <a:r>
              <a:rPr lang="de-AT" baseline="0" dirty="0" smtClean="0"/>
              <a:t> will </a:t>
            </a:r>
            <a:r>
              <a:rPr lang="de-AT" baseline="0" dirty="0" err="1" smtClean="0"/>
              <a:t>then</a:t>
            </a:r>
            <a:r>
              <a:rPr lang="de-AT" baseline="0" dirty="0" smtClean="0"/>
              <a:t> </a:t>
            </a:r>
            <a:r>
              <a:rPr lang="de-AT" baseline="0" dirty="0" err="1" smtClean="0"/>
              <a:t>be</a:t>
            </a:r>
            <a:r>
              <a:rPr lang="de-AT" baseline="0" dirty="0" smtClean="0"/>
              <a:t> </a:t>
            </a:r>
            <a:r>
              <a:rPr lang="de-AT" baseline="0" dirty="0" err="1" smtClean="0"/>
              <a:t>loaded</a:t>
            </a:r>
            <a:r>
              <a:rPr lang="de-AT" baseline="0" dirty="0" smtClean="0"/>
              <a:t> </a:t>
            </a:r>
            <a:r>
              <a:rPr lang="de-AT" baseline="0" dirty="0" err="1" smtClean="0"/>
              <a:t>onto</a:t>
            </a:r>
            <a:r>
              <a:rPr lang="de-AT" baseline="0" dirty="0" smtClean="0"/>
              <a:t> </a:t>
            </a:r>
            <a:r>
              <a:rPr lang="de-AT" baseline="0" dirty="0" err="1" smtClean="0"/>
              <a:t>the</a:t>
            </a:r>
            <a:r>
              <a:rPr lang="de-AT" baseline="0" dirty="0" smtClean="0"/>
              <a:t> </a:t>
            </a:r>
            <a:r>
              <a:rPr lang="de-AT" baseline="0" dirty="0" err="1" smtClean="0"/>
              <a:t>inland</a:t>
            </a:r>
            <a:r>
              <a:rPr lang="de-AT" baseline="0" dirty="0" smtClean="0"/>
              <a:t> </a:t>
            </a:r>
            <a:r>
              <a:rPr lang="de-AT" baseline="0" dirty="0" err="1" smtClean="0"/>
              <a:t>waterway</a:t>
            </a:r>
            <a:r>
              <a:rPr lang="de-AT" baseline="0" dirty="0" smtClean="0"/>
              <a:t> </a:t>
            </a:r>
            <a:r>
              <a:rPr lang="de-AT" baseline="0" dirty="0" err="1" smtClean="0"/>
              <a:t>vessel</a:t>
            </a:r>
            <a:r>
              <a:rPr lang="de-AT" baseline="0" dirty="0" smtClean="0"/>
              <a:t> </a:t>
            </a:r>
            <a:r>
              <a:rPr lang="de-AT" baseline="0" dirty="0" err="1" smtClean="0"/>
              <a:t>within</a:t>
            </a:r>
            <a:r>
              <a:rPr lang="de-AT" baseline="0" dirty="0" smtClean="0"/>
              <a:t> </a:t>
            </a:r>
            <a:r>
              <a:rPr lang="de-AT" baseline="0" dirty="0" err="1" smtClean="0"/>
              <a:t>two</a:t>
            </a:r>
            <a:r>
              <a:rPr lang="de-AT" baseline="0" dirty="0" smtClean="0"/>
              <a:t> </a:t>
            </a:r>
            <a:r>
              <a:rPr lang="de-AT" baseline="0" dirty="0" err="1" smtClean="0"/>
              <a:t>days</a:t>
            </a:r>
            <a:r>
              <a:rPr lang="de-AT" baseline="0" dirty="0" smtClean="0"/>
              <a:t> </a:t>
            </a:r>
            <a:r>
              <a:rPr lang="de-AT" baseline="0" dirty="0" err="1" smtClean="0"/>
              <a:t>by</a:t>
            </a:r>
            <a:r>
              <a:rPr lang="de-AT" baseline="0" dirty="0" smtClean="0"/>
              <a:t> </a:t>
            </a:r>
            <a:r>
              <a:rPr lang="de-AT" baseline="0" dirty="0" err="1" smtClean="0"/>
              <a:t>means</a:t>
            </a:r>
            <a:r>
              <a:rPr lang="de-AT" baseline="0" dirty="0" smtClean="0"/>
              <a:t> </a:t>
            </a:r>
            <a:r>
              <a:rPr lang="de-AT" baseline="0" dirty="0" err="1" smtClean="0"/>
              <a:t>of</a:t>
            </a:r>
            <a:r>
              <a:rPr lang="de-AT" baseline="0" dirty="0" smtClean="0"/>
              <a:t> </a:t>
            </a:r>
            <a:r>
              <a:rPr lang="de-AT" baseline="0" dirty="0" err="1" smtClean="0"/>
              <a:t>conveyor</a:t>
            </a:r>
            <a:r>
              <a:rPr lang="de-AT" baseline="0" dirty="0" smtClean="0"/>
              <a:t> </a:t>
            </a:r>
            <a:r>
              <a:rPr lang="de-AT" baseline="0" dirty="0" err="1" smtClean="0"/>
              <a:t>systems</a:t>
            </a:r>
            <a:r>
              <a:rPr lang="de-AT" baseline="0" dirty="0" smtClean="0"/>
              <a:t>. In </a:t>
            </a:r>
            <a:r>
              <a:rPr lang="de-AT" baseline="0" dirty="0" err="1" smtClean="0"/>
              <a:t>order</a:t>
            </a:r>
            <a:r>
              <a:rPr lang="de-AT" baseline="0" dirty="0" smtClean="0"/>
              <a:t> </a:t>
            </a:r>
            <a:r>
              <a:rPr lang="de-AT" baseline="0" dirty="0" err="1" smtClean="0"/>
              <a:t>to</a:t>
            </a:r>
            <a:r>
              <a:rPr lang="de-AT" baseline="0" dirty="0" smtClean="0"/>
              <a:t> </a:t>
            </a:r>
            <a:r>
              <a:rPr lang="de-AT" baseline="0" dirty="0" err="1" smtClean="0"/>
              <a:t>make</a:t>
            </a:r>
            <a:r>
              <a:rPr lang="de-AT" baseline="0" dirty="0" smtClean="0"/>
              <a:t> </a:t>
            </a:r>
            <a:r>
              <a:rPr lang="de-AT" baseline="0" dirty="0" err="1" smtClean="0"/>
              <a:t>optimum</a:t>
            </a:r>
            <a:r>
              <a:rPr lang="de-AT" baseline="0" dirty="0" smtClean="0"/>
              <a:t> </a:t>
            </a:r>
            <a:r>
              <a:rPr lang="de-AT" baseline="0" dirty="0" err="1" smtClean="0"/>
              <a:t>use</a:t>
            </a:r>
            <a:r>
              <a:rPr lang="de-AT" baseline="0" dirty="0" smtClean="0"/>
              <a:t> </a:t>
            </a:r>
            <a:r>
              <a:rPr lang="de-AT" baseline="0" dirty="0" err="1" smtClean="0"/>
              <a:t>of</a:t>
            </a:r>
            <a:r>
              <a:rPr lang="de-AT" baseline="0" dirty="0" smtClean="0"/>
              <a:t> </a:t>
            </a:r>
            <a:r>
              <a:rPr lang="de-AT" baseline="0" dirty="0" err="1" smtClean="0"/>
              <a:t>the</a:t>
            </a:r>
            <a:r>
              <a:rPr lang="de-AT" baseline="0" dirty="0" smtClean="0"/>
              <a:t> </a:t>
            </a:r>
            <a:r>
              <a:rPr lang="de-AT" baseline="0" dirty="0" err="1" smtClean="0"/>
              <a:t>loading</a:t>
            </a:r>
            <a:r>
              <a:rPr lang="de-AT" baseline="0" dirty="0" smtClean="0"/>
              <a:t> </a:t>
            </a:r>
            <a:r>
              <a:rPr lang="de-AT" baseline="0" dirty="0" err="1" smtClean="0"/>
              <a:t>space</a:t>
            </a:r>
            <a:r>
              <a:rPr lang="de-AT" baseline="0" dirty="0" smtClean="0"/>
              <a:t>, a </a:t>
            </a:r>
            <a:r>
              <a:rPr lang="de-AT" baseline="0" dirty="0" err="1" smtClean="0"/>
              <a:t>swivel</a:t>
            </a:r>
            <a:r>
              <a:rPr lang="de-AT" baseline="0" dirty="0" smtClean="0"/>
              <a:t> </a:t>
            </a:r>
            <a:r>
              <a:rPr lang="de-AT" baseline="0" dirty="0" err="1" smtClean="0"/>
              <a:t>tube</a:t>
            </a:r>
            <a:r>
              <a:rPr lang="de-AT" baseline="0" dirty="0" smtClean="0"/>
              <a:t> </a:t>
            </a:r>
            <a:r>
              <a:rPr lang="de-AT" baseline="0" dirty="0" err="1" smtClean="0"/>
              <a:t>is</a:t>
            </a:r>
            <a:r>
              <a:rPr lang="de-AT" baseline="0" dirty="0" smtClean="0"/>
              <a:t> </a:t>
            </a:r>
            <a:r>
              <a:rPr lang="de-AT" baseline="0" dirty="0" err="1" smtClean="0"/>
              <a:t>used</a:t>
            </a:r>
            <a:r>
              <a:rPr lang="de-AT" baseline="0" dirty="0" smtClean="0"/>
              <a:t> </a:t>
            </a:r>
            <a:r>
              <a:rPr lang="de-AT" baseline="0" dirty="0" err="1" smtClean="0"/>
              <a:t>during</a:t>
            </a:r>
            <a:r>
              <a:rPr lang="de-AT" baseline="0" dirty="0" smtClean="0"/>
              <a:t> </a:t>
            </a:r>
            <a:r>
              <a:rPr lang="de-AT" baseline="0" dirty="0" err="1" smtClean="0"/>
              <a:t>the</a:t>
            </a:r>
            <a:r>
              <a:rPr lang="de-AT" baseline="0" dirty="0" smtClean="0"/>
              <a:t> </a:t>
            </a:r>
            <a:r>
              <a:rPr lang="de-AT" baseline="0" dirty="0" err="1" smtClean="0"/>
              <a:t>transhipment</a:t>
            </a:r>
            <a:r>
              <a:rPr lang="de-AT" baseline="0" dirty="0" smtClean="0"/>
              <a:t>. The </a:t>
            </a:r>
            <a:r>
              <a:rPr lang="de-AT" baseline="0" dirty="0" err="1" smtClean="0"/>
              <a:t>goods</a:t>
            </a:r>
            <a:r>
              <a:rPr lang="de-AT" baseline="0" dirty="0" smtClean="0"/>
              <a:t> </a:t>
            </a:r>
            <a:r>
              <a:rPr lang="de-AT" baseline="0" dirty="0" err="1" smtClean="0"/>
              <a:t>reach</a:t>
            </a:r>
            <a:r>
              <a:rPr lang="de-AT" baseline="0" dirty="0" smtClean="0"/>
              <a:t> </a:t>
            </a:r>
            <a:r>
              <a:rPr lang="de-AT" baseline="0" dirty="0" err="1" smtClean="0"/>
              <a:t>the</a:t>
            </a:r>
            <a:r>
              <a:rPr lang="de-AT" baseline="0" dirty="0" smtClean="0"/>
              <a:t> </a:t>
            </a:r>
            <a:r>
              <a:rPr lang="de-AT" baseline="0" dirty="0" err="1" smtClean="0"/>
              <a:t>Auhafen</a:t>
            </a:r>
            <a:r>
              <a:rPr lang="de-AT" baseline="0" dirty="0" smtClean="0"/>
              <a:t> in Basel via </a:t>
            </a:r>
            <a:r>
              <a:rPr lang="de-AT" baseline="0" dirty="0" err="1" smtClean="0"/>
              <a:t>the</a:t>
            </a:r>
            <a:r>
              <a:rPr lang="de-AT" baseline="0" dirty="0" smtClean="0"/>
              <a:t> </a:t>
            </a:r>
            <a:r>
              <a:rPr lang="de-AT" baseline="0" dirty="0" err="1" smtClean="0"/>
              <a:t>Danube</a:t>
            </a:r>
            <a:r>
              <a:rPr lang="de-AT" baseline="0" dirty="0" smtClean="0"/>
              <a:t> </a:t>
            </a:r>
            <a:r>
              <a:rPr lang="de-AT" baseline="0" dirty="0" err="1" smtClean="0"/>
              <a:t>or</a:t>
            </a:r>
            <a:r>
              <a:rPr lang="de-AT" baseline="0" dirty="0" smtClean="0"/>
              <a:t> Rhine. The </a:t>
            </a:r>
            <a:r>
              <a:rPr lang="de-AT" baseline="0" dirty="0" err="1" smtClean="0"/>
              <a:t>grain</a:t>
            </a:r>
            <a:r>
              <a:rPr lang="de-AT" baseline="0" dirty="0" smtClean="0"/>
              <a:t> </a:t>
            </a:r>
            <a:r>
              <a:rPr lang="de-AT" baseline="0" dirty="0" err="1" smtClean="0"/>
              <a:t>is</a:t>
            </a:r>
            <a:r>
              <a:rPr lang="de-AT" baseline="0" dirty="0" smtClean="0"/>
              <a:t> </a:t>
            </a:r>
            <a:r>
              <a:rPr lang="de-AT" baseline="0" dirty="0" err="1" smtClean="0"/>
              <a:t>transported</a:t>
            </a:r>
            <a:r>
              <a:rPr lang="de-AT" baseline="0" dirty="0" smtClean="0"/>
              <a:t> </a:t>
            </a:r>
            <a:r>
              <a:rPr lang="de-AT" baseline="0" dirty="0" err="1" smtClean="0"/>
              <a:t>to</a:t>
            </a:r>
            <a:r>
              <a:rPr lang="de-AT" baseline="0" dirty="0" smtClean="0"/>
              <a:t> </a:t>
            </a:r>
            <a:r>
              <a:rPr lang="de-AT" baseline="0" dirty="0" err="1" smtClean="0"/>
              <a:t>the</a:t>
            </a:r>
            <a:r>
              <a:rPr lang="de-AT" baseline="0" dirty="0" smtClean="0"/>
              <a:t> </a:t>
            </a:r>
            <a:r>
              <a:rPr lang="de-AT" baseline="0" dirty="0" err="1" smtClean="0"/>
              <a:t>consignee</a:t>
            </a:r>
            <a:r>
              <a:rPr lang="de-AT" baseline="0" dirty="0" smtClean="0"/>
              <a:t> (end </a:t>
            </a:r>
            <a:r>
              <a:rPr lang="de-AT" baseline="0" dirty="0" err="1" smtClean="0"/>
              <a:t>customer</a:t>
            </a:r>
            <a:r>
              <a:rPr lang="de-AT" baseline="0" dirty="0" smtClean="0"/>
              <a:t>) in </a:t>
            </a:r>
            <a:r>
              <a:rPr lang="de-AT" baseline="0" dirty="0" err="1" smtClean="0"/>
              <a:t>Zurich</a:t>
            </a:r>
            <a:r>
              <a:rPr lang="de-AT" baseline="0" dirty="0" smtClean="0"/>
              <a:t> </a:t>
            </a:r>
            <a:r>
              <a:rPr lang="de-AT" baseline="0" dirty="0" err="1" smtClean="0"/>
              <a:t>by</a:t>
            </a:r>
            <a:r>
              <a:rPr lang="de-AT" baseline="0" dirty="0" smtClean="0"/>
              <a:t> </a:t>
            </a:r>
            <a:r>
              <a:rPr lang="de-AT" baseline="0" dirty="0" err="1" smtClean="0"/>
              <a:t>rail</a:t>
            </a:r>
            <a:r>
              <a:rPr lang="de-AT" baseline="0" dirty="0" smtClean="0"/>
              <a:t>. </a:t>
            </a:r>
          </a:p>
          <a:p>
            <a:pPr defTabSz="913028">
              <a:defRPr/>
            </a:pPr>
            <a:endParaRPr lang="de-AT" baseline="0" dirty="0" smtClean="0"/>
          </a:p>
          <a:p>
            <a:r>
              <a:rPr lang="de-AT" baseline="0" dirty="0" smtClean="0"/>
              <a:t>Source: </a:t>
            </a:r>
          </a:p>
          <a:p>
            <a:r>
              <a:rPr lang="de-AT" baseline="0" dirty="0" smtClean="0"/>
              <a:t>viadonau, „Handbuch der Donauschifffahrt“ (2013), p. 181-182</a:t>
            </a:r>
          </a:p>
          <a:p>
            <a:pPr defTabSz="913028">
              <a:defRPr/>
            </a:pP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28</a:t>
            </a:fld>
            <a:endParaRPr lang="de-AT" dirty="0"/>
          </a:p>
        </p:txBody>
      </p:sp>
    </p:spTree>
    <p:extLst>
      <p:ext uri="{BB962C8B-B14F-4D97-AF65-F5344CB8AC3E}">
        <p14:creationId xmlns:p14="http://schemas.microsoft.com/office/powerpoint/2010/main" val="965610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On </a:t>
            </a:r>
            <a:r>
              <a:rPr lang="de-DE" dirty="0" err="1" smtClean="0"/>
              <a:t>the</a:t>
            </a:r>
            <a:r>
              <a:rPr lang="de-DE" dirty="0" smtClean="0"/>
              <a:t> route </a:t>
            </a:r>
            <a:r>
              <a:rPr lang="de-DE" b="1" dirty="0" err="1" smtClean="0"/>
              <a:t>from</a:t>
            </a:r>
            <a:r>
              <a:rPr lang="de-DE" b="1" dirty="0" smtClean="0"/>
              <a:t> Linz </a:t>
            </a:r>
            <a:r>
              <a:rPr lang="de-DE" b="1" dirty="0" err="1" smtClean="0"/>
              <a:t>to</a:t>
            </a:r>
            <a:r>
              <a:rPr lang="de-DE" b="1" dirty="0" smtClean="0"/>
              <a:t> </a:t>
            </a:r>
            <a:r>
              <a:rPr lang="de-DE" b="1" dirty="0" err="1" smtClean="0"/>
              <a:t>Moedijk</a:t>
            </a:r>
            <a:r>
              <a:rPr lang="de-DE" b="1" dirty="0" smtClean="0"/>
              <a:t> </a:t>
            </a:r>
            <a:r>
              <a:rPr lang="de-DE" dirty="0" smtClean="0"/>
              <a:t>(</a:t>
            </a:r>
            <a:r>
              <a:rPr lang="de-DE" dirty="0" err="1" smtClean="0"/>
              <a:t>near</a:t>
            </a:r>
            <a:r>
              <a:rPr lang="de-DE" dirty="0" smtClean="0"/>
              <a:t> Rotterdam)</a:t>
            </a:r>
            <a:r>
              <a:rPr lang="de-DE" baseline="0" dirty="0" smtClean="0"/>
              <a:t> 500,00 </a:t>
            </a:r>
            <a:r>
              <a:rPr lang="de-DE" baseline="0" dirty="0" err="1" smtClean="0"/>
              <a:t>tonnes</a:t>
            </a:r>
            <a:r>
              <a:rPr lang="de-DE" baseline="0" dirty="0" smtClean="0"/>
              <a:t> </a:t>
            </a:r>
            <a:r>
              <a:rPr lang="de-DE" baseline="0" dirty="0" err="1" smtClean="0"/>
              <a:t>of</a:t>
            </a:r>
            <a:r>
              <a:rPr lang="de-DE" baseline="0" dirty="0" smtClean="0"/>
              <a:t> </a:t>
            </a:r>
            <a:r>
              <a:rPr lang="de-DE" b="1" baseline="0" dirty="0" err="1" smtClean="0"/>
              <a:t>steel</a:t>
            </a:r>
            <a:r>
              <a:rPr lang="de-DE" baseline="0" dirty="0" smtClean="0"/>
              <a:t> </a:t>
            </a:r>
            <a:r>
              <a:rPr lang="de-DE" baseline="0" dirty="0" err="1" smtClean="0"/>
              <a:t>are</a:t>
            </a:r>
            <a:r>
              <a:rPr lang="de-DE" baseline="0" dirty="0" smtClean="0"/>
              <a:t> </a:t>
            </a:r>
            <a:r>
              <a:rPr lang="de-DE" baseline="0" dirty="0" err="1" smtClean="0"/>
              <a:t>transported</a:t>
            </a:r>
            <a:r>
              <a:rPr lang="de-DE" baseline="0" dirty="0" smtClean="0"/>
              <a:t> </a:t>
            </a:r>
            <a:r>
              <a:rPr lang="de-DE" baseline="0" dirty="0" err="1" smtClean="0"/>
              <a:t>annually</a:t>
            </a:r>
            <a:r>
              <a:rPr lang="de-DE" baseline="0" dirty="0" smtClean="0"/>
              <a:t> </a:t>
            </a:r>
            <a:r>
              <a:rPr lang="de-DE" baseline="0" dirty="0" err="1" smtClean="0"/>
              <a:t>by</a:t>
            </a:r>
            <a:r>
              <a:rPr lang="de-DE" baseline="0" dirty="0" smtClean="0"/>
              <a:t> </a:t>
            </a:r>
            <a:r>
              <a:rPr lang="de-DE" baseline="0" dirty="0" err="1" smtClean="0"/>
              <a:t>inland</a:t>
            </a:r>
            <a:r>
              <a:rPr lang="de-DE" baseline="0" dirty="0" smtClean="0"/>
              <a:t> </a:t>
            </a:r>
            <a:r>
              <a:rPr lang="de-DE" baseline="0" dirty="0" err="1" smtClean="0"/>
              <a:t>waterway</a:t>
            </a:r>
            <a:r>
              <a:rPr lang="de-DE" baseline="0" dirty="0" smtClean="0"/>
              <a:t>. The </a:t>
            </a:r>
            <a:r>
              <a:rPr lang="de-DE" baseline="0" dirty="0" err="1" smtClean="0"/>
              <a:t>steel</a:t>
            </a:r>
            <a:r>
              <a:rPr lang="de-DE" baseline="0" dirty="0" smtClean="0"/>
              <a:t> </a:t>
            </a:r>
            <a:r>
              <a:rPr lang="de-DE" baseline="0" dirty="0" err="1" smtClean="0"/>
              <a:t>products</a:t>
            </a:r>
            <a:r>
              <a:rPr lang="de-DE" baseline="0" dirty="0" smtClean="0"/>
              <a:t> </a:t>
            </a:r>
            <a:r>
              <a:rPr lang="de-DE" baseline="0" dirty="0" err="1" smtClean="0"/>
              <a:t>are</a:t>
            </a:r>
            <a:r>
              <a:rPr lang="de-DE" baseline="0" dirty="0" smtClean="0"/>
              <a:t> </a:t>
            </a:r>
            <a:r>
              <a:rPr lang="de-DE" baseline="0" dirty="0" err="1" smtClean="0"/>
              <a:t>transported</a:t>
            </a:r>
            <a:r>
              <a:rPr lang="de-DE" baseline="0" dirty="0" smtClean="0"/>
              <a:t> </a:t>
            </a:r>
            <a:r>
              <a:rPr lang="de-DE" baseline="0" dirty="0" err="1" smtClean="0"/>
              <a:t>by</a:t>
            </a:r>
            <a:r>
              <a:rPr lang="de-DE" baseline="0" dirty="0" smtClean="0"/>
              <a:t> a </a:t>
            </a:r>
            <a:r>
              <a:rPr lang="de-DE" baseline="0" dirty="0" err="1" smtClean="0"/>
              <a:t>wagon</a:t>
            </a:r>
            <a:r>
              <a:rPr lang="de-DE" baseline="0" dirty="0" smtClean="0"/>
              <a:t> </a:t>
            </a:r>
            <a:r>
              <a:rPr lang="de-DE" baseline="0" dirty="0" err="1" smtClean="0"/>
              <a:t>from</a:t>
            </a:r>
            <a:r>
              <a:rPr lang="de-DE" baseline="0" dirty="0" smtClean="0"/>
              <a:t> </a:t>
            </a:r>
            <a:r>
              <a:rPr lang="de-DE" baseline="0" dirty="0" err="1" smtClean="0"/>
              <a:t>various</a:t>
            </a:r>
            <a:r>
              <a:rPr lang="de-DE" baseline="0" dirty="0" smtClean="0"/>
              <a:t> </a:t>
            </a:r>
            <a:r>
              <a:rPr lang="de-DE" baseline="0" dirty="0" err="1" smtClean="0"/>
              <a:t>warehouses</a:t>
            </a:r>
            <a:r>
              <a:rPr lang="de-DE" baseline="0" dirty="0" smtClean="0"/>
              <a:t> on </a:t>
            </a:r>
            <a:r>
              <a:rPr lang="de-DE" baseline="0" dirty="0" err="1" smtClean="0"/>
              <a:t>the</a:t>
            </a:r>
            <a:r>
              <a:rPr lang="de-DE" baseline="0" dirty="0" smtClean="0"/>
              <a:t> </a:t>
            </a:r>
            <a:r>
              <a:rPr lang="de-DE" baseline="0" dirty="0" err="1" smtClean="0"/>
              <a:t>afactory</a:t>
            </a:r>
            <a:r>
              <a:rPr lang="de-DE" baseline="0" dirty="0" smtClean="0"/>
              <a:t> </a:t>
            </a:r>
            <a:r>
              <a:rPr lang="de-DE" baseline="0" dirty="0" err="1" smtClean="0"/>
              <a:t>premises</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covered</a:t>
            </a:r>
            <a:r>
              <a:rPr lang="de-DE" baseline="0" dirty="0" smtClean="0"/>
              <a:t> </a:t>
            </a:r>
            <a:r>
              <a:rPr lang="de-DE" baseline="0" dirty="0" err="1" smtClean="0"/>
              <a:t>transhipment</a:t>
            </a:r>
            <a:r>
              <a:rPr lang="de-DE" baseline="0" dirty="0" smtClean="0"/>
              <a:t> hall in </a:t>
            </a:r>
            <a:r>
              <a:rPr lang="de-DE" baseline="0" dirty="0" err="1" smtClean="0"/>
              <a:t>the</a:t>
            </a:r>
            <a:r>
              <a:rPr lang="de-DE" baseline="0" dirty="0" smtClean="0"/>
              <a:t> </a:t>
            </a:r>
            <a:r>
              <a:rPr lang="de-DE" baseline="0" dirty="0" err="1" smtClean="0"/>
              <a:t>works</a:t>
            </a:r>
            <a:r>
              <a:rPr lang="de-DE" baseline="0" dirty="0" smtClean="0"/>
              <a:t> </a:t>
            </a:r>
            <a:r>
              <a:rPr lang="de-DE" baseline="0" dirty="0" err="1" smtClean="0"/>
              <a:t>harbour</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steel</a:t>
            </a:r>
            <a:r>
              <a:rPr lang="de-DE" baseline="0" dirty="0" smtClean="0"/>
              <a:t> </a:t>
            </a:r>
            <a:r>
              <a:rPr lang="de-DE" baseline="0" dirty="0" err="1" smtClean="0"/>
              <a:t>producer</a:t>
            </a:r>
            <a:r>
              <a:rPr lang="de-DE" baseline="0" dirty="0" smtClean="0"/>
              <a:t> voestalpine Linz. </a:t>
            </a:r>
            <a:r>
              <a:rPr lang="de-DE" baseline="0" dirty="0" err="1" smtClean="0"/>
              <a:t>There</a:t>
            </a:r>
            <a:r>
              <a:rPr lang="de-DE" baseline="0" dirty="0" smtClean="0"/>
              <a:t> </a:t>
            </a:r>
            <a:r>
              <a:rPr lang="de-DE" baseline="0" dirty="0" err="1" smtClean="0"/>
              <a:t>the</a:t>
            </a:r>
            <a:r>
              <a:rPr lang="de-DE" baseline="0" dirty="0" smtClean="0"/>
              <a:t> </a:t>
            </a:r>
            <a:r>
              <a:rPr lang="de-DE" baseline="0" dirty="0" err="1" smtClean="0"/>
              <a:t>goods</a:t>
            </a:r>
            <a:r>
              <a:rPr lang="de-DE" baseline="0" dirty="0" smtClean="0"/>
              <a:t> </a:t>
            </a:r>
            <a:r>
              <a:rPr lang="de-DE" baseline="0" dirty="0" err="1" smtClean="0"/>
              <a:t>are</a:t>
            </a:r>
            <a:r>
              <a:rPr lang="de-DE" baseline="0" dirty="0" smtClean="0"/>
              <a:t> </a:t>
            </a:r>
            <a:r>
              <a:rPr lang="de-DE" baseline="0" dirty="0" err="1" smtClean="0"/>
              <a:t>loaded</a:t>
            </a:r>
            <a:r>
              <a:rPr lang="de-DE" baseline="0" dirty="0" smtClean="0"/>
              <a:t> </a:t>
            </a:r>
            <a:r>
              <a:rPr lang="de-DE" baseline="0" dirty="0" err="1" smtClean="0"/>
              <a:t>directly</a:t>
            </a:r>
            <a:r>
              <a:rPr lang="de-DE" baseline="0" dirty="0" smtClean="0"/>
              <a:t> </a:t>
            </a:r>
            <a:r>
              <a:rPr lang="de-DE" baseline="0" dirty="0" err="1" smtClean="0"/>
              <a:t>from</a:t>
            </a:r>
            <a:r>
              <a:rPr lang="de-DE" baseline="0" dirty="0" smtClean="0"/>
              <a:t> </a:t>
            </a:r>
            <a:r>
              <a:rPr lang="de-DE" baseline="0" dirty="0" err="1" smtClean="0"/>
              <a:t>the</a:t>
            </a:r>
            <a:r>
              <a:rPr lang="de-DE" baseline="0" dirty="0" smtClean="0"/>
              <a:t> </a:t>
            </a:r>
            <a:r>
              <a:rPr lang="de-DE" baseline="0" dirty="0" err="1" smtClean="0"/>
              <a:t>wagons</a:t>
            </a:r>
            <a:r>
              <a:rPr lang="de-DE" baseline="0" dirty="0" smtClean="0"/>
              <a:t> </a:t>
            </a:r>
            <a:r>
              <a:rPr lang="de-DE" baseline="0" dirty="0" err="1" smtClean="0"/>
              <a:t>onto</a:t>
            </a:r>
            <a:r>
              <a:rPr lang="de-DE" baseline="0" dirty="0" smtClean="0"/>
              <a:t> </a:t>
            </a:r>
            <a:r>
              <a:rPr lang="de-DE" baseline="0" dirty="0" err="1" smtClean="0"/>
              <a:t>the</a:t>
            </a:r>
            <a:r>
              <a:rPr lang="de-DE" baseline="0" dirty="0" smtClean="0"/>
              <a:t> </a:t>
            </a:r>
            <a:r>
              <a:rPr lang="de-DE" baseline="0" dirty="0" err="1" smtClean="0"/>
              <a:t>inland</a:t>
            </a:r>
            <a:r>
              <a:rPr lang="de-DE" baseline="0" dirty="0" smtClean="0"/>
              <a:t> </a:t>
            </a:r>
            <a:r>
              <a:rPr lang="de-DE" baseline="0" dirty="0" err="1" smtClean="0"/>
              <a:t>waterway</a:t>
            </a:r>
            <a:r>
              <a:rPr lang="de-DE" baseline="0" dirty="0" smtClean="0"/>
              <a:t> </a:t>
            </a:r>
            <a:r>
              <a:rPr lang="de-DE" baseline="0" dirty="0" err="1" smtClean="0"/>
              <a:t>vessel</a:t>
            </a:r>
            <a:r>
              <a:rPr lang="de-DE" baseline="0" dirty="0" smtClean="0"/>
              <a:t>. An </a:t>
            </a:r>
            <a:r>
              <a:rPr lang="de-DE" baseline="0" dirty="0" err="1" smtClean="0"/>
              <a:t>bridge</a:t>
            </a:r>
            <a:r>
              <a:rPr lang="de-DE" baseline="0" dirty="0" smtClean="0"/>
              <a:t> </a:t>
            </a:r>
            <a:r>
              <a:rPr lang="de-DE" baseline="0" dirty="0" err="1" smtClean="0"/>
              <a:t>crane</a:t>
            </a:r>
            <a:r>
              <a:rPr lang="de-DE" baseline="0" dirty="0" smtClean="0"/>
              <a:t> </a:t>
            </a:r>
            <a:r>
              <a:rPr lang="de-DE" baseline="0" dirty="0" err="1" smtClean="0"/>
              <a:t>with</a:t>
            </a:r>
            <a:r>
              <a:rPr lang="de-DE" baseline="0" dirty="0" smtClean="0"/>
              <a:t> a </a:t>
            </a:r>
            <a:r>
              <a:rPr lang="de-DE" baseline="0" dirty="0" err="1" smtClean="0"/>
              <a:t>lifting</a:t>
            </a:r>
            <a:r>
              <a:rPr lang="de-DE" baseline="0" dirty="0" smtClean="0"/>
              <a:t> </a:t>
            </a:r>
            <a:r>
              <a:rPr lang="de-DE" baseline="0" dirty="0" err="1" smtClean="0"/>
              <a:t>capaity</a:t>
            </a:r>
            <a:r>
              <a:rPr lang="de-DE" baseline="0" dirty="0" smtClean="0"/>
              <a:t> </a:t>
            </a:r>
            <a:r>
              <a:rPr lang="de-DE" baseline="0" dirty="0" err="1" smtClean="0"/>
              <a:t>of</a:t>
            </a:r>
            <a:r>
              <a:rPr lang="de-DE" baseline="0" dirty="0" smtClean="0"/>
              <a:t> </a:t>
            </a:r>
            <a:r>
              <a:rPr lang="de-DE" baseline="0" dirty="0" err="1" smtClean="0"/>
              <a:t>up</a:t>
            </a:r>
            <a:r>
              <a:rPr lang="de-DE" baseline="0" dirty="0" smtClean="0"/>
              <a:t> </a:t>
            </a:r>
            <a:r>
              <a:rPr lang="de-DE" baseline="0" dirty="0" err="1" smtClean="0"/>
              <a:t>to</a:t>
            </a:r>
            <a:r>
              <a:rPr lang="de-DE" baseline="0" dirty="0" smtClean="0"/>
              <a:t> 35 </a:t>
            </a:r>
            <a:r>
              <a:rPr lang="de-DE" baseline="0" dirty="0" err="1" smtClean="0"/>
              <a:t>tonnes</a:t>
            </a:r>
            <a:r>
              <a:rPr lang="de-DE" baseline="0" dirty="0" smtClean="0"/>
              <a:t> </a:t>
            </a:r>
            <a:r>
              <a:rPr lang="de-DE" baseline="0" dirty="0" err="1" smtClean="0"/>
              <a:t>is</a:t>
            </a:r>
            <a:r>
              <a:rPr lang="de-DE" baseline="0" dirty="0" smtClean="0"/>
              <a:t> </a:t>
            </a:r>
            <a:r>
              <a:rPr lang="de-DE" baseline="0" dirty="0" err="1" smtClean="0"/>
              <a:t>used</a:t>
            </a:r>
            <a:r>
              <a:rPr lang="de-DE" baseline="0" dirty="0" smtClean="0"/>
              <a:t> </a:t>
            </a:r>
            <a:r>
              <a:rPr lang="de-DE" baseline="0" dirty="0" err="1" smtClean="0"/>
              <a:t>for</a:t>
            </a:r>
            <a:r>
              <a:rPr lang="de-DE" baseline="0" dirty="0" smtClean="0"/>
              <a:t> </a:t>
            </a:r>
            <a:r>
              <a:rPr lang="de-DE" baseline="0" dirty="0" err="1" smtClean="0"/>
              <a:t>transhipment</a:t>
            </a:r>
            <a:r>
              <a:rPr lang="de-DE" baseline="0" dirty="0" smtClean="0"/>
              <a:t> in </a:t>
            </a:r>
            <a:r>
              <a:rPr lang="de-DE" baseline="0" dirty="0" err="1" smtClean="0"/>
              <a:t>the</a:t>
            </a:r>
            <a:r>
              <a:rPr lang="de-DE" baseline="0" dirty="0" smtClean="0"/>
              <a:t> Linz </a:t>
            </a:r>
            <a:r>
              <a:rPr lang="de-DE" baseline="0" dirty="0" err="1" smtClean="0"/>
              <a:t>port</a:t>
            </a:r>
            <a:r>
              <a:rPr lang="de-DE" baseline="0" dirty="0" smtClean="0"/>
              <a:t> hall. </a:t>
            </a:r>
            <a:r>
              <a:rPr lang="de-DE" baseline="0" dirty="0" err="1" smtClean="0"/>
              <a:t>Afterwards</a:t>
            </a:r>
            <a:r>
              <a:rPr lang="de-DE" baseline="0" dirty="0" smtClean="0"/>
              <a:t> </a:t>
            </a:r>
            <a:r>
              <a:rPr lang="de-DE" baseline="0" dirty="0" err="1" smtClean="0"/>
              <a:t>the</a:t>
            </a:r>
            <a:r>
              <a:rPr lang="de-DE" baseline="0" dirty="0" smtClean="0"/>
              <a:t> </a:t>
            </a:r>
            <a:r>
              <a:rPr lang="de-DE" baseline="0" dirty="0" err="1" smtClean="0"/>
              <a:t>transport</a:t>
            </a:r>
            <a:r>
              <a:rPr lang="de-DE" baseline="0" dirty="0" smtClean="0"/>
              <a:t> </a:t>
            </a:r>
            <a:r>
              <a:rPr lang="de-DE" baseline="0" dirty="0" err="1" smtClean="0"/>
              <a:t>takes</a:t>
            </a:r>
            <a:r>
              <a:rPr lang="de-DE" baseline="0" dirty="0" smtClean="0"/>
              <a:t> </a:t>
            </a:r>
            <a:r>
              <a:rPr lang="de-DE" baseline="0" dirty="0" err="1" smtClean="0"/>
              <a:t>place</a:t>
            </a:r>
            <a:r>
              <a:rPr lang="de-DE" baseline="0" dirty="0" smtClean="0"/>
              <a:t> </a:t>
            </a:r>
            <a:r>
              <a:rPr lang="de-DE" baseline="0" dirty="0" err="1" smtClean="0"/>
              <a:t>by</a:t>
            </a:r>
            <a:r>
              <a:rPr lang="de-DE" baseline="0" dirty="0" smtClean="0"/>
              <a:t> </a:t>
            </a:r>
            <a:r>
              <a:rPr lang="de-DE" baseline="0" dirty="0" err="1" smtClean="0"/>
              <a:t>pushed</a:t>
            </a:r>
            <a:r>
              <a:rPr lang="de-DE" baseline="0" dirty="0" smtClean="0"/>
              <a:t> </a:t>
            </a:r>
            <a:r>
              <a:rPr lang="de-DE" baseline="0" dirty="0" err="1" smtClean="0"/>
              <a:t>train</a:t>
            </a:r>
            <a:r>
              <a:rPr lang="de-DE" baseline="0" dirty="0" smtClean="0"/>
              <a:t> </a:t>
            </a:r>
            <a:r>
              <a:rPr lang="de-DE" baseline="0" dirty="0" err="1" smtClean="0"/>
              <a:t>to</a:t>
            </a:r>
            <a:r>
              <a:rPr lang="de-DE" baseline="0" dirty="0" smtClean="0"/>
              <a:t> </a:t>
            </a:r>
            <a:r>
              <a:rPr lang="de-DE" baseline="0" dirty="0" err="1" smtClean="0"/>
              <a:t>Moerdijk</a:t>
            </a:r>
            <a:r>
              <a:rPr lang="de-DE" baseline="0" dirty="0" smtClean="0"/>
              <a:t>. </a:t>
            </a:r>
            <a:r>
              <a:rPr lang="de-DE" baseline="0" dirty="0" err="1" smtClean="0"/>
              <a:t>There</a:t>
            </a:r>
            <a:r>
              <a:rPr lang="de-DE" baseline="0" dirty="0" smtClean="0"/>
              <a:t> </a:t>
            </a:r>
            <a:r>
              <a:rPr lang="de-DE" baseline="0" dirty="0" err="1" smtClean="0"/>
              <a:t>the</a:t>
            </a:r>
            <a:r>
              <a:rPr lang="de-DE" baseline="0" dirty="0" smtClean="0"/>
              <a:t> </a:t>
            </a:r>
            <a:r>
              <a:rPr lang="de-DE" baseline="0" dirty="0" err="1" smtClean="0"/>
              <a:t>goods</a:t>
            </a:r>
            <a:r>
              <a:rPr lang="de-DE" baseline="0" dirty="0" smtClean="0"/>
              <a:t> </a:t>
            </a:r>
            <a:r>
              <a:rPr lang="de-DE" baseline="0" dirty="0" err="1" smtClean="0"/>
              <a:t>are</a:t>
            </a:r>
            <a:r>
              <a:rPr lang="de-DE" baseline="0" dirty="0" smtClean="0"/>
              <a:t> </a:t>
            </a:r>
            <a:r>
              <a:rPr lang="de-DE" baseline="0" dirty="0" err="1" smtClean="0"/>
              <a:t>transferred</a:t>
            </a:r>
            <a:r>
              <a:rPr lang="de-DE" baseline="0" dirty="0" smtClean="0"/>
              <a:t> </a:t>
            </a:r>
            <a:r>
              <a:rPr lang="de-DE" baseline="0" dirty="0" err="1" smtClean="0"/>
              <a:t>to</a:t>
            </a:r>
            <a:r>
              <a:rPr lang="de-DE" baseline="0" dirty="0" smtClean="0"/>
              <a:t> a </a:t>
            </a:r>
            <a:r>
              <a:rPr lang="de-DE" baseline="0" dirty="0" err="1" smtClean="0"/>
              <a:t>seagoing</a:t>
            </a:r>
            <a:r>
              <a:rPr lang="de-DE" baseline="0" dirty="0" smtClean="0"/>
              <a:t> </a:t>
            </a:r>
            <a:r>
              <a:rPr lang="de-DE" baseline="0" dirty="0" err="1" smtClean="0"/>
              <a:t>vessel</a:t>
            </a:r>
            <a:r>
              <a:rPr lang="de-DE" baseline="0" dirty="0" smtClean="0"/>
              <a:t> </a:t>
            </a:r>
            <a:r>
              <a:rPr lang="de-DE" baseline="0" dirty="0" err="1" smtClean="0"/>
              <a:t>and</a:t>
            </a:r>
            <a:r>
              <a:rPr lang="de-DE" baseline="0" dirty="0" smtClean="0"/>
              <a:t> </a:t>
            </a:r>
            <a:r>
              <a:rPr lang="de-DE" baseline="0" dirty="0" err="1" smtClean="0"/>
              <a:t>brought</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ports</a:t>
            </a:r>
            <a:r>
              <a:rPr lang="de-DE" baseline="0" dirty="0" smtClean="0"/>
              <a:t> </a:t>
            </a:r>
            <a:r>
              <a:rPr lang="de-DE" baseline="0" dirty="0" err="1" smtClean="0"/>
              <a:t>near</a:t>
            </a:r>
            <a:r>
              <a:rPr lang="de-DE" baseline="0" dirty="0" smtClean="0"/>
              <a:t> </a:t>
            </a:r>
            <a:r>
              <a:rPr lang="de-DE" baseline="0" dirty="0" err="1" smtClean="0"/>
              <a:t>the</a:t>
            </a:r>
            <a:r>
              <a:rPr lang="de-DE" baseline="0" dirty="0" smtClean="0"/>
              <a:t> </a:t>
            </a:r>
            <a:r>
              <a:rPr lang="de-DE" baseline="0" dirty="0" err="1" smtClean="0"/>
              <a:t>consignee</a:t>
            </a:r>
            <a:r>
              <a:rPr lang="de-DE" baseline="0" dirty="0" smtClean="0"/>
              <a:t> (end </a:t>
            </a:r>
            <a:r>
              <a:rPr lang="de-DE" baseline="0" dirty="0" err="1" smtClean="0"/>
              <a:t>customers</a:t>
            </a:r>
            <a:r>
              <a:rPr lang="de-DE" baseline="0" dirty="0" smtClean="0"/>
              <a:t>). </a:t>
            </a:r>
            <a:r>
              <a:rPr lang="de-DE" baseline="0" dirty="0" err="1" smtClean="0"/>
              <a:t>Latter</a:t>
            </a:r>
            <a:r>
              <a:rPr lang="de-DE" baseline="0" dirty="0" smtClean="0"/>
              <a:t> </a:t>
            </a:r>
            <a:r>
              <a:rPr lang="de-DE" baseline="0" dirty="0" err="1" smtClean="0"/>
              <a:t>are</a:t>
            </a:r>
            <a:r>
              <a:rPr lang="de-DE" baseline="0" dirty="0" smtClean="0"/>
              <a:t> </a:t>
            </a:r>
            <a:r>
              <a:rPr lang="de-DE" baseline="0" dirty="0" err="1" smtClean="0"/>
              <a:t>located</a:t>
            </a:r>
            <a:r>
              <a:rPr lang="de-DE" baseline="0" dirty="0" smtClean="0"/>
              <a:t> in </a:t>
            </a:r>
            <a:r>
              <a:rPr lang="de-DE" baseline="0" dirty="0" err="1" smtClean="0"/>
              <a:t>Brazil</a:t>
            </a:r>
            <a:r>
              <a:rPr lang="de-DE" baseline="0" dirty="0" smtClean="0"/>
              <a:t>, </a:t>
            </a:r>
            <a:r>
              <a:rPr lang="de-DE" baseline="0" dirty="0" err="1" smtClean="0"/>
              <a:t>the</a:t>
            </a:r>
            <a:r>
              <a:rPr lang="de-DE" baseline="0" dirty="0" smtClean="0"/>
              <a:t> USA, </a:t>
            </a:r>
            <a:r>
              <a:rPr lang="de-DE" baseline="0" dirty="0" err="1" smtClean="0"/>
              <a:t>Sinapore</a:t>
            </a:r>
            <a:r>
              <a:rPr lang="de-DE" baseline="0" dirty="0" smtClean="0"/>
              <a:t>, </a:t>
            </a:r>
            <a:r>
              <a:rPr lang="de-DE" baseline="0" dirty="0" err="1" smtClean="0"/>
              <a:t>India</a:t>
            </a:r>
            <a:r>
              <a:rPr lang="de-DE" baseline="0" dirty="0" smtClean="0"/>
              <a:t> </a:t>
            </a:r>
            <a:r>
              <a:rPr lang="de-DE" baseline="0" dirty="0" err="1" smtClean="0"/>
              <a:t>and</a:t>
            </a:r>
            <a:r>
              <a:rPr lang="de-DE" baseline="0" dirty="0" smtClean="0"/>
              <a:t> South </a:t>
            </a:r>
            <a:r>
              <a:rPr lang="de-DE" baseline="0" dirty="0" err="1" smtClean="0"/>
              <a:t>Africa</a:t>
            </a:r>
            <a:r>
              <a:rPr lang="de-DE" baseline="0" dirty="0" smtClean="0"/>
              <a:t>, </a:t>
            </a:r>
            <a:r>
              <a:rPr lang="de-DE" baseline="0" dirty="0" err="1" smtClean="0"/>
              <a:t>for</a:t>
            </a:r>
            <a:r>
              <a:rPr lang="de-DE" baseline="0" dirty="0" smtClean="0"/>
              <a:t> </a:t>
            </a:r>
            <a:r>
              <a:rPr lang="de-DE" baseline="0" dirty="0" err="1" smtClean="0"/>
              <a:t>example</a:t>
            </a:r>
            <a:r>
              <a:rPr lang="de-DE" baseline="0" dirty="0" smtClean="0"/>
              <a:t>. In </a:t>
            </a:r>
            <a:r>
              <a:rPr lang="de-DE" baseline="0" dirty="0" err="1" smtClean="0"/>
              <a:t>most</a:t>
            </a:r>
            <a:r>
              <a:rPr lang="de-DE" baseline="0" dirty="0" smtClean="0"/>
              <a:t> </a:t>
            </a:r>
            <a:r>
              <a:rPr lang="de-DE" baseline="0" dirty="0" err="1" smtClean="0"/>
              <a:t>cases</a:t>
            </a:r>
            <a:r>
              <a:rPr lang="de-DE" baseline="0" dirty="0" smtClean="0"/>
              <a:t>, </a:t>
            </a:r>
            <a:r>
              <a:rPr lang="de-DE" baseline="0" dirty="0" err="1" smtClean="0"/>
              <a:t>the</a:t>
            </a:r>
            <a:r>
              <a:rPr lang="de-DE" baseline="0" dirty="0" smtClean="0"/>
              <a:t> final </a:t>
            </a:r>
            <a:r>
              <a:rPr lang="de-DE" baseline="0" dirty="0" err="1" smtClean="0"/>
              <a:t>transport</a:t>
            </a:r>
            <a:r>
              <a:rPr lang="de-DE" baseline="0" dirty="0" smtClean="0"/>
              <a:t> </a:t>
            </a:r>
            <a:r>
              <a:rPr lang="de-DE" baseline="0" dirty="0" err="1" smtClean="0"/>
              <a:t>takes</a:t>
            </a:r>
            <a:r>
              <a:rPr lang="de-DE" baseline="0" dirty="0" smtClean="0"/>
              <a:t> </a:t>
            </a:r>
            <a:r>
              <a:rPr lang="de-DE" baseline="0" dirty="0" err="1" smtClean="0"/>
              <a:t>place</a:t>
            </a:r>
            <a:r>
              <a:rPr lang="de-DE" baseline="0" dirty="0" smtClean="0"/>
              <a:t> </a:t>
            </a:r>
            <a:r>
              <a:rPr lang="de-DE" baseline="0" dirty="0" err="1" smtClean="0"/>
              <a:t>by</a:t>
            </a:r>
            <a:r>
              <a:rPr lang="de-DE" baseline="0" dirty="0" smtClean="0"/>
              <a:t> </a:t>
            </a:r>
            <a:r>
              <a:rPr lang="de-DE" baseline="0" dirty="0" err="1" smtClean="0"/>
              <a:t>rail</a:t>
            </a:r>
            <a:r>
              <a:rPr lang="de-DE" baseline="0" dirty="0" smtClean="0"/>
              <a:t>, but </a:t>
            </a:r>
            <a:r>
              <a:rPr lang="de-DE" baseline="0" dirty="0" err="1" smtClean="0"/>
              <a:t>trucks</a:t>
            </a:r>
            <a:r>
              <a:rPr lang="de-DE" baseline="0" dirty="0" smtClean="0"/>
              <a:t> </a:t>
            </a:r>
            <a:r>
              <a:rPr lang="de-DE" baseline="0" dirty="0" err="1" smtClean="0"/>
              <a:t>are</a:t>
            </a:r>
            <a:r>
              <a:rPr lang="de-DE" baseline="0" dirty="0" smtClean="0"/>
              <a:t> also </a:t>
            </a:r>
            <a:r>
              <a:rPr lang="de-DE" baseline="0" dirty="0" err="1" smtClean="0"/>
              <a:t>used</a:t>
            </a:r>
            <a:r>
              <a:rPr lang="de-DE" baseline="0" dirty="0" smtClean="0"/>
              <a:t> in </a:t>
            </a:r>
            <a:r>
              <a:rPr lang="de-DE" baseline="0" dirty="0" err="1" smtClean="0"/>
              <a:t>some</a:t>
            </a:r>
            <a:r>
              <a:rPr lang="de-DE" baseline="0" dirty="0" smtClean="0"/>
              <a:t> </a:t>
            </a:r>
            <a:r>
              <a:rPr lang="de-DE" baseline="0" dirty="0" err="1" smtClean="0"/>
              <a:t>cases</a:t>
            </a:r>
            <a:r>
              <a:rPr lang="de-DE" baseline="0" dirty="0" smtClean="0"/>
              <a:t>. </a:t>
            </a:r>
          </a:p>
          <a:p>
            <a:endParaRPr lang="de-AT" dirty="0" smtClean="0"/>
          </a:p>
          <a:p>
            <a:r>
              <a:rPr lang="de-AT" baseline="0" dirty="0" smtClean="0"/>
              <a:t>Source: </a:t>
            </a:r>
          </a:p>
          <a:p>
            <a:r>
              <a:rPr lang="de-AT" baseline="0" dirty="0" smtClean="0"/>
              <a:t>Via donau, „Handbuch der Donauschifffahrt“ (2013),</a:t>
            </a:r>
            <a:r>
              <a:rPr lang="de-AT" dirty="0" smtClean="0"/>
              <a:t> S</a:t>
            </a:r>
            <a:r>
              <a:rPr lang="de-AT" baseline="0" dirty="0" smtClean="0"/>
              <a:t>. 185</a:t>
            </a:r>
          </a:p>
        </p:txBody>
      </p:sp>
      <p:sp>
        <p:nvSpPr>
          <p:cNvPr id="4" name="Slide Number Placeholder 3"/>
          <p:cNvSpPr>
            <a:spLocks noGrp="1"/>
          </p:cNvSpPr>
          <p:nvPr>
            <p:ph type="sldNum" sz="quarter" idx="10"/>
          </p:nvPr>
        </p:nvSpPr>
        <p:spPr/>
        <p:txBody>
          <a:bodyPr/>
          <a:lstStyle/>
          <a:p>
            <a:fld id="{56F06DAA-0A4E-4110-9797-3FB8CA0FEA93}" type="slidenum">
              <a:rPr lang="de-AT" smtClean="0"/>
              <a:t>29</a:t>
            </a:fld>
            <a:endParaRPr lang="de-AT" dirty="0"/>
          </a:p>
        </p:txBody>
      </p:sp>
    </p:spTree>
    <p:extLst>
      <p:ext uri="{BB962C8B-B14F-4D97-AF65-F5344CB8AC3E}">
        <p14:creationId xmlns:p14="http://schemas.microsoft.com/office/powerpoint/2010/main" val="960968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en-US" dirty="0" smtClean="0"/>
              <a:t>This set of slides deals with multimodal transport, i.e. the transport of goods by several means of transport. The different types are described and their advantages and disadvantages are illustrated with practical examples.</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defTabSz="913028">
              <a:defRPr/>
            </a:pPr>
            <a:r>
              <a:rPr lang="de-AT" dirty="0" smtClean="0"/>
              <a:t>In </a:t>
            </a:r>
            <a:r>
              <a:rPr lang="de-AT" dirty="0" err="1" smtClean="0"/>
              <a:t>the</a:t>
            </a:r>
            <a:r>
              <a:rPr lang="de-AT" dirty="0" smtClean="0"/>
              <a:t> </a:t>
            </a:r>
            <a:r>
              <a:rPr lang="de-AT" b="1" dirty="0" err="1" smtClean="0"/>
              <a:t>port</a:t>
            </a:r>
            <a:r>
              <a:rPr lang="de-AT" b="1" dirty="0" smtClean="0"/>
              <a:t> </a:t>
            </a:r>
            <a:r>
              <a:rPr lang="de-AT" b="1" dirty="0" err="1" smtClean="0"/>
              <a:t>of</a:t>
            </a:r>
            <a:r>
              <a:rPr lang="de-AT" b="1" dirty="0" smtClean="0"/>
              <a:t> Linz</a:t>
            </a:r>
            <a:r>
              <a:rPr lang="de-AT" dirty="0" smtClean="0"/>
              <a:t>, </a:t>
            </a:r>
            <a:r>
              <a:rPr lang="de-AT" dirty="0" err="1" smtClean="0"/>
              <a:t>mineral</a:t>
            </a:r>
            <a:r>
              <a:rPr lang="de-AT" dirty="0" smtClean="0"/>
              <a:t> </a:t>
            </a:r>
            <a:r>
              <a:rPr lang="de-AT" b="1" dirty="0" err="1" smtClean="0"/>
              <a:t>raw</a:t>
            </a:r>
            <a:r>
              <a:rPr lang="de-AT" b="1" dirty="0" smtClean="0"/>
              <a:t> </a:t>
            </a:r>
            <a:r>
              <a:rPr lang="de-AT" b="1" dirty="0" err="1" smtClean="0"/>
              <a:t>materials</a:t>
            </a:r>
            <a:r>
              <a:rPr lang="de-AT" b="1" dirty="0" smtClean="0"/>
              <a:t> </a:t>
            </a:r>
            <a:r>
              <a:rPr lang="de-AT" dirty="0" err="1" smtClean="0"/>
              <a:t>are</a:t>
            </a:r>
            <a:r>
              <a:rPr lang="de-AT" baseline="0" dirty="0" smtClean="0"/>
              <a:t> </a:t>
            </a:r>
            <a:r>
              <a:rPr lang="de-AT" baseline="0" dirty="0" err="1" smtClean="0"/>
              <a:t>transported</a:t>
            </a:r>
            <a:r>
              <a:rPr lang="de-AT" baseline="0" dirty="0" smtClean="0"/>
              <a:t> </a:t>
            </a:r>
            <a:r>
              <a:rPr lang="de-AT" baseline="0" dirty="0" err="1" smtClean="0"/>
              <a:t>and</a:t>
            </a:r>
            <a:r>
              <a:rPr lang="de-AT" baseline="0" dirty="0" smtClean="0"/>
              <a:t> </a:t>
            </a:r>
            <a:r>
              <a:rPr lang="de-AT" baseline="0" dirty="0" err="1" smtClean="0"/>
              <a:t>transhipped</a:t>
            </a:r>
            <a:r>
              <a:rPr lang="de-AT" baseline="0" dirty="0" smtClean="0"/>
              <a:t>. Due to sensitivity to moisture and contamination, transport is a difficult undertaking. At </a:t>
            </a:r>
            <a:r>
              <a:rPr lang="de-AT" baseline="0" dirty="0" err="1" smtClean="0"/>
              <a:t>the</a:t>
            </a:r>
            <a:r>
              <a:rPr lang="de-AT" baseline="0" dirty="0" smtClean="0"/>
              <a:t> </a:t>
            </a:r>
            <a:r>
              <a:rPr lang="de-AT" baseline="0" dirty="0" err="1" smtClean="0"/>
              <a:t>beginning</a:t>
            </a:r>
            <a:r>
              <a:rPr lang="de-AT" baseline="0" dirty="0" smtClean="0"/>
              <a:t> </a:t>
            </a:r>
            <a:r>
              <a:rPr lang="de-AT" baseline="0" dirty="0" err="1" smtClean="0"/>
              <a:t>of</a:t>
            </a:r>
            <a:r>
              <a:rPr lang="de-AT" baseline="0" dirty="0" smtClean="0"/>
              <a:t> </a:t>
            </a:r>
            <a:r>
              <a:rPr lang="de-AT" baseline="0" dirty="0" err="1" smtClean="0"/>
              <a:t>the</a:t>
            </a:r>
            <a:r>
              <a:rPr lang="de-AT" baseline="0" dirty="0" smtClean="0"/>
              <a:t> </a:t>
            </a:r>
            <a:r>
              <a:rPr lang="de-AT" baseline="0" dirty="0" err="1" smtClean="0"/>
              <a:t>transport</a:t>
            </a:r>
            <a:r>
              <a:rPr lang="de-AT" baseline="0" dirty="0" smtClean="0"/>
              <a:t> </a:t>
            </a:r>
            <a:r>
              <a:rPr lang="de-AT" baseline="0" dirty="0" err="1" smtClean="0"/>
              <a:t>chain</a:t>
            </a:r>
            <a:r>
              <a:rPr lang="de-AT" baseline="0" dirty="0" smtClean="0"/>
              <a:t>, </a:t>
            </a:r>
            <a:r>
              <a:rPr lang="de-AT" baseline="0" dirty="0" err="1" smtClean="0"/>
              <a:t>the</a:t>
            </a:r>
            <a:r>
              <a:rPr lang="de-AT" baseline="0" dirty="0" smtClean="0"/>
              <a:t> </a:t>
            </a:r>
            <a:r>
              <a:rPr lang="de-AT" baseline="0" dirty="0" err="1" smtClean="0"/>
              <a:t>mineral</a:t>
            </a:r>
            <a:r>
              <a:rPr lang="de-AT" baseline="0" dirty="0" smtClean="0"/>
              <a:t> </a:t>
            </a:r>
            <a:r>
              <a:rPr lang="de-AT" baseline="0" dirty="0" err="1" smtClean="0"/>
              <a:t>raw</a:t>
            </a:r>
            <a:r>
              <a:rPr lang="de-AT" baseline="0" dirty="0" smtClean="0"/>
              <a:t> </a:t>
            </a:r>
            <a:r>
              <a:rPr lang="de-AT" baseline="0" dirty="0" err="1" smtClean="0"/>
              <a:t>materials</a:t>
            </a:r>
            <a:r>
              <a:rPr lang="de-AT" baseline="0" dirty="0" smtClean="0"/>
              <a:t> </a:t>
            </a:r>
            <a:r>
              <a:rPr lang="de-AT" baseline="0" dirty="0" err="1" smtClean="0"/>
              <a:t>are</a:t>
            </a:r>
            <a:r>
              <a:rPr lang="de-AT" baseline="0" dirty="0" smtClean="0"/>
              <a:t> </a:t>
            </a:r>
            <a:r>
              <a:rPr lang="de-AT" baseline="0" dirty="0" err="1" smtClean="0"/>
              <a:t>transported</a:t>
            </a:r>
            <a:r>
              <a:rPr lang="de-AT" baseline="0" dirty="0" smtClean="0"/>
              <a:t> </a:t>
            </a:r>
            <a:r>
              <a:rPr lang="de-AT" baseline="0" dirty="0" err="1" smtClean="0"/>
              <a:t>to</a:t>
            </a:r>
            <a:r>
              <a:rPr lang="de-AT" baseline="0" dirty="0" smtClean="0"/>
              <a:t> Rotterdam </a:t>
            </a:r>
            <a:r>
              <a:rPr lang="de-AT" baseline="0" dirty="0" err="1" smtClean="0"/>
              <a:t>by</a:t>
            </a:r>
            <a:r>
              <a:rPr lang="de-AT" baseline="0" dirty="0" smtClean="0"/>
              <a:t> </a:t>
            </a:r>
            <a:r>
              <a:rPr lang="de-AT" baseline="0" dirty="0" err="1" smtClean="0"/>
              <a:t>ocean-going</a:t>
            </a:r>
            <a:r>
              <a:rPr lang="de-AT" baseline="0" dirty="0" smtClean="0"/>
              <a:t> </a:t>
            </a:r>
            <a:r>
              <a:rPr lang="de-AT" baseline="0" dirty="0" err="1" smtClean="0"/>
              <a:t>vessels</a:t>
            </a:r>
            <a:r>
              <a:rPr lang="de-AT" baseline="0" dirty="0" smtClean="0"/>
              <a:t>. The </a:t>
            </a:r>
            <a:r>
              <a:rPr lang="de-AT" baseline="0" dirty="0" err="1" smtClean="0"/>
              <a:t>cargo</a:t>
            </a:r>
            <a:r>
              <a:rPr lang="de-AT" baseline="0" dirty="0" smtClean="0"/>
              <a:t> </a:t>
            </a:r>
            <a:r>
              <a:rPr lang="de-AT" baseline="0" dirty="0" err="1" smtClean="0"/>
              <a:t>is</a:t>
            </a:r>
            <a:r>
              <a:rPr lang="de-AT" baseline="0" dirty="0" smtClean="0"/>
              <a:t> </a:t>
            </a:r>
            <a:r>
              <a:rPr lang="de-AT" baseline="0" dirty="0" err="1" smtClean="0"/>
              <a:t>transferred</a:t>
            </a:r>
            <a:r>
              <a:rPr lang="de-AT" baseline="0" dirty="0" smtClean="0"/>
              <a:t> </a:t>
            </a:r>
            <a:r>
              <a:rPr lang="de-AT" baseline="0" dirty="0" err="1" smtClean="0"/>
              <a:t>to</a:t>
            </a:r>
            <a:r>
              <a:rPr lang="de-AT" baseline="0" dirty="0" smtClean="0"/>
              <a:t> </a:t>
            </a:r>
            <a:r>
              <a:rPr lang="de-AT" baseline="0" dirty="0" err="1" smtClean="0"/>
              <a:t>the</a:t>
            </a:r>
            <a:r>
              <a:rPr lang="de-AT" baseline="0" dirty="0" smtClean="0"/>
              <a:t> </a:t>
            </a:r>
            <a:r>
              <a:rPr lang="de-AT" baseline="0" dirty="0" err="1" smtClean="0"/>
              <a:t>inland</a:t>
            </a:r>
            <a:r>
              <a:rPr lang="de-AT" baseline="0" dirty="0" smtClean="0"/>
              <a:t> </a:t>
            </a:r>
            <a:r>
              <a:rPr lang="de-AT" baseline="0" dirty="0" err="1" smtClean="0"/>
              <a:t>waterway</a:t>
            </a:r>
            <a:r>
              <a:rPr lang="de-AT" baseline="0" dirty="0" smtClean="0"/>
              <a:t> </a:t>
            </a:r>
            <a:r>
              <a:rPr lang="de-AT" baseline="0" dirty="0" err="1" smtClean="0"/>
              <a:t>vessel</a:t>
            </a:r>
            <a:r>
              <a:rPr lang="de-AT" baseline="0" dirty="0" smtClean="0"/>
              <a:t>, </a:t>
            </a:r>
            <a:r>
              <a:rPr lang="de-AT" baseline="0" dirty="0" err="1" smtClean="0"/>
              <a:t>usually</a:t>
            </a:r>
            <a:r>
              <a:rPr lang="de-AT" baseline="0" dirty="0" smtClean="0"/>
              <a:t> </a:t>
            </a:r>
            <a:r>
              <a:rPr lang="de-AT" baseline="0" dirty="0" err="1" smtClean="0"/>
              <a:t>by</a:t>
            </a:r>
            <a:r>
              <a:rPr lang="de-AT" baseline="0" dirty="0" smtClean="0"/>
              <a:t> </a:t>
            </a:r>
            <a:r>
              <a:rPr lang="de-AT" baseline="0" dirty="0" err="1" smtClean="0"/>
              <a:t>means</a:t>
            </a:r>
            <a:r>
              <a:rPr lang="de-AT" baseline="0" dirty="0" smtClean="0"/>
              <a:t> </a:t>
            </a:r>
            <a:r>
              <a:rPr lang="de-AT" baseline="0" dirty="0" err="1" smtClean="0"/>
              <a:t>of</a:t>
            </a:r>
            <a:r>
              <a:rPr lang="de-AT" baseline="0" dirty="0" smtClean="0"/>
              <a:t> a </a:t>
            </a:r>
            <a:r>
              <a:rPr lang="de-AT" baseline="0" dirty="0" err="1" smtClean="0"/>
              <a:t>reach</a:t>
            </a:r>
            <a:r>
              <a:rPr lang="de-AT" baseline="0" dirty="0" smtClean="0"/>
              <a:t> </a:t>
            </a:r>
            <a:r>
              <a:rPr lang="de-AT" baseline="0" dirty="0" err="1" smtClean="0"/>
              <a:t>stacker</a:t>
            </a:r>
            <a:r>
              <a:rPr lang="de-AT" baseline="0" dirty="0" smtClean="0"/>
              <a:t> </a:t>
            </a:r>
            <a:r>
              <a:rPr lang="de-AT" baseline="0" dirty="0" err="1" smtClean="0"/>
              <a:t>or</a:t>
            </a:r>
            <a:r>
              <a:rPr lang="de-AT" baseline="0" dirty="0" smtClean="0"/>
              <a:t> </a:t>
            </a:r>
            <a:r>
              <a:rPr lang="de-AT" baseline="0" dirty="0" err="1" smtClean="0"/>
              <a:t>luffing</a:t>
            </a:r>
            <a:r>
              <a:rPr lang="de-AT" baseline="0" dirty="0" smtClean="0"/>
              <a:t> </a:t>
            </a:r>
            <a:r>
              <a:rPr lang="de-AT" baseline="0" dirty="0" err="1" smtClean="0"/>
              <a:t>jib</a:t>
            </a:r>
            <a:r>
              <a:rPr lang="de-AT" baseline="0" dirty="0" smtClean="0"/>
              <a:t> </a:t>
            </a:r>
            <a:r>
              <a:rPr lang="de-AT" baseline="0" dirty="0" err="1" smtClean="0"/>
              <a:t>crane</a:t>
            </a:r>
            <a:r>
              <a:rPr lang="de-AT" baseline="0" dirty="0" smtClean="0"/>
              <a:t>. The </a:t>
            </a:r>
            <a:r>
              <a:rPr lang="de-AT" baseline="0" dirty="0" err="1" smtClean="0"/>
              <a:t>raw</a:t>
            </a:r>
            <a:r>
              <a:rPr lang="de-AT" baseline="0" dirty="0" smtClean="0"/>
              <a:t> </a:t>
            </a:r>
            <a:r>
              <a:rPr lang="de-AT" baseline="0" dirty="0" err="1" smtClean="0"/>
              <a:t>materials</a:t>
            </a:r>
            <a:r>
              <a:rPr lang="de-AT" baseline="0" dirty="0" smtClean="0"/>
              <a:t> </a:t>
            </a:r>
            <a:r>
              <a:rPr lang="de-AT" baseline="0" dirty="0" err="1" smtClean="0"/>
              <a:t>are</a:t>
            </a:r>
            <a:r>
              <a:rPr lang="de-AT" baseline="0" dirty="0" smtClean="0"/>
              <a:t> </a:t>
            </a:r>
            <a:r>
              <a:rPr lang="de-AT" baseline="0" dirty="0" err="1" smtClean="0"/>
              <a:t>then</a:t>
            </a:r>
            <a:r>
              <a:rPr lang="de-AT" baseline="0" dirty="0" smtClean="0"/>
              <a:t> </a:t>
            </a:r>
            <a:r>
              <a:rPr lang="de-AT" baseline="0" dirty="0" err="1" smtClean="0"/>
              <a:t>transported</a:t>
            </a:r>
            <a:r>
              <a:rPr lang="de-AT" baseline="0" dirty="0" smtClean="0"/>
              <a:t> </a:t>
            </a:r>
            <a:r>
              <a:rPr lang="de-AT" baseline="0" dirty="0" err="1" smtClean="0"/>
              <a:t>from</a:t>
            </a:r>
            <a:r>
              <a:rPr lang="de-AT" baseline="0" dirty="0" smtClean="0"/>
              <a:t> Rotterdam </a:t>
            </a:r>
            <a:r>
              <a:rPr lang="de-AT" baseline="0" dirty="0" err="1" smtClean="0"/>
              <a:t>to</a:t>
            </a:r>
            <a:r>
              <a:rPr lang="de-AT" baseline="0" dirty="0" smtClean="0"/>
              <a:t> Linz via </a:t>
            </a:r>
            <a:r>
              <a:rPr lang="de-AT" baseline="0" dirty="0" err="1" smtClean="0"/>
              <a:t>the</a:t>
            </a:r>
            <a:r>
              <a:rPr lang="de-AT" baseline="0" dirty="0" smtClean="0"/>
              <a:t> Rhine, Main </a:t>
            </a:r>
            <a:r>
              <a:rPr lang="de-AT" baseline="0" dirty="0" err="1" smtClean="0"/>
              <a:t>and</a:t>
            </a:r>
            <a:r>
              <a:rPr lang="de-AT" baseline="0" dirty="0" smtClean="0"/>
              <a:t> Main-</a:t>
            </a:r>
            <a:r>
              <a:rPr lang="de-AT" baseline="0" dirty="0" err="1" smtClean="0"/>
              <a:t>Danube</a:t>
            </a:r>
            <a:r>
              <a:rPr lang="de-AT" baseline="0" dirty="0" smtClean="0"/>
              <a:t> </a:t>
            </a:r>
            <a:r>
              <a:rPr lang="de-AT" baseline="0" dirty="0" err="1" smtClean="0"/>
              <a:t>canals</a:t>
            </a:r>
            <a:r>
              <a:rPr lang="de-AT" baseline="0" dirty="0" smtClean="0"/>
              <a:t>. This </a:t>
            </a:r>
            <a:r>
              <a:rPr lang="de-AT" baseline="0" dirty="0" err="1" smtClean="0"/>
              <a:t>is</a:t>
            </a:r>
            <a:r>
              <a:rPr lang="de-AT" baseline="0" dirty="0" smtClean="0"/>
              <a:t> </a:t>
            </a:r>
            <a:r>
              <a:rPr lang="de-AT" baseline="0" dirty="0" err="1" smtClean="0"/>
              <a:t>usually</a:t>
            </a:r>
            <a:r>
              <a:rPr lang="de-AT" baseline="0" dirty="0" smtClean="0"/>
              <a:t> </a:t>
            </a:r>
            <a:r>
              <a:rPr lang="de-AT" baseline="0" dirty="0" err="1" smtClean="0"/>
              <a:t>done</a:t>
            </a:r>
            <a:r>
              <a:rPr lang="de-AT" baseline="0" dirty="0" smtClean="0"/>
              <a:t> </a:t>
            </a:r>
            <a:r>
              <a:rPr lang="de-AT" baseline="0" dirty="0" err="1" smtClean="0"/>
              <a:t>by</a:t>
            </a:r>
            <a:r>
              <a:rPr lang="de-AT" baseline="0" dirty="0" smtClean="0"/>
              <a:t> </a:t>
            </a:r>
            <a:r>
              <a:rPr lang="de-AT" baseline="0" dirty="0" err="1" smtClean="0"/>
              <a:t>motorized</a:t>
            </a:r>
            <a:r>
              <a:rPr lang="de-AT" baseline="0" dirty="0" smtClean="0"/>
              <a:t> </a:t>
            </a:r>
            <a:r>
              <a:rPr lang="de-AT" baseline="0" dirty="0" err="1" smtClean="0"/>
              <a:t>freighters</a:t>
            </a:r>
            <a:r>
              <a:rPr lang="de-AT" baseline="0" dirty="0" smtClean="0"/>
              <a:t> </a:t>
            </a:r>
            <a:r>
              <a:rPr lang="de-AT" baseline="0" dirty="0" err="1" smtClean="0"/>
              <a:t>or</a:t>
            </a:r>
            <a:r>
              <a:rPr lang="de-AT" baseline="0" dirty="0" smtClean="0"/>
              <a:t> </a:t>
            </a:r>
            <a:r>
              <a:rPr lang="de-AT" baseline="0" dirty="0" err="1" smtClean="0"/>
              <a:t>pushed</a:t>
            </a:r>
            <a:r>
              <a:rPr lang="de-AT" baseline="0" dirty="0" smtClean="0"/>
              <a:t> </a:t>
            </a:r>
            <a:r>
              <a:rPr lang="de-AT" baseline="0" dirty="0" err="1" smtClean="0"/>
              <a:t>trains</a:t>
            </a:r>
            <a:r>
              <a:rPr lang="de-AT" baseline="0" dirty="0" smtClean="0"/>
              <a:t>, </a:t>
            </a:r>
            <a:r>
              <a:rPr lang="de-AT" baseline="0" dirty="0" err="1" smtClean="0"/>
              <a:t>which</a:t>
            </a:r>
            <a:r>
              <a:rPr lang="de-AT" baseline="0" dirty="0" smtClean="0"/>
              <a:t> </a:t>
            </a:r>
            <a:r>
              <a:rPr lang="de-AT" baseline="0" dirty="0" err="1" smtClean="0"/>
              <a:t>can</a:t>
            </a:r>
            <a:r>
              <a:rPr lang="de-AT" baseline="0" dirty="0" smtClean="0"/>
              <a:t> </a:t>
            </a:r>
            <a:r>
              <a:rPr lang="de-AT" baseline="0" dirty="0" err="1" smtClean="0"/>
              <a:t>be</a:t>
            </a:r>
            <a:r>
              <a:rPr lang="de-AT" baseline="0" dirty="0" smtClean="0"/>
              <a:t> </a:t>
            </a:r>
            <a:r>
              <a:rPr lang="de-AT" baseline="0" dirty="0" err="1" smtClean="0"/>
              <a:t>loaded</a:t>
            </a:r>
            <a:r>
              <a:rPr lang="de-AT" baseline="0" dirty="0" smtClean="0"/>
              <a:t> </a:t>
            </a:r>
            <a:r>
              <a:rPr lang="de-AT" baseline="0" dirty="0" err="1" smtClean="0"/>
              <a:t>with</a:t>
            </a:r>
            <a:r>
              <a:rPr lang="de-AT" baseline="0" dirty="0" smtClean="0"/>
              <a:t> an </a:t>
            </a:r>
            <a:r>
              <a:rPr lang="de-AT" baseline="0" dirty="0" err="1" smtClean="0"/>
              <a:t>average</a:t>
            </a:r>
            <a:r>
              <a:rPr lang="de-AT" baseline="0" dirty="0" smtClean="0"/>
              <a:t> </a:t>
            </a:r>
            <a:r>
              <a:rPr lang="de-AT" baseline="0" dirty="0" err="1" smtClean="0"/>
              <a:t>of</a:t>
            </a:r>
            <a:r>
              <a:rPr lang="de-AT" baseline="0" dirty="0" smtClean="0"/>
              <a:t> 1,000 </a:t>
            </a:r>
            <a:r>
              <a:rPr lang="de-AT" baseline="0" dirty="0" err="1" smtClean="0"/>
              <a:t>tons</a:t>
            </a:r>
            <a:r>
              <a:rPr lang="de-AT" baseline="0" dirty="0" smtClean="0"/>
              <a:t> per </a:t>
            </a:r>
            <a:r>
              <a:rPr lang="de-AT" baseline="0" dirty="0" err="1" smtClean="0"/>
              <a:t>carrier</a:t>
            </a:r>
            <a:r>
              <a:rPr lang="de-AT" baseline="0" dirty="0" smtClean="0"/>
              <a:t>. </a:t>
            </a:r>
            <a:r>
              <a:rPr lang="de-AT" baseline="0" dirty="0" err="1" smtClean="0"/>
              <a:t>Depending</a:t>
            </a:r>
            <a:r>
              <a:rPr lang="de-AT" baseline="0" dirty="0" smtClean="0"/>
              <a:t> on </a:t>
            </a:r>
            <a:r>
              <a:rPr lang="de-AT" baseline="0" dirty="0" err="1" smtClean="0"/>
              <a:t>the</a:t>
            </a:r>
            <a:r>
              <a:rPr lang="de-AT" baseline="0" dirty="0" smtClean="0"/>
              <a:t> end-</a:t>
            </a:r>
            <a:r>
              <a:rPr lang="de-AT" baseline="0" dirty="0" err="1" smtClean="0"/>
              <a:t>customer</a:t>
            </a:r>
            <a:r>
              <a:rPr lang="de-AT" baseline="0" dirty="0" smtClean="0"/>
              <a:t>, </a:t>
            </a:r>
            <a:r>
              <a:rPr lang="de-AT" baseline="0" dirty="0" err="1" smtClean="0"/>
              <a:t>the</a:t>
            </a:r>
            <a:r>
              <a:rPr lang="de-AT" baseline="0" dirty="0" smtClean="0"/>
              <a:t> </a:t>
            </a:r>
            <a:r>
              <a:rPr lang="de-AT" baseline="0" dirty="0" err="1" smtClean="0"/>
              <a:t>cargo</a:t>
            </a:r>
            <a:r>
              <a:rPr lang="de-AT" baseline="0" dirty="0" smtClean="0"/>
              <a:t> </a:t>
            </a:r>
            <a:r>
              <a:rPr lang="de-AT" baseline="0" dirty="0" err="1" smtClean="0"/>
              <a:t>is</a:t>
            </a:r>
            <a:r>
              <a:rPr lang="de-AT" baseline="0" dirty="0" smtClean="0"/>
              <a:t> </a:t>
            </a:r>
            <a:r>
              <a:rPr lang="de-AT" baseline="0" dirty="0" err="1" smtClean="0"/>
              <a:t>transported</a:t>
            </a:r>
            <a:r>
              <a:rPr lang="de-AT" baseline="0" dirty="0" smtClean="0"/>
              <a:t> </a:t>
            </a:r>
            <a:r>
              <a:rPr lang="de-AT" baseline="0" dirty="0" err="1" smtClean="0"/>
              <a:t>to</a:t>
            </a:r>
            <a:r>
              <a:rPr lang="de-AT" baseline="0" dirty="0" smtClean="0"/>
              <a:t> </a:t>
            </a:r>
            <a:r>
              <a:rPr lang="de-AT" baseline="0" dirty="0" err="1" smtClean="0"/>
              <a:t>its</a:t>
            </a:r>
            <a:r>
              <a:rPr lang="de-AT" baseline="0" dirty="0" smtClean="0"/>
              <a:t> final </a:t>
            </a:r>
            <a:r>
              <a:rPr lang="de-AT" baseline="0" dirty="0" err="1" smtClean="0"/>
              <a:t>destination</a:t>
            </a:r>
            <a:r>
              <a:rPr lang="de-AT" baseline="0" dirty="0" smtClean="0"/>
              <a:t> in </a:t>
            </a:r>
            <a:r>
              <a:rPr lang="de-AT" baseline="0" dirty="0" err="1" smtClean="0"/>
              <a:t>the</a:t>
            </a:r>
            <a:r>
              <a:rPr lang="de-AT" baseline="0" dirty="0" smtClean="0"/>
              <a:t> </a:t>
            </a:r>
            <a:r>
              <a:rPr lang="de-AT" baseline="0" dirty="0" err="1" smtClean="0"/>
              <a:t>port</a:t>
            </a:r>
            <a:r>
              <a:rPr lang="de-AT" baseline="0" dirty="0" smtClean="0"/>
              <a:t> </a:t>
            </a:r>
            <a:r>
              <a:rPr lang="de-AT" baseline="0" dirty="0" err="1" smtClean="0"/>
              <a:t>of</a:t>
            </a:r>
            <a:r>
              <a:rPr lang="de-AT" baseline="0" dirty="0" smtClean="0"/>
              <a:t> Linz </a:t>
            </a:r>
            <a:r>
              <a:rPr lang="de-AT" baseline="0" dirty="0" err="1" smtClean="0"/>
              <a:t>by</a:t>
            </a:r>
            <a:r>
              <a:rPr lang="de-AT" baseline="0" dirty="0" smtClean="0"/>
              <a:t> </a:t>
            </a:r>
            <a:r>
              <a:rPr lang="de-AT" baseline="0" dirty="0" err="1" smtClean="0"/>
              <a:t>truck</a:t>
            </a:r>
            <a:r>
              <a:rPr lang="de-AT" baseline="0" dirty="0" smtClean="0"/>
              <a:t> </a:t>
            </a:r>
            <a:r>
              <a:rPr lang="de-AT" baseline="0" dirty="0" err="1" smtClean="0"/>
              <a:t>or</a:t>
            </a:r>
            <a:r>
              <a:rPr lang="de-AT" baseline="0" dirty="0" smtClean="0"/>
              <a:t> </a:t>
            </a:r>
            <a:r>
              <a:rPr lang="de-AT" baseline="0" dirty="0" err="1" smtClean="0"/>
              <a:t>rail</a:t>
            </a:r>
            <a:r>
              <a:rPr lang="de-AT" baseline="0" dirty="0" smtClean="0"/>
              <a:t>. </a:t>
            </a:r>
          </a:p>
          <a:p>
            <a:pPr defTabSz="913028">
              <a:defRPr/>
            </a:pPr>
            <a:endParaRPr lang="de-AT" dirty="0" smtClean="0"/>
          </a:p>
          <a:p>
            <a:r>
              <a:rPr lang="de-AT" baseline="0" dirty="0" smtClean="0"/>
              <a:t>Source: </a:t>
            </a:r>
          </a:p>
          <a:p>
            <a:r>
              <a:rPr lang="de-AT" baseline="0" dirty="0" smtClean="0"/>
              <a:t>viadonau, „Handbuch der Donauschifffahrt“ (2013), p. 184</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30</a:t>
            </a:fld>
            <a:endParaRPr lang="de-AT" dirty="0"/>
          </a:p>
        </p:txBody>
      </p:sp>
    </p:spTree>
    <p:extLst>
      <p:ext uri="{BB962C8B-B14F-4D97-AF65-F5344CB8AC3E}">
        <p14:creationId xmlns:p14="http://schemas.microsoft.com/office/powerpoint/2010/main" val="7497426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de-AT"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31</a:t>
            </a:fld>
            <a:endParaRPr lang="de-AT" dirty="0"/>
          </a:p>
        </p:txBody>
      </p:sp>
    </p:spTree>
    <p:extLst>
      <p:ext uri="{BB962C8B-B14F-4D97-AF65-F5344CB8AC3E}">
        <p14:creationId xmlns:p14="http://schemas.microsoft.com/office/powerpoint/2010/main" val="3421629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defTabSz="913028">
              <a:defRPr/>
            </a:pPr>
            <a:r>
              <a:rPr lang="de-DE" dirty="0" smtClean="0"/>
              <a:t>The </a:t>
            </a:r>
            <a:r>
              <a:rPr lang="de-DE" dirty="0" err="1" smtClean="0"/>
              <a:t>use</a:t>
            </a:r>
            <a:r>
              <a:rPr lang="de-DE" dirty="0" smtClean="0"/>
              <a:t> </a:t>
            </a:r>
            <a:r>
              <a:rPr lang="de-DE" dirty="0" err="1" smtClean="0"/>
              <a:t>of</a:t>
            </a:r>
            <a:r>
              <a:rPr lang="de-DE" dirty="0" smtClean="0"/>
              <a:t> </a:t>
            </a:r>
            <a:r>
              <a:rPr lang="de-DE" dirty="0" err="1" smtClean="0"/>
              <a:t>combined</a:t>
            </a:r>
            <a:r>
              <a:rPr lang="de-DE" dirty="0" smtClean="0"/>
              <a:t> </a:t>
            </a:r>
            <a:r>
              <a:rPr lang="de-DE" dirty="0" err="1" smtClean="0"/>
              <a:t>transport</a:t>
            </a:r>
            <a:r>
              <a:rPr lang="de-DE" dirty="0" smtClean="0"/>
              <a:t> </a:t>
            </a:r>
            <a:r>
              <a:rPr lang="de-DE" dirty="0" err="1" smtClean="0"/>
              <a:t>is</a:t>
            </a:r>
            <a:r>
              <a:rPr lang="de-DE" dirty="0" smtClean="0"/>
              <a:t> </a:t>
            </a:r>
            <a:r>
              <a:rPr lang="de-DE" dirty="0" err="1" smtClean="0"/>
              <a:t>promoted</a:t>
            </a:r>
            <a:r>
              <a:rPr lang="de-DE" dirty="0" smtClean="0"/>
              <a:t> </a:t>
            </a:r>
            <a:r>
              <a:rPr lang="de-DE" dirty="0" err="1" smtClean="0"/>
              <a:t>by</a:t>
            </a:r>
            <a:r>
              <a:rPr lang="de-DE" dirty="0" smtClean="0"/>
              <a:t> </a:t>
            </a:r>
            <a:r>
              <a:rPr lang="de-DE" dirty="0" err="1" smtClean="0"/>
              <a:t>numerous</a:t>
            </a:r>
            <a:r>
              <a:rPr lang="de-DE" dirty="0" smtClean="0"/>
              <a:t> </a:t>
            </a:r>
            <a:r>
              <a:rPr lang="de-DE" dirty="0" err="1" smtClean="0"/>
              <a:t>transport</a:t>
            </a:r>
            <a:r>
              <a:rPr lang="de-DE" baseline="0" dirty="0" smtClean="0"/>
              <a:t> </a:t>
            </a:r>
            <a:r>
              <a:rPr lang="de-DE" baseline="0" dirty="0" err="1" smtClean="0"/>
              <a:t>policy</a:t>
            </a:r>
            <a:r>
              <a:rPr lang="de-DE" baseline="0" dirty="0" smtClean="0"/>
              <a:t> </a:t>
            </a:r>
            <a:r>
              <a:rPr lang="de-DE" baseline="0" dirty="0" err="1" smtClean="0"/>
              <a:t>measures</a:t>
            </a:r>
            <a:r>
              <a:rPr lang="de-DE" baseline="0" dirty="0" smtClean="0"/>
              <a:t>. This </a:t>
            </a:r>
            <a:r>
              <a:rPr lang="de-DE" baseline="0" dirty="0" err="1" smtClean="0"/>
              <a:t>is</a:t>
            </a:r>
            <a:r>
              <a:rPr lang="de-DE" baseline="0" dirty="0" smtClean="0"/>
              <a:t> </a:t>
            </a:r>
            <a:r>
              <a:rPr lang="de-DE" baseline="0" dirty="0" err="1" smtClean="0"/>
              <a:t>intended</a:t>
            </a:r>
            <a:r>
              <a:rPr lang="de-DE" baseline="0" dirty="0" smtClean="0"/>
              <a:t> </a:t>
            </a:r>
            <a:r>
              <a:rPr lang="de-DE" baseline="0" dirty="0" err="1" smtClean="0"/>
              <a:t>to</a:t>
            </a:r>
            <a:r>
              <a:rPr lang="de-DE" baseline="0" dirty="0" smtClean="0"/>
              <a:t> </a:t>
            </a:r>
            <a:r>
              <a:rPr lang="de-DE" baseline="0" dirty="0" err="1" smtClean="0"/>
              <a:t>ensure</a:t>
            </a:r>
            <a:r>
              <a:rPr lang="de-DE" baseline="0" dirty="0" smtClean="0"/>
              <a:t> a </a:t>
            </a:r>
            <a:r>
              <a:rPr lang="de-DE" baseline="0" dirty="0" err="1" smtClean="0"/>
              <a:t>shift</a:t>
            </a:r>
            <a:r>
              <a:rPr lang="de-DE" baseline="0" dirty="0" smtClean="0"/>
              <a:t> </a:t>
            </a:r>
            <a:r>
              <a:rPr lang="de-DE" baseline="0" dirty="0" err="1" smtClean="0"/>
              <a:t>to</a:t>
            </a:r>
            <a:r>
              <a:rPr lang="de-DE" baseline="0" dirty="0" smtClean="0"/>
              <a:t> </a:t>
            </a:r>
            <a:r>
              <a:rPr lang="de-DE" baseline="0" dirty="0" err="1" smtClean="0"/>
              <a:t>environmentally</a:t>
            </a:r>
            <a:r>
              <a:rPr lang="de-DE" baseline="0" dirty="0" smtClean="0"/>
              <a:t> </a:t>
            </a:r>
            <a:r>
              <a:rPr lang="de-DE" baseline="0" dirty="0" err="1" smtClean="0"/>
              <a:t>friendly</a:t>
            </a:r>
            <a:r>
              <a:rPr lang="de-DE" baseline="0" dirty="0" smtClean="0"/>
              <a:t> </a:t>
            </a:r>
            <a:r>
              <a:rPr lang="de-DE" baseline="0" dirty="0" err="1" smtClean="0"/>
              <a:t>transport</a:t>
            </a:r>
            <a:r>
              <a:rPr lang="de-DE" baseline="0" dirty="0" smtClean="0"/>
              <a:t> </a:t>
            </a:r>
            <a:r>
              <a:rPr lang="de-DE" baseline="0" dirty="0" err="1" smtClean="0"/>
              <a:t>modes</a:t>
            </a:r>
            <a:r>
              <a:rPr lang="de-DE" baseline="0" dirty="0" smtClean="0"/>
              <a:t>, e.g. </a:t>
            </a:r>
            <a:r>
              <a:rPr lang="de-DE" baseline="0" dirty="0" err="1" smtClean="0"/>
              <a:t>from</a:t>
            </a:r>
            <a:r>
              <a:rPr lang="de-DE" baseline="0" dirty="0" smtClean="0"/>
              <a:t> </a:t>
            </a:r>
            <a:r>
              <a:rPr lang="de-DE" baseline="0" dirty="0" err="1" smtClean="0"/>
              <a:t>truck</a:t>
            </a:r>
            <a:r>
              <a:rPr lang="de-DE" baseline="0" dirty="0" smtClean="0"/>
              <a:t> </a:t>
            </a:r>
            <a:r>
              <a:rPr lang="de-DE" baseline="0" dirty="0" err="1" smtClean="0"/>
              <a:t>to</a:t>
            </a:r>
            <a:r>
              <a:rPr lang="de-DE" baseline="0" dirty="0" smtClean="0"/>
              <a:t> </a:t>
            </a:r>
            <a:r>
              <a:rPr lang="de-DE" baseline="0" dirty="0" err="1" smtClean="0"/>
              <a:t>ship</a:t>
            </a:r>
            <a:r>
              <a:rPr lang="de-DE" baseline="0" dirty="0" smtClean="0"/>
              <a:t> </a:t>
            </a:r>
            <a:r>
              <a:rPr lang="de-DE" baseline="0" dirty="0" err="1" smtClean="0"/>
              <a:t>or</a:t>
            </a:r>
            <a:r>
              <a:rPr lang="de-DE" baseline="0" dirty="0" smtClean="0"/>
              <a:t> </a:t>
            </a:r>
            <a:r>
              <a:rPr lang="de-DE" baseline="0" dirty="0" err="1" smtClean="0"/>
              <a:t>rail</a:t>
            </a:r>
            <a:r>
              <a:rPr lang="de-DE" baseline="0" dirty="0" smtClean="0"/>
              <a:t>. Measures to promote combined transport entail, in addition to various financial support measures that are possible at national and international level, tax and regulatory measures, such as an exempation from the ban on night driving or weekend and holiday bans. </a:t>
            </a:r>
          </a:p>
          <a:p>
            <a:pPr defTabSz="913028">
              <a:defRPr/>
            </a:pPr>
            <a:endParaRPr lang="de-DE" baseline="0" dirty="0" smtClean="0"/>
          </a:p>
          <a:p>
            <a:pPr defTabSz="913028">
              <a:defRPr/>
            </a:pPr>
            <a:r>
              <a:rPr lang="de-DE" baseline="0" dirty="0" smtClean="0"/>
              <a:t>The European Union </a:t>
            </a:r>
            <a:r>
              <a:rPr lang="de-DE" baseline="0" dirty="0" err="1" smtClean="0"/>
              <a:t>has</a:t>
            </a:r>
            <a:r>
              <a:rPr lang="de-DE" baseline="0" dirty="0" smtClean="0"/>
              <a:t> also </a:t>
            </a:r>
            <a:r>
              <a:rPr lang="de-DE" baseline="0" dirty="0" err="1" smtClean="0"/>
              <a:t>taken</a:t>
            </a:r>
            <a:r>
              <a:rPr lang="de-DE" baseline="0" dirty="0" smtClean="0"/>
              <a:t> </a:t>
            </a:r>
            <a:r>
              <a:rPr lang="de-DE" baseline="0" dirty="0" err="1" smtClean="0"/>
              <a:t>important</a:t>
            </a:r>
            <a:r>
              <a:rPr lang="de-DE" baseline="0" dirty="0" smtClean="0"/>
              <a:t> </a:t>
            </a:r>
            <a:r>
              <a:rPr lang="de-DE" baseline="0" dirty="0" err="1" smtClean="0"/>
              <a:t>steps</a:t>
            </a:r>
            <a:r>
              <a:rPr lang="de-DE" baseline="0" dirty="0" smtClean="0"/>
              <a:t> </a:t>
            </a:r>
            <a:r>
              <a:rPr lang="de-DE" baseline="0" dirty="0" err="1" smtClean="0"/>
              <a:t>towards</a:t>
            </a:r>
            <a:r>
              <a:rPr lang="de-DE" baseline="0" dirty="0" smtClean="0"/>
              <a:t> </a:t>
            </a:r>
            <a:r>
              <a:rPr lang="de-DE" baseline="0" dirty="0" err="1" smtClean="0"/>
              <a:t>increasing</a:t>
            </a:r>
            <a:r>
              <a:rPr lang="de-DE" baseline="0" dirty="0" smtClean="0"/>
              <a:t> </a:t>
            </a:r>
            <a:r>
              <a:rPr lang="de-DE" baseline="0" dirty="0" err="1" smtClean="0"/>
              <a:t>the</a:t>
            </a:r>
            <a:r>
              <a:rPr lang="de-DE" baseline="0" dirty="0" smtClean="0"/>
              <a:t> </a:t>
            </a:r>
            <a:r>
              <a:rPr lang="de-DE" baseline="0" dirty="0" err="1" smtClean="0"/>
              <a:t>use</a:t>
            </a:r>
            <a:r>
              <a:rPr lang="de-DE" baseline="0" dirty="0" smtClean="0"/>
              <a:t> </a:t>
            </a:r>
            <a:r>
              <a:rPr lang="de-DE" baseline="0" dirty="0" err="1" smtClean="0"/>
              <a:t>of</a:t>
            </a:r>
            <a:r>
              <a:rPr lang="de-DE" baseline="0" dirty="0" smtClean="0"/>
              <a:t> </a:t>
            </a:r>
            <a:r>
              <a:rPr lang="de-DE" baseline="0" dirty="0" err="1" smtClean="0"/>
              <a:t>combined</a:t>
            </a:r>
            <a:r>
              <a:rPr lang="de-DE" baseline="0" dirty="0" smtClean="0"/>
              <a:t> </a:t>
            </a:r>
            <a:r>
              <a:rPr lang="de-DE" baseline="0" dirty="0" err="1" smtClean="0"/>
              <a:t>transport</a:t>
            </a:r>
            <a:r>
              <a:rPr lang="de-DE" baseline="0" dirty="0" smtClean="0"/>
              <a:t> </a:t>
            </a:r>
            <a:r>
              <a:rPr lang="de-DE" baseline="0" dirty="0" err="1" smtClean="0"/>
              <a:t>by</a:t>
            </a:r>
            <a:r>
              <a:rPr lang="de-DE" baseline="0" dirty="0" smtClean="0"/>
              <a:t> </a:t>
            </a:r>
            <a:r>
              <a:rPr lang="de-DE" baseline="0" dirty="0" err="1" smtClean="0"/>
              <a:t>adopting</a:t>
            </a:r>
            <a:r>
              <a:rPr lang="de-DE" baseline="0" dirty="0" smtClean="0"/>
              <a:t> a </a:t>
            </a:r>
            <a:r>
              <a:rPr lang="de-DE" baseline="0" dirty="0" err="1" smtClean="0"/>
              <a:t>directive</a:t>
            </a:r>
            <a:r>
              <a:rPr lang="de-DE" baseline="0" dirty="0" smtClean="0"/>
              <a:t> on </a:t>
            </a:r>
            <a:r>
              <a:rPr lang="de-DE" baseline="0" dirty="0" err="1" smtClean="0"/>
              <a:t>the</a:t>
            </a:r>
            <a:r>
              <a:rPr lang="de-DE" baseline="0" dirty="0" smtClean="0"/>
              <a:t> </a:t>
            </a:r>
            <a:r>
              <a:rPr lang="de-DE" baseline="0" dirty="0" err="1" smtClean="0"/>
              <a:t>establishment</a:t>
            </a:r>
            <a:r>
              <a:rPr lang="de-DE" baseline="0" dirty="0" smtClean="0"/>
              <a:t> </a:t>
            </a:r>
            <a:r>
              <a:rPr lang="de-DE" baseline="0" dirty="0" err="1" smtClean="0"/>
              <a:t>of</a:t>
            </a:r>
            <a:r>
              <a:rPr lang="de-DE" baseline="0" dirty="0" smtClean="0"/>
              <a:t> </a:t>
            </a:r>
            <a:r>
              <a:rPr lang="de-DE" baseline="0" dirty="0" err="1" smtClean="0"/>
              <a:t>common</a:t>
            </a:r>
            <a:r>
              <a:rPr lang="de-DE" baseline="0" dirty="0" smtClean="0"/>
              <a:t> </a:t>
            </a:r>
            <a:r>
              <a:rPr lang="de-DE" baseline="0" dirty="0" err="1" smtClean="0"/>
              <a:t>rules</a:t>
            </a:r>
            <a:r>
              <a:rPr lang="de-DE" baseline="0" dirty="0" smtClean="0"/>
              <a:t> </a:t>
            </a:r>
            <a:r>
              <a:rPr lang="de-DE" baseline="0" dirty="0" err="1" smtClean="0"/>
              <a:t>for</a:t>
            </a:r>
            <a:r>
              <a:rPr lang="de-DE" baseline="0" dirty="0" smtClean="0"/>
              <a:t> </a:t>
            </a:r>
            <a:r>
              <a:rPr lang="de-DE" baseline="0" dirty="0" err="1" smtClean="0"/>
              <a:t>certain</a:t>
            </a:r>
            <a:r>
              <a:rPr lang="de-DE" baseline="0" dirty="0" smtClean="0"/>
              <a:t> </a:t>
            </a:r>
            <a:r>
              <a:rPr lang="de-DE" baseline="0" dirty="0" err="1" smtClean="0"/>
              <a:t>types</a:t>
            </a:r>
            <a:r>
              <a:rPr lang="de-DE" baseline="0" dirty="0" smtClean="0"/>
              <a:t> </a:t>
            </a:r>
            <a:r>
              <a:rPr lang="de-DE" baseline="0" dirty="0" err="1" smtClean="0"/>
              <a:t>of</a:t>
            </a:r>
            <a:r>
              <a:rPr lang="de-DE" baseline="0" dirty="0" smtClean="0"/>
              <a:t> </a:t>
            </a:r>
            <a:r>
              <a:rPr lang="de-DE" baseline="0" dirty="0" err="1" smtClean="0"/>
              <a:t>combined</a:t>
            </a:r>
            <a:r>
              <a:rPr lang="de-DE" baseline="0" dirty="0" smtClean="0"/>
              <a:t> </a:t>
            </a:r>
            <a:r>
              <a:rPr lang="de-DE" baseline="0" dirty="0" err="1" smtClean="0"/>
              <a:t>transport</a:t>
            </a:r>
            <a:r>
              <a:rPr lang="de-DE" baseline="0" dirty="0" smtClean="0"/>
              <a:t> </a:t>
            </a:r>
            <a:r>
              <a:rPr lang="de-DE" baseline="0" dirty="0" err="1" smtClean="0"/>
              <a:t>between</a:t>
            </a:r>
            <a:r>
              <a:rPr lang="de-DE" baseline="0" dirty="0" smtClean="0"/>
              <a:t> Member States. The aim of this Directive is to liberalise the pre- and post-carriage of combined transport, thereby increasing the attractiveness of its use. The </a:t>
            </a:r>
            <a:r>
              <a:rPr lang="de-DE" baseline="0" dirty="0" err="1" smtClean="0"/>
              <a:t>most</a:t>
            </a:r>
            <a:r>
              <a:rPr lang="de-DE" baseline="0" dirty="0" smtClean="0"/>
              <a:t> </a:t>
            </a:r>
            <a:r>
              <a:rPr lang="de-DE" baseline="0" dirty="0" err="1" smtClean="0"/>
              <a:t>important</a:t>
            </a:r>
            <a:r>
              <a:rPr lang="de-DE" baseline="0" dirty="0" smtClean="0"/>
              <a:t> </a:t>
            </a:r>
            <a:r>
              <a:rPr lang="de-DE" baseline="0" dirty="0" err="1" smtClean="0"/>
              <a:t>points</a:t>
            </a:r>
            <a:r>
              <a:rPr lang="de-DE" baseline="0" dirty="0" smtClean="0"/>
              <a:t> </a:t>
            </a:r>
            <a:r>
              <a:rPr lang="de-DE" baseline="0" dirty="0" err="1" smtClean="0"/>
              <a:t>concern</a:t>
            </a:r>
            <a:r>
              <a:rPr lang="de-DE" baseline="0" dirty="0" smtClean="0"/>
              <a:t> </a:t>
            </a:r>
            <a:r>
              <a:rPr lang="de-DE" baseline="0" dirty="0" err="1" smtClean="0"/>
              <a:t>the</a:t>
            </a:r>
            <a:r>
              <a:rPr lang="de-DE" baseline="0" dirty="0" smtClean="0"/>
              <a:t> </a:t>
            </a:r>
            <a:r>
              <a:rPr lang="de-DE" baseline="0" dirty="0" err="1" smtClean="0"/>
              <a:t>facilitation</a:t>
            </a:r>
            <a:r>
              <a:rPr lang="de-DE" baseline="0" dirty="0" smtClean="0"/>
              <a:t> </a:t>
            </a:r>
            <a:r>
              <a:rPr lang="de-DE" baseline="0" dirty="0" err="1" smtClean="0"/>
              <a:t>of</a:t>
            </a:r>
            <a:r>
              <a:rPr lang="de-DE" baseline="0" dirty="0" smtClean="0"/>
              <a:t> international </a:t>
            </a:r>
            <a:r>
              <a:rPr lang="de-DE" baseline="0" dirty="0" err="1" smtClean="0"/>
              <a:t>transport</a:t>
            </a:r>
            <a:r>
              <a:rPr lang="de-DE" baseline="0" dirty="0" smtClean="0"/>
              <a:t>. </a:t>
            </a:r>
            <a:r>
              <a:rPr lang="de-DE" baseline="0" dirty="0" err="1" smtClean="0"/>
              <a:t>Tax</a:t>
            </a:r>
            <a:r>
              <a:rPr lang="de-DE" baseline="0" dirty="0" smtClean="0"/>
              <a:t> </a:t>
            </a:r>
            <a:r>
              <a:rPr lang="de-DE" baseline="0" dirty="0" err="1" smtClean="0"/>
              <a:t>relief</a:t>
            </a:r>
            <a:r>
              <a:rPr lang="de-DE" baseline="0" dirty="0" smtClean="0"/>
              <a:t> </a:t>
            </a:r>
            <a:r>
              <a:rPr lang="de-DE" baseline="0" dirty="0" err="1" smtClean="0"/>
              <a:t>is</a:t>
            </a:r>
            <a:r>
              <a:rPr lang="de-DE" baseline="0" dirty="0" smtClean="0"/>
              <a:t> also </a:t>
            </a:r>
            <a:r>
              <a:rPr lang="de-DE" baseline="0" dirty="0" err="1" smtClean="0"/>
              <a:t>provided</a:t>
            </a:r>
            <a:r>
              <a:rPr lang="de-DE" baseline="0" dirty="0" smtClean="0"/>
              <a:t> </a:t>
            </a:r>
            <a:r>
              <a:rPr lang="de-DE" baseline="0" dirty="0" err="1" smtClean="0"/>
              <a:t>for</a:t>
            </a:r>
            <a:r>
              <a:rPr lang="de-DE" baseline="0" dirty="0" smtClean="0"/>
              <a:t>.   </a:t>
            </a:r>
            <a:endParaRPr lang="de-DE" dirty="0" smtClean="0"/>
          </a:p>
          <a:p>
            <a:pPr defTabSz="913028">
              <a:defRPr/>
            </a:pPr>
            <a:endParaRPr lang="de-AT" dirty="0" smtClean="0"/>
          </a:p>
          <a:p>
            <a:r>
              <a:rPr lang="de-AT" baseline="0" dirty="0" smtClean="0"/>
              <a:t>Source: </a:t>
            </a:r>
          </a:p>
          <a:p>
            <a:r>
              <a:rPr lang="de-AT" baseline="0" dirty="0" smtClean="0"/>
              <a:t>Via donau, „Handbuch der Donauschifffahrt“ (2013), p. 188-191</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32</a:t>
            </a:fld>
            <a:endParaRPr lang="de-AT" dirty="0"/>
          </a:p>
        </p:txBody>
      </p:sp>
    </p:spTree>
    <p:extLst>
      <p:ext uri="{BB962C8B-B14F-4D97-AF65-F5344CB8AC3E}">
        <p14:creationId xmlns:p14="http://schemas.microsoft.com/office/powerpoint/2010/main" val="13192164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DE" dirty="0" smtClean="0"/>
              <a:t>A </a:t>
            </a:r>
            <a:r>
              <a:rPr lang="de-DE" dirty="0" err="1" smtClean="0"/>
              <a:t>further</a:t>
            </a:r>
            <a:r>
              <a:rPr lang="de-DE" dirty="0" smtClean="0"/>
              <a:t> </a:t>
            </a:r>
            <a:r>
              <a:rPr lang="de-DE" dirty="0" err="1" smtClean="0"/>
              <a:t>development</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transport</a:t>
            </a:r>
            <a:r>
              <a:rPr lang="de-DE" baseline="0" dirty="0" smtClean="0"/>
              <a:t> </a:t>
            </a:r>
            <a:r>
              <a:rPr lang="de-DE" baseline="0" dirty="0" err="1" smtClean="0"/>
              <a:t>network</a:t>
            </a:r>
            <a:r>
              <a:rPr lang="de-DE" baseline="0" dirty="0" smtClean="0"/>
              <a:t> in Europe, in </a:t>
            </a:r>
            <a:r>
              <a:rPr lang="de-DE" baseline="0" dirty="0" err="1" smtClean="0"/>
              <a:t>particular</a:t>
            </a:r>
            <a:r>
              <a:rPr lang="de-DE" baseline="0" dirty="0" smtClean="0"/>
              <a:t> </a:t>
            </a:r>
            <a:r>
              <a:rPr lang="de-DE" baseline="0" dirty="0" err="1" smtClean="0"/>
              <a:t>from</a:t>
            </a:r>
            <a:r>
              <a:rPr lang="de-DE" baseline="0" dirty="0" smtClean="0"/>
              <a:t> </a:t>
            </a:r>
            <a:r>
              <a:rPr lang="de-DE" baseline="0" dirty="0" err="1" smtClean="0"/>
              <a:t>the</a:t>
            </a:r>
            <a:r>
              <a:rPr lang="de-DE" baseline="0" dirty="0" smtClean="0"/>
              <a:t> </a:t>
            </a:r>
            <a:r>
              <a:rPr lang="de-DE" baseline="0" dirty="0" err="1" smtClean="0"/>
              <a:t>environmentally</a:t>
            </a:r>
            <a:r>
              <a:rPr lang="de-DE" baseline="0" dirty="0" smtClean="0"/>
              <a:t> </a:t>
            </a:r>
            <a:r>
              <a:rPr lang="de-DE" baseline="0" dirty="0" err="1" smtClean="0"/>
              <a:t>friendly</a:t>
            </a:r>
            <a:r>
              <a:rPr lang="de-DE" baseline="0" dirty="0" smtClean="0"/>
              <a:t> </a:t>
            </a:r>
            <a:r>
              <a:rPr lang="de-DE" baseline="0" dirty="0" err="1" smtClean="0"/>
              <a:t>modes</a:t>
            </a:r>
            <a:r>
              <a:rPr lang="de-DE" baseline="0" dirty="0" smtClean="0"/>
              <a:t> </a:t>
            </a:r>
            <a:r>
              <a:rPr lang="de-DE" baseline="0" dirty="0" err="1" smtClean="0"/>
              <a:t>of</a:t>
            </a:r>
            <a:r>
              <a:rPr lang="de-DE" baseline="0" dirty="0" smtClean="0"/>
              <a:t> </a:t>
            </a:r>
            <a:r>
              <a:rPr lang="de-DE" baseline="0" dirty="0" err="1" smtClean="0"/>
              <a:t>transport</a:t>
            </a:r>
            <a:r>
              <a:rPr lang="de-DE" baseline="0" dirty="0" smtClean="0"/>
              <a:t> </a:t>
            </a:r>
            <a:r>
              <a:rPr lang="de-DE" baseline="0" dirty="0" err="1" smtClean="0"/>
              <a:t>rail</a:t>
            </a:r>
            <a:r>
              <a:rPr lang="de-DE" baseline="0" dirty="0" smtClean="0"/>
              <a:t> </a:t>
            </a:r>
            <a:r>
              <a:rPr lang="de-DE" baseline="0" dirty="0" err="1" smtClean="0"/>
              <a:t>and</a:t>
            </a:r>
            <a:r>
              <a:rPr lang="de-DE" baseline="0" dirty="0" smtClean="0"/>
              <a:t> </a:t>
            </a:r>
            <a:r>
              <a:rPr lang="de-DE" baseline="0" dirty="0" err="1" smtClean="0"/>
              <a:t>waterways</a:t>
            </a:r>
            <a:r>
              <a:rPr lang="de-DE" baseline="0" dirty="0" smtClean="0"/>
              <a:t>, </a:t>
            </a:r>
            <a:r>
              <a:rPr lang="de-DE" baseline="0" dirty="0" err="1" smtClean="0"/>
              <a:t>should</a:t>
            </a:r>
            <a:r>
              <a:rPr lang="de-DE" baseline="0" dirty="0" smtClean="0"/>
              <a:t> </a:t>
            </a:r>
            <a:r>
              <a:rPr lang="de-DE" baseline="0" dirty="0" err="1" smtClean="0"/>
              <a:t>encourage</a:t>
            </a:r>
            <a:r>
              <a:rPr lang="de-DE" baseline="0" dirty="0" smtClean="0"/>
              <a:t> a modal </a:t>
            </a:r>
            <a:r>
              <a:rPr lang="de-DE" baseline="0" dirty="0" err="1" smtClean="0"/>
              <a:t>shift</a:t>
            </a:r>
            <a:r>
              <a:rPr lang="de-DE" baseline="0" dirty="0" smtClean="0"/>
              <a:t> </a:t>
            </a:r>
            <a:r>
              <a:rPr lang="de-DE" baseline="0" dirty="0" err="1" smtClean="0"/>
              <a:t>towards</a:t>
            </a:r>
            <a:r>
              <a:rPr lang="de-DE" baseline="0" dirty="0" smtClean="0"/>
              <a:t> </a:t>
            </a:r>
            <a:r>
              <a:rPr lang="de-DE" baseline="0" dirty="0" err="1" smtClean="0"/>
              <a:t>these</a:t>
            </a:r>
            <a:r>
              <a:rPr lang="de-DE" baseline="0" dirty="0" smtClean="0"/>
              <a:t> </a:t>
            </a:r>
            <a:r>
              <a:rPr lang="de-DE" baseline="0" dirty="0" err="1" smtClean="0"/>
              <a:t>transport</a:t>
            </a:r>
            <a:r>
              <a:rPr lang="de-DE" baseline="0" dirty="0" smtClean="0"/>
              <a:t> </a:t>
            </a:r>
            <a:r>
              <a:rPr lang="de-DE" baseline="0" dirty="0" err="1" smtClean="0"/>
              <a:t>modes</a:t>
            </a:r>
            <a:r>
              <a:rPr lang="de-DE" baseline="0" dirty="0" smtClean="0"/>
              <a:t>. In </a:t>
            </a:r>
            <a:r>
              <a:rPr lang="de-DE" baseline="0" dirty="0" err="1" smtClean="0"/>
              <a:t>addition</a:t>
            </a:r>
            <a:r>
              <a:rPr lang="de-DE" baseline="0" dirty="0" smtClean="0"/>
              <a:t>, </a:t>
            </a:r>
            <a:r>
              <a:rPr lang="de-DE" baseline="0" dirty="0" err="1" smtClean="0"/>
              <a:t>increasing</a:t>
            </a:r>
            <a:r>
              <a:rPr lang="de-DE" baseline="0" dirty="0" smtClean="0"/>
              <a:t> </a:t>
            </a:r>
            <a:r>
              <a:rPr lang="de-DE" baseline="0" dirty="0" err="1" smtClean="0"/>
              <a:t>liberalisation</a:t>
            </a:r>
            <a:r>
              <a:rPr lang="de-DE" baseline="0" dirty="0" smtClean="0"/>
              <a:t> </a:t>
            </a:r>
            <a:r>
              <a:rPr lang="de-DE" baseline="0" dirty="0" err="1" smtClean="0"/>
              <a:t>of</a:t>
            </a:r>
            <a:r>
              <a:rPr lang="de-DE" baseline="0" dirty="0" smtClean="0"/>
              <a:t> </a:t>
            </a:r>
            <a:r>
              <a:rPr lang="de-DE" baseline="0" dirty="0" err="1" smtClean="0"/>
              <a:t>rail</a:t>
            </a:r>
            <a:r>
              <a:rPr lang="de-DE" baseline="0" dirty="0" smtClean="0"/>
              <a:t> </a:t>
            </a:r>
            <a:r>
              <a:rPr lang="de-DE" baseline="0" dirty="0" err="1" smtClean="0"/>
              <a:t>freight</a:t>
            </a:r>
            <a:r>
              <a:rPr lang="de-DE" baseline="0" dirty="0" smtClean="0"/>
              <a:t> </a:t>
            </a:r>
            <a:r>
              <a:rPr lang="de-DE" baseline="0" dirty="0" err="1" smtClean="0"/>
              <a:t>transport</a:t>
            </a:r>
            <a:r>
              <a:rPr lang="de-DE" baseline="0" dirty="0" smtClean="0"/>
              <a:t> will </a:t>
            </a:r>
            <a:r>
              <a:rPr lang="de-DE" baseline="0" dirty="0" err="1" smtClean="0"/>
              <a:t>enable</a:t>
            </a:r>
            <a:r>
              <a:rPr lang="de-DE" baseline="0" dirty="0" smtClean="0"/>
              <a:t> </a:t>
            </a:r>
            <a:r>
              <a:rPr lang="de-DE" baseline="0" dirty="0" err="1" smtClean="0"/>
              <a:t>competitive</a:t>
            </a:r>
            <a:r>
              <a:rPr lang="de-DE" baseline="0" dirty="0" smtClean="0"/>
              <a:t> </a:t>
            </a:r>
            <a:r>
              <a:rPr lang="de-DE" baseline="0" dirty="0" err="1" smtClean="0"/>
              <a:t>prices</a:t>
            </a:r>
            <a:r>
              <a:rPr lang="de-DE" baseline="0" dirty="0" smtClean="0"/>
              <a:t> in </a:t>
            </a:r>
            <a:r>
              <a:rPr lang="de-DE" baseline="0" dirty="0" err="1" smtClean="0"/>
              <a:t>rail</a:t>
            </a:r>
            <a:r>
              <a:rPr lang="de-DE" baseline="0" dirty="0" smtClean="0"/>
              <a:t> </a:t>
            </a:r>
            <a:r>
              <a:rPr lang="de-DE" baseline="0" dirty="0" err="1" smtClean="0"/>
              <a:t>transport</a:t>
            </a:r>
            <a:r>
              <a:rPr lang="de-DE" baseline="0" dirty="0" smtClean="0"/>
              <a:t>. In </a:t>
            </a:r>
            <a:r>
              <a:rPr lang="de-DE" baseline="0" dirty="0" err="1" smtClean="0"/>
              <a:t>order</a:t>
            </a:r>
            <a:r>
              <a:rPr lang="de-DE" baseline="0" dirty="0" smtClean="0"/>
              <a:t> </a:t>
            </a:r>
            <a:r>
              <a:rPr lang="de-DE" baseline="0" dirty="0" err="1" smtClean="0"/>
              <a:t>to</a:t>
            </a:r>
            <a:r>
              <a:rPr lang="de-DE" baseline="0" dirty="0" smtClean="0"/>
              <a:t> </a:t>
            </a:r>
            <a:r>
              <a:rPr lang="de-DE" baseline="0" dirty="0" err="1" smtClean="0"/>
              <a:t>increase</a:t>
            </a:r>
            <a:r>
              <a:rPr lang="de-DE" baseline="0" dirty="0" smtClean="0"/>
              <a:t> </a:t>
            </a:r>
            <a:r>
              <a:rPr lang="de-DE" baseline="0" dirty="0" err="1" smtClean="0"/>
              <a:t>the</a:t>
            </a:r>
            <a:r>
              <a:rPr lang="de-DE" baseline="0" dirty="0" smtClean="0"/>
              <a:t> </a:t>
            </a:r>
            <a:r>
              <a:rPr lang="de-DE" baseline="0" dirty="0" err="1" smtClean="0"/>
              <a:t>use</a:t>
            </a:r>
            <a:r>
              <a:rPr lang="de-DE" baseline="0" dirty="0" smtClean="0"/>
              <a:t> </a:t>
            </a:r>
            <a:r>
              <a:rPr lang="de-DE" baseline="0" dirty="0" err="1" smtClean="0"/>
              <a:t>of</a:t>
            </a:r>
            <a:r>
              <a:rPr lang="de-DE" baseline="0" dirty="0" smtClean="0"/>
              <a:t> </a:t>
            </a:r>
            <a:r>
              <a:rPr lang="de-DE" baseline="0" dirty="0" err="1" smtClean="0"/>
              <a:t>rail</a:t>
            </a:r>
            <a:r>
              <a:rPr lang="de-DE" baseline="0" dirty="0" smtClean="0"/>
              <a:t> </a:t>
            </a:r>
            <a:r>
              <a:rPr lang="de-DE" baseline="0" dirty="0" err="1" smtClean="0"/>
              <a:t>and</a:t>
            </a:r>
            <a:r>
              <a:rPr lang="de-DE" baseline="0" dirty="0" smtClean="0"/>
              <a:t> </a:t>
            </a:r>
            <a:r>
              <a:rPr lang="de-DE" baseline="0" dirty="0" err="1" smtClean="0"/>
              <a:t>waterways</a:t>
            </a:r>
            <a:r>
              <a:rPr lang="de-DE" baseline="0" dirty="0" smtClean="0"/>
              <a:t>, </a:t>
            </a:r>
            <a:r>
              <a:rPr lang="de-DE" baseline="0" dirty="0" err="1" smtClean="0"/>
              <a:t>capacities</a:t>
            </a:r>
            <a:r>
              <a:rPr lang="de-DE" baseline="0" dirty="0" smtClean="0"/>
              <a:t> must </a:t>
            </a:r>
            <a:r>
              <a:rPr lang="de-DE" baseline="0" dirty="0" err="1" smtClean="0"/>
              <a:t>be</a:t>
            </a:r>
            <a:r>
              <a:rPr lang="de-DE" baseline="0" dirty="0" smtClean="0"/>
              <a:t> </a:t>
            </a:r>
            <a:r>
              <a:rPr lang="de-DE" baseline="0" dirty="0" err="1" smtClean="0"/>
              <a:t>increased</a:t>
            </a:r>
            <a:r>
              <a:rPr lang="de-DE" baseline="0" dirty="0" smtClean="0"/>
              <a:t> </a:t>
            </a:r>
            <a:r>
              <a:rPr lang="de-DE" baseline="0" dirty="0" err="1" smtClean="0"/>
              <a:t>to</a:t>
            </a:r>
            <a:r>
              <a:rPr lang="de-DE" baseline="0" dirty="0" smtClean="0"/>
              <a:t> </a:t>
            </a:r>
            <a:r>
              <a:rPr lang="de-DE" baseline="0" dirty="0" err="1" smtClean="0"/>
              <a:t>make</a:t>
            </a:r>
            <a:r>
              <a:rPr lang="de-DE" baseline="0" dirty="0" smtClean="0"/>
              <a:t> </a:t>
            </a:r>
            <a:r>
              <a:rPr lang="de-DE" baseline="0" dirty="0" err="1" smtClean="0"/>
              <a:t>bundling</a:t>
            </a:r>
            <a:r>
              <a:rPr lang="de-DE" baseline="0" dirty="0" smtClean="0"/>
              <a:t> </a:t>
            </a:r>
            <a:r>
              <a:rPr lang="de-DE" baseline="0" dirty="0" err="1" smtClean="0"/>
              <a:t>more</a:t>
            </a:r>
            <a:r>
              <a:rPr lang="de-DE" baseline="0" dirty="0" smtClean="0"/>
              <a:t> </a:t>
            </a:r>
            <a:r>
              <a:rPr lang="de-DE" baseline="0" dirty="0" err="1" smtClean="0"/>
              <a:t>attractive</a:t>
            </a:r>
            <a:r>
              <a:rPr lang="de-DE" baseline="0" dirty="0" smtClean="0"/>
              <a:t> </a:t>
            </a:r>
            <a:r>
              <a:rPr lang="de-DE" baseline="0" dirty="0" err="1" smtClean="0"/>
              <a:t>and</a:t>
            </a:r>
            <a:r>
              <a:rPr lang="de-DE" baseline="0" dirty="0" smtClean="0"/>
              <a:t> </a:t>
            </a:r>
            <a:r>
              <a:rPr lang="de-DE" baseline="0" dirty="0" err="1" smtClean="0"/>
              <a:t>to</a:t>
            </a:r>
            <a:r>
              <a:rPr lang="de-DE" baseline="0" dirty="0" smtClean="0"/>
              <a:t> </a:t>
            </a:r>
            <a:r>
              <a:rPr lang="de-DE" baseline="0" dirty="0" err="1" smtClean="0"/>
              <a:t>avoid</a:t>
            </a:r>
            <a:r>
              <a:rPr lang="de-DE" baseline="0" dirty="0" smtClean="0"/>
              <a:t> </a:t>
            </a:r>
            <a:r>
              <a:rPr lang="de-DE" baseline="0" dirty="0" err="1" smtClean="0"/>
              <a:t>traffic</a:t>
            </a:r>
            <a:r>
              <a:rPr lang="de-DE" baseline="0" dirty="0" smtClean="0"/>
              <a:t> </a:t>
            </a:r>
            <a:r>
              <a:rPr lang="de-DE" baseline="0" dirty="0" err="1" smtClean="0"/>
              <a:t>bottlenecks</a:t>
            </a:r>
            <a:r>
              <a:rPr lang="de-DE" baseline="0" dirty="0" smtClean="0"/>
              <a:t>. </a:t>
            </a:r>
          </a:p>
          <a:p>
            <a:r>
              <a:rPr lang="de-DE" baseline="0" dirty="0" smtClean="0"/>
              <a:t>A </a:t>
            </a:r>
            <a:r>
              <a:rPr lang="de-DE" baseline="0" dirty="0" err="1" smtClean="0"/>
              <a:t>technical</a:t>
            </a:r>
            <a:r>
              <a:rPr lang="de-DE" baseline="0" dirty="0" smtClean="0"/>
              <a:t> </a:t>
            </a:r>
            <a:r>
              <a:rPr lang="de-DE" baseline="0" dirty="0" err="1" smtClean="0"/>
              <a:t>improvement</a:t>
            </a:r>
            <a:r>
              <a:rPr lang="de-DE" baseline="0" dirty="0" smtClean="0"/>
              <a:t> </a:t>
            </a:r>
            <a:r>
              <a:rPr lang="de-DE" baseline="0" dirty="0" err="1" smtClean="0"/>
              <a:t>to</a:t>
            </a:r>
            <a:r>
              <a:rPr lang="de-DE" baseline="0" dirty="0" smtClean="0"/>
              <a:t> </a:t>
            </a:r>
            <a:r>
              <a:rPr lang="de-DE" baseline="0" dirty="0" err="1" smtClean="0"/>
              <a:t>optimise</a:t>
            </a:r>
            <a:r>
              <a:rPr lang="de-DE" baseline="0" dirty="0" smtClean="0"/>
              <a:t> </a:t>
            </a:r>
            <a:r>
              <a:rPr lang="de-DE" baseline="0" dirty="0" err="1" smtClean="0"/>
              <a:t>transport</a:t>
            </a:r>
            <a:r>
              <a:rPr lang="de-DE" baseline="0" dirty="0" smtClean="0"/>
              <a:t> </a:t>
            </a:r>
            <a:r>
              <a:rPr lang="de-DE" baseline="0" dirty="0" err="1" smtClean="0"/>
              <a:t>planning</a:t>
            </a:r>
            <a:r>
              <a:rPr lang="de-DE" baseline="0" dirty="0" smtClean="0"/>
              <a:t> </a:t>
            </a:r>
            <a:r>
              <a:rPr lang="de-DE" baseline="0" dirty="0" err="1" smtClean="0"/>
              <a:t>and</a:t>
            </a:r>
            <a:r>
              <a:rPr lang="de-DE" baseline="0" dirty="0" smtClean="0"/>
              <a:t> </a:t>
            </a:r>
            <a:r>
              <a:rPr lang="de-DE" baseline="0" dirty="0" err="1" smtClean="0"/>
              <a:t>improve</a:t>
            </a:r>
            <a:r>
              <a:rPr lang="de-DE" baseline="0" dirty="0" smtClean="0"/>
              <a:t> </a:t>
            </a:r>
            <a:r>
              <a:rPr lang="de-DE" baseline="0" dirty="0" err="1" smtClean="0"/>
              <a:t>the</a:t>
            </a:r>
            <a:r>
              <a:rPr lang="de-DE" baseline="0" dirty="0" smtClean="0"/>
              <a:t> </a:t>
            </a:r>
            <a:r>
              <a:rPr lang="de-DE" baseline="0" dirty="0" err="1" smtClean="0"/>
              <a:t>performance</a:t>
            </a:r>
            <a:r>
              <a:rPr lang="de-DE" baseline="0" dirty="0" smtClean="0"/>
              <a:t> </a:t>
            </a:r>
            <a:r>
              <a:rPr lang="de-DE" baseline="0" dirty="0" err="1" smtClean="0"/>
              <a:t>of</a:t>
            </a:r>
            <a:r>
              <a:rPr lang="de-DE" baseline="0" dirty="0" smtClean="0"/>
              <a:t> </a:t>
            </a:r>
            <a:r>
              <a:rPr lang="de-DE" baseline="0" dirty="0" err="1" smtClean="0"/>
              <a:t>modes</a:t>
            </a:r>
            <a:r>
              <a:rPr lang="de-DE" baseline="0" dirty="0" smtClean="0"/>
              <a:t> </a:t>
            </a:r>
            <a:r>
              <a:rPr lang="de-DE" baseline="0" dirty="0" err="1" smtClean="0"/>
              <a:t>can</a:t>
            </a:r>
            <a:r>
              <a:rPr lang="de-DE" baseline="0" dirty="0" smtClean="0"/>
              <a:t> also </a:t>
            </a:r>
            <a:r>
              <a:rPr lang="de-DE" baseline="0" dirty="0" err="1" smtClean="0"/>
              <a:t>favour</a:t>
            </a:r>
            <a:r>
              <a:rPr lang="de-DE" baseline="0" dirty="0" smtClean="0"/>
              <a:t> </a:t>
            </a:r>
            <a:r>
              <a:rPr lang="de-DE" baseline="0" dirty="0" err="1" smtClean="0"/>
              <a:t>the</a:t>
            </a:r>
            <a:r>
              <a:rPr lang="de-DE" baseline="0" dirty="0" smtClean="0"/>
              <a:t> </a:t>
            </a:r>
            <a:r>
              <a:rPr lang="de-DE" baseline="0" dirty="0" err="1" smtClean="0"/>
              <a:t>use</a:t>
            </a:r>
            <a:r>
              <a:rPr lang="de-DE" baseline="0" dirty="0" smtClean="0"/>
              <a:t> </a:t>
            </a:r>
            <a:r>
              <a:rPr lang="de-DE" baseline="0" dirty="0" err="1" smtClean="0"/>
              <a:t>of</a:t>
            </a:r>
            <a:r>
              <a:rPr lang="de-DE" baseline="0" dirty="0" smtClean="0"/>
              <a:t> </a:t>
            </a:r>
            <a:r>
              <a:rPr lang="de-DE" baseline="0" dirty="0" err="1" smtClean="0"/>
              <a:t>multiodal</a:t>
            </a:r>
            <a:r>
              <a:rPr lang="de-DE" baseline="0" dirty="0" smtClean="0"/>
              <a:t> </a:t>
            </a:r>
            <a:r>
              <a:rPr lang="de-DE" baseline="0" dirty="0" err="1" smtClean="0"/>
              <a:t>transport</a:t>
            </a:r>
            <a:r>
              <a:rPr lang="de-DE" baseline="0" dirty="0" smtClean="0"/>
              <a:t>. Appropriate standards must be defined for loading units so that they can be transported on different transport modes without any problems and the handling can be optimally designed. </a:t>
            </a:r>
            <a:endParaRPr lang="de-AT" baseline="0" dirty="0" smtClean="0"/>
          </a:p>
          <a:p>
            <a:endParaRPr lang="de-AT" dirty="0" smtClean="0"/>
          </a:p>
          <a:p>
            <a:r>
              <a:rPr lang="de-AT" baseline="0" dirty="0" smtClean="0"/>
              <a:t>Source: </a:t>
            </a:r>
          </a:p>
          <a:p>
            <a:r>
              <a:rPr lang="de-AT" baseline="0" dirty="0" smtClean="0"/>
              <a:t>Via donau, „Handbuch der Donauschifffahrt“ (2013), p. 188-191</a:t>
            </a:r>
          </a:p>
          <a:p>
            <a:pPr defTabSz="913028"/>
            <a:r>
              <a:rPr lang="de-DE" dirty="0"/>
              <a:t>Institute for Transport Studies, Universität Leeds, Vereinigtes Königreich;</a:t>
            </a:r>
            <a:r>
              <a:rPr lang="de-AT" dirty="0" smtClean="0"/>
              <a:t> „Die Zukunft der Nachhaltigkeit in</a:t>
            </a:r>
            <a:r>
              <a:rPr lang="de-AT" baseline="0" dirty="0" smtClean="0"/>
              <a:t> Güterverkehr und Logistik“ (2010), p</a:t>
            </a:r>
            <a:r>
              <a:rPr lang="de-AT" dirty="0" smtClean="0"/>
              <a:t>. 22/23</a:t>
            </a:r>
          </a:p>
          <a:p>
            <a:r>
              <a:rPr lang="de-AT" baseline="0" dirty="0" smtClean="0"/>
              <a:t>Online: </a:t>
            </a:r>
            <a:r>
              <a:rPr lang="de-AT" dirty="0" smtClean="0"/>
              <a:t>http://www.europarl.europa.eu/RegData/etudes/note/join/2010/431578/IPOL-TRAN_NT(2010)431578_DE.pdf </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33</a:t>
            </a:fld>
            <a:endParaRPr lang="de-AT" dirty="0"/>
          </a:p>
        </p:txBody>
      </p:sp>
    </p:spTree>
    <p:extLst>
      <p:ext uri="{BB962C8B-B14F-4D97-AF65-F5344CB8AC3E}">
        <p14:creationId xmlns:p14="http://schemas.microsoft.com/office/powerpoint/2010/main" val="1319216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DE" noProof="0" dirty="0" err="1" smtClean="0"/>
              <a:t>There</a:t>
            </a:r>
            <a:r>
              <a:rPr lang="de-DE" noProof="0" dirty="0" smtClean="0"/>
              <a:t> </a:t>
            </a:r>
            <a:r>
              <a:rPr lang="de-DE" noProof="0" dirty="0" err="1" smtClean="0"/>
              <a:t>are</a:t>
            </a:r>
            <a:r>
              <a:rPr lang="de-DE" noProof="0" dirty="0" smtClean="0"/>
              <a:t> </a:t>
            </a:r>
            <a:r>
              <a:rPr lang="de-DE" noProof="0" dirty="0" err="1" smtClean="0"/>
              <a:t>some</a:t>
            </a:r>
            <a:r>
              <a:rPr lang="de-DE" noProof="0" dirty="0" smtClean="0"/>
              <a:t> </a:t>
            </a:r>
            <a:r>
              <a:rPr lang="de-DE" noProof="0" dirty="0" err="1" smtClean="0"/>
              <a:t>megatrends</a:t>
            </a:r>
            <a:r>
              <a:rPr lang="de-DE" baseline="0" noProof="0" dirty="0" smtClean="0"/>
              <a:t> </a:t>
            </a:r>
            <a:r>
              <a:rPr lang="de-DE" baseline="0" noProof="0" dirty="0" err="1" smtClean="0"/>
              <a:t>that</a:t>
            </a:r>
            <a:r>
              <a:rPr lang="de-DE" baseline="0" noProof="0" dirty="0" smtClean="0"/>
              <a:t> will </a:t>
            </a:r>
            <a:r>
              <a:rPr lang="de-DE" baseline="0" noProof="0" dirty="0" err="1" smtClean="0"/>
              <a:t>influence</a:t>
            </a:r>
            <a:r>
              <a:rPr lang="de-DE" baseline="0" noProof="0" dirty="0" smtClean="0"/>
              <a:t> </a:t>
            </a:r>
            <a:r>
              <a:rPr lang="de-DE" baseline="0" noProof="0" dirty="0" err="1" smtClean="0"/>
              <a:t>logistics</a:t>
            </a:r>
            <a:r>
              <a:rPr lang="de-DE" baseline="0" noProof="0" dirty="0" smtClean="0"/>
              <a:t> </a:t>
            </a:r>
            <a:r>
              <a:rPr lang="de-DE" baseline="0" noProof="0" dirty="0" err="1" smtClean="0"/>
              <a:t>and</a:t>
            </a:r>
            <a:r>
              <a:rPr lang="de-DE" baseline="0" noProof="0" dirty="0" smtClean="0"/>
              <a:t> </a:t>
            </a:r>
            <a:r>
              <a:rPr lang="de-DE" baseline="0" noProof="0" dirty="0" err="1" smtClean="0"/>
              <a:t>hence</a:t>
            </a:r>
            <a:r>
              <a:rPr lang="de-DE" baseline="0" noProof="0" dirty="0" smtClean="0"/>
              <a:t> </a:t>
            </a:r>
            <a:r>
              <a:rPr lang="de-DE" baseline="0" noProof="0" dirty="0" err="1" smtClean="0"/>
              <a:t>freight</a:t>
            </a:r>
            <a:r>
              <a:rPr lang="de-DE" baseline="0" noProof="0" dirty="0" smtClean="0"/>
              <a:t> </a:t>
            </a:r>
            <a:r>
              <a:rPr lang="de-DE" baseline="0" noProof="0" dirty="0" err="1" smtClean="0"/>
              <a:t>transport</a:t>
            </a:r>
            <a:r>
              <a:rPr lang="de-DE" baseline="0" noProof="0" dirty="0" smtClean="0"/>
              <a:t> in </a:t>
            </a:r>
            <a:r>
              <a:rPr lang="de-DE" baseline="0" noProof="0" dirty="0" err="1" smtClean="0"/>
              <a:t>the</a:t>
            </a:r>
            <a:r>
              <a:rPr lang="de-DE" baseline="0" noProof="0" dirty="0" smtClean="0"/>
              <a:t> </a:t>
            </a:r>
            <a:r>
              <a:rPr lang="de-DE" baseline="0" noProof="0" dirty="0" err="1" smtClean="0"/>
              <a:t>future</a:t>
            </a:r>
            <a:r>
              <a:rPr lang="de-DE" baseline="0" noProof="0" dirty="0" smtClean="0"/>
              <a:t>. These </a:t>
            </a:r>
            <a:r>
              <a:rPr lang="de-DE" baseline="0" noProof="0" dirty="0" err="1" smtClean="0"/>
              <a:t>megatrends</a:t>
            </a:r>
            <a:r>
              <a:rPr lang="de-DE" baseline="0" noProof="0" dirty="0" smtClean="0"/>
              <a:t> </a:t>
            </a:r>
            <a:r>
              <a:rPr lang="de-DE" baseline="0" noProof="0" dirty="0" err="1" smtClean="0"/>
              <a:t>make</a:t>
            </a:r>
            <a:r>
              <a:rPr lang="de-DE" baseline="0" noProof="0" dirty="0" smtClean="0"/>
              <a:t> </a:t>
            </a:r>
            <a:r>
              <a:rPr lang="de-DE" baseline="0" noProof="0" dirty="0" err="1" smtClean="0"/>
              <a:t>new</a:t>
            </a:r>
            <a:r>
              <a:rPr lang="de-DE" baseline="0" noProof="0" dirty="0" smtClean="0"/>
              <a:t> </a:t>
            </a:r>
            <a:r>
              <a:rPr lang="de-DE" baseline="0" noProof="0" dirty="0" err="1" smtClean="0"/>
              <a:t>transport</a:t>
            </a:r>
            <a:r>
              <a:rPr lang="de-DE" baseline="0" noProof="0" dirty="0" smtClean="0"/>
              <a:t> </a:t>
            </a:r>
            <a:r>
              <a:rPr lang="de-DE" baseline="0" noProof="0" dirty="0" err="1" smtClean="0"/>
              <a:t>concepts</a:t>
            </a:r>
            <a:r>
              <a:rPr lang="de-DE" baseline="0" noProof="0" dirty="0" smtClean="0"/>
              <a:t> </a:t>
            </a:r>
            <a:r>
              <a:rPr lang="de-DE" baseline="0" noProof="0" dirty="0" err="1" smtClean="0"/>
              <a:t>necessary</a:t>
            </a:r>
            <a:r>
              <a:rPr lang="de-DE" baseline="0" noProof="0" dirty="0" smtClean="0"/>
              <a:t> </a:t>
            </a:r>
            <a:r>
              <a:rPr lang="de-DE" baseline="0" noProof="0" dirty="0" err="1" smtClean="0"/>
              <a:t>and</a:t>
            </a:r>
            <a:r>
              <a:rPr lang="de-DE" baseline="0" noProof="0" dirty="0" smtClean="0"/>
              <a:t> </a:t>
            </a:r>
            <a:r>
              <a:rPr lang="de-DE" baseline="0" noProof="0" dirty="0" err="1" smtClean="0"/>
              <a:t>support</a:t>
            </a:r>
            <a:r>
              <a:rPr lang="de-DE" baseline="0" noProof="0" dirty="0" smtClean="0"/>
              <a:t> </a:t>
            </a:r>
            <a:r>
              <a:rPr lang="de-DE" baseline="0" noProof="0" dirty="0" err="1" smtClean="0"/>
              <a:t>the</a:t>
            </a:r>
            <a:r>
              <a:rPr lang="de-DE" baseline="0" noProof="0" dirty="0" smtClean="0"/>
              <a:t> </a:t>
            </a:r>
            <a:r>
              <a:rPr lang="de-DE" baseline="0" noProof="0" dirty="0" err="1" smtClean="0"/>
              <a:t>development</a:t>
            </a:r>
            <a:r>
              <a:rPr lang="de-DE" baseline="0" noProof="0" dirty="0" smtClean="0"/>
              <a:t> </a:t>
            </a:r>
            <a:r>
              <a:rPr lang="de-DE" baseline="0" noProof="0" dirty="0" err="1" smtClean="0"/>
              <a:t>of</a:t>
            </a:r>
            <a:r>
              <a:rPr lang="de-DE" baseline="0" noProof="0" dirty="0" smtClean="0"/>
              <a:t> </a:t>
            </a:r>
            <a:r>
              <a:rPr lang="de-DE" baseline="0" noProof="0" dirty="0" err="1" smtClean="0"/>
              <a:t>new</a:t>
            </a:r>
            <a:r>
              <a:rPr lang="de-DE" baseline="0" noProof="0" dirty="0" smtClean="0"/>
              <a:t> </a:t>
            </a:r>
            <a:r>
              <a:rPr lang="de-DE" baseline="0" noProof="0" dirty="0" err="1" smtClean="0"/>
              <a:t>transport</a:t>
            </a:r>
            <a:r>
              <a:rPr lang="de-DE" baseline="0" noProof="0" dirty="0" smtClean="0"/>
              <a:t> </a:t>
            </a:r>
            <a:r>
              <a:rPr lang="de-DE" baseline="0" noProof="0" dirty="0" err="1" smtClean="0"/>
              <a:t>concepts</a:t>
            </a:r>
            <a:r>
              <a:rPr lang="de-DE" baseline="0" noProof="0" dirty="0" smtClean="0"/>
              <a:t>. </a:t>
            </a:r>
          </a:p>
          <a:p>
            <a:endParaRPr lang="de-DE" baseline="0" noProof="0" dirty="0" smtClean="0"/>
          </a:p>
          <a:p>
            <a:r>
              <a:rPr lang="de-DE" b="1" baseline="0" noProof="0" dirty="0" smtClean="0"/>
              <a:t>Safety </a:t>
            </a:r>
            <a:r>
              <a:rPr lang="de-DE" b="0" baseline="0" noProof="0" dirty="0" smtClean="0"/>
              <a:t>is alsways a decisive factor in the transport sector. Security </a:t>
            </a:r>
            <a:r>
              <a:rPr lang="de-DE" b="0" baseline="0" noProof="0" dirty="0" err="1" smtClean="0"/>
              <a:t>checks</a:t>
            </a:r>
            <a:r>
              <a:rPr lang="de-DE" b="0" baseline="0" noProof="0" dirty="0" smtClean="0"/>
              <a:t> at different </a:t>
            </a:r>
            <a:r>
              <a:rPr lang="de-DE" b="0" baseline="0" noProof="0" dirty="0" err="1" smtClean="0"/>
              <a:t>points</a:t>
            </a:r>
            <a:r>
              <a:rPr lang="de-DE" b="0" baseline="0" noProof="0" dirty="0" smtClean="0"/>
              <a:t> in </a:t>
            </a:r>
            <a:r>
              <a:rPr lang="de-DE" b="0" baseline="0" noProof="0" dirty="0" err="1" smtClean="0"/>
              <a:t>the</a:t>
            </a:r>
            <a:r>
              <a:rPr lang="de-DE" b="0" baseline="0" noProof="0" dirty="0" smtClean="0"/>
              <a:t> </a:t>
            </a:r>
            <a:r>
              <a:rPr lang="de-DE" b="0" baseline="0" noProof="0" dirty="0" err="1" smtClean="0"/>
              <a:t>transport</a:t>
            </a:r>
            <a:r>
              <a:rPr lang="de-DE" b="0" baseline="0" noProof="0" dirty="0" smtClean="0"/>
              <a:t> </a:t>
            </a:r>
            <a:r>
              <a:rPr lang="de-DE" b="0" baseline="0" noProof="0" dirty="0" err="1" smtClean="0"/>
              <a:t>chain</a:t>
            </a:r>
            <a:r>
              <a:rPr lang="de-DE" b="0" baseline="0" noProof="0" dirty="0" smtClean="0"/>
              <a:t> </a:t>
            </a:r>
            <a:r>
              <a:rPr lang="de-DE" b="0" baseline="0" noProof="0" dirty="0" err="1" smtClean="0"/>
              <a:t>are</a:t>
            </a:r>
            <a:r>
              <a:rPr lang="de-DE" b="0" baseline="0" noProof="0" dirty="0" smtClean="0"/>
              <a:t> </a:t>
            </a:r>
            <a:r>
              <a:rPr lang="de-DE" b="0" baseline="0" noProof="0" dirty="0" err="1" smtClean="0"/>
              <a:t>becoming</a:t>
            </a:r>
            <a:r>
              <a:rPr lang="de-DE" b="0" baseline="0" noProof="0" dirty="0" smtClean="0"/>
              <a:t> </a:t>
            </a:r>
            <a:r>
              <a:rPr lang="de-DE" b="0" baseline="0" noProof="0" dirty="0" err="1" smtClean="0"/>
              <a:t>increasingly</a:t>
            </a:r>
            <a:r>
              <a:rPr lang="de-DE" b="0" baseline="0" noProof="0" dirty="0" smtClean="0"/>
              <a:t> </a:t>
            </a:r>
            <a:r>
              <a:rPr lang="de-DE" b="0" baseline="0" noProof="0" dirty="0" err="1" smtClean="0"/>
              <a:t>important</a:t>
            </a:r>
            <a:r>
              <a:rPr lang="de-DE" b="0" baseline="0" noProof="0" dirty="0" smtClean="0"/>
              <a:t>. In </a:t>
            </a:r>
            <a:r>
              <a:rPr lang="de-DE" b="0" baseline="0" noProof="0" dirty="0" err="1" smtClean="0"/>
              <a:t>addition</a:t>
            </a:r>
            <a:r>
              <a:rPr lang="de-DE" b="0" baseline="0" noProof="0" dirty="0" smtClean="0"/>
              <a:t>, </a:t>
            </a:r>
            <a:r>
              <a:rPr lang="de-DE" b="0" baseline="0" noProof="0" dirty="0" err="1" smtClean="0"/>
              <a:t>the</a:t>
            </a:r>
            <a:r>
              <a:rPr lang="de-DE" b="0" baseline="0" noProof="0" dirty="0" smtClean="0"/>
              <a:t> </a:t>
            </a:r>
            <a:r>
              <a:rPr lang="de-DE" b="0" baseline="0" noProof="0" dirty="0" err="1" smtClean="0"/>
              <a:t>various</a:t>
            </a:r>
            <a:r>
              <a:rPr lang="de-DE" b="0" baseline="0" noProof="0" dirty="0" smtClean="0"/>
              <a:t> </a:t>
            </a:r>
            <a:r>
              <a:rPr lang="de-DE" b="0" baseline="0" noProof="0" dirty="0" err="1" smtClean="0"/>
              <a:t>actors</a:t>
            </a:r>
            <a:r>
              <a:rPr lang="de-DE" b="0" baseline="0" noProof="0" dirty="0" smtClean="0"/>
              <a:t> must </a:t>
            </a:r>
            <a:r>
              <a:rPr lang="de-DE" b="0" baseline="0" noProof="0" dirty="0" err="1" smtClean="0"/>
              <a:t>ensure</a:t>
            </a:r>
            <a:r>
              <a:rPr lang="de-DE" b="0" baseline="0" noProof="0" dirty="0" smtClean="0"/>
              <a:t> </a:t>
            </a:r>
            <a:r>
              <a:rPr lang="de-DE" b="0" baseline="0" noProof="0" dirty="0" err="1" smtClean="0"/>
              <a:t>that</a:t>
            </a:r>
            <a:r>
              <a:rPr lang="de-DE" b="0" baseline="0" noProof="0" dirty="0" smtClean="0"/>
              <a:t> </a:t>
            </a:r>
            <a:r>
              <a:rPr lang="de-DE" b="0" baseline="0" noProof="0" dirty="0" err="1" smtClean="0"/>
              <a:t>the</a:t>
            </a:r>
            <a:r>
              <a:rPr lang="de-DE" b="0" baseline="0" noProof="0" dirty="0" smtClean="0"/>
              <a:t> </a:t>
            </a:r>
            <a:r>
              <a:rPr lang="de-DE" b="0" baseline="0" noProof="0" dirty="0" err="1" smtClean="0"/>
              <a:t>transport</a:t>
            </a:r>
            <a:r>
              <a:rPr lang="de-DE" b="0" baseline="0" noProof="0" dirty="0" smtClean="0"/>
              <a:t> </a:t>
            </a:r>
            <a:r>
              <a:rPr lang="de-DE" b="0" baseline="0" noProof="0" dirty="0" err="1" smtClean="0"/>
              <a:t>chain</a:t>
            </a:r>
            <a:r>
              <a:rPr lang="de-DE" b="0" baseline="0" noProof="0" dirty="0" smtClean="0"/>
              <a:t> </a:t>
            </a:r>
            <a:r>
              <a:rPr lang="de-DE" b="0" baseline="0" noProof="0" dirty="0" err="1" smtClean="0"/>
              <a:t>is</a:t>
            </a:r>
            <a:r>
              <a:rPr lang="de-DE" b="0" baseline="0" noProof="0" dirty="0" smtClean="0"/>
              <a:t> not </a:t>
            </a:r>
            <a:r>
              <a:rPr lang="de-DE" b="0" baseline="0" noProof="0" dirty="0" err="1" smtClean="0"/>
              <a:t>used</a:t>
            </a:r>
            <a:r>
              <a:rPr lang="de-DE" b="0" baseline="0" noProof="0" dirty="0" smtClean="0"/>
              <a:t> </a:t>
            </a:r>
            <a:r>
              <a:rPr lang="de-DE" b="0" baseline="0" noProof="0" dirty="0" err="1" smtClean="0"/>
              <a:t>for</a:t>
            </a:r>
            <a:r>
              <a:rPr lang="de-DE" b="0" baseline="0" noProof="0" dirty="0" smtClean="0"/>
              <a:t> </a:t>
            </a:r>
            <a:r>
              <a:rPr lang="de-DE" b="0" baseline="0" noProof="0" dirty="0" err="1" smtClean="0"/>
              <a:t>terrorist</a:t>
            </a:r>
            <a:r>
              <a:rPr lang="de-DE" b="0" baseline="0" noProof="0" dirty="0" smtClean="0"/>
              <a:t> </a:t>
            </a:r>
            <a:r>
              <a:rPr lang="de-DE" b="0" baseline="0" noProof="0" dirty="0" err="1" smtClean="0"/>
              <a:t>purposes</a:t>
            </a:r>
            <a:r>
              <a:rPr lang="de-DE" b="0" baseline="0" noProof="0" dirty="0" smtClean="0"/>
              <a:t>. The </a:t>
            </a:r>
            <a:r>
              <a:rPr lang="de-DE" b="0" baseline="0" noProof="0" dirty="0" err="1" smtClean="0"/>
              <a:t>consequences</a:t>
            </a:r>
            <a:r>
              <a:rPr lang="de-DE" b="0" baseline="0" noProof="0" dirty="0" smtClean="0"/>
              <a:t> </a:t>
            </a:r>
            <a:r>
              <a:rPr lang="de-DE" b="0" baseline="0" noProof="0" dirty="0" err="1" smtClean="0"/>
              <a:t>of</a:t>
            </a:r>
            <a:r>
              <a:rPr lang="de-DE" b="0" baseline="0" noProof="0" dirty="0" smtClean="0"/>
              <a:t> </a:t>
            </a:r>
            <a:r>
              <a:rPr lang="de-DE" b="1" baseline="0" noProof="0" dirty="0" err="1" smtClean="0"/>
              <a:t>climate</a:t>
            </a:r>
            <a:r>
              <a:rPr lang="de-DE" b="1" baseline="0" noProof="0" dirty="0" smtClean="0"/>
              <a:t> </a:t>
            </a:r>
            <a:r>
              <a:rPr lang="de-DE" b="1" baseline="0" noProof="0" dirty="0" err="1" smtClean="0"/>
              <a:t>change</a:t>
            </a:r>
            <a:r>
              <a:rPr lang="de-DE" b="1" baseline="0" noProof="0" dirty="0" smtClean="0"/>
              <a:t> </a:t>
            </a:r>
            <a:r>
              <a:rPr lang="de-DE" b="0" baseline="0" noProof="0" dirty="0" err="1" smtClean="0"/>
              <a:t>are</a:t>
            </a:r>
            <a:r>
              <a:rPr lang="de-DE" b="0" baseline="0" noProof="0" dirty="0" smtClean="0"/>
              <a:t> </a:t>
            </a:r>
            <a:r>
              <a:rPr lang="de-DE" b="0" baseline="0" noProof="0" dirty="0" err="1" smtClean="0"/>
              <a:t>becoming</a:t>
            </a:r>
            <a:r>
              <a:rPr lang="de-DE" b="0" baseline="0" noProof="0" dirty="0" smtClean="0"/>
              <a:t> </a:t>
            </a:r>
            <a:r>
              <a:rPr lang="de-DE" b="0" baseline="0" noProof="0" dirty="0" err="1" smtClean="0"/>
              <a:t>increasingly</a:t>
            </a:r>
            <a:r>
              <a:rPr lang="de-DE" b="0" baseline="0" noProof="0" dirty="0" smtClean="0"/>
              <a:t> </a:t>
            </a:r>
            <a:r>
              <a:rPr lang="de-DE" b="0" baseline="0" noProof="0" dirty="0" err="1" smtClean="0"/>
              <a:t>visible</a:t>
            </a:r>
            <a:r>
              <a:rPr lang="de-DE" b="0" baseline="0" noProof="0" dirty="0" smtClean="0"/>
              <a:t>, </a:t>
            </a:r>
            <a:r>
              <a:rPr lang="de-DE" b="0" baseline="0" noProof="0" dirty="0" err="1" smtClean="0"/>
              <a:t>making</a:t>
            </a:r>
            <a:r>
              <a:rPr lang="de-DE" b="0" baseline="0" noProof="0" dirty="0" smtClean="0"/>
              <a:t> </a:t>
            </a:r>
            <a:r>
              <a:rPr lang="de-DE" b="0" baseline="0" noProof="0" dirty="0" err="1" smtClean="0"/>
              <a:t>sustainable</a:t>
            </a:r>
            <a:r>
              <a:rPr lang="de-DE" b="0" baseline="0" noProof="0" dirty="0" smtClean="0"/>
              <a:t> </a:t>
            </a:r>
            <a:r>
              <a:rPr lang="de-DE" b="0" baseline="0" noProof="0" dirty="0" err="1" smtClean="0"/>
              <a:t>strategies</a:t>
            </a:r>
            <a:r>
              <a:rPr lang="de-DE" b="0" baseline="0" noProof="0" dirty="0" smtClean="0"/>
              <a:t> </a:t>
            </a:r>
            <a:r>
              <a:rPr lang="de-DE" b="0" baseline="0" noProof="0" dirty="0" err="1" smtClean="0"/>
              <a:t>necessary</a:t>
            </a:r>
            <a:r>
              <a:rPr lang="de-DE" b="0" baseline="0" noProof="0" dirty="0" smtClean="0"/>
              <a:t>. </a:t>
            </a:r>
            <a:r>
              <a:rPr lang="de-DE" b="0" baseline="0" noProof="0" dirty="0" err="1" smtClean="0"/>
              <a:t>Some</a:t>
            </a:r>
            <a:r>
              <a:rPr lang="de-DE" b="0" baseline="0" noProof="0" dirty="0" smtClean="0"/>
              <a:t> </a:t>
            </a:r>
            <a:r>
              <a:rPr lang="de-DE" b="0" baseline="0" noProof="0" dirty="0" err="1" smtClean="0"/>
              <a:t>measures</a:t>
            </a:r>
            <a:r>
              <a:rPr lang="de-DE" b="0" baseline="0" noProof="0" dirty="0" smtClean="0"/>
              <a:t> </a:t>
            </a:r>
            <a:r>
              <a:rPr lang="de-DE" b="0" baseline="0" noProof="0" dirty="0" err="1" smtClean="0"/>
              <a:t>have</a:t>
            </a:r>
            <a:r>
              <a:rPr lang="de-DE" b="0" baseline="0" noProof="0" dirty="0" smtClean="0"/>
              <a:t> </a:t>
            </a:r>
            <a:r>
              <a:rPr lang="de-DE" b="0" baseline="0" noProof="0" dirty="0" err="1" smtClean="0"/>
              <a:t>already</a:t>
            </a:r>
            <a:r>
              <a:rPr lang="de-DE" b="0" baseline="0" noProof="0" dirty="0" smtClean="0"/>
              <a:t> </a:t>
            </a:r>
            <a:r>
              <a:rPr lang="de-DE" b="0" baseline="0" noProof="0" dirty="0" err="1" smtClean="0"/>
              <a:t>been</a:t>
            </a:r>
            <a:r>
              <a:rPr lang="de-DE" b="0" baseline="0" noProof="0" dirty="0" smtClean="0"/>
              <a:t> </a:t>
            </a:r>
            <a:r>
              <a:rPr lang="de-DE" b="0" baseline="0" noProof="0" dirty="0" err="1" smtClean="0"/>
              <a:t>taken</a:t>
            </a:r>
            <a:r>
              <a:rPr lang="de-DE" b="0" baseline="0" noProof="0" dirty="0" smtClean="0"/>
              <a:t>: Emission </a:t>
            </a:r>
            <a:r>
              <a:rPr lang="de-DE" b="0" baseline="0" noProof="0" dirty="0" err="1" smtClean="0"/>
              <a:t>limits</a:t>
            </a:r>
            <a:r>
              <a:rPr lang="de-DE" b="0" baseline="0" noProof="0" dirty="0" smtClean="0"/>
              <a:t> </a:t>
            </a:r>
            <a:r>
              <a:rPr lang="de-DE" b="0" baseline="0" noProof="0" dirty="0" err="1" smtClean="0"/>
              <a:t>for</a:t>
            </a:r>
            <a:r>
              <a:rPr lang="de-DE" b="0" baseline="0" noProof="0" dirty="0" smtClean="0"/>
              <a:t> </a:t>
            </a:r>
            <a:r>
              <a:rPr lang="de-DE" b="0" baseline="0" noProof="0" dirty="0" err="1" smtClean="0"/>
              <a:t>means</a:t>
            </a:r>
            <a:r>
              <a:rPr lang="de-DE" b="0" baseline="0" noProof="0" dirty="0" smtClean="0"/>
              <a:t> </a:t>
            </a:r>
            <a:r>
              <a:rPr lang="de-DE" b="0" baseline="0" noProof="0" dirty="0" err="1" smtClean="0"/>
              <a:t>of</a:t>
            </a:r>
            <a:r>
              <a:rPr lang="de-DE" b="0" baseline="0" noProof="0" dirty="0" smtClean="0"/>
              <a:t> </a:t>
            </a:r>
            <a:r>
              <a:rPr lang="de-DE" b="0" baseline="0" noProof="0" dirty="0" err="1" smtClean="0"/>
              <a:t>transport</a:t>
            </a:r>
            <a:r>
              <a:rPr lang="de-DE" b="0" baseline="0" noProof="0" dirty="0" smtClean="0"/>
              <a:t> such </a:t>
            </a:r>
            <a:r>
              <a:rPr lang="de-DE" b="0" baseline="0" noProof="0" dirty="0" err="1" smtClean="0"/>
              <a:t>as</a:t>
            </a:r>
            <a:r>
              <a:rPr lang="de-DE" b="0" baseline="0" noProof="0" dirty="0" smtClean="0"/>
              <a:t> </a:t>
            </a:r>
            <a:r>
              <a:rPr lang="de-DE" b="0" baseline="0" noProof="0" dirty="0" err="1" smtClean="0"/>
              <a:t>trucks</a:t>
            </a:r>
            <a:r>
              <a:rPr lang="de-DE" b="0" baseline="0" noProof="0" dirty="0" smtClean="0"/>
              <a:t> </a:t>
            </a:r>
            <a:r>
              <a:rPr lang="de-DE" b="0" baseline="0" noProof="0" dirty="0" err="1" smtClean="0"/>
              <a:t>or</a:t>
            </a:r>
            <a:r>
              <a:rPr lang="de-DE" b="0" baseline="0" noProof="0" dirty="0" smtClean="0"/>
              <a:t> </a:t>
            </a:r>
            <a:r>
              <a:rPr lang="de-DE" b="0" baseline="0" noProof="0" dirty="0" err="1" smtClean="0"/>
              <a:t>increased</a:t>
            </a:r>
            <a:r>
              <a:rPr lang="de-DE" b="0" baseline="0" noProof="0" dirty="0" smtClean="0"/>
              <a:t> </a:t>
            </a:r>
            <a:r>
              <a:rPr lang="de-DE" b="0" baseline="0" noProof="0" dirty="0" err="1" smtClean="0"/>
              <a:t>use</a:t>
            </a:r>
            <a:r>
              <a:rPr lang="de-DE" b="0" baseline="0" noProof="0" dirty="0" smtClean="0"/>
              <a:t> </a:t>
            </a:r>
            <a:r>
              <a:rPr lang="de-DE" b="0" baseline="0" noProof="0" dirty="0" err="1" smtClean="0"/>
              <a:t>of</a:t>
            </a:r>
            <a:r>
              <a:rPr lang="de-DE" b="0" baseline="0" noProof="0" dirty="0" smtClean="0"/>
              <a:t> alternative </a:t>
            </a:r>
            <a:r>
              <a:rPr lang="de-DE" b="0" baseline="0" noProof="0" dirty="0" err="1" smtClean="0"/>
              <a:t>fuels</a:t>
            </a:r>
            <a:r>
              <a:rPr lang="de-DE" b="0" baseline="0" noProof="0" dirty="0" smtClean="0"/>
              <a:t> such </a:t>
            </a:r>
            <a:r>
              <a:rPr lang="de-DE" b="0" baseline="0" noProof="0" dirty="0" err="1" smtClean="0"/>
              <a:t>as</a:t>
            </a:r>
            <a:r>
              <a:rPr lang="de-DE" b="0" baseline="0" noProof="0" dirty="0" smtClean="0"/>
              <a:t> </a:t>
            </a:r>
            <a:r>
              <a:rPr lang="de-DE" b="0" baseline="0" noProof="0" dirty="0" err="1" smtClean="0"/>
              <a:t>liquefied</a:t>
            </a:r>
            <a:r>
              <a:rPr lang="de-DE" b="0" baseline="0" noProof="0" dirty="0" smtClean="0"/>
              <a:t> </a:t>
            </a:r>
            <a:r>
              <a:rPr lang="de-DE" b="0" baseline="0" noProof="0" dirty="0" err="1" smtClean="0"/>
              <a:t>natural</a:t>
            </a:r>
            <a:r>
              <a:rPr lang="de-DE" b="0" baseline="0" noProof="0" dirty="0" smtClean="0"/>
              <a:t> gas (LNG), </a:t>
            </a:r>
            <a:r>
              <a:rPr lang="de-DE" b="0" baseline="0" noProof="0" dirty="0" err="1" smtClean="0"/>
              <a:t>which</a:t>
            </a:r>
            <a:r>
              <a:rPr lang="de-DE" b="0" baseline="0" noProof="0" dirty="0" smtClean="0"/>
              <a:t> </a:t>
            </a:r>
            <a:r>
              <a:rPr lang="de-DE" b="0" baseline="0" noProof="0" dirty="0" err="1" smtClean="0"/>
              <a:t>is</a:t>
            </a:r>
            <a:r>
              <a:rPr lang="de-DE" b="0" baseline="0" noProof="0" dirty="0" smtClean="0"/>
              <a:t> </a:t>
            </a:r>
            <a:r>
              <a:rPr lang="de-DE" b="0" baseline="0" noProof="0" dirty="0" err="1" smtClean="0"/>
              <a:t>mainly</a:t>
            </a:r>
            <a:r>
              <a:rPr lang="de-DE" b="0" baseline="0" noProof="0" dirty="0" smtClean="0"/>
              <a:t> </a:t>
            </a:r>
            <a:r>
              <a:rPr lang="de-DE" b="0" baseline="0" noProof="0" dirty="0" err="1" smtClean="0"/>
              <a:t>used</a:t>
            </a:r>
            <a:r>
              <a:rPr lang="de-DE" b="0" baseline="0" noProof="0" dirty="0" smtClean="0"/>
              <a:t> in </a:t>
            </a:r>
            <a:r>
              <a:rPr lang="de-DE" b="0" baseline="0" noProof="0" dirty="0" err="1" smtClean="0"/>
              <a:t>inland</a:t>
            </a:r>
            <a:r>
              <a:rPr lang="de-DE" b="0" baseline="0" noProof="0" dirty="0" smtClean="0"/>
              <a:t> </a:t>
            </a:r>
            <a:r>
              <a:rPr lang="de-DE" b="0" baseline="0" noProof="0" dirty="0" err="1" smtClean="0"/>
              <a:t>navigation</a:t>
            </a:r>
            <a:r>
              <a:rPr lang="de-DE" b="0" baseline="0" noProof="0" dirty="0" smtClean="0"/>
              <a:t>. </a:t>
            </a:r>
          </a:p>
          <a:p>
            <a:endParaRPr lang="de-DE" b="0" baseline="0" noProof="0" dirty="0" smtClean="0"/>
          </a:p>
          <a:p>
            <a:r>
              <a:rPr lang="de-DE" baseline="0" noProof="0" dirty="0" smtClean="0"/>
              <a:t>The </a:t>
            </a:r>
            <a:r>
              <a:rPr lang="de-DE" baseline="0" noProof="0" dirty="0" err="1" smtClean="0"/>
              <a:t>increasing</a:t>
            </a:r>
            <a:r>
              <a:rPr lang="de-DE" baseline="0" noProof="0" dirty="0" smtClean="0"/>
              <a:t> </a:t>
            </a:r>
            <a:r>
              <a:rPr lang="de-DE" baseline="0" noProof="0" dirty="0" err="1" smtClean="0"/>
              <a:t>size</a:t>
            </a:r>
            <a:r>
              <a:rPr lang="de-DE" baseline="0" noProof="0" dirty="0" smtClean="0"/>
              <a:t> </a:t>
            </a:r>
            <a:r>
              <a:rPr lang="de-DE" baseline="0" noProof="0" dirty="0" err="1" smtClean="0"/>
              <a:t>of</a:t>
            </a:r>
            <a:r>
              <a:rPr lang="de-DE" baseline="0" noProof="0" dirty="0" smtClean="0"/>
              <a:t> </a:t>
            </a:r>
            <a:r>
              <a:rPr lang="de-DE" baseline="0" noProof="0" dirty="0" err="1" smtClean="0"/>
              <a:t>cities</a:t>
            </a:r>
            <a:r>
              <a:rPr lang="de-DE" baseline="0" noProof="0" dirty="0" smtClean="0"/>
              <a:t> </a:t>
            </a:r>
            <a:r>
              <a:rPr lang="de-DE" baseline="0" noProof="0" dirty="0" err="1" smtClean="0"/>
              <a:t>leads</a:t>
            </a:r>
            <a:r>
              <a:rPr lang="de-DE" baseline="0" noProof="0" dirty="0" smtClean="0"/>
              <a:t> </a:t>
            </a:r>
            <a:r>
              <a:rPr lang="de-DE" baseline="0" noProof="0" dirty="0" err="1" smtClean="0"/>
              <a:t>to</a:t>
            </a:r>
            <a:r>
              <a:rPr lang="de-DE" baseline="0" noProof="0" dirty="0" smtClean="0"/>
              <a:t> </a:t>
            </a:r>
            <a:r>
              <a:rPr lang="de-DE" baseline="0" noProof="0" dirty="0" err="1" smtClean="0"/>
              <a:t>infrastructure</a:t>
            </a:r>
            <a:r>
              <a:rPr lang="de-DE" baseline="0" noProof="0" dirty="0" smtClean="0"/>
              <a:t> </a:t>
            </a:r>
            <a:r>
              <a:rPr lang="de-DE" baseline="0" noProof="0" dirty="0" err="1" smtClean="0"/>
              <a:t>bottlenecks</a:t>
            </a:r>
            <a:r>
              <a:rPr lang="de-DE" baseline="0" noProof="0" dirty="0" smtClean="0"/>
              <a:t> in </a:t>
            </a:r>
            <a:r>
              <a:rPr lang="de-DE" baseline="0" noProof="0" dirty="0" err="1" smtClean="0"/>
              <a:t>conurbations</a:t>
            </a:r>
            <a:r>
              <a:rPr lang="de-DE" baseline="0" noProof="0" dirty="0" smtClean="0"/>
              <a:t> </a:t>
            </a:r>
            <a:r>
              <a:rPr lang="de-DE" baseline="0" noProof="0" dirty="0" err="1" smtClean="0"/>
              <a:t>and</a:t>
            </a:r>
            <a:r>
              <a:rPr lang="de-DE" baseline="0" noProof="0" dirty="0" smtClean="0"/>
              <a:t> </a:t>
            </a:r>
            <a:r>
              <a:rPr lang="de-DE" baseline="0" noProof="0" dirty="0" err="1" smtClean="0"/>
              <a:t>poses</a:t>
            </a:r>
            <a:r>
              <a:rPr lang="de-DE" baseline="0" noProof="0" dirty="0" smtClean="0"/>
              <a:t> a </a:t>
            </a:r>
            <a:r>
              <a:rPr lang="de-DE" baseline="0" noProof="0" dirty="0" err="1" smtClean="0"/>
              <a:t>major</a:t>
            </a:r>
            <a:r>
              <a:rPr lang="de-DE" baseline="0" noProof="0" dirty="0" smtClean="0"/>
              <a:t> </a:t>
            </a:r>
            <a:r>
              <a:rPr lang="de-DE" baseline="0" noProof="0" dirty="0" err="1" smtClean="0"/>
              <a:t>challenge</a:t>
            </a:r>
            <a:r>
              <a:rPr lang="de-DE" baseline="0" noProof="0" dirty="0" smtClean="0"/>
              <a:t> </a:t>
            </a:r>
            <a:r>
              <a:rPr lang="de-DE" baseline="0" noProof="0" dirty="0" err="1" smtClean="0"/>
              <a:t>for</a:t>
            </a:r>
            <a:r>
              <a:rPr lang="de-DE" baseline="0" noProof="0" dirty="0" smtClean="0"/>
              <a:t> </a:t>
            </a:r>
            <a:r>
              <a:rPr lang="de-DE" baseline="0" noProof="0" dirty="0" err="1" smtClean="0"/>
              <a:t>logistcs</a:t>
            </a:r>
            <a:r>
              <a:rPr lang="de-DE" baseline="0" noProof="0" dirty="0" smtClean="0"/>
              <a:t> </a:t>
            </a:r>
            <a:r>
              <a:rPr lang="de-DE" baseline="0" noProof="0" dirty="0" err="1" smtClean="0"/>
              <a:t>service</a:t>
            </a:r>
            <a:r>
              <a:rPr lang="de-DE" baseline="0" noProof="0" dirty="0" smtClean="0"/>
              <a:t> </a:t>
            </a:r>
            <a:r>
              <a:rPr lang="de-DE" baseline="0" noProof="0" dirty="0" err="1" smtClean="0"/>
              <a:t>providers</a:t>
            </a:r>
            <a:r>
              <a:rPr lang="de-DE" baseline="0" noProof="0" dirty="0" smtClean="0"/>
              <a:t>. </a:t>
            </a:r>
            <a:r>
              <a:rPr lang="de-DE" baseline="0" noProof="0" dirty="0" err="1" smtClean="0"/>
              <a:t>By</a:t>
            </a:r>
            <a:r>
              <a:rPr lang="de-DE" baseline="0" noProof="0" dirty="0" smtClean="0"/>
              <a:t> </a:t>
            </a:r>
            <a:r>
              <a:rPr lang="de-DE" baseline="0" noProof="0" dirty="0" err="1" smtClean="0"/>
              <a:t>bundling</a:t>
            </a:r>
            <a:r>
              <a:rPr lang="de-DE" baseline="0" noProof="0" dirty="0" smtClean="0"/>
              <a:t> </a:t>
            </a:r>
            <a:r>
              <a:rPr lang="de-DE" baseline="0" noProof="0" dirty="0" err="1" smtClean="0"/>
              <a:t>flows</a:t>
            </a:r>
            <a:r>
              <a:rPr lang="de-DE" baseline="0" noProof="0" dirty="0" smtClean="0"/>
              <a:t> </a:t>
            </a:r>
            <a:r>
              <a:rPr lang="de-DE" baseline="0" noProof="0" dirty="0" err="1" smtClean="0"/>
              <a:t>of</a:t>
            </a:r>
            <a:r>
              <a:rPr lang="de-DE" baseline="0" noProof="0" dirty="0" smtClean="0"/>
              <a:t> </a:t>
            </a:r>
            <a:r>
              <a:rPr lang="de-DE" baseline="0" noProof="0" dirty="0" err="1" smtClean="0"/>
              <a:t>goods</a:t>
            </a:r>
            <a:r>
              <a:rPr lang="de-DE" baseline="0" noProof="0" dirty="0" smtClean="0"/>
              <a:t> outside </a:t>
            </a:r>
            <a:r>
              <a:rPr lang="de-DE" baseline="0" noProof="0" dirty="0" err="1" smtClean="0"/>
              <a:t>the</a:t>
            </a:r>
            <a:r>
              <a:rPr lang="de-DE" baseline="0" noProof="0" dirty="0" smtClean="0"/>
              <a:t> </a:t>
            </a:r>
            <a:r>
              <a:rPr lang="de-DE" baseline="0" noProof="0" dirty="0" err="1" smtClean="0"/>
              <a:t>cities</a:t>
            </a:r>
            <a:r>
              <a:rPr lang="de-DE" baseline="0" noProof="0" dirty="0" smtClean="0"/>
              <a:t> (in </a:t>
            </a:r>
            <a:r>
              <a:rPr lang="de-DE" baseline="0" noProof="0" dirty="0" err="1" smtClean="0"/>
              <a:t>consolidation</a:t>
            </a:r>
            <a:r>
              <a:rPr lang="de-DE" baseline="0" noProof="0" dirty="0" smtClean="0"/>
              <a:t> </a:t>
            </a:r>
            <a:r>
              <a:rPr lang="de-DE" baseline="0" noProof="0" dirty="0" err="1" smtClean="0"/>
              <a:t>centres</a:t>
            </a:r>
            <a:r>
              <a:rPr lang="de-DE" baseline="0" noProof="0" dirty="0" smtClean="0"/>
              <a:t>), </a:t>
            </a:r>
            <a:r>
              <a:rPr lang="de-DE" baseline="0" noProof="0" dirty="0" err="1" smtClean="0"/>
              <a:t>the</a:t>
            </a:r>
            <a:r>
              <a:rPr lang="de-DE" baseline="0" noProof="0" dirty="0" smtClean="0"/>
              <a:t> </a:t>
            </a:r>
            <a:r>
              <a:rPr lang="de-DE" baseline="0" noProof="0" dirty="0" err="1" smtClean="0"/>
              <a:t>flows</a:t>
            </a:r>
            <a:r>
              <a:rPr lang="de-DE" baseline="0" noProof="0" dirty="0" smtClean="0"/>
              <a:t> </a:t>
            </a:r>
            <a:r>
              <a:rPr lang="de-DE" baseline="0" noProof="0" dirty="0" err="1" smtClean="0"/>
              <a:t>of</a:t>
            </a:r>
            <a:r>
              <a:rPr lang="de-DE" baseline="0" noProof="0" dirty="0" smtClean="0"/>
              <a:t> </a:t>
            </a:r>
            <a:r>
              <a:rPr lang="de-DE" baseline="0" noProof="0" dirty="0" err="1" smtClean="0"/>
              <a:t>goods</a:t>
            </a:r>
            <a:r>
              <a:rPr lang="de-DE" baseline="0" noProof="0" dirty="0" smtClean="0"/>
              <a:t> </a:t>
            </a:r>
            <a:r>
              <a:rPr lang="de-DE" baseline="0" noProof="0" dirty="0" err="1" smtClean="0"/>
              <a:t>to</a:t>
            </a:r>
            <a:r>
              <a:rPr lang="de-DE" baseline="0" noProof="0" dirty="0" smtClean="0"/>
              <a:t>/</a:t>
            </a:r>
            <a:r>
              <a:rPr lang="de-DE" baseline="0" noProof="0" dirty="0" err="1" smtClean="0"/>
              <a:t>from</a:t>
            </a:r>
            <a:r>
              <a:rPr lang="de-DE" baseline="0" noProof="0" dirty="0" smtClean="0"/>
              <a:t> </a:t>
            </a:r>
            <a:r>
              <a:rPr lang="de-DE" baseline="0" noProof="0" dirty="0" err="1" smtClean="0"/>
              <a:t>the</a:t>
            </a:r>
            <a:r>
              <a:rPr lang="de-DE" baseline="0" noProof="0" dirty="0" smtClean="0"/>
              <a:t> </a:t>
            </a:r>
            <a:r>
              <a:rPr lang="de-DE" baseline="0" noProof="0" dirty="0" err="1" smtClean="0"/>
              <a:t>cities</a:t>
            </a:r>
            <a:r>
              <a:rPr lang="de-DE" baseline="0" noProof="0" dirty="0" smtClean="0"/>
              <a:t> </a:t>
            </a:r>
            <a:r>
              <a:rPr lang="de-DE" baseline="0" noProof="0" dirty="0" err="1" smtClean="0"/>
              <a:t>can</a:t>
            </a:r>
            <a:r>
              <a:rPr lang="de-DE" baseline="0" noProof="0" dirty="0" smtClean="0"/>
              <a:t> </a:t>
            </a:r>
            <a:r>
              <a:rPr lang="de-DE" baseline="0" noProof="0" dirty="0" err="1" smtClean="0"/>
              <a:t>be</a:t>
            </a:r>
            <a:r>
              <a:rPr lang="de-DE" baseline="0" noProof="0" dirty="0" smtClean="0"/>
              <a:t> </a:t>
            </a:r>
            <a:r>
              <a:rPr lang="de-DE" baseline="0" noProof="0" dirty="0" err="1" smtClean="0"/>
              <a:t>optimally</a:t>
            </a:r>
            <a:r>
              <a:rPr lang="de-DE" baseline="0" noProof="0" dirty="0" smtClean="0"/>
              <a:t> </a:t>
            </a:r>
            <a:r>
              <a:rPr lang="de-DE" baseline="0" noProof="0" dirty="0" err="1" smtClean="0"/>
              <a:t>designed</a:t>
            </a:r>
            <a:r>
              <a:rPr lang="de-DE" baseline="0" noProof="0" dirty="0" smtClean="0"/>
              <a:t>. </a:t>
            </a:r>
            <a:r>
              <a:rPr lang="de-DE" b="1" baseline="0" noProof="0" dirty="0" smtClean="0"/>
              <a:t>E-commerce</a:t>
            </a:r>
            <a:r>
              <a:rPr lang="de-DE" baseline="0" noProof="0" dirty="0" smtClean="0"/>
              <a:t> and thus the online trade has a decisive influence on the volume of transport, as the shipment of goods is a decisive service for the customer. Increasing digitalisation can, for example, minimise transport distances. </a:t>
            </a:r>
            <a:r>
              <a:rPr lang="de-DE" baseline="0" noProof="0" dirty="0" err="1" smtClean="0"/>
              <a:t>With</a:t>
            </a:r>
            <a:r>
              <a:rPr lang="de-DE" baseline="0" noProof="0" dirty="0" smtClean="0"/>
              <a:t> </a:t>
            </a:r>
            <a:r>
              <a:rPr lang="de-DE" baseline="0" noProof="0" dirty="0" err="1" smtClean="0"/>
              <a:t>access</a:t>
            </a:r>
            <a:r>
              <a:rPr lang="de-DE" baseline="0" noProof="0" dirty="0" smtClean="0"/>
              <a:t> </a:t>
            </a:r>
            <a:r>
              <a:rPr lang="de-DE" baseline="0" noProof="0" dirty="0" err="1" smtClean="0"/>
              <a:t>to</a:t>
            </a:r>
            <a:r>
              <a:rPr lang="de-DE" baseline="0" noProof="0" dirty="0" smtClean="0"/>
              <a:t> 3D </a:t>
            </a:r>
            <a:r>
              <a:rPr lang="de-DE" baseline="0" noProof="0" dirty="0" err="1" smtClean="0"/>
              <a:t>printers</a:t>
            </a:r>
            <a:r>
              <a:rPr lang="de-DE" baseline="0" noProof="0" dirty="0" smtClean="0"/>
              <a:t>, spare </a:t>
            </a:r>
            <a:r>
              <a:rPr lang="de-DE" baseline="0" noProof="0" dirty="0" err="1" smtClean="0"/>
              <a:t>parts</a:t>
            </a:r>
            <a:r>
              <a:rPr lang="de-DE" baseline="0" noProof="0" dirty="0" smtClean="0"/>
              <a:t> </a:t>
            </a:r>
            <a:r>
              <a:rPr lang="de-DE" baseline="0" noProof="0" dirty="0" err="1" smtClean="0"/>
              <a:t>can</a:t>
            </a:r>
            <a:r>
              <a:rPr lang="de-DE" baseline="0" noProof="0" dirty="0" smtClean="0"/>
              <a:t> </a:t>
            </a:r>
            <a:r>
              <a:rPr lang="de-DE" baseline="0" noProof="0" dirty="0" err="1" smtClean="0"/>
              <a:t>be</a:t>
            </a:r>
            <a:r>
              <a:rPr lang="de-DE" baseline="0" noProof="0" dirty="0" smtClean="0"/>
              <a:t> </a:t>
            </a:r>
            <a:r>
              <a:rPr lang="de-DE" baseline="0" noProof="0" dirty="0" err="1" smtClean="0"/>
              <a:t>produced</a:t>
            </a:r>
            <a:r>
              <a:rPr lang="de-DE" baseline="0" noProof="0" dirty="0" smtClean="0"/>
              <a:t> </a:t>
            </a:r>
            <a:r>
              <a:rPr lang="de-DE" baseline="0" noProof="0" dirty="0" err="1" smtClean="0"/>
              <a:t>where</a:t>
            </a:r>
            <a:r>
              <a:rPr lang="de-DE" baseline="0" noProof="0" dirty="0" smtClean="0"/>
              <a:t> </a:t>
            </a:r>
            <a:r>
              <a:rPr lang="de-DE" baseline="0" noProof="0" dirty="0" err="1" smtClean="0"/>
              <a:t>the</a:t>
            </a:r>
            <a:r>
              <a:rPr lang="de-DE" baseline="0" noProof="0" dirty="0" smtClean="0"/>
              <a:t> </a:t>
            </a:r>
            <a:r>
              <a:rPr lang="de-DE" baseline="0" noProof="0" dirty="0" err="1" smtClean="0"/>
              <a:t>customer</a:t>
            </a:r>
            <a:r>
              <a:rPr lang="de-DE" baseline="0" noProof="0" dirty="0" smtClean="0"/>
              <a:t> </a:t>
            </a:r>
            <a:r>
              <a:rPr lang="de-DE" baseline="0" noProof="0" dirty="0" err="1" smtClean="0"/>
              <a:t>needs</a:t>
            </a:r>
            <a:r>
              <a:rPr lang="de-DE" baseline="0" noProof="0" dirty="0" smtClean="0"/>
              <a:t> </a:t>
            </a:r>
            <a:r>
              <a:rPr lang="de-DE" baseline="0" noProof="0" dirty="0" err="1" smtClean="0"/>
              <a:t>them</a:t>
            </a:r>
            <a:r>
              <a:rPr lang="de-DE" baseline="0" noProof="0" dirty="0" smtClean="0"/>
              <a:t>, </a:t>
            </a:r>
            <a:r>
              <a:rPr lang="de-DE" baseline="0" noProof="0" dirty="0" err="1" smtClean="0"/>
              <a:t>eliminating</a:t>
            </a:r>
            <a:r>
              <a:rPr lang="de-DE" baseline="0" noProof="0" dirty="0" smtClean="0"/>
              <a:t> </a:t>
            </a:r>
            <a:r>
              <a:rPr lang="de-DE" baseline="0" noProof="0" dirty="0" err="1" smtClean="0"/>
              <a:t>long</a:t>
            </a:r>
            <a:r>
              <a:rPr lang="de-DE" baseline="0" noProof="0" dirty="0" smtClean="0"/>
              <a:t> </a:t>
            </a:r>
            <a:r>
              <a:rPr lang="de-DE" baseline="0" noProof="0" dirty="0" err="1" smtClean="0"/>
              <a:t>hauls</a:t>
            </a:r>
            <a:r>
              <a:rPr lang="de-DE" baseline="0" noProof="0" dirty="0" smtClean="0"/>
              <a:t> </a:t>
            </a:r>
            <a:r>
              <a:rPr lang="de-DE" baseline="0" noProof="0" dirty="0" err="1" smtClean="0"/>
              <a:t>from</a:t>
            </a:r>
            <a:r>
              <a:rPr lang="de-DE" baseline="0" noProof="0" dirty="0" smtClean="0"/>
              <a:t> </a:t>
            </a:r>
            <a:r>
              <a:rPr lang="de-DE" baseline="0" noProof="0" dirty="0" err="1" smtClean="0"/>
              <a:t>the</a:t>
            </a:r>
            <a:r>
              <a:rPr lang="de-DE" baseline="0" noProof="0" dirty="0" smtClean="0"/>
              <a:t> </a:t>
            </a:r>
            <a:r>
              <a:rPr lang="de-DE" baseline="0" noProof="0" dirty="0" err="1" smtClean="0"/>
              <a:t>manufacturer</a:t>
            </a:r>
            <a:r>
              <a:rPr lang="de-DE" baseline="0" noProof="0" dirty="0" smtClean="0"/>
              <a:t>. </a:t>
            </a:r>
          </a:p>
          <a:p>
            <a:endParaRPr lang="de-DE" b="1" baseline="0" noProof="0" dirty="0" smtClean="0"/>
          </a:p>
          <a:p>
            <a:r>
              <a:rPr lang="de-DE" baseline="0" noProof="0" dirty="0" smtClean="0"/>
              <a:t>Most means of transport are already equipped with technical interfaces, enabling communication between them. This </a:t>
            </a:r>
            <a:r>
              <a:rPr lang="de-DE" baseline="0" noProof="0" dirty="0" err="1" smtClean="0"/>
              <a:t>creates</a:t>
            </a:r>
            <a:r>
              <a:rPr lang="de-DE" baseline="0" noProof="0" dirty="0" smtClean="0"/>
              <a:t> a mobile </a:t>
            </a:r>
            <a:r>
              <a:rPr lang="de-DE" baseline="0" noProof="0" dirty="0" err="1" smtClean="0"/>
              <a:t>world</a:t>
            </a:r>
            <a:r>
              <a:rPr lang="de-DE" baseline="0" noProof="0" dirty="0" smtClean="0"/>
              <a:t> in </a:t>
            </a:r>
            <a:r>
              <a:rPr lang="de-DE" baseline="0" noProof="0" dirty="0" err="1" smtClean="0"/>
              <a:t>which</a:t>
            </a:r>
            <a:r>
              <a:rPr lang="de-DE" baseline="0" noProof="0" dirty="0" smtClean="0"/>
              <a:t> </a:t>
            </a:r>
            <a:r>
              <a:rPr lang="de-DE" baseline="0" noProof="0" dirty="0" err="1" smtClean="0"/>
              <a:t>transports</a:t>
            </a:r>
            <a:r>
              <a:rPr lang="de-DE" baseline="0" noProof="0" dirty="0" smtClean="0"/>
              <a:t> </a:t>
            </a:r>
            <a:r>
              <a:rPr lang="de-DE" baseline="0" noProof="0" dirty="0" err="1" smtClean="0"/>
              <a:t>can</a:t>
            </a:r>
            <a:r>
              <a:rPr lang="de-DE" baseline="0" noProof="0" dirty="0" smtClean="0"/>
              <a:t> </a:t>
            </a:r>
            <a:r>
              <a:rPr lang="de-DE" baseline="0" noProof="0" dirty="0" err="1" smtClean="0"/>
              <a:t>be</a:t>
            </a:r>
            <a:r>
              <a:rPr lang="de-DE" baseline="0" noProof="0" dirty="0" smtClean="0"/>
              <a:t> </a:t>
            </a:r>
            <a:r>
              <a:rPr lang="de-DE" baseline="0" noProof="0" dirty="0" err="1" smtClean="0"/>
              <a:t>coordinated</a:t>
            </a:r>
            <a:r>
              <a:rPr lang="de-DE" baseline="0" noProof="0" dirty="0" smtClean="0"/>
              <a:t> via smart </a:t>
            </a:r>
            <a:r>
              <a:rPr lang="de-DE" baseline="0" noProof="0" dirty="0" err="1" smtClean="0"/>
              <a:t>phones</a:t>
            </a:r>
            <a:r>
              <a:rPr lang="de-DE" baseline="0" noProof="0" dirty="0" smtClean="0"/>
              <a:t>, </a:t>
            </a:r>
            <a:r>
              <a:rPr lang="de-DE" baseline="0" noProof="0" dirty="0" err="1" smtClean="0"/>
              <a:t>for</a:t>
            </a:r>
            <a:r>
              <a:rPr lang="de-DE" baseline="0" noProof="0" dirty="0" smtClean="0"/>
              <a:t> </a:t>
            </a:r>
            <a:r>
              <a:rPr lang="de-DE" baseline="0" noProof="0" dirty="0" err="1" smtClean="0"/>
              <a:t>example</a:t>
            </a:r>
            <a:r>
              <a:rPr lang="de-DE" baseline="0" noProof="0" dirty="0" smtClean="0"/>
              <a:t>. </a:t>
            </a:r>
            <a:r>
              <a:rPr lang="de-DE" baseline="0" noProof="0" dirty="0" err="1" smtClean="0"/>
              <a:t>For</a:t>
            </a:r>
            <a:r>
              <a:rPr lang="de-DE" baseline="0" noProof="0" dirty="0" smtClean="0"/>
              <a:t> </a:t>
            </a:r>
            <a:r>
              <a:rPr lang="de-DE" baseline="0" noProof="0" dirty="0" err="1" smtClean="0"/>
              <a:t>example</a:t>
            </a:r>
            <a:r>
              <a:rPr lang="de-DE" baseline="0" noProof="0" dirty="0" smtClean="0"/>
              <a:t>, </a:t>
            </a:r>
            <a:r>
              <a:rPr lang="de-DE" baseline="0" noProof="0" dirty="0" err="1" smtClean="0"/>
              <a:t>you</a:t>
            </a:r>
            <a:r>
              <a:rPr lang="de-DE" baseline="0" noProof="0" dirty="0" smtClean="0"/>
              <a:t> </a:t>
            </a:r>
            <a:r>
              <a:rPr lang="de-DE" baseline="0" noProof="0" dirty="0" err="1" smtClean="0"/>
              <a:t>can</a:t>
            </a:r>
            <a:r>
              <a:rPr lang="de-DE" baseline="0" noProof="0" dirty="0" smtClean="0"/>
              <a:t> </a:t>
            </a:r>
            <a:r>
              <a:rPr lang="de-DE" baseline="0" noProof="0" dirty="0" err="1" smtClean="0"/>
              <a:t>be</a:t>
            </a:r>
            <a:r>
              <a:rPr lang="de-DE" baseline="0" noProof="0" dirty="0" smtClean="0"/>
              <a:t> </a:t>
            </a:r>
            <a:r>
              <a:rPr lang="de-DE" baseline="0" noProof="0" dirty="0" err="1" smtClean="0"/>
              <a:t>notified</a:t>
            </a:r>
            <a:r>
              <a:rPr lang="de-DE" baseline="0" noProof="0" dirty="0" smtClean="0"/>
              <a:t> on </a:t>
            </a:r>
            <a:r>
              <a:rPr lang="de-DE" baseline="0" noProof="0" dirty="0" err="1" smtClean="0"/>
              <a:t>your</a:t>
            </a:r>
            <a:r>
              <a:rPr lang="de-DE" baseline="0" noProof="0" dirty="0" smtClean="0"/>
              <a:t> mobile </a:t>
            </a:r>
            <a:r>
              <a:rPr lang="de-DE" baseline="0" noProof="0" dirty="0" err="1" smtClean="0"/>
              <a:t>phone</a:t>
            </a:r>
            <a:r>
              <a:rPr lang="de-DE" baseline="0" noProof="0" dirty="0" smtClean="0"/>
              <a:t> </a:t>
            </a:r>
            <a:r>
              <a:rPr lang="de-DE" baseline="0" noProof="0" dirty="0" err="1" smtClean="0"/>
              <a:t>when</a:t>
            </a:r>
            <a:r>
              <a:rPr lang="de-DE" baseline="0" noProof="0" dirty="0" smtClean="0"/>
              <a:t> a </a:t>
            </a:r>
            <a:r>
              <a:rPr lang="de-DE" baseline="0" noProof="0" dirty="0" err="1" smtClean="0"/>
              <a:t>parcel</a:t>
            </a:r>
            <a:r>
              <a:rPr lang="de-DE" baseline="0" noProof="0" dirty="0" smtClean="0"/>
              <a:t> </a:t>
            </a:r>
            <a:r>
              <a:rPr lang="de-DE" baseline="0" noProof="0" dirty="0" err="1" smtClean="0"/>
              <a:t>is</a:t>
            </a:r>
            <a:r>
              <a:rPr lang="de-DE" baseline="0" noProof="0" dirty="0" smtClean="0"/>
              <a:t> </a:t>
            </a:r>
            <a:r>
              <a:rPr lang="de-DE" baseline="0" noProof="0" dirty="0" err="1" smtClean="0"/>
              <a:t>delivered</a:t>
            </a:r>
            <a:r>
              <a:rPr lang="de-DE" baseline="0" noProof="0" dirty="0" smtClean="0"/>
              <a:t> </a:t>
            </a:r>
            <a:r>
              <a:rPr lang="de-DE" baseline="0" noProof="0" dirty="0" err="1" smtClean="0"/>
              <a:t>and</a:t>
            </a:r>
            <a:r>
              <a:rPr lang="de-DE" baseline="0" noProof="0" dirty="0" smtClean="0"/>
              <a:t> open </a:t>
            </a:r>
            <a:r>
              <a:rPr lang="de-DE" baseline="0" noProof="0" dirty="0" err="1" smtClean="0"/>
              <a:t>the</a:t>
            </a:r>
            <a:r>
              <a:rPr lang="de-DE" baseline="0" noProof="0" dirty="0" smtClean="0"/>
              <a:t> </a:t>
            </a:r>
            <a:r>
              <a:rPr lang="de-DE" baseline="0" noProof="0" dirty="0" err="1" smtClean="0"/>
              <a:t>door</a:t>
            </a:r>
            <a:r>
              <a:rPr lang="de-DE" baseline="0" noProof="0" dirty="0" smtClean="0"/>
              <a:t> </a:t>
            </a:r>
            <a:r>
              <a:rPr lang="de-DE" baseline="0" noProof="0" dirty="0" err="1" smtClean="0"/>
              <a:t>for</a:t>
            </a:r>
            <a:r>
              <a:rPr lang="de-DE" baseline="0" noProof="0" dirty="0" smtClean="0"/>
              <a:t> </a:t>
            </a:r>
            <a:r>
              <a:rPr lang="de-DE" baseline="0" noProof="0" dirty="0" err="1" smtClean="0"/>
              <a:t>the</a:t>
            </a:r>
            <a:r>
              <a:rPr lang="de-DE" baseline="0" noProof="0" dirty="0" smtClean="0"/>
              <a:t> </a:t>
            </a:r>
            <a:r>
              <a:rPr lang="de-DE" baseline="0" noProof="0" dirty="0" err="1" smtClean="0"/>
              <a:t>parcel</a:t>
            </a:r>
            <a:r>
              <a:rPr lang="de-DE" baseline="0" noProof="0" dirty="0" smtClean="0"/>
              <a:t> </a:t>
            </a:r>
            <a:r>
              <a:rPr lang="de-DE" baseline="0" noProof="0" dirty="0" err="1" smtClean="0"/>
              <a:t>service</a:t>
            </a:r>
            <a:r>
              <a:rPr lang="de-DE" baseline="0" noProof="0" dirty="0" smtClean="0"/>
              <a:t>. </a:t>
            </a:r>
          </a:p>
          <a:p>
            <a:endParaRPr lang="de-DE" baseline="0" noProof="0" dirty="0" smtClean="0"/>
          </a:p>
          <a:p>
            <a:pPr algn="l"/>
            <a:r>
              <a:rPr lang="de-DE" noProof="0" dirty="0" smtClean="0"/>
              <a:t>Source:</a:t>
            </a:r>
          </a:p>
          <a:p>
            <a:r>
              <a:rPr lang="de-DE" noProof="0" dirty="0" smtClean="0"/>
              <a:t>Lehmacher</a:t>
            </a:r>
            <a:r>
              <a:rPr lang="de-DE" baseline="0" noProof="0" dirty="0" smtClean="0"/>
              <a:t> W., „Wirtschaft, Gesellschaft und Logistik 2050 in Logistik – eine Industrie, die (sich) bewegt. Strategien und Lösungen entlang der Supply Chain 4.0“ (2015), p. 9-15</a:t>
            </a:r>
            <a:endParaRPr lang="de-DE"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34</a:t>
            </a:fld>
            <a:endParaRPr lang="de-AT" dirty="0"/>
          </a:p>
        </p:txBody>
      </p:sp>
    </p:spTree>
    <p:extLst>
      <p:ext uri="{BB962C8B-B14F-4D97-AF65-F5344CB8AC3E}">
        <p14:creationId xmlns:p14="http://schemas.microsoft.com/office/powerpoint/2010/main" val="7404096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DE" noProof="0" dirty="0" smtClean="0"/>
              <a:t>Intermodal</a:t>
            </a:r>
            <a:r>
              <a:rPr lang="de-DE" baseline="0" noProof="0" dirty="0" smtClean="0"/>
              <a:t> </a:t>
            </a:r>
            <a:r>
              <a:rPr lang="de-DE" baseline="0" noProof="0" dirty="0" err="1" smtClean="0"/>
              <a:t>transport</a:t>
            </a:r>
            <a:r>
              <a:rPr lang="de-DE" baseline="0" noProof="0" dirty="0" smtClean="0"/>
              <a:t> </a:t>
            </a:r>
            <a:r>
              <a:rPr lang="de-DE" baseline="0" noProof="0" dirty="0" err="1" smtClean="0"/>
              <a:t>can</a:t>
            </a:r>
            <a:r>
              <a:rPr lang="de-DE" baseline="0" noProof="0" dirty="0" smtClean="0"/>
              <a:t> </a:t>
            </a:r>
            <a:r>
              <a:rPr lang="de-DE" baseline="0" noProof="0" dirty="0" err="1" smtClean="0"/>
              <a:t>be</a:t>
            </a:r>
            <a:r>
              <a:rPr lang="de-DE" baseline="0" noProof="0" dirty="0" smtClean="0"/>
              <a:t> </a:t>
            </a:r>
            <a:r>
              <a:rPr lang="de-DE" baseline="0" noProof="0" dirty="0" err="1" smtClean="0"/>
              <a:t>classified</a:t>
            </a:r>
            <a:r>
              <a:rPr lang="de-DE" baseline="0" noProof="0" dirty="0" smtClean="0"/>
              <a:t> </a:t>
            </a:r>
            <a:r>
              <a:rPr lang="de-DE" baseline="0" noProof="0" dirty="0" err="1" smtClean="0"/>
              <a:t>as</a:t>
            </a:r>
            <a:r>
              <a:rPr lang="de-DE" baseline="0" noProof="0" dirty="0" smtClean="0"/>
              <a:t> a </a:t>
            </a:r>
            <a:r>
              <a:rPr lang="de-DE" baseline="0" noProof="0" dirty="0" err="1" smtClean="0"/>
              <a:t>special</a:t>
            </a:r>
            <a:r>
              <a:rPr lang="de-DE" baseline="0" noProof="0" dirty="0" smtClean="0"/>
              <a:t> form </a:t>
            </a:r>
            <a:r>
              <a:rPr lang="de-DE" baseline="0" noProof="0" dirty="0" err="1" smtClean="0"/>
              <a:t>of</a:t>
            </a:r>
            <a:r>
              <a:rPr lang="de-DE" baseline="0" noProof="0" dirty="0" smtClean="0"/>
              <a:t> multimodal </a:t>
            </a:r>
            <a:r>
              <a:rPr lang="de-DE" baseline="0" noProof="0" dirty="0" err="1" smtClean="0"/>
              <a:t>transport</a:t>
            </a:r>
            <a:r>
              <a:rPr lang="de-DE" baseline="0" noProof="0" dirty="0" smtClean="0"/>
              <a:t>. At least </a:t>
            </a:r>
            <a:r>
              <a:rPr lang="de-DE" baseline="0" noProof="0" dirty="0" err="1" smtClean="0"/>
              <a:t>two</a:t>
            </a:r>
            <a:r>
              <a:rPr lang="de-DE" baseline="0" noProof="0" dirty="0" smtClean="0"/>
              <a:t> </a:t>
            </a:r>
            <a:r>
              <a:rPr lang="de-DE" baseline="0" noProof="0" dirty="0" err="1" smtClean="0"/>
              <a:t>transport</a:t>
            </a:r>
            <a:r>
              <a:rPr lang="de-DE" baseline="0" noProof="0" dirty="0" smtClean="0"/>
              <a:t> </a:t>
            </a:r>
            <a:r>
              <a:rPr lang="de-DE" baseline="0" noProof="0" dirty="0" err="1" smtClean="0"/>
              <a:t>modes</a:t>
            </a:r>
            <a:r>
              <a:rPr lang="de-DE" baseline="0" noProof="0" dirty="0" smtClean="0"/>
              <a:t> </a:t>
            </a:r>
            <a:r>
              <a:rPr lang="de-DE" baseline="0" noProof="0" dirty="0" err="1" smtClean="0"/>
              <a:t>are</a:t>
            </a:r>
            <a:r>
              <a:rPr lang="de-DE" baseline="0" noProof="0" dirty="0" smtClean="0"/>
              <a:t> </a:t>
            </a:r>
            <a:r>
              <a:rPr lang="de-DE" baseline="0" noProof="0" dirty="0" err="1" smtClean="0"/>
              <a:t>used</a:t>
            </a:r>
            <a:r>
              <a:rPr lang="de-DE" baseline="0" noProof="0" dirty="0" smtClean="0"/>
              <a:t>, </a:t>
            </a:r>
            <a:r>
              <a:rPr lang="de-DE" baseline="0" noProof="0" dirty="0" err="1" smtClean="0"/>
              <a:t>whereby</a:t>
            </a:r>
            <a:r>
              <a:rPr lang="de-DE" baseline="0" noProof="0" dirty="0" smtClean="0"/>
              <a:t> </a:t>
            </a:r>
            <a:r>
              <a:rPr lang="de-DE" baseline="0" noProof="0" dirty="0" err="1" smtClean="0"/>
              <a:t>only</a:t>
            </a:r>
            <a:r>
              <a:rPr lang="de-DE" baseline="0" noProof="0" dirty="0" smtClean="0"/>
              <a:t> </a:t>
            </a:r>
            <a:r>
              <a:rPr lang="de-DE" baseline="0" noProof="0" dirty="0" err="1" smtClean="0"/>
              <a:t>the</a:t>
            </a:r>
            <a:r>
              <a:rPr lang="de-DE" baseline="0" noProof="0" dirty="0" smtClean="0"/>
              <a:t> </a:t>
            </a:r>
            <a:r>
              <a:rPr lang="de-DE" baseline="0" noProof="0" dirty="0" err="1" smtClean="0"/>
              <a:t>loading</a:t>
            </a:r>
            <a:r>
              <a:rPr lang="de-DE" baseline="0" noProof="0" dirty="0" smtClean="0"/>
              <a:t> </a:t>
            </a:r>
            <a:r>
              <a:rPr lang="de-DE" baseline="0" noProof="0" dirty="0" err="1" smtClean="0"/>
              <a:t>unit</a:t>
            </a:r>
            <a:r>
              <a:rPr lang="de-DE" baseline="0" noProof="0" dirty="0" smtClean="0"/>
              <a:t> (e.g. </a:t>
            </a:r>
            <a:r>
              <a:rPr lang="de-DE" baseline="0" noProof="0" dirty="0" err="1" smtClean="0"/>
              <a:t>container</a:t>
            </a:r>
            <a:r>
              <a:rPr lang="de-DE" baseline="0" noProof="0" dirty="0" smtClean="0"/>
              <a:t>) </a:t>
            </a:r>
            <a:r>
              <a:rPr lang="de-DE" baseline="0" noProof="0" dirty="0" err="1" smtClean="0"/>
              <a:t>is</a:t>
            </a:r>
            <a:r>
              <a:rPr lang="de-DE" baseline="0" noProof="0" dirty="0" smtClean="0"/>
              <a:t> </a:t>
            </a:r>
            <a:r>
              <a:rPr lang="de-DE" baseline="0" noProof="0" dirty="0" err="1" smtClean="0"/>
              <a:t>handled</a:t>
            </a:r>
            <a:r>
              <a:rPr lang="de-DE" baseline="0" noProof="0" dirty="0" smtClean="0"/>
              <a:t> </a:t>
            </a:r>
            <a:r>
              <a:rPr lang="de-DE" baseline="0" noProof="0" dirty="0" err="1" smtClean="0"/>
              <a:t>and</a:t>
            </a:r>
            <a:r>
              <a:rPr lang="de-DE" baseline="0" noProof="0" dirty="0" smtClean="0"/>
              <a:t> not </a:t>
            </a:r>
            <a:r>
              <a:rPr lang="de-DE" baseline="0" noProof="0" dirty="0" err="1" smtClean="0"/>
              <a:t>the</a:t>
            </a:r>
            <a:r>
              <a:rPr lang="de-DE" baseline="0" noProof="0" dirty="0" smtClean="0"/>
              <a:t> </a:t>
            </a:r>
            <a:r>
              <a:rPr lang="de-DE" baseline="0" noProof="0" dirty="0" err="1" smtClean="0"/>
              <a:t>goods</a:t>
            </a:r>
            <a:r>
              <a:rPr lang="de-DE" baseline="0" noProof="0" dirty="0" smtClean="0"/>
              <a:t> </a:t>
            </a:r>
            <a:r>
              <a:rPr lang="de-DE" baseline="0" noProof="0" dirty="0" err="1" smtClean="0"/>
              <a:t>themeselve</a:t>
            </a:r>
            <a:r>
              <a:rPr lang="de-DE" baseline="0" noProof="0" dirty="0" smtClean="0"/>
              <a:t>. This makes the transhipment even more efficient and allows cost savings to be achieved. The </a:t>
            </a:r>
            <a:r>
              <a:rPr lang="de-DE" baseline="0" noProof="0" dirty="0" err="1" smtClean="0"/>
              <a:t>risk</a:t>
            </a:r>
            <a:r>
              <a:rPr lang="de-DE" baseline="0" noProof="0" dirty="0" smtClean="0"/>
              <a:t> </a:t>
            </a:r>
            <a:r>
              <a:rPr lang="de-DE" baseline="0" noProof="0" dirty="0" err="1" smtClean="0"/>
              <a:t>of</a:t>
            </a:r>
            <a:r>
              <a:rPr lang="de-DE" baseline="0" noProof="0" dirty="0" smtClean="0"/>
              <a:t> </a:t>
            </a:r>
            <a:r>
              <a:rPr lang="de-DE" baseline="0" noProof="0" dirty="0" err="1" smtClean="0"/>
              <a:t>damage</a:t>
            </a:r>
            <a:r>
              <a:rPr lang="de-DE" baseline="0" noProof="0" dirty="0" smtClean="0"/>
              <a:t> </a:t>
            </a:r>
            <a:r>
              <a:rPr lang="de-DE" baseline="0" noProof="0" dirty="0" err="1" smtClean="0"/>
              <a:t>to</a:t>
            </a:r>
            <a:r>
              <a:rPr lang="de-DE" baseline="0" noProof="0" dirty="0" smtClean="0"/>
              <a:t> </a:t>
            </a:r>
            <a:r>
              <a:rPr lang="de-DE" baseline="0" noProof="0" dirty="0" err="1" smtClean="0"/>
              <a:t>the</a:t>
            </a:r>
            <a:r>
              <a:rPr lang="de-DE" baseline="0" noProof="0" dirty="0" smtClean="0"/>
              <a:t> </a:t>
            </a:r>
            <a:r>
              <a:rPr lang="de-DE" baseline="0" noProof="0" dirty="0" err="1" smtClean="0"/>
              <a:t>goods</a:t>
            </a:r>
            <a:r>
              <a:rPr lang="de-DE" baseline="0" noProof="0" dirty="0" smtClean="0"/>
              <a:t> </a:t>
            </a:r>
            <a:r>
              <a:rPr lang="de-DE" baseline="0" noProof="0" dirty="0" err="1" smtClean="0"/>
              <a:t>is</a:t>
            </a:r>
            <a:r>
              <a:rPr lang="de-DE" baseline="0" noProof="0" dirty="0" smtClean="0"/>
              <a:t> also </a:t>
            </a:r>
            <a:r>
              <a:rPr lang="de-DE" baseline="0" noProof="0" dirty="0" err="1" smtClean="0"/>
              <a:t>lower</a:t>
            </a:r>
            <a:r>
              <a:rPr lang="de-DE" baseline="0" noProof="0" dirty="0" smtClean="0"/>
              <a:t>. </a:t>
            </a:r>
          </a:p>
          <a:p>
            <a:r>
              <a:rPr lang="de-DE" baseline="0" noProof="0" dirty="0" smtClean="0"/>
              <a:t>A modal </a:t>
            </a:r>
            <a:r>
              <a:rPr lang="de-DE" baseline="0" noProof="0" dirty="0" err="1" smtClean="0"/>
              <a:t>shift</a:t>
            </a:r>
            <a:r>
              <a:rPr lang="de-DE" baseline="0" noProof="0" dirty="0" smtClean="0"/>
              <a:t> </a:t>
            </a:r>
            <a:r>
              <a:rPr lang="de-DE" baseline="0" noProof="0" dirty="0" err="1" smtClean="0"/>
              <a:t>from</a:t>
            </a:r>
            <a:r>
              <a:rPr lang="de-DE" baseline="0" noProof="0" dirty="0" smtClean="0"/>
              <a:t> </a:t>
            </a:r>
            <a:r>
              <a:rPr lang="de-DE" baseline="0" noProof="0" dirty="0" err="1" smtClean="0"/>
              <a:t>road</a:t>
            </a:r>
            <a:r>
              <a:rPr lang="de-DE" baseline="0" noProof="0" dirty="0" smtClean="0"/>
              <a:t> </a:t>
            </a:r>
            <a:r>
              <a:rPr lang="de-DE" baseline="0" noProof="0" dirty="0" err="1" smtClean="0"/>
              <a:t>to</a:t>
            </a:r>
            <a:r>
              <a:rPr lang="de-DE" baseline="0" noProof="0" dirty="0" smtClean="0"/>
              <a:t> </a:t>
            </a:r>
            <a:r>
              <a:rPr lang="de-DE" baseline="0" noProof="0" dirty="0" err="1" smtClean="0"/>
              <a:t>other</a:t>
            </a:r>
            <a:r>
              <a:rPr lang="de-DE" baseline="0" noProof="0" dirty="0" smtClean="0"/>
              <a:t> </a:t>
            </a:r>
            <a:r>
              <a:rPr lang="de-DE" baseline="0" noProof="0" dirty="0" err="1" smtClean="0"/>
              <a:t>modes</a:t>
            </a:r>
            <a:r>
              <a:rPr lang="de-DE" baseline="0" noProof="0" dirty="0" smtClean="0"/>
              <a:t> </a:t>
            </a:r>
            <a:r>
              <a:rPr lang="de-DE" baseline="0" noProof="0" dirty="0" err="1" smtClean="0"/>
              <a:t>of</a:t>
            </a:r>
            <a:r>
              <a:rPr lang="de-DE" baseline="0" noProof="0" dirty="0" smtClean="0"/>
              <a:t> </a:t>
            </a:r>
            <a:r>
              <a:rPr lang="de-DE" baseline="0" noProof="0" dirty="0" err="1" smtClean="0"/>
              <a:t>transport</a:t>
            </a:r>
            <a:r>
              <a:rPr lang="de-DE" baseline="0" noProof="0" dirty="0" smtClean="0"/>
              <a:t> </a:t>
            </a:r>
            <a:r>
              <a:rPr lang="de-DE" baseline="0" noProof="0" dirty="0" err="1" smtClean="0"/>
              <a:t>is</a:t>
            </a:r>
            <a:r>
              <a:rPr lang="de-DE" baseline="0" noProof="0" dirty="0" smtClean="0"/>
              <a:t> </a:t>
            </a:r>
            <a:r>
              <a:rPr lang="de-DE" baseline="0" noProof="0" dirty="0" err="1" smtClean="0"/>
              <a:t>increasingly</a:t>
            </a:r>
            <a:r>
              <a:rPr lang="de-DE" baseline="0" noProof="0" dirty="0" smtClean="0"/>
              <a:t> </a:t>
            </a:r>
            <a:r>
              <a:rPr lang="de-DE" baseline="0" noProof="0" dirty="0" err="1" smtClean="0"/>
              <a:t>supported</a:t>
            </a:r>
            <a:r>
              <a:rPr lang="de-DE" baseline="0" noProof="0" dirty="0" smtClean="0"/>
              <a:t> </a:t>
            </a:r>
            <a:r>
              <a:rPr lang="de-DE" baseline="0" noProof="0" dirty="0" err="1" smtClean="0"/>
              <a:t>by</a:t>
            </a:r>
            <a:r>
              <a:rPr lang="de-DE" baseline="0" noProof="0" dirty="0" smtClean="0"/>
              <a:t> </a:t>
            </a:r>
            <a:r>
              <a:rPr lang="de-DE" baseline="0" noProof="0" dirty="0" err="1" smtClean="0"/>
              <a:t>politicians</a:t>
            </a:r>
            <a:r>
              <a:rPr lang="de-DE" baseline="0" noProof="0" dirty="0" smtClean="0"/>
              <a:t>. The concept of co-modality meets this requirement, as it aims to raise awareness of sustainable freight transport and thereby achieve optimum use of the various transport modes.  </a:t>
            </a:r>
          </a:p>
          <a:p>
            <a:r>
              <a:rPr lang="de-DE" baseline="0" noProof="0" dirty="0" smtClean="0"/>
              <a:t>The concept of synchromodality combines the concepts of intermodality and co-modality. Through an efficient and cooperative use of the various transport modes, the existing transport infrastructure should be optimally used. The exchange of real-time data makes it possible to switch beteen transport modes in real time. This </a:t>
            </a:r>
            <a:r>
              <a:rPr lang="de-DE" baseline="0" noProof="0" dirty="0" err="1" smtClean="0"/>
              <a:t>is</a:t>
            </a:r>
            <a:r>
              <a:rPr lang="de-DE" baseline="0" noProof="0" dirty="0" smtClean="0"/>
              <a:t> </a:t>
            </a:r>
            <a:r>
              <a:rPr lang="de-DE" baseline="0" noProof="0" dirty="0" err="1" smtClean="0"/>
              <a:t>to</a:t>
            </a:r>
            <a:r>
              <a:rPr lang="de-DE" baseline="0" noProof="0" dirty="0" smtClean="0"/>
              <a:t> </a:t>
            </a:r>
            <a:r>
              <a:rPr lang="de-DE" baseline="0" noProof="0" dirty="0" err="1" smtClean="0"/>
              <a:t>avid</a:t>
            </a:r>
            <a:r>
              <a:rPr lang="de-DE" baseline="0" noProof="0" dirty="0" smtClean="0"/>
              <a:t> </a:t>
            </a:r>
            <a:r>
              <a:rPr lang="de-DE" baseline="0" noProof="0" dirty="0" err="1" smtClean="0"/>
              <a:t>unimodal</a:t>
            </a:r>
            <a:r>
              <a:rPr lang="de-DE" baseline="0" noProof="0" dirty="0" smtClean="0"/>
              <a:t> </a:t>
            </a:r>
            <a:r>
              <a:rPr lang="de-DE" baseline="0" noProof="0" dirty="0" err="1" smtClean="0"/>
              <a:t>transport</a:t>
            </a:r>
            <a:r>
              <a:rPr lang="de-DE" baseline="0" noProof="0" dirty="0" smtClean="0"/>
              <a:t> – </a:t>
            </a:r>
            <a:r>
              <a:rPr lang="de-DE" baseline="0" noProof="0" dirty="0" err="1" smtClean="0"/>
              <a:t>if</a:t>
            </a:r>
            <a:r>
              <a:rPr lang="de-DE" baseline="0" noProof="0" dirty="0" smtClean="0"/>
              <a:t> </a:t>
            </a:r>
            <a:r>
              <a:rPr lang="de-DE" baseline="0" noProof="0" dirty="0" err="1" smtClean="0"/>
              <a:t>possible</a:t>
            </a:r>
            <a:r>
              <a:rPr lang="de-DE" baseline="0" noProof="0" dirty="0" smtClean="0"/>
              <a:t> </a:t>
            </a:r>
            <a:r>
              <a:rPr lang="de-DE" baseline="0" noProof="0" dirty="0" err="1" smtClean="0"/>
              <a:t>and</a:t>
            </a:r>
            <a:r>
              <a:rPr lang="de-DE" baseline="0" noProof="0" dirty="0" smtClean="0"/>
              <a:t> </a:t>
            </a:r>
            <a:r>
              <a:rPr lang="de-DE" baseline="0" noProof="0" dirty="0" err="1" smtClean="0"/>
              <a:t>reasonable</a:t>
            </a:r>
            <a:r>
              <a:rPr lang="de-DE" baseline="0" noProof="0" dirty="0" smtClean="0"/>
              <a:t>.  </a:t>
            </a:r>
            <a:endParaRPr lang="de-DE" noProof="0" dirty="0" smtClean="0"/>
          </a:p>
          <a:p>
            <a:endParaRPr lang="de-DE" baseline="0" noProof="0" dirty="0" smtClean="0"/>
          </a:p>
          <a:p>
            <a:r>
              <a:rPr lang="de-AT" baseline="0" dirty="0" smtClean="0"/>
              <a:t>Source: </a:t>
            </a:r>
          </a:p>
          <a:p>
            <a:r>
              <a:rPr lang="de-AT" baseline="0" dirty="0" smtClean="0"/>
              <a:t>viadonau, „Handbuch der Donauschifffahrt“ (2013), p.175</a:t>
            </a:r>
          </a:p>
          <a:p>
            <a:endParaRPr lang="de-DE" dirty="0" smtClean="0"/>
          </a:p>
          <a:p>
            <a:r>
              <a:rPr lang="de-DE" dirty="0" err="1" smtClean="0"/>
              <a:t>Results</a:t>
            </a:r>
            <a:r>
              <a:rPr lang="de-DE" baseline="0" dirty="0" smtClean="0"/>
              <a:t> Internal Report </a:t>
            </a:r>
            <a:r>
              <a:rPr lang="de-DE" dirty="0" smtClean="0"/>
              <a:t>„SynChain“ (2015)</a:t>
            </a:r>
            <a:r>
              <a:rPr lang="de-DE" baseline="0" dirty="0" smtClean="0"/>
              <a:t> – </a:t>
            </a:r>
            <a:r>
              <a:rPr lang="de-DE" baseline="0" dirty="0" err="1" smtClean="0"/>
              <a:t>for</a:t>
            </a:r>
            <a:r>
              <a:rPr lang="de-DE" baseline="0" dirty="0" smtClean="0"/>
              <a:t> </a:t>
            </a:r>
            <a:r>
              <a:rPr lang="de-DE" baseline="0" dirty="0" err="1" smtClean="0"/>
              <a:t>more</a:t>
            </a:r>
            <a:r>
              <a:rPr lang="de-DE" baseline="0" dirty="0" smtClean="0"/>
              <a:t> </a:t>
            </a:r>
            <a:r>
              <a:rPr lang="de-DE" baseline="0" dirty="0" err="1" smtClean="0"/>
              <a:t>information</a:t>
            </a:r>
            <a:r>
              <a:rPr lang="de-DE" baseline="0" dirty="0" smtClean="0"/>
              <a:t> </a:t>
            </a:r>
            <a:r>
              <a:rPr lang="de-DE" baseline="0" dirty="0" err="1" smtClean="0"/>
              <a:t>regarding</a:t>
            </a:r>
            <a:r>
              <a:rPr lang="de-DE" baseline="0" dirty="0" smtClean="0"/>
              <a:t> </a:t>
            </a:r>
            <a:r>
              <a:rPr lang="de-DE" baseline="0" dirty="0" err="1" smtClean="0"/>
              <a:t>this</a:t>
            </a:r>
            <a:r>
              <a:rPr lang="de-DE" baseline="0" dirty="0" smtClean="0"/>
              <a:t> </a:t>
            </a:r>
            <a:r>
              <a:rPr lang="de-DE" baseline="0" dirty="0" err="1" smtClean="0"/>
              <a:t>source</a:t>
            </a:r>
            <a:r>
              <a:rPr lang="de-DE" baseline="0" dirty="0" smtClean="0"/>
              <a:t> </a:t>
            </a:r>
            <a:r>
              <a:rPr lang="de-DE" baseline="0" dirty="0" err="1" smtClean="0"/>
              <a:t>kindly</a:t>
            </a:r>
            <a:r>
              <a:rPr lang="de-DE" baseline="0" dirty="0" smtClean="0"/>
              <a:t> </a:t>
            </a:r>
            <a:r>
              <a:rPr lang="de-DE" baseline="0" dirty="0" err="1" smtClean="0"/>
              <a:t>contact</a:t>
            </a:r>
            <a:r>
              <a:rPr lang="de-DE" baseline="0" dirty="0" smtClean="0"/>
              <a:t> </a:t>
            </a:r>
            <a:r>
              <a:rPr lang="de-DE" baseline="0" dirty="0" err="1" smtClean="0"/>
              <a:t>us</a:t>
            </a:r>
            <a:r>
              <a:rPr lang="de-DE" baseline="0" dirty="0" smtClean="0"/>
              <a:t>. </a:t>
            </a:r>
          </a:p>
          <a:p>
            <a:endParaRPr lang="de-DE" baseline="0" dirty="0" smtClean="0"/>
          </a:p>
          <a:p>
            <a:r>
              <a:rPr lang="de-AT" dirty="0" smtClean="0"/>
              <a:t>Dominic</a:t>
            </a:r>
            <a:r>
              <a:rPr lang="de-AT" baseline="0" dirty="0" smtClean="0"/>
              <a:t> Stead, „Mid-term review of the European Commission‘s 2001 Transport White Paper“ (2006), p. 367, Online: </a:t>
            </a:r>
            <a:r>
              <a:rPr lang="de-AT" dirty="0" smtClean="0"/>
              <a:t>http://www.ejtir.tudelft.nl/issues/2006_04/pdf/2006_04_04.pdf</a:t>
            </a:r>
          </a:p>
          <a:p>
            <a:endParaRPr lang="de-AT" dirty="0" smtClean="0"/>
          </a:p>
          <a:p>
            <a:r>
              <a:rPr lang="de-DE" dirty="0" smtClean="0"/>
              <a:t>Europe Container</a:t>
            </a:r>
            <a:r>
              <a:rPr lang="de-DE" baseline="0" dirty="0" smtClean="0"/>
              <a:t> Terminals BV, „</a:t>
            </a:r>
            <a:r>
              <a:rPr lang="en-US" baseline="0" noProof="0" dirty="0" smtClean="0"/>
              <a:t>The future of freight transport – ECT‘s vision on sustainable and reliable European transport</a:t>
            </a:r>
            <a:r>
              <a:rPr lang="de-DE" baseline="0" dirty="0" smtClean="0"/>
              <a:t>“ (2011), Slide 5-11, Online: </a:t>
            </a:r>
            <a:r>
              <a:rPr lang="de-DE" dirty="0" smtClean="0"/>
              <a:t>http://www.informatie.binnenvaart.nl/documenten/doc_view/158-the-future-of-freight-transport-ect-s-vision-on-sustainable-and-reliable-european-transport [26.07.2016]</a:t>
            </a:r>
            <a:endParaRPr lang="de-DE" dirty="0"/>
          </a:p>
        </p:txBody>
      </p:sp>
      <p:sp>
        <p:nvSpPr>
          <p:cNvPr id="4" name="Slide Number Placeholder 3"/>
          <p:cNvSpPr>
            <a:spLocks noGrp="1"/>
          </p:cNvSpPr>
          <p:nvPr>
            <p:ph type="sldNum" sz="quarter" idx="10"/>
          </p:nvPr>
        </p:nvSpPr>
        <p:spPr/>
        <p:txBody>
          <a:bodyPr/>
          <a:lstStyle/>
          <a:p>
            <a:fld id="{56F06DAA-0A4E-4110-9797-3FB8CA0FEA93}" type="slidenum">
              <a:rPr lang="de-AT" smtClean="0"/>
              <a:t>35</a:t>
            </a:fld>
            <a:endParaRPr lang="de-AT" dirty="0"/>
          </a:p>
        </p:txBody>
      </p:sp>
    </p:spTree>
    <p:extLst>
      <p:ext uri="{BB962C8B-B14F-4D97-AF65-F5344CB8AC3E}">
        <p14:creationId xmlns:p14="http://schemas.microsoft.com/office/powerpoint/2010/main" val="4440583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F06DAA-0A4E-4110-9797-3FB8CA0FEA93}" type="slidenum">
              <a:rPr lang="de-AT" smtClean="0"/>
              <a:t>36</a:t>
            </a:fld>
            <a:endParaRPr lang="de-AT" dirty="0"/>
          </a:p>
        </p:txBody>
      </p:sp>
    </p:spTree>
    <p:extLst>
      <p:ext uri="{BB962C8B-B14F-4D97-AF65-F5344CB8AC3E}">
        <p14:creationId xmlns:p14="http://schemas.microsoft.com/office/powerpoint/2010/main" val="11674200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37</a:t>
            </a:fld>
            <a:endParaRPr lang="de-AT" dirty="0"/>
          </a:p>
        </p:txBody>
      </p:sp>
    </p:spTree>
    <p:extLst>
      <p:ext uri="{BB962C8B-B14F-4D97-AF65-F5344CB8AC3E}">
        <p14:creationId xmlns:p14="http://schemas.microsoft.com/office/powerpoint/2010/main" val="4149701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de-AT"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4</a:t>
            </a:fld>
            <a:endParaRPr lang="de-AT" dirty="0"/>
          </a:p>
        </p:txBody>
      </p:sp>
    </p:spTree>
    <p:extLst>
      <p:ext uri="{BB962C8B-B14F-4D97-AF65-F5344CB8AC3E}">
        <p14:creationId xmlns:p14="http://schemas.microsoft.com/office/powerpoint/2010/main" val="833131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en-US" dirty="0" smtClean="0"/>
              <a:t>There are different types of transport mode and means of transport. A transport mode provides the infrastructure required for the use of a particular means of transport. Road, rail and inland waterways are transport modes. </a:t>
            </a:r>
          </a:p>
          <a:p>
            <a:r>
              <a:rPr lang="en-US" dirty="0" smtClean="0"/>
              <a:t>Means of transport are vehicles and equipment for transporting people and goods such as inland waterways, trucks or trains.</a:t>
            </a:r>
          </a:p>
          <a:p>
            <a:endParaRPr lang="de-AT" baseline="0" dirty="0" smtClean="0"/>
          </a:p>
          <a:p>
            <a:r>
              <a:rPr lang="de-AT" baseline="0" dirty="0" smtClean="0"/>
              <a:t>Source:</a:t>
            </a:r>
          </a:p>
          <a:p>
            <a:r>
              <a:rPr lang="de-AT" baseline="0" dirty="0" smtClean="0"/>
              <a:t>Via donau, „Handbuch der Donauschifffahrt“, S. 176-178</a:t>
            </a:r>
          </a:p>
        </p:txBody>
      </p:sp>
      <p:sp>
        <p:nvSpPr>
          <p:cNvPr id="4" name="Slide Number Placeholder 3"/>
          <p:cNvSpPr>
            <a:spLocks noGrp="1"/>
          </p:cNvSpPr>
          <p:nvPr>
            <p:ph type="sldNum" sz="quarter" idx="10"/>
          </p:nvPr>
        </p:nvSpPr>
        <p:spPr/>
        <p:txBody>
          <a:bodyPr/>
          <a:lstStyle/>
          <a:p>
            <a:fld id="{56F06DAA-0A4E-4110-9797-3FB8CA0FEA93}" type="slidenum">
              <a:rPr lang="de-AT" smtClean="0"/>
              <a:t>5</a:t>
            </a:fld>
            <a:endParaRPr lang="de-AT" dirty="0"/>
          </a:p>
        </p:txBody>
      </p:sp>
    </p:spTree>
    <p:extLst>
      <p:ext uri="{BB962C8B-B14F-4D97-AF65-F5344CB8AC3E}">
        <p14:creationId xmlns:p14="http://schemas.microsoft.com/office/powerpoint/2010/main" val="833131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en-US" baseline="0" dirty="0" smtClean="0"/>
              <a:t>As the above graphic demonstrates, there exist a large number of transport processes. In a </a:t>
            </a:r>
            <a:r>
              <a:rPr lang="en-US" b="1" baseline="0" dirty="0" smtClean="0"/>
              <a:t>single-tier</a:t>
            </a:r>
            <a:r>
              <a:rPr lang="en-US" baseline="0" dirty="0" smtClean="0"/>
              <a:t> transport process, the source (shipping point) and destination (receiving point) are connected without changing a means of transport or a transport mode. This is also referred to as unimodal transport. </a:t>
            </a:r>
          </a:p>
          <a:p>
            <a:endParaRPr lang="de-AT" baseline="0" dirty="0" smtClean="0"/>
          </a:p>
          <a:p>
            <a:r>
              <a:rPr lang="en-US" baseline="0" dirty="0" smtClean="0"/>
              <a:t>In a </a:t>
            </a:r>
            <a:r>
              <a:rPr lang="en-US" b="1" baseline="0" dirty="0" smtClean="0"/>
              <a:t>multi-unit</a:t>
            </a:r>
            <a:r>
              <a:rPr lang="en-US" baseline="0" dirty="0" smtClean="0"/>
              <a:t> transport process, there is either a change between means of transport or a change between transport modes and a </a:t>
            </a:r>
            <a:r>
              <a:rPr lang="en-US" baseline="0" dirty="0" err="1" smtClean="0"/>
              <a:t>transhipment</a:t>
            </a:r>
            <a:r>
              <a:rPr lang="en-US" baseline="0" dirty="0" smtClean="0"/>
              <a:t> process takes place. </a:t>
            </a:r>
            <a:endParaRPr lang="de-AT" baseline="0" dirty="0" smtClean="0"/>
          </a:p>
          <a:p>
            <a:pPr marL="171193" indent="-171193">
              <a:buFont typeface="Arial" panose="020B0604020202020204" pitchFamily="34" charset="0"/>
              <a:buChar char="•"/>
            </a:pPr>
            <a:r>
              <a:rPr lang="de-AT" b="0" i="1" baseline="0" dirty="0" smtClean="0"/>
              <a:t>Multi-unit </a:t>
            </a:r>
            <a:r>
              <a:rPr lang="de-AT" b="0" i="1" baseline="0" dirty="0" err="1" smtClean="0"/>
              <a:t>unimodal</a:t>
            </a:r>
            <a:r>
              <a:rPr lang="de-AT" b="0" i="1" baseline="0" dirty="0" smtClean="0"/>
              <a:t> </a:t>
            </a:r>
            <a:r>
              <a:rPr lang="de-AT" b="0" i="1" baseline="0" dirty="0" err="1" smtClean="0"/>
              <a:t>transport</a:t>
            </a:r>
            <a:r>
              <a:rPr lang="de-AT" b="0" baseline="0" dirty="0" smtClean="0"/>
              <a:t>: </a:t>
            </a:r>
            <a:r>
              <a:rPr lang="en-US" b="0" baseline="0" dirty="0" smtClean="0"/>
              <a:t>In case of multi-unit unimodal transport, the goods are transported by several means of transport, but the transport mode stays the same (e.g. goods are first transported by an articulated truck and loaded onto small trucks in the course of </a:t>
            </a:r>
            <a:r>
              <a:rPr lang="en-US" b="0" baseline="0" dirty="0" err="1" smtClean="0"/>
              <a:t>transhipment</a:t>
            </a:r>
            <a:r>
              <a:rPr lang="en-US" b="0" baseline="0" dirty="0" smtClean="0"/>
              <a:t>). </a:t>
            </a:r>
            <a:endParaRPr lang="de-AT" b="0" baseline="0" dirty="0" smtClean="0"/>
          </a:p>
          <a:p>
            <a:endParaRPr lang="de-AT" b="0" baseline="0" dirty="0" smtClean="0"/>
          </a:p>
          <a:p>
            <a:pPr marL="171193" indent="-171193">
              <a:buFont typeface="Arial" panose="020B0604020202020204" pitchFamily="34" charset="0"/>
              <a:buChar char="•"/>
            </a:pPr>
            <a:r>
              <a:rPr lang="de-AT" b="0" i="1" baseline="0" dirty="0" smtClean="0"/>
              <a:t>Multimodal </a:t>
            </a:r>
            <a:r>
              <a:rPr lang="de-AT" b="0" i="1" baseline="0" dirty="0" err="1" smtClean="0"/>
              <a:t>transport</a:t>
            </a:r>
            <a:r>
              <a:rPr lang="de-AT" b="0" baseline="0" dirty="0" smtClean="0"/>
              <a:t>: At least </a:t>
            </a:r>
            <a:r>
              <a:rPr lang="de-AT" b="0" baseline="0" dirty="0" err="1" smtClean="0"/>
              <a:t>two</a:t>
            </a:r>
            <a:r>
              <a:rPr lang="de-AT" b="0" baseline="0" dirty="0" smtClean="0"/>
              <a:t> </a:t>
            </a:r>
            <a:r>
              <a:rPr lang="de-AT" b="0" baseline="0" dirty="0" err="1" smtClean="0"/>
              <a:t>transport</a:t>
            </a:r>
            <a:r>
              <a:rPr lang="de-AT" b="0" baseline="0" dirty="0" smtClean="0"/>
              <a:t> </a:t>
            </a:r>
            <a:r>
              <a:rPr lang="de-AT" b="0" baseline="0" dirty="0" err="1" smtClean="0"/>
              <a:t>modes</a:t>
            </a:r>
            <a:r>
              <a:rPr lang="de-AT" b="0" baseline="0" dirty="0" smtClean="0"/>
              <a:t> </a:t>
            </a:r>
            <a:r>
              <a:rPr lang="de-AT" b="0" baseline="0" dirty="0" err="1" smtClean="0"/>
              <a:t>are</a:t>
            </a:r>
            <a:r>
              <a:rPr lang="de-AT" b="0" baseline="0" dirty="0" smtClean="0"/>
              <a:t> </a:t>
            </a:r>
            <a:r>
              <a:rPr lang="de-AT" b="0" baseline="0" dirty="0" err="1" smtClean="0"/>
              <a:t>used</a:t>
            </a:r>
            <a:r>
              <a:rPr lang="de-AT" b="0" baseline="0" dirty="0" smtClean="0"/>
              <a:t> </a:t>
            </a:r>
            <a:r>
              <a:rPr lang="de-AT" b="0" baseline="0" dirty="0" err="1" smtClean="0"/>
              <a:t>for</a:t>
            </a:r>
            <a:r>
              <a:rPr lang="de-AT" b="0" baseline="0" dirty="0" smtClean="0"/>
              <a:t> multimodal </a:t>
            </a:r>
            <a:r>
              <a:rPr lang="de-AT" b="0" baseline="0" dirty="0" err="1" smtClean="0"/>
              <a:t>transport</a:t>
            </a:r>
            <a:r>
              <a:rPr lang="de-AT" b="0" baseline="0" dirty="0" smtClean="0"/>
              <a:t>. </a:t>
            </a:r>
          </a:p>
          <a:p>
            <a:pPr marL="171193" indent="-171193">
              <a:buFont typeface="Arial" panose="020B0604020202020204" pitchFamily="34" charset="0"/>
              <a:buChar char="•"/>
            </a:pPr>
            <a:endParaRPr lang="de-AT" b="0" baseline="0" dirty="0" smtClean="0"/>
          </a:p>
          <a:p>
            <a:pPr marL="171193" indent="-171193">
              <a:buFont typeface="Arial" panose="020B0604020202020204" pitchFamily="34" charset="0"/>
              <a:buChar char="•"/>
            </a:pPr>
            <a:r>
              <a:rPr lang="de-AT" b="0" i="1" baseline="0" dirty="0" smtClean="0"/>
              <a:t>Modal </a:t>
            </a:r>
            <a:r>
              <a:rPr lang="de-AT" b="0" i="1" baseline="0" dirty="0" err="1" smtClean="0"/>
              <a:t>split</a:t>
            </a:r>
            <a:r>
              <a:rPr lang="de-AT" b="0" baseline="0" dirty="0" smtClean="0"/>
              <a:t>: </a:t>
            </a:r>
            <a:r>
              <a:rPr lang="de-AT" b="0" baseline="0" dirty="0" err="1" smtClean="0"/>
              <a:t>If</a:t>
            </a:r>
            <a:r>
              <a:rPr lang="de-AT" b="0" baseline="0" dirty="0" smtClean="0"/>
              <a:t> </a:t>
            </a:r>
            <a:r>
              <a:rPr lang="de-AT" b="0" baseline="0" dirty="0" err="1" smtClean="0"/>
              <a:t>goods</a:t>
            </a:r>
            <a:r>
              <a:rPr lang="de-AT" b="0" baseline="0" dirty="0" smtClean="0"/>
              <a:t> </a:t>
            </a:r>
            <a:r>
              <a:rPr lang="de-AT" b="0" baseline="0" dirty="0" err="1" smtClean="0"/>
              <a:t>are</a:t>
            </a:r>
            <a:r>
              <a:rPr lang="de-AT" b="0" baseline="0" dirty="0" smtClean="0"/>
              <a:t> </a:t>
            </a:r>
            <a:r>
              <a:rPr lang="de-AT" b="0" baseline="0" dirty="0" err="1" smtClean="0"/>
              <a:t>themselves</a:t>
            </a:r>
            <a:r>
              <a:rPr lang="de-AT" b="0" baseline="0" dirty="0" smtClean="0"/>
              <a:t> </a:t>
            </a:r>
            <a:r>
              <a:rPr lang="de-AT" b="0" baseline="0" dirty="0" err="1" smtClean="0"/>
              <a:t>trannshiped</a:t>
            </a:r>
            <a:r>
              <a:rPr lang="de-AT" b="0" baseline="0" dirty="0" smtClean="0"/>
              <a:t> </a:t>
            </a:r>
            <a:r>
              <a:rPr lang="de-AT" b="0" baseline="0" dirty="0" err="1" smtClean="0"/>
              <a:t>during</a:t>
            </a:r>
            <a:r>
              <a:rPr lang="de-AT" b="0" baseline="0" dirty="0" smtClean="0"/>
              <a:t> </a:t>
            </a:r>
            <a:r>
              <a:rPr lang="de-AT" b="0" baseline="0" dirty="0" err="1" smtClean="0"/>
              <a:t>transport</a:t>
            </a:r>
            <a:r>
              <a:rPr lang="de-AT" b="0" baseline="0" dirty="0" smtClean="0"/>
              <a:t>, </a:t>
            </a:r>
            <a:r>
              <a:rPr lang="de-AT" b="0" baseline="0" dirty="0" err="1" smtClean="0"/>
              <a:t>we</a:t>
            </a:r>
            <a:r>
              <a:rPr lang="de-AT" b="0" baseline="0" dirty="0" smtClean="0"/>
              <a:t> </a:t>
            </a:r>
            <a:r>
              <a:rPr lang="de-AT" b="0" baseline="0" dirty="0" err="1" smtClean="0"/>
              <a:t>call</a:t>
            </a:r>
            <a:r>
              <a:rPr lang="de-AT" b="0" baseline="0" dirty="0" smtClean="0"/>
              <a:t> </a:t>
            </a:r>
            <a:r>
              <a:rPr lang="de-AT" b="0" baseline="0" dirty="0" err="1" smtClean="0"/>
              <a:t>this</a:t>
            </a:r>
            <a:r>
              <a:rPr lang="de-AT" b="0" baseline="0" dirty="0" smtClean="0"/>
              <a:t> </a:t>
            </a:r>
            <a:r>
              <a:rPr lang="de-AT" b="0" baseline="0" dirty="0" err="1" smtClean="0"/>
              <a:t>as</a:t>
            </a:r>
            <a:r>
              <a:rPr lang="de-AT" b="0" baseline="0" dirty="0" smtClean="0"/>
              <a:t> modal </a:t>
            </a:r>
            <a:r>
              <a:rPr lang="de-AT" b="0" baseline="0" dirty="0" err="1" smtClean="0"/>
              <a:t>split</a:t>
            </a:r>
            <a:r>
              <a:rPr lang="de-AT" b="0" baseline="0" dirty="0" smtClean="0"/>
              <a:t>. This also </a:t>
            </a:r>
            <a:r>
              <a:rPr lang="de-AT" b="0" baseline="0" dirty="0" err="1" smtClean="0"/>
              <a:t>includes</a:t>
            </a:r>
            <a:r>
              <a:rPr lang="de-AT" b="0" baseline="0" dirty="0" smtClean="0"/>
              <a:t> </a:t>
            </a:r>
            <a:r>
              <a:rPr lang="de-AT" b="0" baseline="0" dirty="0" err="1" smtClean="0"/>
              <a:t>broken</a:t>
            </a:r>
            <a:r>
              <a:rPr lang="de-AT" b="0" baseline="0" dirty="0" smtClean="0"/>
              <a:t> </a:t>
            </a:r>
            <a:r>
              <a:rPr lang="de-AT" b="0" baseline="0" dirty="0" err="1" smtClean="0"/>
              <a:t>bulk</a:t>
            </a:r>
            <a:r>
              <a:rPr lang="de-AT" b="0" baseline="0" dirty="0" smtClean="0"/>
              <a:t> </a:t>
            </a:r>
            <a:r>
              <a:rPr lang="de-AT" b="0" baseline="0" dirty="0" err="1" smtClean="0"/>
              <a:t>transport</a:t>
            </a:r>
            <a:r>
              <a:rPr lang="de-AT" b="0" baseline="0" dirty="0" smtClean="0"/>
              <a:t> (e.g. </a:t>
            </a:r>
            <a:r>
              <a:rPr lang="de-AT" b="0" baseline="0" dirty="0" err="1" smtClean="0"/>
              <a:t>pellets</a:t>
            </a:r>
            <a:r>
              <a:rPr lang="de-AT" b="0" baseline="0" dirty="0" smtClean="0"/>
              <a:t>) </a:t>
            </a:r>
            <a:r>
              <a:rPr lang="de-AT" b="0" baseline="0" dirty="0" err="1" smtClean="0"/>
              <a:t>and</a:t>
            </a:r>
            <a:r>
              <a:rPr lang="de-AT" b="0" baseline="0" dirty="0" smtClean="0"/>
              <a:t> </a:t>
            </a:r>
            <a:r>
              <a:rPr lang="de-AT" b="0" baseline="0" dirty="0" err="1" smtClean="0"/>
              <a:t>general</a:t>
            </a:r>
            <a:r>
              <a:rPr lang="de-AT" b="0" baseline="0" dirty="0" smtClean="0"/>
              <a:t> </a:t>
            </a:r>
            <a:r>
              <a:rPr lang="de-AT" b="0" baseline="0" dirty="0" err="1" smtClean="0"/>
              <a:t>cargo</a:t>
            </a:r>
            <a:r>
              <a:rPr lang="de-AT" b="0" baseline="0" dirty="0" smtClean="0"/>
              <a:t> </a:t>
            </a:r>
            <a:r>
              <a:rPr lang="de-AT" b="0" baseline="0" dirty="0" err="1" smtClean="0"/>
              <a:t>transport</a:t>
            </a:r>
            <a:r>
              <a:rPr lang="de-AT" b="0" baseline="0" dirty="0" smtClean="0"/>
              <a:t> (e.g. </a:t>
            </a:r>
            <a:r>
              <a:rPr lang="de-AT" b="0" baseline="0" dirty="0" err="1" smtClean="0"/>
              <a:t>parcel</a:t>
            </a:r>
            <a:r>
              <a:rPr lang="de-AT" b="0" baseline="0" dirty="0" smtClean="0"/>
              <a:t> </a:t>
            </a:r>
            <a:r>
              <a:rPr lang="de-AT" b="0" baseline="0" dirty="0" err="1" smtClean="0"/>
              <a:t>shipping</a:t>
            </a:r>
            <a:r>
              <a:rPr lang="de-AT" b="0" baseline="0" dirty="0" smtClean="0"/>
              <a:t>). </a:t>
            </a:r>
          </a:p>
          <a:p>
            <a:pPr marL="171193" indent="-171193">
              <a:buFont typeface="Arial" panose="020B0604020202020204" pitchFamily="34" charset="0"/>
              <a:buChar char="•"/>
            </a:pPr>
            <a:endParaRPr lang="de-AT" b="0" baseline="0" dirty="0" smtClean="0"/>
          </a:p>
          <a:p>
            <a:pPr marL="171193" indent="-171193">
              <a:buFont typeface="Arial" panose="020B0604020202020204" pitchFamily="34" charset="0"/>
              <a:buChar char="•"/>
            </a:pPr>
            <a:r>
              <a:rPr lang="de-AT" b="0" i="1" baseline="0" dirty="0" smtClean="0"/>
              <a:t>Intermodal </a:t>
            </a:r>
            <a:r>
              <a:rPr lang="de-AT" b="0" i="1" baseline="0" dirty="0" err="1" smtClean="0"/>
              <a:t>transport</a:t>
            </a:r>
            <a:r>
              <a:rPr lang="de-AT" b="0" baseline="0" dirty="0" smtClean="0"/>
              <a:t>: </a:t>
            </a:r>
            <a:r>
              <a:rPr lang="de-AT" b="0" baseline="0" dirty="0" err="1" smtClean="0"/>
              <a:t>When</a:t>
            </a:r>
            <a:r>
              <a:rPr lang="de-AT" b="0" baseline="0" dirty="0" smtClean="0"/>
              <a:t> </a:t>
            </a:r>
            <a:r>
              <a:rPr lang="de-AT" b="0" baseline="0" dirty="0" err="1" smtClean="0"/>
              <a:t>goods</a:t>
            </a:r>
            <a:r>
              <a:rPr lang="de-AT" b="0" baseline="0" dirty="0" smtClean="0"/>
              <a:t> </a:t>
            </a:r>
            <a:r>
              <a:rPr lang="de-AT" b="0" baseline="0" dirty="0" err="1" smtClean="0"/>
              <a:t>are</a:t>
            </a:r>
            <a:r>
              <a:rPr lang="de-AT" b="0" baseline="0" dirty="0" smtClean="0"/>
              <a:t> </a:t>
            </a:r>
            <a:r>
              <a:rPr lang="de-AT" b="0" baseline="0" dirty="0" err="1" smtClean="0"/>
              <a:t>transported</a:t>
            </a:r>
            <a:r>
              <a:rPr lang="de-AT" b="0" baseline="0" dirty="0" smtClean="0"/>
              <a:t> in </a:t>
            </a:r>
            <a:r>
              <a:rPr lang="de-AT" b="0" baseline="0" dirty="0" err="1" smtClean="0"/>
              <a:t>the</a:t>
            </a:r>
            <a:r>
              <a:rPr lang="de-AT" b="0" baseline="0" dirty="0" smtClean="0"/>
              <a:t> same </a:t>
            </a:r>
            <a:r>
              <a:rPr lang="de-AT" b="0" baseline="0" dirty="0" err="1" smtClean="0"/>
              <a:t>loading</a:t>
            </a:r>
            <a:r>
              <a:rPr lang="de-AT" b="0" baseline="0" dirty="0" smtClean="0"/>
              <a:t> </a:t>
            </a:r>
            <a:r>
              <a:rPr lang="de-AT" b="0" baseline="0" dirty="0" err="1" smtClean="0"/>
              <a:t>unit</a:t>
            </a:r>
            <a:r>
              <a:rPr lang="de-AT" b="0" baseline="0" dirty="0" smtClean="0"/>
              <a:t> (e.g. </a:t>
            </a:r>
            <a:r>
              <a:rPr lang="de-AT" b="0" baseline="0" dirty="0" err="1" smtClean="0"/>
              <a:t>container</a:t>
            </a:r>
            <a:r>
              <a:rPr lang="de-AT" b="0" baseline="0" dirty="0" smtClean="0"/>
              <a:t>) </a:t>
            </a:r>
            <a:r>
              <a:rPr lang="de-AT" b="0" baseline="0" dirty="0" err="1" smtClean="0"/>
              <a:t>and</a:t>
            </a:r>
            <a:r>
              <a:rPr lang="de-AT" b="0" baseline="0" dirty="0" smtClean="0"/>
              <a:t> </a:t>
            </a:r>
            <a:r>
              <a:rPr lang="de-AT" b="0" baseline="0" dirty="0" err="1" smtClean="0"/>
              <a:t>when</a:t>
            </a:r>
            <a:r>
              <a:rPr lang="de-AT" b="0" baseline="0" dirty="0" smtClean="0"/>
              <a:t> </a:t>
            </a:r>
            <a:r>
              <a:rPr lang="de-AT" b="0" baseline="0" dirty="0" err="1" smtClean="0"/>
              <a:t>the</a:t>
            </a:r>
            <a:r>
              <a:rPr lang="de-AT" b="0" baseline="0" dirty="0" smtClean="0"/>
              <a:t> </a:t>
            </a:r>
            <a:r>
              <a:rPr lang="de-AT" b="0" baseline="0" dirty="0" err="1" smtClean="0"/>
              <a:t>loading</a:t>
            </a:r>
            <a:r>
              <a:rPr lang="de-AT" b="0" baseline="0" dirty="0" smtClean="0"/>
              <a:t> </a:t>
            </a:r>
            <a:r>
              <a:rPr lang="de-AT" b="0" baseline="0" dirty="0" err="1" smtClean="0"/>
              <a:t>unit</a:t>
            </a:r>
            <a:r>
              <a:rPr lang="de-AT" b="0" baseline="0" dirty="0" smtClean="0"/>
              <a:t> (not </a:t>
            </a:r>
            <a:r>
              <a:rPr lang="de-AT" b="0" baseline="0" dirty="0" err="1" smtClean="0"/>
              <a:t>the</a:t>
            </a:r>
            <a:r>
              <a:rPr lang="de-AT" b="0" baseline="0" dirty="0" smtClean="0"/>
              <a:t> </a:t>
            </a:r>
            <a:r>
              <a:rPr lang="de-AT" b="0" baseline="0" dirty="0" err="1" smtClean="0"/>
              <a:t>transported</a:t>
            </a:r>
            <a:r>
              <a:rPr lang="de-AT" b="0" baseline="0" dirty="0" smtClean="0"/>
              <a:t> </a:t>
            </a:r>
            <a:r>
              <a:rPr lang="de-AT" b="0" baseline="0" dirty="0" err="1" smtClean="0"/>
              <a:t>goods</a:t>
            </a:r>
            <a:r>
              <a:rPr lang="de-AT" b="0" baseline="0" dirty="0" smtClean="0"/>
              <a:t>) </a:t>
            </a:r>
            <a:r>
              <a:rPr lang="de-AT" b="0" baseline="0" dirty="0" err="1" smtClean="0"/>
              <a:t>is</a:t>
            </a:r>
            <a:r>
              <a:rPr lang="de-AT" b="0" baseline="0" dirty="0" smtClean="0"/>
              <a:t> </a:t>
            </a:r>
            <a:r>
              <a:rPr lang="de-AT" b="0" baseline="0" dirty="0" err="1" smtClean="0"/>
              <a:t>transshipped</a:t>
            </a:r>
            <a:r>
              <a:rPr lang="de-AT" b="0" baseline="0" dirty="0" smtClean="0"/>
              <a:t>, </a:t>
            </a:r>
            <a:r>
              <a:rPr lang="de-AT" b="0" baseline="0" dirty="0" err="1" smtClean="0"/>
              <a:t>we</a:t>
            </a:r>
            <a:r>
              <a:rPr lang="de-AT" b="0" baseline="0" dirty="0" smtClean="0"/>
              <a:t> </a:t>
            </a:r>
            <a:r>
              <a:rPr lang="de-AT" b="0" baseline="0" dirty="0" err="1" smtClean="0"/>
              <a:t>call</a:t>
            </a:r>
            <a:r>
              <a:rPr lang="de-AT" b="0" baseline="0" dirty="0" smtClean="0"/>
              <a:t> </a:t>
            </a:r>
            <a:r>
              <a:rPr lang="de-AT" b="0" baseline="0" dirty="0" err="1" smtClean="0"/>
              <a:t>it</a:t>
            </a:r>
            <a:r>
              <a:rPr lang="de-AT" b="0" baseline="0" dirty="0" smtClean="0"/>
              <a:t> an intermodal </a:t>
            </a:r>
            <a:r>
              <a:rPr lang="de-AT" b="0" baseline="0" dirty="0" err="1" smtClean="0"/>
              <a:t>transport</a:t>
            </a:r>
            <a:r>
              <a:rPr lang="de-AT" b="0" baseline="0" dirty="0" smtClean="0"/>
              <a:t>. </a:t>
            </a:r>
            <a:r>
              <a:rPr lang="en-US" b="0" baseline="0" dirty="0" smtClean="0"/>
              <a:t>If the major part of the transport route within Europe is covered by rail or inland waterway, this is referred to as combined transport. Looking at the combined transport, we further distinguish between accompanied combined transport (e.g. rolling road) and unaccompanied combined transport (UCT). </a:t>
            </a:r>
          </a:p>
          <a:p>
            <a:pPr marL="171193" indent="-171193">
              <a:buFont typeface="Arial" panose="020B0604020202020204" pitchFamily="34" charset="0"/>
              <a:buChar char="•"/>
            </a:pPr>
            <a:endParaRPr lang="de-AT" baseline="0" dirty="0" smtClean="0"/>
          </a:p>
          <a:p>
            <a:r>
              <a:rPr lang="de-AT" baseline="0" dirty="0" smtClean="0"/>
              <a:t>Source: </a:t>
            </a:r>
          </a:p>
          <a:p>
            <a:r>
              <a:rPr lang="de-DE" baseline="0" dirty="0" smtClean="0"/>
              <a:t>Posset et al., „Intermodaler Verkehr Europa“ (2014), </a:t>
            </a:r>
            <a:r>
              <a:rPr lang="de-AT" baseline="0" dirty="0" smtClean="0"/>
              <a:t>S. 32-40</a:t>
            </a:r>
          </a:p>
          <a:p>
            <a:pPr marL="171193" indent="-171193">
              <a:buFont typeface="Arial" panose="020B0604020202020204" pitchFamily="34" charset="0"/>
              <a:buChar char="•"/>
            </a:pPr>
            <a:endParaRPr lang="de-AT" baseline="0" dirty="0" smtClean="0"/>
          </a:p>
          <a:p>
            <a:endParaRPr lang="de-AT"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6</a:t>
            </a:fld>
            <a:endParaRPr lang="de-AT" dirty="0"/>
          </a:p>
        </p:txBody>
      </p:sp>
    </p:spTree>
    <p:extLst>
      <p:ext uri="{BB962C8B-B14F-4D97-AF65-F5344CB8AC3E}">
        <p14:creationId xmlns:p14="http://schemas.microsoft.com/office/powerpoint/2010/main" val="833131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en-US" dirty="0" smtClean="0"/>
              <a:t>Basically, the multimodal transport chain consists of the elements pre-haulage, </a:t>
            </a:r>
            <a:r>
              <a:rPr lang="en-US" dirty="0" err="1" smtClean="0"/>
              <a:t>transhipment</a:t>
            </a:r>
            <a:r>
              <a:rPr lang="en-US" dirty="0" smtClean="0"/>
              <a:t>, main-haulage and end-haulage. In some cases, stuffing and stripping - the loading and unloading of the loading unit (e.g. container) - can also be considered as elements of the multimodal transport chain. </a:t>
            </a:r>
          </a:p>
          <a:p>
            <a:endParaRPr lang="de-DE" dirty="0" smtClean="0"/>
          </a:p>
          <a:p>
            <a:r>
              <a:rPr lang="de-DE" dirty="0" smtClean="0"/>
              <a:t>Source:</a:t>
            </a:r>
          </a:p>
          <a:p>
            <a:r>
              <a:rPr lang="de-DE" baseline="0" dirty="0" smtClean="0"/>
              <a:t>Posset et al., „Intermodaler Verkehr Europa“ (2014), p. 51-55</a:t>
            </a:r>
            <a:endParaRPr lang="en-GB" dirty="0"/>
          </a:p>
        </p:txBody>
      </p:sp>
      <p:sp>
        <p:nvSpPr>
          <p:cNvPr id="4" name="Slide Number Placeholder 3"/>
          <p:cNvSpPr>
            <a:spLocks noGrp="1"/>
          </p:cNvSpPr>
          <p:nvPr>
            <p:ph type="sldNum" sz="quarter" idx="10"/>
          </p:nvPr>
        </p:nvSpPr>
        <p:spPr/>
        <p:txBody>
          <a:bodyPr/>
          <a:lstStyle/>
          <a:p>
            <a:fld id="{56F06DAA-0A4E-4110-9797-3FB8CA0FEA93}" type="slidenum">
              <a:rPr lang="de-AT" smtClean="0"/>
              <a:t>7</a:t>
            </a:fld>
            <a:endParaRPr lang="de-AT" dirty="0"/>
          </a:p>
        </p:txBody>
      </p:sp>
    </p:spTree>
    <p:extLst>
      <p:ext uri="{BB962C8B-B14F-4D97-AF65-F5344CB8AC3E}">
        <p14:creationId xmlns:p14="http://schemas.microsoft.com/office/powerpoint/2010/main" val="1535019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DE" dirty="0" smtClean="0"/>
              <a:t>A specific transportation path is covered for pre-,</a:t>
            </a:r>
            <a:r>
              <a:rPr lang="de-DE" baseline="0" dirty="0" smtClean="0"/>
              <a:t> main- and end-haulage. </a:t>
            </a:r>
          </a:p>
          <a:p>
            <a:endParaRPr lang="de-DE" baseline="0" dirty="0" smtClean="0"/>
          </a:p>
          <a:p>
            <a:r>
              <a:rPr lang="en-US" baseline="0" dirty="0" smtClean="0"/>
              <a:t>The pre-haulage is the first segment of the transportation and takes place from the consignor to the first hub. Consolidated transport can also serve as pre-haulage, if several consignments from different consignors are collected in a hub. The goods are then transported to the main-haulage, from the shipping hub to the receiving hub. The goods are finally transported from the receiving hub to the consignee. The end-haulage is often also called the "last mile" and is of particular importance in transportation matters. Pre-and end-haulage are mainly organized with trucks, as the access to terminals and thus to rail and inland waterways is rather limited. </a:t>
            </a:r>
          </a:p>
          <a:p>
            <a:endParaRPr lang="de-DE" baseline="0" dirty="0" smtClean="0"/>
          </a:p>
          <a:p>
            <a:r>
              <a:rPr lang="de-DE" baseline="0" dirty="0" smtClean="0"/>
              <a:t>Source:</a:t>
            </a:r>
            <a:br>
              <a:rPr lang="de-DE" baseline="0" dirty="0" smtClean="0"/>
            </a:br>
            <a:r>
              <a:rPr lang="de-DE" baseline="0" dirty="0" smtClean="0"/>
              <a:t>Posset et al., „Intermodaler Verkehr Europa“ (2014), p. 52-54</a:t>
            </a:r>
          </a:p>
        </p:txBody>
      </p:sp>
      <p:sp>
        <p:nvSpPr>
          <p:cNvPr id="4" name="Slide Number Placeholder 3"/>
          <p:cNvSpPr>
            <a:spLocks noGrp="1"/>
          </p:cNvSpPr>
          <p:nvPr>
            <p:ph type="sldNum" sz="quarter" idx="10"/>
          </p:nvPr>
        </p:nvSpPr>
        <p:spPr/>
        <p:txBody>
          <a:bodyPr/>
          <a:lstStyle/>
          <a:p>
            <a:fld id="{56F06DAA-0A4E-4110-9797-3FB8CA0FEA93}" type="slidenum">
              <a:rPr lang="de-AT" smtClean="0"/>
              <a:t>8</a:t>
            </a:fld>
            <a:endParaRPr lang="de-AT" dirty="0"/>
          </a:p>
        </p:txBody>
      </p:sp>
    </p:spTree>
    <p:extLst>
      <p:ext uri="{BB962C8B-B14F-4D97-AF65-F5344CB8AC3E}">
        <p14:creationId xmlns:p14="http://schemas.microsoft.com/office/powerpoint/2010/main" val="3043143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defTabSz="913028">
              <a:defRPr/>
            </a:pPr>
            <a:r>
              <a:rPr lang="de-AT" baseline="0" dirty="0" err="1" smtClean="0"/>
              <a:t>During</a:t>
            </a:r>
            <a:r>
              <a:rPr lang="de-AT" baseline="0" dirty="0" smtClean="0"/>
              <a:t> </a:t>
            </a:r>
            <a:r>
              <a:rPr lang="de-AT" baseline="0" dirty="0" err="1" smtClean="0"/>
              <a:t>container</a:t>
            </a:r>
            <a:r>
              <a:rPr lang="de-AT" baseline="0" dirty="0" smtClean="0"/>
              <a:t> </a:t>
            </a:r>
            <a:r>
              <a:rPr lang="de-AT" baseline="0" dirty="0" err="1" smtClean="0"/>
              <a:t>loading</a:t>
            </a:r>
            <a:r>
              <a:rPr lang="de-AT" baseline="0" dirty="0" smtClean="0"/>
              <a:t> (</a:t>
            </a:r>
            <a:r>
              <a:rPr lang="de-AT" baseline="0" dirty="0" err="1" smtClean="0"/>
              <a:t>stuffing</a:t>
            </a:r>
            <a:r>
              <a:rPr lang="de-AT" baseline="0" dirty="0" smtClean="0"/>
              <a:t>), </a:t>
            </a:r>
            <a:r>
              <a:rPr lang="de-AT" baseline="0" dirty="0" err="1" smtClean="0"/>
              <a:t>the</a:t>
            </a:r>
            <a:r>
              <a:rPr lang="de-AT" baseline="0" dirty="0" smtClean="0"/>
              <a:t> </a:t>
            </a:r>
            <a:r>
              <a:rPr lang="de-AT" baseline="0" dirty="0" err="1" smtClean="0"/>
              <a:t>goods</a:t>
            </a:r>
            <a:r>
              <a:rPr lang="de-AT" baseline="0" dirty="0" smtClean="0"/>
              <a:t> must </a:t>
            </a:r>
            <a:r>
              <a:rPr lang="de-AT" baseline="0" dirty="0" err="1" smtClean="0"/>
              <a:t>be</a:t>
            </a:r>
            <a:r>
              <a:rPr lang="de-AT" baseline="0" dirty="0" smtClean="0"/>
              <a:t> </a:t>
            </a:r>
            <a:r>
              <a:rPr lang="de-AT" baseline="0" dirty="0" err="1" smtClean="0"/>
              <a:t>stowed</a:t>
            </a:r>
            <a:r>
              <a:rPr lang="de-AT" baseline="0" dirty="0" smtClean="0"/>
              <a:t> in a </a:t>
            </a:r>
            <a:r>
              <a:rPr lang="de-AT" baseline="0" dirty="0" err="1" smtClean="0"/>
              <a:t>space-saving</a:t>
            </a:r>
            <a:r>
              <a:rPr lang="de-AT" baseline="0" dirty="0" smtClean="0"/>
              <a:t> </a:t>
            </a:r>
            <a:r>
              <a:rPr lang="de-AT" baseline="0" dirty="0" err="1" smtClean="0"/>
              <a:t>manner</a:t>
            </a:r>
            <a:r>
              <a:rPr lang="de-AT" baseline="0" dirty="0" smtClean="0"/>
              <a:t>. Furthermore the risk of damage has to be minimised. Other </a:t>
            </a:r>
            <a:r>
              <a:rPr lang="de-AT" baseline="0" dirty="0" err="1" smtClean="0"/>
              <a:t>important</a:t>
            </a:r>
            <a:r>
              <a:rPr lang="de-AT" baseline="0" dirty="0" smtClean="0"/>
              <a:t> </a:t>
            </a:r>
            <a:r>
              <a:rPr lang="de-AT" baseline="0" dirty="0" err="1" smtClean="0"/>
              <a:t>criteria</a:t>
            </a:r>
            <a:r>
              <a:rPr lang="de-AT" baseline="0" dirty="0" smtClean="0"/>
              <a:t> </a:t>
            </a:r>
            <a:r>
              <a:rPr lang="de-AT" baseline="0" dirty="0" err="1" smtClean="0"/>
              <a:t>when</a:t>
            </a:r>
            <a:r>
              <a:rPr lang="de-AT" baseline="0" dirty="0" smtClean="0"/>
              <a:t> </a:t>
            </a:r>
            <a:r>
              <a:rPr lang="de-AT" baseline="0" dirty="0" err="1" smtClean="0"/>
              <a:t>loading</a:t>
            </a:r>
            <a:r>
              <a:rPr lang="de-AT" baseline="0" dirty="0" smtClean="0"/>
              <a:t> a </a:t>
            </a:r>
            <a:r>
              <a:rPr lang="de-AT" baseline="0" dirty="0" err="1" smtClean="0"/>
              <a:t>container</a:t>
            </a:r>
            <a:r>
              <a:rPr lang="de-AT" baseline="0" dirty="0" smtClean="0"/>
              <a:t> </a:t>
            </a:r>
            <a:r>
              <a:rPr lang="de-AT" baseline="0" dirty="0" err="1" smtClean="0"/>
              <a:t>are</a:t>
            </a:r>
            <a:r>
              <a:rPr lang="de-AT" baseline="0" dirty="0" smtClean="0"/>
              <a:t> </a:t>
            </a:r>
            <a:r>
              <a:rPr lang="de-AT" baseline="0" dirty="0" err="1" smtClean="0"/>
              <a:t>the</a:t>
            </a:r>
            <a:r>
              <a:rPr lang="de-AT" baseline="0" dirty="0" smtClean="0"/>
              <a:t> </a:t>
            </a:r>
            <a:r>
              <a:rPr lang="de-AT" baseline="0" dirty="0" err="1" smtClean="0"/>
              <a:t>maximum</a:t>
            </a:r>
            <a:r>
              <a:rPr lang="de-AT" baseline="0" dirty="0" smtClean="0"/>
              <a:t> </a:t>
            </a:r>
            <a:r>
              <a:rPr lang="de-AT" baseline="0" dirty="0" err="1" smtClean="0"/>
              <a:t>weight</a:t>
            </a:r>
            <a:r>
              <a:rPr lang="de-AT" baseline="0" dirty="0" smtClean="0"/>
              <a:t> (</a:t>
            </a:r>
            <a:r>
              <a:rPr lang="de-AT" baseline="0" dirty="0" err="1" smtClean="0"/>
              <a:t>varies</a:t>
            </a:r>
            <a:r>
              <a:rPr lang="de-AT" baseline="0" dirty="0" smtClean="0"/>
              <a:t> </a:t>
            </a:r>
            <a:r>
              <a:rPr lang="de-AT" baseline="0" dirty="0" err="1" smtClean="0"/>
              <a:t>for</a:t>
            </a:r>
            <a:r>
              <a:rPr lang="de-AT" baseline="0" dirty="0" smtClean="0"/>
              <a:t> </a:t>
            </a:r>
            <a:r>
              <a:rPr lang="de-AT" baseline="0" dirty="0" err="1" smtClean="0"/>
              <a:t>rail</a:t>
            </a:r>
            <a:r>
              <a:rPr lang="de-AT" baseline="0" dirty="0" smtClean="0"/>
              <a:t> </a:t>
            </a:r>
            <a:r>
              <a:rPr lang="de-AT" baseline="0" dirty="0" err="1" smtClean="0"/>
              <a:t>and</a:t>
            </a:r>
            <a:r>
              <a:rPr lang="de-AT" baseline="0" dirty="0" smtClean="0"/>
              <a:t> </a:t>
            </a:r>
            <a:r>
              <a:rPr lang="de-AT" baseline="0" dirty="0" err="1" smtClean="0"/>
              <a:t>road</a:t>
            </a:r>
            <a:r>
              <a:rPr lang="de-AT" baseline="0" dirty="0" smtClean="0"/>
              <a:t> </a:t>
            </a:r>
            <a:r>
              <a:rPr lang="de-AT" baseline="0" dirty="0" err="1" smtClean="0"/>
              <a:t>depending</a:t>
            </a:r>
            <a:r>
              <a:rPr lang="de-AT" baseline="0" dirty="0" smtClean="0"/>
              <a:t> on </a:t>
            </a:r>
            <a:r>
              <a:rPr lang="de-AT" baseline="0" dirty="0" err="1" smtClean="0"/>
              <a:t>the</a:t>
            </a:r>
            <a:r>
              <a:rPr lang="de-AT" baseline="0" dirty="0" smtClean="0"/>
              <a:t> </a:t>
            </a:r>
            <a:r>
              <a:rPr lang="de-AT" baseline="0" dirty="0" err="1" smtClean="0"/>
              <a:t>country</a:t>
            </a:r>
            <a:r>
              <a:rPr lang="de-AT" baseline="0" dirty="0" smtClean="0"/>
              <a:t>) </a:t>
            </a:r>
            <a:r>
              <a:rPr lang="de-AT" baseline="0" dirty="0" err="1" smtClean="0"/>
              <a:t>and</a:t>
            </a:r>
            <a:r>
              <a:rPr lang="de-AT" baseline="0" dirty="0" smtClean="0"/>
              <a:t> </a:t>
            </a:r>
            <a:r>
              <a:rPr lang="de-AT" baseline="0" dirty="0" err="1" smtClean="0"/>
              <a:t>the</a:t>
            </a:r>
            <a:r>
              <a:rPr lang="de-AT" baseline="0" dirty="0" smtClean="0"/>
              <a:t> </a:t>
            </a:r>
            <a:r>
              <a:rPr lang="de-AT" baseline="0" dirty="0" err="1" smtClean="0"/>
              <a:t>distribution</a:t>
            </a:r>
            <a:r>
              <a:rPr lang="de-AT" baseline="0" dirty="0" smtClean="0"/>
              <a:t> </a:t>
            </a:r>
            <a:r>
              <a:rPr lang="de-AT" baseline="0" dirty="0" err="1" smtClean="0"/>
              <a:t>of</a:t>
            </a:r>
            <a:r>
              <a:rPr lang="de-AT" baseline="0" dirty="0" smtClean="0"/>
              <a:t> </a:t>
            </a:r>
            <a:r>
              <a:rPr lang="de-AT" baseline="0" dirty="0" err="1" smtClean="0"/>
              <a:t>this</a:t>
            </a:r>
            <a:r>
              <a:rPr lang="de-AT" baseline="0" dirty="0" smtClean="0"/>
              <a:t> </a:t>
            </a:r>
            <a:r>
              <a:rPr lang="de-AT" baseline="0" dirty="0" err="1" smtClean="0"/>
              <a:t>weight</a:t>
            </a:r>
            <a:r>
              <a:rPr lang="de-AT" baseline="0" dirty="0" smtClean="0"/>
              <a:t> in </a:t>
            </a:r>
            <a:r>
              <a:rPr lang="de-AT" baseline="0" dirty="0" err="1" smtClean="0"/>
              <a:t>the</a:t>
            </a:r>
            <a:r>
              <a:rPr lang="de-AT" baseline="0" dirty="0" smtClean="0"/>
              <a:t> </a:t>
            </a:r>
            <a:r>
              <a:rPr lang="de-AT" baseline="0" dirty="0" err="1" smtClean="0"/>
              <a:t>container</a:t>
            </a:r>
            <a:r>
              <a:rPr lang="de-AT" baseline="0" dirty="0" smtClean="0"/>
              <a:t>. In </a:t>
            </a:r>
            <a:r>
              <a:rPr lang="de-AT" baseline="0" dirty="0" err="1" smtClean="0"/>
              <a:t>addition</a:t>
            </a:r>
            <a:r>
              <a:rPr lang="de-AT" baseline="0" dirty="0" smtClean="0"/>
              <a:t>, an optimal </a:t>
            </a:r>
            <a:r>
              <a:rPr lang="de-AT" baseline="0" dirty="0" err="1" smtClean="0"/>
              <a:t>stowage</a:t>
            </a:r>
            <a:r>
              <a:rPr lang="de-AT" baseline="0" dirty="0" smtClean="0"/>
              <a:t> plan </a:t>
            </a:r>
            <a:r>
              <a:rPr lang="de-AT" baseline="0" dirty="0" err="1" smtClean="0"/>
              <a:t>guarantees</a:t>
            </a:r>
            <a:r>
              <a:rPr lang="de-AT" baseline="0" dirty="0" smtClean="0"/>
              <a:t> an </a:t>
            </a:r>
            <a:r>
              <a:rPr lang="de-AT" baseline="0" dirty="0" err="1" smtClean="0"/>
              <a:t>efficient</a:t>
            </a:r>
            <a:r>
              <a:rPr lang="de-AT" baseline="0" dirty="0" smtClean="0"/>
              <a:t> </a:t>
            </a:r>
            <a:r>
              <a:rPr lang="de-AT" baseline="0" dirty="0" err="1" smtClean="0"/>
              <a:t>as</a:t>
            </a:r>
            <a:r>
              <a:rPr lang="de-AT" baseline="0" dirty="0" smtClean="0"/>
              <a:t> </a:t>
            </a:r>
            <a:r>
              <a:rPr lang="de-AT" baseline="0" dirty="0" err="1" smtClean="0"/>
              <a:t>well</a:t>
            </a:r>
            <a:r>
              <a:rPr lang="de-AT" baseline="0" dirty="0" smtClean="0"/>
              <a:t> </a:t>
            </a:r>
            <a:r>
              <a:rPr lang="de-AT" baseline="0" dirty="0" err="1" smtClean="0"/>
              <a:t>as</a:t>
            </a:r>
            <a:r>
              <a:rPr lang="de-AT" baseline="0" dirty="0" smtClean="0"/>
              <a:t> </a:t>
            </a:r>
            <a:r>
              <a:rPr lang="de-AT" baseline="0" dirty="0" err="1" smtClean="0"/>
              <a:t>safe</a:t>
            </a:r>
            <a:r>
              <a:rPr lang="de-AT" baseline="0" dirty="0" smtClean="0"/>
              <a:t> </a:t>
            </a:r>
            <a:r>
              <a:rPr lang="de-AT" baseline="0" dirty="0" err="1" smtClean="0"/>
              <a:t>container</a:t>
            </a:r>
            <a:r>
              <a:rPr lang="de-AT" baseline="0" dirty="0" smtClean="0"/>
              <a:t>. </a:t>
            </a:r>
            <a:r>
              <a:rPr lang="de-AT" baseline="0" dirty="0" err="1" smtClean="0"/>
              <a:t>loading</a:t>
            </a:r>
            <a:r>
              <a:rPr lang="de-AT" baseline="0" dirty="0" smtClean="0"/>
              <a:t> </a:t>
            </a:r>
            <a:r>
              <a:rPr lang="de-AT" baseline="0" dirty="0" err="1" smtClean="0"/>
              <a:t>and</a:t>
            </a:r>
            <a:r>
              <a:rPr lang="de-AT" baseline="0" dirty="0" smtClean="0"/>
              <a:t> </a:t>
            </a:r>
            <a:r>
              <a:rPr lang="de-AT" baseline="0" dirty="0" err="1" smtClean="0"/>
              <a:t>unloading</a:t>
            </a:r>
            <a:r>
              <a:rPr lang="de-AT" baseline="0" dirty="0" smtClean="0"/>
              <a:t>. The packaging of goods is also needed in order to secure the load and to label the goods which are located in the container. The CTU-Code </a:t>
            </a:r>
            <a:r>
              <a:rPr lang="de-AT" baseline="0" dirty="0" err="1" smtClean="0"/>
              <a:t>is</a:t>
            </a:r>
            <a:r>
              <a:rPr lang="de-AT" baseline="0" dirty="0" smtClean="0"/>
              <a:t> a non-</a:t>
            </a:r>
            <a:r>
              <a:rPr lang="de-AT" baseline="0" dirty="0" err="1" smtClean="0"/>
              <a:t>mandatory</a:t>
            </a:r>
            <a:r>
              <a:rPr lang="de-AT" baseline="0" dirty="0" smtClean="0"/>
              <a:t> global </a:t>
            </a:r>
            <a:r>
              <a:rPr lang="de-AT" baseline="0" dirty="0" err="1" smtClean="0"/>
              <a:t>code</a:t>
            </a:r>
            <a:r>
              <a:rPr lang="de-AT" baseline="0" dirty="0" smtClean="0"/>
              <a:t> </a:t>
            </a:r>
            <a:r>
              <a:rPr lang="de-AT" baseline="0" dirty="0" err="1" smtClean="0"/>
              <a:t>of</a:t>
            </a:r>
            <a:r>
              <a:rPr lang="de-AT" baseline="0" dirty="0" smtClean="0"/>
              <a:t> </a:t>
            </a:r>
            <a:r>
              <a:rPr lang="de-AT" baseline="0" dirty="0" err="1" smtClean="0"/>
              <a:t>practice</a:t>
            </a:r>
            <a:r>
              <a:rPr lang="de-AT" baseline="0" dirty="0" smtClean="0"/>
              <a:t> </a:t>
            </a:r>
            <a:r>
              <a:rPr lang="de-AT" baseline="0" dirty="0" err="1" smtClean="0"/>
              <a:t>for</a:t>
            </a:r>
            <a:r>
              <a:rPr lang="de-AT" baseline="0" dirty="0" smtClean="0"/>
              <a:t> </a:t>
            </a:r>
            <a:r>
              <a:rPr lang="de-AT" baseline="0" dirty="0" err="1" smtClean="0"/>
              <a:t>handling</a:t>
            </a:r>
            <a:r>
              <a:rPr lang="de-AT" baseline="0" dirty="0" smtClean="0"/>
              <a:t> </a:t>
            </a:r>
            <a:r>
              <a:rPr lang="de-AT" baseline="0" dirty="0" err="1" smtClean="0"/>
              <a:t>and</a:t>
            </a:r>
            <a:r>
              <a:rPr lang="de-AT" baseline="0" dirty="0" smtClean="0"/>
              <a:t> </a:t>
            </a:r>
            <a:r>
              <a:rPr lang="de-AT" baseline="0" dirty="0" err="1" smtClean="0"/>
              <a:t>packing</a:t>
            </a:r>
            <a:r>
              <a:rPr lang="de-AT" baseline="0" dirty="0" smtClean="0"/>
              <a:t> </a:t>
            </a:r>
            <a:r>
              <a:rPr lang="de-AT" baseline="0" dirty="0" err="1" smtClean="0"/>
              <a:t>shipping</a:t>
            </a:r>
            <a:r>
              <a:rPr lang="de-AT" baseline="0" dirty="0" smtClean="0"/>
              <a:t> </a:t>
            </a:r>
            <a:r>
              <a:rPr lang="de-AT" baseline="0" dirty="0" err="1" smtClean="0"/>
              <a:t>containers</a:t>
            </a:r>
            <a:r>
              <a:rPr lang="de-AT" baseline="0" dirty="0" smtClean="0"/>
              <a:t> </a:t>
            </a:r>
            <a:r>
              <a:rPr lang="de-AT" baseline="0" dirty="0" err="1" smtClean="0"/>
              <a:t>for</a:t>
            </a:r>
            <a:r>
              <a:rPr lang="de-AT" baseline="0" dirty="0" smtClean="0"/>
              <a:t> </a:t>
            </a:r>
            <a:r>
              <a:rPr lang="de-AT" baseline="0" dirty="0" err="1" smtClean="0"/>
              <a:t>transportation</a:t>
            </a:r>
            <a:r>
              <a:rPr lang="de-AT" baseline="0" dirty="0" smtClean="0"/>
              <a:t> </a:t>
            </a:r>
            <a:r>
              <a:rPr lang="de-AT" baseline="0" dirty="0" err="1" smtClean="0"/>
              <a:t>by</a:t>
            </a:r>
            <a:r>
              <a:rPr lang="de-AT" baseline="0" dirty="0" smtClean="0"/>
              <a:t> </a:t>
            </a:r>
            <a:r>
              <a:rPr lang="de-AT" baseline="0" dirty="0" err="1" smtClean="0"/>
              <a:t>sea</a:t>
            </a:r>
            <a:r>
              <a:rPr lang="de-AT" baseline="0" dirty="0" smtClean="0"/>
              <a:t> </a:t>
            </a:r>
            <a:r>
              <a:rPr lang="de-AT" baseline="0" dirty="0" err="1" smtClean="0"/>
              <a:t>and</a:t>
            </a:r>
            <a:r>
              <a:rPr lang="de-AT" baseline="0" dirty="0" smtClean="0"/>
              <a:t> </a:t>
            </a:r>
            <a:r>
              <a:rPr lang="de-AT" baseline="0" dirty="0" err="1" smtClean="0"/>
              <a:t>land</a:t>
            </a:r>
            <a:r>
              <a:rPr lang="de-AT" baseline="0" dirty="0" smtClean="0"/>
              <a:t>.</a:t>
            </a:r>
          </a:p>
          <a:p>
            <a:pPr defTabSz="913028">
              <a:defRPr/>
            </a:pPr>
            <a:r>
              <a:rPr lang="de-DE" baseline="0" dirty="0" smtClean="0"/>
              <a:t>CTU Code: https://www.unece.org/trans/wp24/guidelinespackingctus/intro.html </a:t>
            </a:r>
            <a:endParaRPr lang="de-AT" baseline="0" dirty="0" smtClean="0"/>
          </a:p>
          <a:p>
            <a:pPr defTabSz="913028">
              <a:defRPr/>
            </a:pPr>
            <a:endParaRPr lang="de-AT" baseline="0" dirty="0" smtClean="0"/>
          </a:p>
          <a:p>
            <a:pPr defTabSz="913028">
              <a:defRPr/>
            </a:pPr>
            <a:r>
              <a:rPr lang="de-AT" baseline="0" dirty="0" smtClean="0"/>
              <a:t>An optimal </a:t>
            </a:r>
            <a:r>
              <a:rPr lang="de-AT" baseline="0" dirty="0" err="1" smtClean="0"/>
              <a:t>loading</a:t>
            </a:r>
            <a:r>
              <a:rPr lang="de-AT" baseline="0" dirty="0" smtClean="0"/>
              <a:t> </a:t>
            </a:r>
            <a:r>
              <a:rPr lang="de-AT" baseline="0" dirty="0" err="1" smtClean="0"/>
              <a:t>of</a:t>
            </a:r>
            <a:r>
              <a:rPr lang="de-AT" baseline="0" dirty="0" smtClean="0"/>
              <a:t> </a:t>
            </a:r>
            <a:r>
              <a:rPr lang="de-AT" baseline="0" dirty="0" err="1" smtClean="0"/>
              <a:t>the</a:t>
            </a:r>
            <a:r>
              <a:rPr lang="de-AT" baseline="0" dirty="0" smtClean="0"/>
              <a:t> </a:t>
            </a:r>
            <a:r>
              <a:rPr lang="de-AT" baseline="0" dirty="0" err="1" smtClean="0"/>
              <a:t>container</a:t>
            </a:r>
            <a:r>
              <a:rPr lang="de-AT" baseline="0" dirty="0" smtClean="0"/>
              <a:t> also </a:t>
            </a:r>
            <a:r>
              <a:rPr lang="de-AT" baseline="0" dirty="0" err="1" smtClean="0"/>
              <a:t>allows</a:t>
            </a:r>
            <a:r>
              <a:rPr lang="de-AT" baseline="0" dirty="0" smtClean="0"/>
              <a:t> an </a:t>
            </a:r>
            <a:r>
              <a:rPr lang="de-AT" baseline="0" dirty="0" err="1" smtClean="0"/>
              <a:t>optimally</a:t>
            </a:r>
            <a:r>
              <a:rPr lang="de-AT" baseline="0" dirty="0" smtClean="0"/>
              <a:t> </a:t>
            </a:r>
            <a:r>
              <a:rPr lang="de-AT" baseline="0" dirty="0" err="1" smtClean="0"/>
              <a:t>designed</a:t>
            </a:r>
            <a:r>
              <a:rPr lang="de-AT" baseline="0" dirty="0" smtClean="0"/>
              <a:t> </a:t>
            </a:r>
            <a:r>
              <a:rPr lang="de-AT" baseline="0" dirty="0" err="1" smtClean="0"/>
              <a:t>stripping</a:t>
            </a:r>
            <a:r>
              <a:rPr lang="de-AT" baseline="0" dirty="0" smtClean="0"/>
              <a:t> </a:t>
            </a:r>
            <a:r>
              <a:rPr lang="de-AT" baseline="0" dirty="0" err="1" smtClean="0"/>
              <a:t>procedure</a:t>
            </a:r>
            <a:r>
              <a:rPr lang="de-AT" baseline="0" dirty="0" smtClean="0"/>
              <a:t>. Often the container unloading is provided as an additional service, for instance when goods from different consignors are transported together in one container.  </a:t>
            </a:r>
          </a:p>
          <a:p>
            <a:pPr defTabSz="913028">
              <a:defRPr/>
            </a:pPr>
            <a:endParaRPr lang="de-AT" baseline="0" dirty="0" smtClean="0"/>
          </a:p>
          <a:p>
            <a:pPr defTabSz="913028">
              <a:defRPr/>
            </a:pPr>
            <a:r>
              <a:rPr lang="de-AT" baseline="0" dirty="0" smtClean="0"/>
              <a:t>Source: </a:t>
            </a:r>
          </a:p>
          <a:p>
            <a:pPr defTabSz="913028">
              <a:defRPr/>
            </a:pPr>
            <a:r>
              <a:rPr lang="de-DE" baseline="0" dirty="0" smtClean="0"/>
              <a:t>Posset et al., „Intermodaler Verkehr Europa“ (2014), p</a:t>
            </a:r>
            <a:r>
              <a:rPr lang="de-AT" baseline="0" dirty="0" smtClean="0"/>
              <a:t>.51, 54</a:t>
            </a:r>
            <a:endParaRPr lang="de-AT" dirty="0" smtClean="0"/>
          </a:p>
          <a:p>
            <a:endParaRPr lang="en-GB" dirty="0"/>
          </a:p>
        </p:txBody>
      </p:sp>
      <p:sp>
        <p:nvSpPr>
          <p:cNvPr id="4" name="Slide Number Placeholder 3"/>
          <p:cNvSpPr>
            <a:spLocks noGrp="1"/>
          </p:cNvSpPr>
          <p:nvPr>
            <p:ph type="sldNum" sz="quarter" idx="10"/>
          </p:nvPr>
        </p:nvSpPr>
        <p:spPr/>
        <p:txBody>
          <a:bodyPr/>
          <a:lstStyle/>
          <a:p>
            <a:fld id="{56F06DAA-0A4E-4110-9797-3FB8CA0FEA93}" type="slidenum">
              <a:rPr lang="de-AT" smtClean="0"/>
              <a:t>9</a:t>
            </a:fld>
            <a:endParaRPr lang="de-AT" dirty="0"/>
          </a:p>
        </p:txBody>
      </p:sp>
    </p:spTree>
    <p:extLst>
      <p:ext uri="{BB962C8B-B14F-4D97-AF65-F5344CB8AC3E}">
        <p14:creationId xmlns:p14="http://schemas.microsoft.com/office/powerpoint/2010/main" val="3703236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chemeClr val="accent1"/>
                </a:solidFill>
                <a:latin typeface="+mj-lt"/>
                <a:ea typeface="+mj-ea"/>
                <a:cs typeface="+mj-cs"/>
              </a:defRPr>
            </a:lvl1pPr>
          </a:lstStyle>
          <a:p>
            <a:r>
              <a:rPr lang="en-US" dirty="0" smtClean="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de-AT" dirty="0"/>
          </a:p>
        </p:txBody>
      </p:sp>
      <p:sp>
        <p:nvSpPr>
          <p:cNvPr id="4" name="Date Placeholder 3"/>
          <p:cNvSpPr>
            <a:spLocks noGrp="1"/>
          </p:cNvSpPr>
          <p:nvPr>
            <p:ph type="dt" sz="half" idx="10"/>
          </p:nvPr>
        </p:nvSpPr>
        <p:spPr/>
        <p:txBody>
          <a:bodyPr/>
          <a:lstStyle/>
          <a:p>
            <a:fld id="{2420A945-DE7A-412C-AA2C-5248D6F31DDF}" type="datetime7">
              <a:rPr lang="de-DE" smtClean="0"/>
              <a:t>Aug-19</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a:t>
            </a:fld>
            <a:endParaRPr lang="de-AT" dirty="0"/>
          </a:p>
        </p:txBody>
      </p:sp>
      <p:cxnSp>
        <p:nvCxnSpPr>
          <p:cNvPr id="8" name="Straight Connector 7"/>
          <p:cNvCxnSpPr/>
          <p:nvPr userDrawn="1"/>
        </p:nvCxnSpPr>
        <p:spPr>
          <a:xfrm>
            <a:off x="685800" y="3398520"/>
            <a:ext cx="7848600" cy="1588"/>
          </a:xfrm>
          <a:prstGeom prst="line">
            <a:avLst/>
          </a:prstGeom>
          <a:ln w="28575">
            <a:solidFill>
              <a:srgbClr val="92D05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680277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58CCFD-0186-4EED-98F8-CB74F878E417}" type="datetime7">
              <a:rPr lang="de-DE" smtClean="0">
                <a:solidFill>
                  <a:prstClr val="white"/>
                </a:solidFill>
              </a:rPr>
              <a:t>Aug-19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578A94-9312-426F-982C-F0CB91424F17}" type="datetime7">
              <a:rPr lang="de-DE" smtClean="0">
                <a:solidFill>
                  <a:prstClr val="white"/>
                </a:solidFill>
              </a:rPr>
              <a:t>Aug-19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A459AC-E033-4E48-B6E6-A41111AFBD07}" type="datetime7">
              <a:rPr lang="de-DE" smtClean="0">
                <a:solidFill>
                  <a:prstClr val="white"/>
                </a:solidFill>
              </a:r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B8D53E3-C2D9-4B1F-8715-01E89BCF3A80}" type="datetime7">
              <a:rPr lang="de-DE" smtClean="0">
                <a:solidFill>
                  <a:prstClr val="white"/>
                </a:solidFill>
              </a:r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38689277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274AA2E8-FA4B-45C9-9C9E-40409E7C68A1}" type="datetime7">
              <a:rPr lang="de-DE" smtClean="0">
                <a:solidFill>
                  <a:prstClr val="white"/>
                </a:solidFill>
              </a:r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rgbClr val="92D050"/>
              </a:buClr>
              <a:defRPr/>
            </a:lvl1pPr>
            <a:lvl2pPr>
              <a:buClr>
                <a:srgbClr val="92D050"/>
              </a:buClr>
              <a:defRPr/>
            </a:lvl2pPr>
            <a:lvl3pPr>
              <a:buClr>
                <a:srgbClr val="92D050"/>
              </a:buClr>
              <a:defRPr/>
            </a:lvl3pPr>
            <a:lvl4pPr>
              <a:buClr>
                <a:srgbClr val="92D050"/>
              </a:buClr>
              <a:defRPr/>
            </a:lvl4pPr>
            <a:lvl5pPr>
              <a:buClr>
                <a:srgbClr val="92D050"/>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27618993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0C6CC5-D769-42EF-BD49-D7E5DE07B5D4}" type="datetime7">
              <a:rPr lang="de-DE" smtClean="0">
                <a:solidFill>
                  <a:prstClr val="black"/>
                </a:solidFill>
              </a:rPr>
              <a:t>Aug-19</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65ECA88-A1BE-48D7-A399-3859B651142F}" type="datetime7">
              <a:rPr lang="de-DE" smtClean="0">
                <a:solidFill>
                  <a:prstClr val="white"/>
                </a:solidFill>
              </a:rPr>
              <a:t>Aug-19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85633055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E642AE0-FABF-494C-8114-6678CC27F463}" type="datetime7">
              <a:rPr lang="de-DE" smtClean="0">
                <a:solidFill>
                  <a:prstClr val="white"/>
                </a:solidFill>
              </a:rPr>
              <a:t>Aug-19</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8EFE5A1-2FD0-49AA-A50A-D195E2A6ADF9}" type="datetime7">
              <a:rPr lang="de-DE" smtClean="0">
                <a:solidFill>
                  <a:prstClr val="white"/>
                </a:solidFill>
              </a:rPr>
              <a:t>Aug-19</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68107667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01BF87-BFB6-4B99-904D-3EC787A81E5D}" type="datetime7">
              <a:rPr lang="de-DE" smtClean="0">
                <a:solidFill>
                  <a:prstClr val="white"/>
                </a:solidFill>
              </a:rPr>
              <a:t>Aug-19</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de-AT"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AT"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D3EDB7-6E2C-4F3C-B73B-83D5AF25D4A0}" type="datetime7">
              <a:rPr lang="de-DE" smtClean="0"/>
              <a:t>Aug-19</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F612-187A-48BF-B5EE-AA4BEE289BC1}" type="slidenum">
              <a:rPr lang="de-AT" smtClean="0"/>
              <a:t>‹#›</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 id="2147483687" r:id="rId2"/>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smtClean="0"/>
              <a:t>Click to edit Master title style </a:t>
            </a:r>
            <a:r>
              <a:rPr lang="en-US" dirty="0" err="1" smtClean="0"/>
              <a:t>nur</a:t>
            </a:r>
            <a:r>
              <a:rPr lang="en-US" dirty="0" smtClean="0"/>
              <a:t> </a:t>
            </a:r>
            <a:r>
              <a:rPr lang="en-US" dirty="0" err="1" smtClean="0"/>
              <a:t>ein</a:t>
            </a:r>
            <a:r>
              <a:rPr lang="en-US" dirty="0" smtClean="0"/>
              <a:t> Test </a:t>
            </a:r>
            <a:r>
              <a:rPr lang="en-US" dirty="0" err="1" smtClean="0"/>
              <a:t>wie</a:t>
            </a:r>
            <a:r>
              <a:rPr lang="en-US" dirty="0" smtClean="0"/>
              <a:t> der </a:t>
            </a:r>
            <a:r>
              <a:rPr lang="en-US" dirty="0" err="1" smtClean="0"/>
              <a:t>zweizeiliger</a:t>
            </a:r>
            <a:r>
              <a:rPr lang="en-US" dirty="0" smtClean="0"/>
              <a:t> Text</a:t>
            </a:r>
            <a:endParaRPr lang="en-US" dirty="0"/>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1" y="1484783"/>
            <a:ext cx="9252521" cy="16363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4EA701C3-84C2-4A30-A51F-1D873A00160D}" type="datetime7">
              <a:rPr lang="de-DE" smtClean="0">
                <a:solidFill>
                  <a:prstClr val="white"/>
                </a:solidFill>
              </a:rPr>
              <a:t>Aug-19</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id="1" dur="indefinite" restart="never" nodeType="tmRoot"/>
      </p:par>
    </p:tnLst>
  </p:timing>
  <p:hf hdr="0" ftr="0"/>
  <p:txStyles>
    <p:titleStyle>
      <a:lvl1pPr algn="l" defTabSz="914400" rtl="0" eaLnBrk="1" latinLnBrk="0" hangingPunct="1">
        <a:spcBef>
          <a:spcPct val="0"/>
        </a:spcBef>
        <a:buNone/>
        <a:defRPr sz="2800" kern="1200" spc="-100" baseline="0">
          <a:solidFill>
            <a:schemeClr val="accent1"/>
          </a:solidFill>
          <a:latin typeface="+mj-lt"/>
          <a:ea typeface="+mj-ea"/>
          <a:cs typeface="+mj-cs"/>
        </a:defRPr>
      </a:lvl1pPr>
    </p:titleStyle>
    <p:bodyStyle>
      <a:lvl1pPr marL="182880" indent="-182880" algn="l" defTabSz="914400" rtl="0" eaLnBrk="1" latinLnBrk="0" hangingPunct="1">
        <a:spcBef>
          <a:spcPct val="20000"/>
        </a:spcBef>
        <a:buClr>
          <a:srgbClr val="92D050"/>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rgbClr val="92D050"/>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rgbClr val="92D050"/>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rgbClr val="92D050"/>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rgbClr val="92D050"/>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1.png"/><Relationship Id="rId7"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hyperlink" Target="http://ec.europa.eu/transport/themes/strategies/doc/2011_white_paper/white-paper-illustrated-brochure_en.pdf" TargetMode="External"/><Relationship Id="rId3" Type="http://schemas.openxmlformats.org/officeDocument/2006/relationships/hyperlink" Target="http://www.viadonau.org/de/newsroom/publikationen/handbuch-der-donauschifffahrt/" TargetMode="External"/><Relationship Id="rId7" Type="http://schemas.openxmlformats.org/officeDocument/2006/relationships/hyperlink" Target="http://www.oecd-ilibrary.org/docserver/download/7414021e.pdf?expires=1457012730&amp;id=id&amp;accname=ocid56027859&amp;checksum=F3F96F396835D30F46A01AD6921DC83C"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hyperlink" Target="http://ec.europa.eu/transport/media/publications/doc/trends-to-2050-update-2013.pdf" TargetMode="External"/><Relationship Id="rId11" Type="http://schemas.openxmlformats.org/officeDocument/2006/relationships/hyperlink" Target="http://www.informatie.binnenvaart.nl/documenten/doc_view/158-the-future-of-freight-transport-ect-s-vision-on-sustainable-and-reliable-european-transport" TargetMode="External"/><Relationship Id="rId5" Type="http://schemas.openxmlformats.org/officeDocument/2006/relationships/hyperlink" Target="http://ec.europa.eu/eurostat/statistics-explained/index.php/Freight_transport_statistics_-_modal_split" TargetMode="External"/><Relationship Id="rId10" Type="http://schemas.openxmlformats.org/officeDocument/2006/relationships/hyperlink" Target="http://www.ejtir.tudelft.nl/issues/2006_04/pdf/2006_04_04.pdf" TargetMode="External"/><Relationship Id="rId4" Type="http://schemas.openxmlformats.org/officeDocument/2006/relationships/hyperlink" Target="http://www.rechnungshof.gv.at/fileadmin/downloads/2012/berichte/teilberichte/bund/Bund_2012_05/Bund_2012_05_4.pdf" TargetMode="External"/><Relationship Id="rId9" Type="http://schemas.openxmlformats.org/officeDocument/2006/relationships/hyperlink" Target="http://www.europarl.europa.eu/RegData/etudes/note/join/2010/431578/IPOL-TRAN_NT(2010)431578_DE.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b="1" dirty="0" err="1" smtClean="0">
                <a:solidFill>
                  <a:schemeClr val="tx1">
                    <a:lumMod val="75000"/>
                    <a:lumOff val="25000"/>
                  </a:schemeClr>
                </a:solidFill>
              </a:rPr>
              <a:t>How</a:t>
            </a:r>
            <a:r>
              <a:rPr lang="de-DE" b="1" dirty="0" smtClean="0">
                <a:solidFill>
                  <a:schemeClr val="tx1">
                    <a:lumMod val="75000"/>
                    <a:lumOff val="25000"/>
                  </a:schemeClr>
                </a:solidFill>
              </a:rPr>
              <a:t> do I </a:t>
            </a:r>
            <a:r>
              <a:rPr lang="de-DE" b="1" dirty="0" err="1" smtClean="0">
                <a:solidFill>
                  <a:schemeClr val="tx1">
                    <a:lumMod val="75000"/>
                    <a:lumOff val="25000"/>
                  </a:schemeClr>
                </a:solidFill>
              </a:rPr>
              <a:t>work</a:t>
            </a:r>
            <a:r>
              <a:rPr lang="de-DE" b="1" dirty="0" smtClean="0">
                <a:solidFill>
                  <a:schemeClr val="tx1">
                    <a:lumMod val="75000"/>
                    <a:lumOff val="25000"/>
                  </a:schemeClr>
                </a:solidFill>
              </a:rPr>
              <a:t> </a:t>
            </a:r>
            <a:r>
              <a:rPr lang="de-DE" b="1" dirty="0" err="1" smtClean="0">
                <a:solidFill>
                  <a:schemeClr val="tx1">
                    <a:lumMod val="75000"/>
                    <a:lumOff val="25000"/>
                  </a:schemeClr>
                </a:solidFill>
              </a:rPr>
              <a:t>with</a:t>
            </a:r>
            <a:r>
              <a:rPr lang="de-DE" b="1" dirty="0" smtClean="0">
                <a:solidFill>
                  <a:schemeClr val="tx1">
                    <a:lumMod val="75000"/>
                    <a:lumOff val="25000"/>
                  </a:schemeClr>
                </a:solidFill>
              </a:rPr>
              <a:t> </a:t>
            </a:r>
            <a:r>
              <a:rPr lang="de-DE" b="1" dirty="0" err="1" smtClean="0">
                <a:solidFill>
                  <a:schemeClr val="tx1">
                    <a:lumMod val="75000"/>
                    <a:lumOff val="25000"/>
                  </a:schemeClr>
                </a:solidFill>
              </a:rPr>
              <a:t>this</a:t>
            </a:r>
            <a:r>
              <a:rPr lang="de-DE" b="1" dirty="0" smtClean="0">
                <a:solidFill>
                  <a:schemeClr val="tx1">
                    <a:lumMod val="75000"/>
                    <a:lumOff val="25000"/>
                  </a:schemeClr>
                </a:solidFill>
              </a:rPr>
              <a:t> </a:t>
            </a:r>
            <a:r>
              <a:rPr lang="de-DE" b="1" dirty="0" err="1" smtClean="0">
                <a:solidFill>
                  <a:schemeClr val="tx1">
                    <a:lumMod val="75000"/>
                    <a:lumOff val="25000"/>
                  </a:schemeClr>
                </a:solidFill>
              </a:rPr>
              <a:t>learning</a:t>
            </a:r>
            <a:r>
              <a:rPr lang="de-DE" b="1" dirty="0" smtClean="0">
                <a:solidFill>
                  <a:schemeClr val="tx1">
                    <a:lumMod val="75000"/>
                    <a:lumOff val="25000"/>
                  </a:schemeClr>
                </a:solidFill>
              </a:rPr>
              <a:t> material</a:t>
            </a:r>
            <a:r>
              <a:rPr lang="de-DE" dirty="0" smtClean="0">
                <a:solidFill>
                  <a:schemeClr val="tx1">
                    <a:lumMod val="75000"/>
                    <a:lumOff val="25000"/>
                  </a:schemeClr>
                </a:solidFill>
              </a:rPr>
              <a:t>?</a:t>
            </a:r>
            <a:endParaRPr lang="de-DE" dirty="0">
              <a:solidFill>
                <a:schemeClr val="tx1">
                  <a:lumMod val="75000"/>
                  <a:lumOff val="25000"/>
                </a:schemeClr>
              </a:solidFill>
            </a:endParaRPr>
          </a:p>
        </p:txBody>
      </p:sp>
      <p:sp>
        <p:nvSpPr>
          <p:cNvPr id="2" name="Content Placeholder 1"/>
          <p:cNvSpPr>
            <a:spLocks noGrp="1"/>
          </p:cNvSpPr>
          <p:nvPr>
            <p:ph idx="1"/>
          </p:nvPr>
        </p:nvSpPr>
        <p:spPr/>
        <p:txBody>
          <a:bodyPr>
            <a:normAutofit/>
          </a:bodyPr>
          <a:lstStyle/>
          <a:p>
            <a:r>
              <a:rPr lang="de-DE" dirty="0" smtClean="0"/>
              <a:t>Power Point</a:t>
            </a:r>
          </a:p>
          <a:p>
            <a:pPr marL="274320" lvl="1" indent="0">
              <a:buNone/>
            </a:pPr>
            <a:r>
              <a:rPr lang="de-DE" dirty="0" smtClean="0"/>
              <a:t>Multimodal transports are presented in the following slides. The </a:t>
            </a:r>
            <a:r>
              <a:rPr lang="de-DE" dirty="0" err="1" smtClean="0"/>
              <a:t>slides</a:t>
            </a:r>
            <a:r>
              <a:rPr lang="de-DE" dirty="0" smtClean="0"/>
              <a:t> </a:t>
            </a:r>
            <a:r>
              <a:rPr lang="de-DE" dirty="0" err="1" smtClean="0"/>
              <a:t>are</a:t>
            </a:r>
            <a:r>
              <a:rPr lang="de-DE" dirty="0" smtClean="0"/>
              <a:t> </a:t>
            </a:r>
            <a:r>
              <a:rPr lang="de-DE" dirty="0" err="1" smtClean="0"/>
              <a:t>briefly</a:t>
            </a:r>
            <a:r>
              <a:rPr lang="de-DE" dirty="0" smtClean="0"/>
              <a:t> </a:t>
            </a:r>
            <a:r>
              <a:rPr lang="de-DE" dirty="0" err="1" smtClean="0"/>
              <a:t>described</a:t>
            </a:r>
            <a:r>
              <a:rPr lang="de-DE" dirty="0" smtClean="0"/>
              <a:t> in </a:t>
            </a:r>
            <a:r>
              <a:rPr lang="de-DE" dirty="0" err="1" smtClean="0"/>
              <a:t>the</a:t>
            </a:r>
            <a:r>
              <a:rPr lang="de-DE" dirty="0" smtClean="0"/>
              <a:t> </a:t>
            </a:r>
            <a:r>
              <a:rPr lang="de-DE" dirty="0" err="1" smtClean="0"/>
              <a:t>corresponding</a:t>
            </a:r>
            <a:r>
              <a:rPr lang="de-DE" dirty="0" smtClean="0"/>
              <a:t> </a:t>
            </a:r>
            <a:r>
              <a:rPr lang="de-DE" dirty="0" err="1" smtClean="0"/>
              <a:t>notes</a:t>
            </a:r>
            <a:r>
              <a:rPr lang="de-DE" dirty="0" smtClean="0"/>
              <a:t>. </a:t>
            </a:r>
            <a:r>
              <a:rPr lang="de-DE" dirty="0" err="1" smtClean="0"/>
              <a:t>If</a:t>
            </a:r>
            <a:r>
              <a:rPr lang="de-DE" dirty="0" smtClean="0"/>
              <a:t> </a:t>
            </a:r>
            <a:r>
              <a:rPr lang="de-DE" dirty="0" err="1" smtClean="0"/>
              <a:t>further</a:t>
            </a:r>
            <a:r>
              <a:rPr lang="de-DE" dirty="0" smtClean="0"/>
              <a:t> </a:t>
            </a:r>
            <a:r>
              <a:rPr lang="de-DE" dirty="0" err="1" smtClean="0"/>
              <a:t>information</a:t>
            </a:r>
            <a:r>
              <a:rPr lang="de-DE" dirty="0" smtClean="0"/>
              <a:t> </a:t>
            </a:r>
            <a:r>
              <a:rPr lang="de-DE" dirty="0" err="1" smtClean="0"/>
              <a:t>is</a:t>
            </a:r>
            <a:r>
              <a:rPr lang="de-DE" dirty="0" smtClean="0"/>
              <a:t> </a:t>
            </a:r>
            <a:r>
              <a:rPr lang="de-DE" dirty="0" err="1" smtClean="0"/>
              <a:t>needed</a:t>
            </a:r>
            <a:r>
              <a:rPr lang="de-DE" dirty="0" smtClean="0"/>
              <a:t>, </a:t>
            </a:r>
            <a:r>
              <a:rPr lang="de-DE" dirty="0" err="1" smtClean="0"/>
              <a:t>the</a:t>
            </a:r>
            <a:r>
              <a:rPr lang="de-DE" dirty="0" smtClean="0"/>
              <a:t> </a:t>
            </a:r>
            <a:r>
              <a:rPr lang="de-DE" dirty="0" err="1" smtClean="0"/>
              <a:t>sources</a:t>
            </a:r>
            <a:r>
              <a:rPr lang="de-DE" dirty="0" smtClean="0"/>
              <a:t> </a:t>
            </a:r>
            <a:r>
              <a:rPr lang="de-DE" dirty="0" err="1" smtClean="0"/>
              <a:t>used</a:t>
            </a:r>
            <a:r>
              <a:rPr lang="de-DE" dirty="0" smtClean="0"/>
              <a:t> </a:t>
            </a:r>
            <a:r>
              <a:rPr lang="de-DE" dirty="0" err="1" smtClean="0"/>
              <a:t>are</a:t>
            </a:r>
            <a:r>
              <a:rPr lang="de-DE" dirty="0" smtClean="0"/>
              <a:t> </a:t>
            </a:r>
            <a:r>
              <a:rPr lang="de-DE" dirty="0" err="1" smtClean="0"/>
              <a:t>mentioned</a:t>
            </a:r>
            <a:r>
              <a:rPr lang="de-DE" dirty="0" smtClean="0"/>
              <a:t> </a:t>
            </a:r>
            <a:r>
              <a:rPr lang="de-DE" dirty="0" err="1" smtClean="0"/>
              <a:t>as</a:t>
            </a:r>
            <a:r>
              <a:rPr lang="de-DE" dirty="0" smtClean="0"/>
              <a:t> </a:t>
            </a:r>
            <a:r>
              <a:rPr lang="de-DE" dirty="0" err="1" smtClean="0"/>
              <a:t>well</a:t>
            </a:r>
            <a:r>
              <a:rPr lang="de-DE" dirty="0" smtClean="0"/>
              <a:t>.</a:t>
            </a:r>
          </a:p>
          <a:p>
            <a:r>
              <a:rPr lang="de-DE" dirty="0" smtClean="0"/>
              <a:t>Reader</a:t>
            </a:r>
          </a:p>
          <a:p>
            <a:pPr marL="274320" lvl="1" indent="0">
              <a:buNone/>
            </a:pPr>
            <a:r>
              <a:rPr lang="de-DE" dirty="0" err="1" smtClean="0"/>
              <a:t>Additionally</a:t>
            </a:r>
            <a:r>
              <a:rPr lang="de-DE" dirty="0" smtClean="0"/>
              <a:t> a </a:t>
            </a:r>
            <a:r>
              <a:rPr lang="de-DE" dirty="0" err="1" smtClean="0"/>
              <a:t>reader</a:t>
            </a:r>
            <a:r>
              <a:rPr lang="de-DE" dirty="0" smtClean="0"/>
              <a:t> </a:t>
            </a:r>
            <a:r>
              <a:rPr lang="de-DE" dirty="0" err="1" smtClean="0"/>
              <a:t>is</a:t>
            </a:r>
            <a:r>
              <a:rPr lang="de-DE" dirty="0" smtClean="0"/>
              <a:t> </a:t>
            </a:r>
            <a:r>
              <a:rPr lang="de-DE" dirty="0" err="1" smtClean="0"/>
              <a:t>provided</a:t>
            </a:r>
            <a:r>
              <a:rPr lang="de-DE" dirty="0" smtClean="0"/>
              <a:t> </a:t>
            </a:r>
            <a:r>
              <a:rPr lang="de-DE" dirty="0" err="1" smtClean="0"/>
              <a:t>which</a:t>
            </a:r>
            <a:r>
              <a:rPr lang="de-DE" dirty="0" smtClean="0"/>
              <a:t> </a:t>
            </a:r>
            <a:r>
              <a:rPr lang="de-DE" dirty="0" err="1" smtClean="0"/>
              <a:t>describes</a:t>
            </a:r>
            <a:r>
              <a:rPr lang="de-DE" dirty="0" smtClean="0"/>
              <a:t> </a:t>
            </a:r>
            <a:r>
              <a:rPr lang="de-DE" dirty="0" err="1" smtClean="0"/>
              <a:t>the</a:t>
            </a:r>
            <a:r>
              <a:rPr lang="de-DE" dirty="0" smtClean="0"/>
              <a:t> </a:t>
            </a:r>
            <a:r>
              <a:rPr lang="de-DE" dirty="0" err="1" smtClean="0"/>
              <a:t>topic</a:t>
            </a:r>
            <a:r>
              <a:rPr lang="de-DE" dirty="0" smtClean="0"/>
              <a:t> </a:t>
            </a:r>
            <a:r>
              <a:rPr lang="de-DE" dirty="0" err="1" smtClean="0"/>
              <a:t>more</a:t>
            </a:r>
            <a:r>
              <a:rPr lang="de-DE" dirty="0" smtClean="0"/>
              <a:t> in </a:t>
            </a:r>
            <a:r>
              <a:rPr lang="de-DE" dirty="0" err="1" smtClean="0"/>
              <a:t>detail</a:t>
            </a:r>
            <a:r>
              <a:rPr lang="de-DE" dirty="0" smtClean="0"/>
              <a:t>. </a:t>
            </a:r>
            <a:r>
              <a:rPr lang="de-DE" dirty="0" err="1" smtClean="0"/>
              <a:t>It</a:t>
            </a:r>
            <a:r>
              <a:rPr lang="de-DE" dirty="0" smtClean="0"/>
              <a:t> </a:t>
            </a:r>
            <a:r>
              <a:rPr lang="de-DE" dirty="0" err="1" smtClean="0"/>
              <a:t>can</a:t>
            </a:r>
            <a:r>
              <a:rPr lang="de-DE" dirty="0" smtClean="0"/>
              <a:t> </a:t>
            </a:r>
            <a:r>
              <a:rPr lang="de-DE" dirty="0" err="1" smtClean="0"/>
              <a:t>be</a:t>
            </a:r>
            <a:r>
              <a:rPr lang="de-DE" dirty="0" smtClean="0"/>
              <a:t> </a:t>
            </a:r>
            <a:r>
              <a:rPr lang="de-DE" dirty="0" err="1" smtClean="0"/>
              <a:t>used</a:t>
            </a:r>
            <a:r>
              <a:rPr lang="de-DE" dirty="0" smtClean="0"/>
              <a:t> </a:t>
            </a:r>
            <a:r>
              <a:rPr lang="de-DE" dirty="0" err="1" smtClean="0"/>
              <a:t>as</a:t>
            </a:r>
            <a:r>
              <a:rPr lang="de-DE" dirty="0" smtClean="0"/>
              <a:t> a </a:t>
            </a:r>
            <a:r>
              <a:rPr lang="de-DE" dirty="0" err="1" smtClean="0"/>
              <a:t>script</a:t>
            </a:r>
            <a:r>
              <a:rPr lang="de-DE" dirty="0" smtClean="0"/>
              <a:t>. </a:t>
            </a:r>
          </a:p>
          <a:p>
            <a:r>
              <a:rPr lang="de-DE" dirty="0" smtClean="0"/>
              <a:t>Links </a:t>
            </a:r>
          </a:p>
          <a:p>
            <a:pPr marL="274320" lvl="1" indent="0">
              <a:buNone/>
            </a:pPr>
            <a:r>
              <a:rPr lang="de-DE" dirty="0" smtClean="0"/>
              <a:t>The sources used for the presentation are provided in the learning packages as a bibliography. </a:t>
            </a:r>
          </a:p>
          <a:p>
            <a:r>
              <a:rPr lang="de-DE" dirty="0" smtClean="0"/>
              <a:t>Videos</a:t>
            </a:r>
          </a:p>
          <a:p>
            <a:pPr marL="274320" lvl="2" indent="0">
              <a:buNone/>
            </a:pPr>
            <a:r>
              <a:rPr lang="de-DE" sz="2000" dirty="0" smtClean="0"/>
              <a:t>Additionally there are videos available for use during the </a:t>
            </a:r>
            <a:r>
              <a:rPr lang="de-DE" sz="2000" dirty="0"/>
              <a:t>training</a:t>
            </a:r>
            <a:r>
              <a:rPr lang="de-DE" sz="2000" dirty="0" smtClean="0"/>
              <a:t>. They are integrated into the relevant learning packages.</a:t>
            </a:r>
            <a:endParaRPr lang="de-DE" dirty="0" smtClean="0"/>
          </a:p>
        </p:txBody>
      </p:sp>
      <p:sp>
        <p:nvSpPr>
          <p:cNvPr id="3" name="Date Placeholder 2"/>
          <p:cNvSpPr>
            <a:spLocks noGrp="1"/>
          </p:cNvSpPr>
          <p:nvPr>
            <p:ph type="dt" sz="half" idx="10"/>
          </p:nvPr>
        </p:nvSpPr>
        <p:spPr/>
        <p:txBody>
          <a:bodyPr/>
          <a:lstStyle/>
          <a:p>
            <a:fld id="{A6C09D35-7505-45A4-9BFB-46830CC8E846}" type="datetime6">
              <a:rPr lang="en-GB" smtClean="0">
                <a:solidFill>
                  <a:prstClr val="white"/>
                </a:solidFill>
              </a:rPr>
              <a:t>August 19</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a:t>
            </a:fld>
            <a:endParaRPr lang="de-AT" dirty="0">
              <a:solidFill>
                <a:prstClr val="white"/>
              </a:solidFill>
            </a:endParaRPr>
          </a:p>
        </p:txBody>
      </p:sp>
    </p:spTree>
    <p:extLst>
      <p:ext uri="{BB962C8B-B14F-4D97-AF65-F5344CB8AC3E}">
        <p14:creationId xmlns:p14="http://schemas.microsoft.com/office/powerpoint/2010/main" val="38032713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b="1" dirty="0" err="1" smtClean="0">
                <a:solidFill>
                  <a:schemeClr val="tx1">
                    <a:lumMod val="75000"/>
                    <a:lumOff val="25000"/>
                  </a:schemeClr>
                </a:solidFill>
              </a:rPr>
              <a:t>Transhipment</a:t>
            </a:r>
            <a:r>
              <a:rPr lang="de-DE" b="1" dirty="0" smtClean="0">
                <a:solidFill>
                  <a:schemeClr val="tx1">
                    <a:lumMod val="75000"/>
                    <a:lumOff val="25000"/>
                  </a:schemeClr>
                </a:solidFill>
              </a:rPr>
              <a:t/>
            </a:r>
            <a:br>
              <a:rPr lang="de-DE" b="1" dirty="0" smtClean="0">
                <a:solidFill>
                  <a:schemeClr val="tx1">
                    <a:lumMod val="75000"/>
                    <a:lumOff val="25000"/>
                  </a:schemeClr>
                </a:solidFill>
              </a:rPr>
            </a:br>
            <a:r>
              <a:rPr lang="de-DE" sz="2000" dirty="0" smtClean="0">
                <a:solidFill>
                  <a:schemeClr val="tx1">
                    <a:lumMod val="75000"/>
                    <a:lumOff val="25000"/>
                  </a:schemeClr>
                </a:solidFill>
              </a:rPr>
              <a:t>Elements </a:t>
            </a:r>
            <a:r>
              <a:rPr lang="de-DE" sz="2000" dirty="0" err="1" smtClean="0">
                <a:solidFill>
                  <a:schemeClr val="tx1">
                    <a:lumMod val="75000"/>
                    <a:lumOff val="25000"/>
                  </a:schemeClr>
                </a:solidFill>
              </a:rPr>
              <a:t>of</a:t>
            </a:r>
            <a:r>
              <a:rPr lang="de-DE" sz="2000" dirty="0" smtClean="0">
                <a:solidFill>
                  <a:schemeClr val="tx1">
                    <a:lumMod val="75000"/>
                    <a:lumOff val="25000"/>
                  </a:schemeClr>
                </a:solidFill>
              </a:rPr>
              <a:t> multimodal </a:t>
            </a:r>
            <a:r>
              <a:rPr lang="de-DE" sz="2000" dirty="0" err="1" smtClean="0">
                <a:solidFill>
                  <a:schemeClr val="tx1">
                    <a:lumMod val="75000"/>
                    <a:lumOff val="25000"/>
                  </a:schemeClr>
                </a:solidFill>
              </a:rPr>
              <a:t>transport</a:t>
            </a:r>
            <a:endParaRPr lang="en-GB" sz="2000" dirty="0">
              <a:solidFill>
                <a:schemeClr val="tx1">
                  <a:lumMod val="75000"/>
                  <a:lumOff val="25000"/>
                </a:schemeClr>
              </a:solidFill>
            </a:endParaRPr>
          </a:p>
        </p:txBody>
      </p:sp>
      <p:sp>
        <p:nvSpPr>
          <p:cNvPr id="3" name="Content Placeholder 2"/>
          <p:cNvSpPr>
            <a:spLocks noGrp="1"/>
          </p:cNvSpPr>
          <p:nvPr>
            <p:ph idx="1"/>
          </p:nvPr>
        </p:nvSpPr>
        <p:spPr/>
        <p:txBody>
          <a:bodyPr/>
          <a:lstStyle/>
          <a:p>
            <a:r>
              <a:rPr lang="de-DE" dirty="0" smtClean="0"/>
              <a:t>Mode </a:t>
            </a:r>
            <a:r>
              <a:rPr lang="de-DE" dirty="0" err="1" smtClean="0"/>
              <a:t>switching</a:t>
            </a:r>
            <a:r>
              <a:rPr lang="de-DE" dirty="0" smtClean="0"/>
              <a:t>: </a:t>
            </a:r>
            <a:r>
              <a:rPr lang="de-DE" dirty="0" err="1" smtClean="0"/>
              <a:t>change</a:t>
            </a:r>
            <a:r>
              <a:rPr lang="de-DE" dirty="0" smtClean="0"/>
              <a:t> </a:t>
            </a:r>
            <a:r>
              <a:rPr lang="de-DE" dirty="0" err="1" smtClean="0"/>
              <a:t>of</a:t>
            </a:r>
            <a:r>
              <a:rPr lang="de-DE" dirty="0" smtClean="0"/>
              <a:t> </a:t>
            </a:r>
            <a:r>
              <a:rPr lang="de-DE" dirty="0" err="1" smtClean="0"/>
              <a:t>unit</a:t>
            </a:r>
            <a:r>
              <a:rPr lang="de-DE" dirty="0" smtClean="0"/>
              <a:t>/</a:t>
            </a:r>
            <a:r>
              <a:rPr lang="de-DE" dirty="0" err="1" smtClean="0"/>
              <a:t>load</a:t>
            </a:r>
            <a:r>
              <a:rPr lang="de-DE" dirty="0" smtClean="0"/>
              <a:t> </a:t>
            </a:r>
            <a:r>
              <a:rPr lang="de-DE" dirty="0" err="1" smtClean="0"/>
              <a:t>between</a:t>
            </a:r>
            <a:r>
              <a:rPr lang="de-DE" dirty="0" smtClean="0"/>
              <a:t> </a:t>
            </a:r>
            <a:r>
              <a:rPr lang="de-DE" dirty="0" err="1" smtClean="0"/>
              <a:t>the</a:t>
            </a:r>
            <a:r>
              <a:rPr lang="de-DE" dirty="0" smtClean="0"/>
              <a:t> </a:t>
            </a:r>
            <a:r>
              <a:rPr lang="de-DE" dirty="0" err="1" smtClean="0"/>
              <a:t>transport</a:t>
            </a:r>
            <a:r>
              <a:rPr lang="de-DE" dirty="0" smtClean="0"/>
              <a:t> </a:t>
            </a:r>
            <a:r>
              <a:rPr lang="de-DE" dirty="0" err="1" smtClean="0"/>
              <a:t>modes</a:t>
            </a:r>
            <a:endParaRPr lang="de-DE" dirty="0" smtClean="0"/>
          </a:p>
          <a:p>
            <a:pPr>
              <a:lnSpc>
                <a:spcPct val="150000"/>
              </a:lnSpc>
            </a:pPr>
            <a:r>
              <a:rPr lang="de-DE" dirty="0" err="1" smtClean="0">
                <a:sym typeface="Wingdings" panose="05000000000000000000" pitchFamily="2" charset="2"/>
              </a:rPr>
              <a:t>Necessity</a:t>
            </a:r>
            <a:r>
              <a:rPr lang="de-DE" dirty="0" smtClean="0">
                <a:sym typeface="Wingdings" panose="05000000000000000000" pitchFamily="2" charset="2"/>
              </a:rPr>
              <a:t> </a:t>
            </a:r>
            <a:r>
              <a:rPr lang="de-DE" dirty="0" err="1" smtClean="0">
                <a:sym typeface="Wingdings" panose="05000000000000000000" pitchFamily="2" charset="2"/>
              </a:rPr>
              <a:t>of</a:t>
            </a:r>
            <a:r>
              <a:rPr lang="de-DE" dirty="0" smtClean="0">
                <a:sym typeface="Wingdings" panose="05000000000000000000" pitchFamily="2" charset="2"/>
              </a:rPr>
              <a:t> </a:t>
            </a:r>
            <a:r>
              <a:rPr lang="de-DE" dirty="0" err="1" smtClean="0">
                <a:sym typeface="Wingdings" panose="05000000000000000000" pitchFamily="2" charset="2"/>
              </a:rPr>
              <a:t>terminals</a:t>
            </a:r>
            <a:r>
              <a:rPr lang="de-DE" dirty="0" smtClean="0">
                <a:sym typeface="Wingdings" panose="05000000000000000000" pitchFamily="2" charset="2"/>
              </a:rPr>
              <a:t> </a:t>
            </a:r>
            <a:r>
              <a:rPr lang="de-DE" dirty="0" err="1" smtClean="0">
                <a:sym typeface="Wingdings" panose="05000000000000000000" pitchFamily="2" charset="2"/>
              </a:rPr>
              <a:t>and</a:t>
            </a:r>
            <a:r>
              <a:rPr lang="de-DE" dirty="0" smtClean="0">
                <a:sym typeface="Wingdings" panose="05000000000000000000" pitchFamily="2" charset="2"/>
              </a:rPr>
              <a:t> </a:t>
            </a:r>
            <a:r>
              <a:rPr lang="de-DE" dirty="0" err="1" smtClean="0">
                <a:sym typeface="Wingdings" panose="05000000000000000000" pitchFamily="2" charset="2"/>
              </a:rPr>
              <a:t>transhipment</a:t>
            </a:r>
            <a:r>
              <a:rPr lang="de-DE" dirty="0" smtClean="0">
                <a:sym typeface="Wingdings" panose="05000000000000000000" pitchFamily="2" charset="2"/>
              </a:rPr>
              <a:t> </a:t>
            </a:r>
            <a:r>
              <a:rPr lang="de-DE" dirty="0" err="1" smtClean="0">
                <a:sym typeface="Wingdings" panose="05000000000000000000" pitchFamily="2" charset="2"/>
              </a:rPr>
              <a:t>facilities</a:t>
            </a:r>
            <a:endParaRPr lang="de-DE" dirty="0">
              <a:sym typeface="Wingdings" panose="05000000000000000000" pitchFamily="2" charset="2"/>
            </a:endParaRPr>
          </a:p>
          <a:p>
            <a:pPr>
              <a:lnSpc>
                <a:spcPct val="150000"/>
              </a:lnSpc>
            </a:pPr>
            <a:r>
              <a:rPr lang="de-DE" dirty="0" err="1" smtClean="0">
                <a:sym typeface="Wingdings" panose="05000000000000000000" pitchFamily="2" charset="2"/>
              </a:rPr>
              <a:t>Vertical</a:t>
            </a:r>
            <a:r>
              <a:rPr lang="de-DE" dirty="0" smtClean="0">
                <a:sym typeface="Wingdings" panose="05000000000000000000" pitchFamily="2" charset="2"/>
              </a:rPr>
              <a:t> </a:t>
            </a:r>
            <a:r>
              <a:rPr lang="de-DE" dirty="0" err="1" smtClean="0">
                <a:sym typeface="Wingdings" panose="05000000000000000000" pitchFamily="2" charset="2"/>
              </a:rPr>
              <a:t>and</a:t>
            </a:r>
            <a:r>
              <a:rPr lang="de-DE" dirty="0" smtClean="0">
                <a:sym typeface="Wingdings" panose="05000000000000000000" pitchFamily="2" charset="2"/>
              </a:rPr>
              <a:t> horizontal </a:t>
            </a:r>
            <a:r>
              <a:rPr lang="de-DE" dirty="0" err="1" smtClean="0">
                <a:sym typeface="Wingdings" panose="05000000000000000000" pitchFamily="2" charset="2"/>
              </a:rPr>
              <a:t>transhipment</a:t>
            </a:r>
            <a:endParaRPr lang="de-DE" dirty="0" smtClean="0">
              <a:sym typeface="Wingdings" panose="05000000000000000000" pitchFamily="2" charset="2"/>
            </a:endParaRPr>
          </a:p>
          <a:p>
            <a:pPr lvl="1"/>
            <a:r>
              <a:rPr lang="de-DE" dirty="0" err="1" smtClean="0">
                <a:sym typeface="Wingdings" panose="05000000000000000000" pitchFamily="2" charset="2"/>
              </a:rPr>
              <a:t>Vertical</a:t>
            </a:r>
            <a:r>
              <a:rPr lang="de-DE" dirty="0" smtClean="0">
                <a:sym typeface="Wingdings" panose="05000000000000000000" pitchFamily="2" charset="2"/>
              </a:rPr>
              <a:t> </a:t>
            </a:r>
            <a:r>
              <a:rPr lang="de-DE" dirty="0" err="1" smtClean="0">
                <a:sym typeface="Wingdings" panose="05000000000000000000" pitchFamily="2" charset="2"/>
              </a:rPr>
              <a:t>transhipment</a:t>
            </a:r>
            <a:r>
              <a:rPr lang="de-DE" dirty="0" smtClean="0">
                <a:sym typeface="Wingdings" panose="05000000000000000000" pitchFamily="2" charset="2"/>
              </a:rPr>
              <a:t>  classic </a:t>
            </a:r>
            <a:r>
              <a:rPr lang="de-DE" dirty="0" err="1" smtClean="0">
                <a:sym typeface="Wingdings" panose="05000000000000000000" pitchFamily="2" charset="2"/>
              </a:rPr>
              <a:t>handling</a:t>
            </a:r>
            <a:r>
              <a:rPr lang="de-DE" dirty="0" smtClean="0">
                <a:sym typeface="Wingdings" panose="05000000000000000000" pitchFamily="2" charset="2"/>
              </a:rPr>
              <a:t>: </a:t>
            </a:r>
            <a:r>
              <a:rPr lang="de-DE" dirty="0" err="1" smtClean="0">
                <a:sym typeface="Wingdings" panose="05000000000000000000" pitchFamily="2" charset="2"/>
              </a:rPr>
              <a:t>loading</a:t>
            </a:r>
            <a:r>
              <a:rPr lang="de-DE" dirty="0" smtClean="0">
                <a:sym typeface="Wingdings" panose="05000000000000000000" pitchFamily="2" charset="2"/>
              </a:rPr>
              <a:t> </a:t>
            </a:r>
            <a:r>
              <a:rPr lang="de-DE" dirty="0" err="1" smtClean="0">
                <a:sym typeface="Wingdings" panose="05000000000000000000" pitchFamily="2" charset="2"/>
              </a:rPr>
              <a:t>unit</a:t>
            </a:r>
            <a:r>
              <a:rPr lang="de-DE" dirty="0" smtClean="0">
                <a:sym typeface="Wingdings" panose="05000000000000000000" pitchFamily="2" charset="2"/>
              </a:rPr>
              <a:t> </a:t>
            </a:r>
            <a:r>
              <a:rPr lang="de-DE" dirty="0" err="1" smtClean="0">
                <a:sym typeface="Wingdings" panose="05000000000000000000" pitchFamily="2" charset="2"/>
              </a:rPr>
              <a:t>is</a:t>
            </a:r>
            <a:r>
              <a:rPr lang="de-DE" dirty="0" smtClean="0">
                <a:sym typeface="Wingdings" panose="05000000000000000000" pitchFamily="2" charset="2"/>
              </a:rPr>
              <a:t> </a:t>
            </a:r>
            <a:r>
              <a:rPr lang="de-DE" dirty="0" err="1" smtClean="0">
                <a:sym typeface="Wingdings" panose="05000000000000000000" pitchFamily="2" charset="2"/>
              </a:rPr>
              <a:t>lifted</a:t>
            </a:r>
            <a:r>
              <a:rPr lang="de-DE" dirty="0" smtClean="0">
                <a:sym typeface="Wingdings" panose="05000000000000000000" pitchFamily="2" charset="2"/>
              </a:rPr>
              <a:t> </a:t>
            </a:r>
            <a:r>
              <a:rPr lang="de-DE" dirty="0" err="1" smtClean="0">
                <a:sym typeface="Wingdings" panose="05000000000000000000" pitchFamily="2" charset="2"/>
              </a:rPr>
              <a:t>with</a:t>
            </a:r>
            <a:r>
              <a:rPr lang="de-DE" dirty="0" smtClean="0">
                <a:sym typeface="Wingdings" panose="05000000000000000000" pitchFamily="2" charset="2"/>
              </a:rPr>
              <a:t> </a:t>
            </a:r>
            <a:r>
              <a:rPr lang="de-DE" dirty="0" err="1" smtClean="0">
                <a:sym typeface="Wingdings" panose="05000000000000000000" pitchFamily="2" charset="2"/>
              </a:rPr>
              <a:t>the</a:t>
            </a:r>
            <a:r>
              <a:rPr lang="de-DE" dirty="0" smtClean="0">
                <a:sym typeface="Wingdings" panose="05000000000000000000" pitchFamily="2" charset="2"/>
              </a:rPr>
              <a:t> </a:t>
            </a:r>
            <a:r>
              <a:rPr lang="de-DE" dirty="0" err="1" smtClean="0">
                <a:sym typeface="Wingdings" panose="05000000000000000000" pitchFamily="2" charset="2"/>
              </a:rPr>
              <a:t>aid</a:t>
            </a:r>
            <a:r>
              <a:rPr lang="de-DE" dirty="0" smtClean="0">
                <a:sym typeface="Wingdings" panose="05000000000000000000" pitchFamily="2" charset="2"/>
              </a:rPr>
              <a:t> </a:t>
            </a:r>
            <a:r>
              <a:rPr lang="de-DE" dirty="0" err="1" smtClean="0">
                <a:sym typeface="Wingdings" panose="05000000000000000000" pitchFamily="2" charset="2"/>
              </a:rPr>
              <a:t>of</a:t>
            </a:r>
            <a:r>
              <a:rPr lang="de-DE" dirty="0" smtClean="0">
                <a:sym typeface="Wingdings" panose="05000000000000000000" pitchFamily="2" charset="2"/>
              </a:rPr>
              <a:t> </a:t>
            </a:r>
            <a:r>
              <a:rPr lang="de-DE" dirty="0" err="1" smtClean="0">
                <a:sym typeface="Wingdings" panose="05000000000000000000" pitchFamily="2" charset="2"/>
              </a:rPr>
              <a:t>equipment</a:t>
            </a:r>
            <a:r>
              <a:rPr lang="de-DE" dirty="0" smtClean="0">
                <a:sym typeface="Wingdings" panose="05000000000000000000" pitchFamily="2" charset="2"/>
              </a:rPr>
              <a:t> such </a:t>
            </a:r>
            <a:r>
              <a:rPr lang="de-DE" dirty="0" err="1" smtClean="0">
                <a:sym typeface="Wingdings" panose="05000000000000000000" pitchFamily="2" charset="2"/>
              </a:rPr>
              <a:t>as</a:t>
            </a:r>
            <a:r>
              <a:rPr lang="de-DE" dirty="0" smtClean="0">
                <a:sym typeface="Wingdings" panose="05000000000000000000" pitchFamily="2" charset="2"/>
              </a:rPr>
              <a:t> </a:t>
            </a:r>
            <a:r>
              <a:rPr lang="de-DE" dirty="0" err="1" smtClean="0">
                <a:sym typeface="Wingdings" panose="05000000000000000000" pitchFamily="2" charset="2"/>
              </a:rPr>
              <a:t>crane</a:t>
            </a:r>
            <a:r>
              <a:rPr lang="de-DE" dirty="0" smtClean="0">
                <a:sym typeface="Wingdings" panose="05000000000000000000" pitchFamily="2" charset="2"/>
              </a:rPr>
              <a:t>; </a:t>
            </a:r>
            <a:r>
              <a:rPr lang="de-DE" dirty="0" err="1" smtClean="0">
                <a:sym typeface="Wingdings" panose="05000000000000000000" pitchFamily="2" charset="2"/>
              </a:rPr>
              <a:t>tested</a:t>
            </a:r>
            <a:r>
              <a:rPr lang="de-DE" dirty="0" smtClean="0">
                <a:sym typeface="Wingdings" panose="05000000000000000000" pitchFamily="2" charset="2"/>
              </a:rPr>
              <a:t> </a:t>
            </a:r>
            <a:r>
              <a:rPr lang="de-DE" dirty="0" err="1" smtClean="0">
                <a:sym typeface="Wingdings" panose="05000000000000000000" pitchFamily="2" charset="2"/>
              </a:rPr>
              <a:t>over</a:t>
            </a:r>
            <a:r>
              <a:rPr lang="de-DE" dirty="0" smtClean="0">
                <a:sym typeface="Wingdings" panose="05000000000000000000" pitchFamily="2" charset="2"/>
              </a:rPr>
              <a:t> </a:t>
            </a:r>
            <a:r>
              <a:rPr lang="de-DE" dirty="0" err="1" smtClean="0">
                <a:sym typeface="Wingdings" panose="05000000000000000000" pitchFamily="2" charset="2"/>
              </a:rPr>
              <a:t>many</a:t>
            </a:r>
            <a:r>
              <a:rPr lang="de-DE" dirty="0" smtClean="0">
                <a:sym typeface="Wingdings" panose="05000000000000000000" pitchFamily="2" charset="2"/>
              </a:rPr>
              <a:t> </a:t>
            </a:r>
            <a:r>
              <a:rPr lang="de-DE" dirty="0" err="1" smtClean="0">
                <a:sym typeface="Wingdings" panose="05000000000000000000" pitchFamily="2" charset="2"/>
              </a:rPr>
              <a:t>years</a:t>
            </a:r>
            <a:r>
              <a:rPr lang="de-DE" dirty="0" smtClean="0">
                <a:sym typeface="Wingdings" panose="05000000000000000000" pitchFamily="2" charset="2"/>
              </a:rPr>
              <a:t> </a:t>
            </a:r>
          </a:p>
          <a:p>
            <a:pPr lvl="1"/>
            <a:endParaRPr lang="de-DE" dirty="0" smtClean="0">
              <a:sym typeface="Wingdings" panose="05000000000000000000" pitchFamily="2" charset="2"/>
            </a:endParaRPr>
          </a:p>
          <a:p>
            <a:pPr lvl="1"/>
            <a:r>
              <a:rPr lang="de-DE" dirty="0" smtClean="0">
                <a:sym typeface="Wingdings" panose="05000000000000000000" pitchFamily="2" charset="2"/>
              </a:rPr>
              <a:t>Horizontal transhipment  loading unit is not lifted, terminal infrastructure could be needed but not necessarily, e.g. transhipment truck on the train („Rolling road“)</a:t>
            </a:r>
            <a:endParaRPr lang="de-DE" dirty="0">
              <a:sym typeface="Wingdings" panose="05000000000000000000" pitchFamily="2" charset="2"/>
            </a:endParaRPr>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10</a:t>
            </a:fld>
            <a:endParaRPr lang="de-AT" dirty="0">
              <a:solidFill>
                <a:prstClr val="white"/>
              </a:solidFill>
            </a:endParaRPr>
          </a:p>
        </p:txBody>
      </p:sp>
    </p:spTree>
    <p:extLst>
      <p:ext uri="{BB962C8B-B14F-4D97-AF65-F5344CB8AC3E}">
        <p14:creationId xmlns:p14="http://schemas.microsoft.com/office/powerpoint/2010/main" val="24841407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err="1" smtClean="0">
                <a:solidFill>
                  <a:schemeClr val="tx1">
                    <a:lumMod val="75000"/>
                    <a:lumOff val="25000"/>
                  </a:schemeClr>
                </a:solidFill>
              </a:rPr>
              <a:t>Transhipment</a:t>
            </a:r>
            <a:r>
              <a:rPr lang="de-AT" b="1" dirty="0" smtClean="0">
                <a:solidFill>
                  <a:schemeClr val="tx1">
                    <a:lumMod val="75000"/>
                    <a:lumOff val="25000"/>
                  </a:schemeClr>
                </a:solidFill>
              </a:rPr>
              <a:t> </a:t>
            </a:r>
            <a:r>
              <a:rPr lang="de-AT" b="1" dirty="0" err="1" smtClean="0">
                <a:solidFill>
                  <a:schemeClr val="tx1">
                    <a:lumMod val="75000"/>
                    <a:lumOff val="25000"/>
                  </a:schemeClr>
                </a:solidFill>
              </a:rPr>
              <a:t>Facilities</a:t>
            </a:r>
            <a:r>
              <a:rPr lang="de-AT" b="1" dirty="0" smtClean="0">
                <a:solidFill>
                  <a:schemeClr val="tx1">
                    <a:lumMod val="75000"/>
                    <a:lumOff val="25000"/>
                  </a:schemeClr>
                </a:solidFill>
              </a:rPr>
              <a:t/>
            </a:r>
            <a:br>
              <a:rPr lang="de-AT" b="1" dirty="0" smtClean="0">
                <a:solidFill>
                  <a:schemeClr val="tx1">
                    <a:lumMod val="75000"/>
                    <a:lumOff val="25000"/>
                  </a:schemeClr>
                </a:solidFill>
              </a:rPr>
            </a:br>
            <a:r>
              <a:rPr lang="de-DE" sz="2000" dirty="0" smtClean="0">
                <a:solidFill>
                  <a:schemeClr val="tx1">
                    <a:lumMod val="75000"/>
                    <a:lumOff val="25000"/>
                  </a:schemeClr>
                </a:solidFill>
              </a:rPr>
              <a:t>Elements </a:t>
            </a:r>
            <a:r>
              <a:rPr lang="de-DE" sz="2000" dirty="0" err="1" smtClean="0">
                <a:solidFill>
                  <a:schemeClr val="tx1">
                    <a:lumMod val="75000"/>
                    <a:lumOff val="25000"/>
                  </a:schemeClr>
                </a:solidFill>
              </a:rPr>
              <a:t>of</a:t>
            </a:r>
            <a:r>
              <a:rPr lang="de-DE" sz="2000" dirty="0" smtClean="0">
                <a:solidFill>
                  <a:schemeClr val="tx1">
                    <a:lumMod val="75000"/>
                    <a:lumOff val="25000"/>
                  </a:schemeClr>
                </a:solidFill>
              </a:rPr>
              <a:t> multimodal </a:t>
            </a:r>
            <a:r>
              <a:rPr lang="de-DE" sz="2000" dirty="0" err="1" smtClean="0">
                <a:solidFill>
                  <a:schemeClr val="tx1">
                    <a:lumMod val="75000"/>
                    <a:lumOff val="25000"/>
                  </a:schemeClr>
                </a:solidFill>
              </a:rPr>
              <a:t>transport</a:t>
            </a:r>
            <a:endParaRPr lang="de-AT" sz="2000" dirty="0">
              <a:solidFill>
                <a:schemeClr val="tx1">
                  <a:lumMod val="75000"/>
                  <a:lumOff val="25000"/>
                </a:schemeClr>
              </a:solidFill>
            </a:endParaRPr>
          </a:p>
        </p:txBody>
      </p:sp>
      <p:sp>
        <p:nvSpPr>
          <p:cNvPr id="3" name="Content Placeholder 2"/>
          <p:cNvSpPr>
            <a:spLocks noGrp="1"/>
          </p:cNvSpPr>
          <p:nvPr>
            <p:ph idx="1"/>
          </p:nvPr>
        </p:nvSpPr>
        <p:spPr/>
        <p:txBody>
          <a:bodyPr>
            <a:normAutofit/>
          </a:bodyPr>
          <a:lstStyle/>
          <a:p>
            <a:endParaRPr lang="de-AT" sz="400" dirty="0" smtClean="0"/>
          </a:p>
          <a:p>
            <a:r>
              <a:rPr lang="de-AT" dirty="0" smtClean="0"/>
              <a:t>Bridge </a:t>
            </a:r>
            <a:r>
              <a:rPr lang="de-AT" dirty="0" err="1" smtClean="0"/>
              <a:t>or</a:t>
            </a:r>
            <a:r>
              <a:rPr lang="de-AT" dirty="0" smtClean="0"/>
              <a:t> </a:t>
            </a:r>
            <a:r>
              <a:rPr lang="de-AT" dirty="0" err="1" smtClean="0"/>
              <a:t>gantry</a:t>
            </a:r>
            <a:r>
              <a:rPr lang="de-AT" dirty="0" smtClean="0"/>
              <a:t> </a:t>
            </a:r>
            <a:r>
              <a:rPr lang="de-AT" dirty="0" err="1" smtClean="0"/>
              <a:t>crane</a:t>
            </a:r>
            <a:r>
              <a:rPr lang="de-AT" dirty="0" smtClean="0"/>
              <a:t> </a:t>
            </a:r>
          </a:p>
          <a:p>
            <a:pPr lvl="1">
              <a:buFont typeface="Symbol" panose="05050102010706020507" pitchFamily="18" charset="2"/>
              <a:buChar char="-"/>
            </a:pPr>
            <a:r>
              <a:rPr lang="de-AT" dirty="0" err="1" smtClean="0"/>
              <a:t>Transhipment</a:t>
            </a:r>
            <a:r>
              <a:rPr lang="de-AT" dirty="0" smtClean="0"/>
              <a:t> on </a:t>
            </a:r>
            <a:r>
              <a:rPr lang="de-AT" dirty="0" err="1" smtClean="0"/>
              <a:t>containers</a:t>
            </a:r>
            <a:endParaRPr lang="de-AT" dirty="0" smtClean="0"/>
          </a:p>
          <a:p>
            <a:pPr lvl="1">
              <a:buFont typeface="Symbol" panose="05050102010706020507" pitchFamily="18" charset="2"/>
              <a:buChar char="-"/>
            </a:pPr>
            <a:r>
              <a:rPr lang="de-AT" dirty="0" smtClean="0"/>
              <a:t>around 25 containers/hour</a:t>
            </a:r>
            <a:endParaRPr lang="de-AT" dirty="0"/>
          </a:p>
          <a:p>
            <a:pPr lvl="1"/>
            <a:endParaRPr lang="de-AT" sz="1200" dirty="0" smtClean="0"/>
          </a:p>
          <a:p>
            <a:r>
              <a:rPr lang="de-AT" dirty="0" err="1" smtClean="0"/>
              <a:t>Luffing</a:t>
            </a:r>
            <a:r>
              <a:rPr lang="de-AT" dirty="0" smtClean="0"/>
              <a:t> </a:t>
            </a:r>
            <a:r>
              <a:rPr lang="de-AT" dirty="0" err="1" smtClean="0"/>
              <a:t>jib</a:t>
            </a:r>
            <a:r>
              <a:rPr lang="de-AT" dirty="0" smtClean="0"/>
              <a:t> </a:t>
            </a:r>
            <a:r>
              <a:rPr lang="de-AT" dirty="0" err="1" smtClean="0"/>
              <a:t>crane</a:t>
            </a:r>
            <a:r>
              <a:rPr lang="de-AT" dirty="0" smtClean="0"/>
              <a:t> </a:t>
            </a:r>
          </a:p>
          <a:p>
            <a:pPr lvl="1">
              <a:buFont typeface="Symbol" panose="05050102010706020507" pitchFamily="18" charset="2"/>
              <a:buChar char="-"/>
            </a:pPr>
            <a:r>
              <a:rPr lang="de-AT" dirty="0" smtClean="0"/>
              <a:t>Universal </a:t>
            </a:r>
            <a:r>
              <a:rPr lang="de-AT" dirty="0" err="1" smtClean="0"/>
              <a:t>handling</a:t>
            </a:r>
            <a:r>
              <a:rPr lang="de-AT" dirty="0" smtClean="0"/>
              <a:t> </a:t>
            </a:r>
            <a:r>
              <a:rPr lang="de-AT" dirty="0" err="1" smtClean="0"/>
              <a:t>crane</a:t>
            </a:r>
            <a:endParaRPr lang="de-AT" dirty="0" smtClean="0"/>
          </a:p>
          <a:p>
            <a:pPr lvl="1">
              <a:buFont typeface="Symbol" panose="05050102010706020507" pitchFamily="18" charset="2"/>
              <a:buChar char="-"/>
            </a:pPr>
            <a:r>
              <a:rPr lang="de-AT" dirty="0" err="1" smtClean="0"/>
              <a:t>For</a:t>
            </a:r>
            <a:r>
              <a:rPr lang="de-AT" dirty="0" smtClean="0"/>
              <a:t> </a:t>
            </a:r>
            <a:r>
              <a:rPr lang="de-AT" dirty="0" err="1" smtClean="0"/>
              <a:t>hooked</a:t>
            </a:r>
            <a:r>
              <a:rPr lang="de-AT" dirty="0" smtClean="0"/>
              <a:t> </a:t>
            </a:r>
            <a:r>
              <a:rPr lang="de-AT" dirty="0" err="1" smtClean="0"/>
              <a:t>and</a:t>
            </a:r>
            <a:r>
              <a:rPr lang="de-AT" dirty="0" smtClean="0"/>
              <a:t> </a:t>
            </a:r>
            <a:r>
              <a:rPr lang="de-AT" dirty="0" err="1" smtClean="0"/>
              <a:t>gripping</a:t>
            </a:r>
            <a:r>
              <a:rPr lang="de-AT" dirty="0" smtClean="0"/>
              <a:t> </a:t>
            </a:r>
            <a:r>
              <a:rPr lang="de-AT" dirty="0" err="1" smtClean="0"/>
              <a:t>goods</a:t>
            </a:r>
            <a:r>
              <a:rPr lang="de-AT" dirty="0" smtClean="0"/>
              <a:t> </a:t>
            </a:r>
          </a:p>
          <a:p>
            <a:endParaRPr lang="de-AT" sz="1200" dirty="0"/>
          </a:p>
          <a:p>
            <a:r>
              <a:rPr lang="de-AT" dirty="0" smtClean="0"/>
              <a:t>Mobile </a:t>
            </a:r>
            <a:r>
              <a:rPr lang="de-AT" dirty="0" err="1" smtClean="0"/>
              <a:t>crane</a:t>
            </a:r>
            <a:r>
              <a:rPr lang="de-AT" dirty="0" smtClean="0"/>
              <a:t> </a:t>
            </a:r>
          </a:p>
          <a:p>
            <a:pPr lvl="1">
              <a:buFont typeface="Symbol" panose="05050102010706020507" pitchFamily="18" charset="2"/>
              <a:buChar char="-"/>
            </a:pPr>
            <a:r>
              <a:rPr lang="de-AT" dirty="0" err="1" smtClean="0"/>
              <a:t>Movable</a:t>
            </a:r>
            <a:r>
              <a:rPr lang="de-AT" dirty="0" smtClean="0"/>
              <a:t> in </a:t>
            </a:r>
            <a:r>
              <a:rPr lang="de-AT" dirty="0" err="1" smtClean="0"/>
              <a:t>the</a:t>
            </a:r>
            <a:r>
              <a:rPr lang="de-AT" dirty="0" smtClean="0"/>
              <a:t> </a:t>
            </a:r>
            <a:r>
              <a:rPr lang="de-AT" dirty="0" err="1" smtClean="0"/>
              <a:t>harbour</a:t>
            </a:r>
            <a:r>
              <a:rPr lang="de-AT" dirty="0" smtClean="0"/>
              <a:t> </a:t>
            </a:r>
            <a:r>
              <a:rPr lang="de-AT" dirty="0" err="1" smtClean="0"/>
              <a:t>area</a:t>
            </a:r>
            <a:endParaRPr lang="de-AT" dirty="0" smtClean="0"/>
          </a:p>
          <a:p>
            <a:pPr lvl="1">
              <a:buFont typeface="Symbol" panose="05050102010706020507" pitchFamily="18" charset="2"/>
              <a:buChar char="-"/>
            </a:pPr>
            <a:r>
              <a:rPr lang="de-AT" dirty="0" err="1" smtClean="0"/>
              <a:t>Often</a:t>
            </a:r>
            <a:r>
              <a:rPr lang="de-AT" dirty="0" smtClean="0"/>
              <a:t> </a:t>
            </a:r>
            <a:r>
              <a:rPr lang="de-AT" dirty="0" err="1" smtClean="0"/>
              <a:t>slower</a:t>
            </a:r>
            <a:r>
              <a:rPr lang="de-AT" dirty="0" smtClean="0"/>
              <a:t> </a:t>
            </a:r>
            <a:r>
              <a:rPr lang="de-AT" dirty="0" err="1" smtClean="0"/>
              <a:t>than</a:t>
            </a:r>
            <a:r>
              <a:rPr lang="de-AT" dirty="0" smtClean="0"/>
              <a:t> </a:t>
            </a:r>
            <a:r>
              <a:rPr lang="de-AT" dirty="0" err="1" smtClean="0"/>
              <a:t>special</a:t>
            </a:r>
            <a:r>
              <a:rPr lang="de-AT" dirty="0" smtClean="0"/>
              <a:t> </a:t>
            </a:r>
            <a:r>
              <a:rPr lang="de-AT" dirty="0" err="1" smtClean="0"/>
              <a:t>cranes</a:t>
            </a:r>
            <a:endParaRPr lang="de-AT" dirty="0" smtClean="0"/>
          </a:p>
          <a:p>
            <a:pPr lvl="1"/>
            <a:endParaRPr lang="de-AT" dirty="0" smtClean="0"/>
          </a:p>
          <a:p>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11</a:t>
            </a:fld>
            <a:endParaRPr lang="de-AT" dirty="0">
              <a:solidFill>
                <a:prstClr val="white"/>
              </a:solidFill>
            </a:endParaRPr>
          </a:p>
        </p:txBody>
      </p:sp>
      <p:pic>
        <p:nvPicPr>
          <p:cNvPr id="6" name="Picture 2" descr="containerkr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6811359" y="1664803"/>
            <a:ext cx="2123729" cy="15927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5"/>
          <p:cNvSpPr>
            <a:spLocks noChangeArrowheads="1"/>
          </p:cNvSpPr>
          <p:nvPr/>
        </p:nvSpPr>
        <p:spPr bwMode="auto">
          <a:xfrm>
            <a:off x="8170483" y="3012680"/>
            <a:ext cx="87312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800" dirty="0" smtClean="0">
                <a:solidFill>
                  <a:schemeClr val="bg1"/>
                </a:solidFill>
              </a:rPr>
              <a:t>Source: </a:t>
            </a:r>
            <a:r>
              <a:rPr lang="de-DE" sz="800" dirty="0">
                <a:solidFill>
                  <a:schemeClr val="bg1"/>
                </a:solidFill>
              </a:rPr>
              <a:t>Linz AG</a:t>
            </a:r>
          </a:p>
        </p:txBody>
      </p:sp>
      <p:pic>
        <p:nvPicPr>
          <p:cNvPr id="9" name="Picture 2" descr="ybbs_kran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6804248" y="3313171"/>
            <a:ext cx="2137949" cy="16173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5"/>
          <p:cNvSpPr>
            <a:spLocks noChangeArrowheads="1"/>
          </p:cNvSpPr>
          <p:nvPr/>
        </p:nvSpPr>
        <p:spPr bwMode="auto">
          <a:xfrm>
            <a:off x="7891479" y="4716634"/>
            <a:ext cx="11320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de-AT" sz="800" dirty="0" smtClean="0">
                <a:solidFill>
                  <a:schemeClr val="bg1"/>
                </a:solidFill>
              </a:rPr>
              <a:t>Source: </a:t>
            </a:r>
            <a:r>
              <a:rPr lang="de-AT" sz="800" dirty="0">
                <a:solidFill>
                  <a:schemeClr val="bg1"/>
                </a:solidFill>
              </a:rPr>
              <a:t>Schaufler Ybbs</a:t>
            </a:r>
          </a:p>
        </p:txBody>
      </p:sp>
      <p:pic>
        <p:nvPicPr>
          <p:cNvPr id="11" name="Picture 5" descr="A68Mobilkran_passau"/>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11359" y="5013176"/>
            <a:ext cx="2123729" cy="1602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6"/>
          <p:cNvSpPr>
            <a:spLocks noChangeArrowheads="1"/>
          </p:cNvSpPr>
          <p:nvPr/>
        </p:nvSpPr>
        <p:spPr bwMode="auto">
          <a:xfrm>
            <a:off x="7891479" y="6399959"/>
            <a:ext cx="108074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de-AT" sz="800" dirty="0" smtClean="0">
                <a:solidFill>
                  <a:schemeClr val="bg1"/>
                </a:solidFill>
              </a:rPr>
              <a:t>Source: </a:t>
            </a:r>
            <a:r>
              <a:rPr lang="de-AT" sz="800" dirty="0">
                <a:solidFill>
                  <a:schemeClr val="bg1"/>
                </a:solidFill>
              </a:rPr>
              <a:t>Hafen Passau</a:t>
            </a:r>
          </a:p>
        </p:txBody>
      </p:sp>
      <p:sp>
        <p:nvSpPr>
          <p:cNvPr id="13"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12878536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err="1" smtClean="0">
                <a:solidFill>
                  <a:schemeClr val="tx1">
                    <a:lumMod val="75000"/>
                    <a:lumOff val="25000"/>
                  </a:schemeClr>
                </a:solidFill>
              </a:rPr>
              <a:t>Transhipment</a:t>
            </a:r>
            <a:r>
              <a:rPr lang="de-AT" b="1" dirty="0" smtClean="0">
                <a:solidFill>
                  <a:schemeClr val="tx1">
                    <a:lumMod val="75000"/>
                    <a:lumOff val="25000"/>
                  </a:schemeClr>
                </a:solidFill>
              </a:rPr>
              <a:t> </a:t>
            </a:r>
            <a:r>
              <a:rPr lang="de-AT" b="1" dirty="0" err="1" smtClean="0">
                <a:solidFill>
                  <a:schemeClr val="tx1">
                    <a:lumMod val="75000"/>
                    <a:lumOff val="25000"/>
                  </a:schemeClr>
                </a:solidFill>
              </a:rPr>
              <a:t>facilities</a:t>
            </a:r>
            <a:r>
              <a:rPr lang="de-AT" b="1" dirty="0" smtClean="0">
                <a:solidFill>
                  <a:schemeClr val="tx1">
                    <a:lumMod val="75000"/>
                    <a:lumOff val="25000"/>
                  </a:schemeClr>
                </a:solidFill>
              </a:rPr>
              <a:t/>
            </a:r>
            <a:br>
              <a:rPr lang="de-AT" b="1" dirty="0" smtClean="0">
                <a:solidFill>
                  <a:schemeClr val="tx1">
                    <a:lumMod val="75000"/>
                    <a:lumOff val="25000"/>
                  </a:schemeClr>
                </a:solidFill>
              </a:rPr>
            </a:br>
            <a:r>
              <a:rPr lang="de-DE" sz="2000" dirty="0" smtClean="0">
                <a:solidFill>
                  <a:schemeClr val="tx1">
                    <a:lumMod val="75000"/>
                    <a:lumOff val="25000"/>
                  </a:schemeClr>
                </a:solidFill>
              </a:rPr>
              <a:t>Elements of multimodal transport</a:t>
            </a:r>
            <a:endParaRPr lang="de-AT" sz="2200" b="1" dirty="0">
              <a:solidFill>
                <a:schemeClr val="tx1">
                  <a:lumMod val="75000"/>
                  <a:lumOff val="25000"/>
                </a:schemeClr>
              </a:solidFill>
            </a:endParaRPr>
          </a:p>
        </p:txBody>
      </p:sp>
      <p:sp>
        <p:nvSpPr>
          <p:cNvPr id="3" name="Content Placeholder 2"/>
          <p:cNvSpPr>
            <a:spLocks noGrp="1"/>
          </p:cNvSpPr>
          <p:nvPr>
            <p:ph idx="1"/>
          </p:nvPr>
        </p:nvSpPr>
        <p:spPr>
          <a:xfrm>
            <a:off x="323528" y="1700808"/>
            <a:ext cx="8229600" cy="4776192"/>
          </a:xfrm>
        </p:spPr>
        <p:txBody>
          <a:bodyPr/>
          <a:lstStyle/>
          <a:p>
            <a:endParaRPr lang="de-AT" sz="400" dirty="0" smtClean="0"/>
          </a:p>
          <a:p>
            <a:r>
              <a:rPr lang="de-AT" dirty="0" err="1" smtClean="0"/>
              <a:t>RoRo-Ramps</a:t>
            </a:r>
            <a:r>
              <a:rPr lang="de-AT" dirty="0" smtClean="0"/>
              <a:t> (Roll-on-Roll-off)</a:t>
            </a:r>
          </a:p>
          <a:p>
            <a:pPr lvl="1">
              <a:buFont typeface="Symbol" panose="05050102010706020507" pitchFamily="18" charset="2"/>
              <a:buChar char="-"/>
            </a:pPr>
            <a:r>
              <a:rPr lang="de-AT" dirty="0" err="1" smtClean="0"/>
              <a:t>Transhipment</a:t>
            </a:r>
            <a:r>
              <a:rPr lang="de-AT" dirty="0" smtClean="0"/>
              <a:t> </a:t>
            </a:r>
            <a:r>
              <a:rPr lang="de-AT" dirty="0" err="1" smtClean="0"/>
              <a:t>of</a:t>
            </a:r>
            <a:r>
              <a:rPr lang="de-AT" dirty="0" smtClean="0"/>
              <a:t> </a:t>
            </a:r>
            <a:r>
              <a:rPr lang="de-AT" dirty="0" err="1" smtClean="0"/>
              <a:t>rolling</a:t>
            </a:r>
            <a:r>
              <a:rPr lang="de-AT" dirty="0" smtClean="0"/>
              <a:t> </a:t>
            </a:r>
            <a:r>
              <a:rPr lang="de-AT" dirty="0" err="1" smtClean="0"/>
              <a:t>units</a:t>
            </a:r>
            <a:r>
              <a:rPr lang="de-AT" dirty="0" smtClean="0"/>
              <a:t> (e.g. passenger </a:t>
            </a:r>
            <a:r>
              <a:rPr lang="de-AT" dirty="0" err="1" smtClean="0"/>
              <a:t>cars</a:t>
            </a:r>
            <a:r>
              <a:rPr lang="de-AT" dirty="0" smtClean="0"/>
              <a:t>)</a:t>
            </a:r>
          </a:p>
          <a:p>
            <a:pPr lvl="1">
              <a:buFont typeface="Symbol" panose="05050102010706020507" pitchFamily="18" charset="2"/>
              <a:buChar char="-"/>
            </a:pPr>
            <a:r>
              <a:rPr lang="de-AT" dirty="0" smtClean="0"/>
              <a:t> Cars and trucks directly drive („roll“) onto the ship </a:t>
            </a:r>
            <a:br>
              <a:rPr lang="de-AT" dirty="0" smtClean="0"/>
            </a:br>
            <a:endParaRPr lang="de-AT" sz="4000" dirty="0" smtClean="0"/>
          </a:p>
          <a:p>
            <a:r>
              <a:rPr lang="de-AT" dirty="0" err="1" smtClean="0"/>
              <a:t>Loading</a:t>
            </a:r>
            <a:r>
              <a:rPr lang="de-AT" dirty="0" smtClean="0"/>
              <a:t> </a:t>
            </a:r>
            <a:r>
              <a:rPr lang="de-AT" dirty="0" err="1" smtClean="0"/>
              <a:t>hopper</a:t>
            </a:r>
            <a:endParaRPr lang="de-AT" dirty="0" smtClean="0"/>
          </a:p>
          <a:p>
            <a:pPr lvl="1">
              <a:buFont typeface="Symbol" panose="05050102010706020507" pitchFamily="18" charset="2"/>
              <a:buChar char="-"/>
            </a:pPr>
            <a:r>
              <a:rPr lang="de-AT" dirty="0" err="1" smtClean="0"/>
              <a:t>Transhipment</a:t>
            </a:r>
            <a:r>
              <a:rPr lang="de-AT" dirty="0" smtClean="0"/>
              <a:t> </a:t>
            </a:r>
            <a:r>
              <a:rPr lang="de-AT" dirty="0" err="1" smtClean="0"/>
              <a:t>of</a:t>
            </a:r>
            <a:r>
              <a:rPr lang="de-AT" dirty="0" smtClean="0"/>
              <a:t> </a:t>
            </a:r>
            <a:r>
              <a:rPr lang="de-AT" dirty="0" err="1" smtClean="0"/>
              <a:t>bulk</a:t>
            </a:r>
            <a:r>
              <a:rPr lang="de-AT" dirty="0" smtClean="0"/>
              <a:t> </a:t>
            </a:r>
            <a:r>
              <a:rPr lang="de-AT" dirty="0" err="1" smtClean="0"/>
              <a:t>cargo</a:t>
            </a:r>
            <a:endParaRPr lang="de-AT" dirty="0" smtClean="0"/>
          </a:p>
          <a:p>
            <a:pPr lvl="1">
              <a:buFont typeface="Symbol" panose="05050102010706020507" pitchFamily="18" charset="2"/>
              <a:buChar char="-"/>
            </a:pPr>
            <a:r>
              <a:rPr lang="de-AT" dirty="0" smtClean="0"/>
              <a:t>The </a:t>
            </a:r>
            <a:r>
              <a:rPr lang="de-AT" dirty="0" err="1" smtClean="0"/>
              <a:t>bulk</a:t>
            </a:r>
            <a:r>
              <a:rPr lang="de-AT" dirty="0" smtClean="0"/>
              <a:t> </a:t>
            </a:r>
            <a:r>
              <a:rPr lang="de-AT" dirty="0" err="1" smtClean="0"/>
              <a:t>cargo</a:t>
            </a:r>
            <a:r>
              <a:rPr lang="de-AT" dirty="0" smtClean="0"/>
              <a:t> (e.g. gravel or fertilizer) can be more</a:t>
            </a:r>
          </a:p>
          <a:p>
            <a:pPr marL="274320" lvl="1" indent="0">
              <a:buNone/>
            </a:pPr>
            <a:r>
              <a:rPr lang="de-AT" dirty="0"/>
              <a:t> </a:t>
            </a:r>
            <a:r>
              <a:rPr lang="de-AT" dirty="0" smtClean="0"/>
              <a:t>   quickly transhipped onto the ship via a funnel.</a:t>
            </a:r>
          </a:p>
          <a:p>
            <a:pPr lvl="1">
              <a:buFont typeface="Symbol" panose="05050102010706020507" pitchFamily="18" charset="2"/>
              <a:buChar char="-"/>
            </a:pPr>
            <a:r>
              <a:rPr lang="de-AT" dirty="0" smtClean="0"/>
              <a:t>Possible </a:t>
            </a:r>
            <a:r>
              <a:rPr lang="de-AT" dirty="0"/>
              <a:t>to store the goods in the funnel until</a:t>
            </a:r>
            <a:br>
              <a:rPr lang="de-AT" dirty="0"/>
            </a:br>
            <a:r>
              <a:rPr lang="de-AT" dirty="0"/>
              <a:t>arrival of the ship </a:t>
            </a:r>
            <a:r>
              <a:rPr lang="de-AT" dirty="0" smtClean="0"/>
              <a:t/>
            </a:r>
            <a:br>
              <a:rPr lang="de-AT" dirty="0" smtClean="0"/>
            </a:br>
            <a:endParaRPr lang="de-AT" dirty="0" smtClean="0"/>
          </a:p>
          <a:p>
            <a:pPr>
              <a:buFont typeface="Symbol" panose="05050102010706020507" pitchFamily="18" charset="2"/>
              <a:buChar char="-"/>
            </a:pPr>
            <a:endParaRPr lang="de-AT" dirty="0"/>
          </a:p>
          <a:p>
            <a:pPr>
              <a:buFont typeface="Symbol" panose="05050102010706020507" pitchFamily="18" charset="2"/>
              <a:buChar char="-"/>
            </a:pPr>
            <a:endParaRPr lang="de-AT" sz="1200" dirty="0" smtClean="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12</a:t>
            </a:fld>
            <a:endParaRPr lang="de-AT" dirty="0">
              <a:solidFill>
                <a:prstClr val="white"/>
              </a:solidFill>
            </a:endParaRPr>
          </a:p>
        </p:txBody>
      </p:sp>
      <p:pic>
        <p:nvPicPr>
          <p:cNvPr id="6" name="Picture 2" descr="A68RoRo_rampe_wr_haf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flipH="1">
            <a:off x="6163724" y="1700806"/>
            <a:ext cx="2944780" cy="22285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5"/>
          <p:cNvSpPr txBox="1">
            <a:spLocks noChangeArrowheads="1"/>
          </p:cNvSpPr>
          <p:nvPr/>
        </p:nvSpPr>
        <p:spPr bwMode="auto">
          <a:xfrm>
            <a:off x="7740352" y="3713913"/>
            <a:ext cx="132207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bg1"/>
                </a:solidFill>
                <a:latin typeface="+mn-lt"/>
              </a:rPr>
              <a:t>Source: </a:t>
            </a:r>
            <a:r>
              <a:rPr lang="de-AT" sz="800" dirty="0">
                <a:solidFill>
                  <a:schemeClr val="bg1"/>
                </a:solidFill>
                <a:latin typeface="+mn-lt"/>
              </a:rPr>
              <a:t>Hafen Freudenau</a:t>
            </a:r>
            <a:endParaRPr lang="de-DE" sz="800" dirty="0">
              <a:solidFill>
                <a:schemeClr val="bg1"/>
              </a:solidFill>
              <a:latin typeface="+mn-lt"/>
            </a:endParaRPr>
          </a:p>
        </p:txBody>
      </p:sp>
      <p:pic>
        <p:nvPicPr>
          <p:cNvPr id="11" name="Picture 10" descr="Umschlag"/>
          <p:cNvPicPr/>
          <p:nvPr/>
        </p:nvPicPr>
        <p:blipFill>
          <a:blip r:embed="rId4">
            <a:extLst>
              <a:ext uri="{28A0092B-C50C-407E-A947-70E740481C1C}">
                <a14:useLocalDpi xmlns:a14="http://schemas.microsoft.com/office/drawing/2010/main"/>
              </a:ext>
            </a:extLst>
          </a:blip>
          <a:srcRect/>
          <a:stretch>
            <a:fillRect/>
          </a:stretch>
        </p:blipFill>
        <p:spPr bwMode="auto">
          <a:xfrm>
            <a:off x="6163724" y="4090784"/>
            <a:ext cx="2944780" cy="2218536"/>
          </a:xfrm>
          <a:prstGeom prst="rect">
            <a:avLst/>
          </a:prstGeom>
          <a:noFill/>
          <a:ln>
            <a:noFill/>
          </a:ln>
        </p:spPr>
      </p:pic>
      <p:sp>
        <p:nvSpPr>
          <p:cNvPr id="12" name="Text Box 5"/>
          <p:cNvSpPr txBox="1">
            <a:spLocks noChangeArrowheads="1"/>
          </p:cNvSpPr>
          <p:nvPr/>
        </p:nvSpPr>
        <p:spPr bwMode="auto">
          <a:xfrm>
            <a:off x="7236296" y="6093876"/>
            <a:ext cx="187009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bg1"/>
                </a:solidFill>
                <a:latin typeface="+mn-lt"/>
              </a:rPr>
              <a:t>Source: Mierka Donauhafen Krems</a:t>
            </a:r>
            <a:endParaRPr lang="de-DE" sz="800" dirty="0">
              <a:solidFill>
                <a:schemeClr val="bg1"/>
              </a:solidFill>
              <a:latin typeface="+mn-lt"/>
            </a:endParaRPr>
          </a:p>
        </p:txBody>
      </p:sp>
      <p:sp>
        <p:nvSpPr>
          <p:cNvPr id="13"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30523279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3" cstate="screen">
            <a:extLst>
              <a:ext uri="{28A0092B-C50C-407E-A947-70E740481C1C}">
                <a14:useLocalDpi xmlns:a14="http://schemas.microsoft.com/office/drawing/2010/main"/>
              </a:ext>
            </a:extLst>
          </a:blip>
          <a:srcRect/>
          <a:stretch/>
        </p:blipFill>
        <p:spPr bwMode="auto">
          <a:xfrm>
            <a:off x="6012160" y="3861048"/>
            <a:ext cx="2586617" cy="1872208"/>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normAutofit/>
          </a:bodyPr>
          <a:lstStyle/>
          <a:p>
            <a:r>
              <a:rPr lang="de-AT" b="1" dirty="0" err="1" smtClean="0">
                <a:solidFill>
                  <a:schemeClr val="tx1">
                    <a:lumMod val="75000"/>
                    <a:lumOff val="25000"/>
                  </a:schemeClr>
                </a:solidFill>
              </a:rPr>
              <a:t>Transhipment</a:t>
            </a:r>
            <a:r>
              <a:rPr lang="de-AT" b="1" dirty="0" smtClean="0">
                <a:solidFill>
                  <a:schemeClr val="tx1">
                    <a:lumMod val="75000"/>
                    <a:lumOff val="25000"/>
                  </a:schemeClr>
                </a:solidFill>
              </a:rPr>
              <a:t> </a:t>
            </a:r>
            <a:r>
              <a:rPr lang="de-AT" b="1" dirty="0" err="1" smtClean="0">
                <a:solidFill>
                  <a:schemeClr val="tx1">
                    <a:lumMod val="75000"/>
                    <a:lumOff val="25000"/>
                  </a:schemeClr>
                </a:solidFill>
              </a:rPr>
              <a:t>facilities</a:t>
            </a:r>
            <a:r>
              <a:rPr lang="de-DE" dirty="0" smtClean="0">
                <a:solidFill>
                  <a:schemeClr val="tx1">
                    <a:lumMod val="75000"/>
                    <a:lumOff val="25000"/>
                  </a:schemeClr>
                </a:solidFill>
              </a:rPr>
              <a:t/>
            </a:r>
            <a:br>
              <a:rPr lang="de-DE" dirty="0" smtClean="0">
                <a:solidFill>
                  <a:schemeClr val="tx1">
                    <a:lumMod val="75000"/>
                    <a:lumOff val="25000"/>
                  </a:schemeClr>
                </a:solidFill>
              </a:rPr>
            </a:br>
            <a:r>
              <a:rPr lang="de-DE" sz="2000" dirty="0">
                <a:solidFill>
                  <a:schemeClr val="tx1">
                    <a:lumMod val="75000"/>
                    <a:lumOff val="25000"/>
                  </a:schemeClr>
                </a:solidFill>
              </a:rPr>
              <a:t>Elements of multimodal </a:t>
            </a:r>
            <a:r>
              <a:rPr lang="de-DE" sz="2000" dirty="0" smtClean="0">
                <a:solidFill>
                  <a:schemeClr val="tx1">
                    <a:lumMod val="75000"/>
                    <a:lumOff val="25000"/>
                  </a:schemeClr>
                </a:solidFill>
              </a:rPr>
              <a:t>transport</a:t>
            </a:r>
            <a:endParaRPr lang="de-AT" sz="2200" b="1" dirty="0">
              <a:solidFill>
                <a:schemeClr val="tx1">
                  <a:lumMod val="75000"/>
                  <a:lumOff val="25000"/>
                </a:schemeClr>
              </a:solidFill>
            </a:endParaRPr>
          </a:p>
        </p:txBody>
      </p:sp>
      <p:sp>
        <p:nvSpPr>
          <p:cNvPr id="3" name="Content Placeholder 2"/>
          <p:cNvSpPr>
            <a:spLocks noGrp="1"/>
          </p:cNvSpPr>
          <p:nvPr>
            <p:ph idx="1"/>
          </p:nvPr>
        </p:nvSpPr>
        <p:spPr/>
        <p:txBody>
          <a:bodyPr/>
          <a:lstStyle/>
          <a:p>
            <a:endParaRPr lang="de-AT" sz="400" dirty="0" smtClean="0"/>
          </a:p>
          <a:p>
            <a:r>
              <a:rPr lang="de-AT" dirty="0" err="1" smtClean="0"/>
              <a:t>Suction</a:t>
            </a:r>
            <a:r>
              <a:rPr lang="de-AT" dirty="0" smtClean="0"/>
              <a:t> </a:t>
            </a:r>
            <a:r>
              <a:rPr lang="de-AT" dirty="0" err="1" smtClean="0"/>
              <a:t>and</a:t>
            </a:r>
            <a:r>
              <a:rPr lang="de-AT" dirty="0" smtClean="0"/>
              <a:t> </a:t>
            </a:r>
            <a:r>
              <a:rPr lang="de-AT" dirty="0" err="1" smtClean="0"/>
              <a:t>pumping</a:t>
            </a:r>
            <a:r>
              <a:rPr lang="de-AT" dirty="0" smtClean="0"/>
              <a:t> </a:t>
            </a:r>
            <a:r>
              <a:rPr lang="de-AT" dirty="0" err="1" smtClean="0"/>
              <a:t>devices</a:t>
            </a:r>
            <a:endParaRPr lang="de-AT" dirty="0"/>
          </a:p>
          <a:p>
            <a:pPr lvl="1">
              <a:buFont typeface="Symbol" panose="05050102010706020507" pitchFamily="18" charset="2"/>
              <a:buChar char="-"/>
            </a:pPr>
            <a:r>
              <a:rPr lang="de-AT" dirty="0" err="1" smtClean="0"/>
              <a:t>Transhipment</a:t>
            </a:r>
            <a:r>
              <a:rPr lang="de-AT" dirty="0" smtClean="0"/>
              <a:t> </a:t>
            </a:r>
            <a:r>
              <a:rPr lang="de-AT" dirty="0" err="1" smtClean="0"/>
              <a:t>of</a:t>
            </a:r>
            <a:r>
              <a:rPr lang="de-AT" dirty="0" smtClean="0"/>
              <a:t> liquid </a:t>
            </a:r>
            <a:r>
              <a:rPr lang="de-AT" dirty="0" err="1" smtClean="0"/>
              <a:t>cargo</a:t>
            </a:r>
            <a:endParaRPr lang="de-AT" dirty="0"/>
          </a:p>
          <a:p>
            <a:endParaRPr lang="de-AT" dirty="0" smtClean="0"/>
          </a:p>
          <a:p>
            <a:endParaRPr lang="de-AT" sz="2000" dirty="0"/>
          </a:p>
          <a:p>
            <a:pPr marL="0" indent="0">
              <a:buNone/>
            </a:pPr>
            <a:endParaRPr lang="de-AT" dirty="0"/>
          </a:p>
          <a:p>
            <a:r>
              <a:rPr lang="de-AT" dirty="0" smtClean="0"/>
              <a:t>Reach Stacker</a:t>
            </a:r>
          </a:p>
          <a:p>
            <a:pPr lvl="1">
              <a:buFont typeface="Symbol" panose="05050102010706020507" pitchFamily="18" charset="2"/>
              <a:buChar char="-"/>
            </a:pPr>
            <a:r>
              <a:rPr lang="de-AT" dirty="0" err="1" smtClean="0"/>
              <a:t>Wheeled</a:t>
            </a:r>
            <a:r>
              <a:rPr lang="de-AT" dirty="0" smtClean="0"/>
              <a:t> </a:t>
            </a:r>
            <a:r>
              <a:rPr lang="de-AT" dirty="0" err="1" smtClean="0"/>
              <a:t>vehicles</a:t>
            </a:r>
            <a:r>
              <a:rPr lang="de-AT" dirty="0" smtClean="0"/>
              <a:t>, </a:t>
            </a:r>
            <a:r>
              <a:rPr lang="de-AT" dirty="0" err="1" smtClean="0"/>
              <a:t>supplementing</a:t>
            </a:r>
            <a:r>
              <a:rPr lang="de-AT" dirty="0" smtClean="0"/>
              <a:t> </a:t>
            </a:r>
            <a:r>
              <a:rPr lang="de-AT" dirty="0" err="1" smtClean="0"/>
              <a:t>cranes</a:t>
            </a:r>
            <a:endParaRPr lang="de-AT" dirty="0" smtClean="0"/>
          </a:p>
          <a:p>
            <a:pPr lvl="1">
              <a:buFont typeface="Symbol" panose="05050102010706020507" pitchFamily="18" charset="2"/>
              <a:buChar char="-"/>
            </a:pPr>
            <a:r>
              <a:rPr lang="de-AT" dirty="0" smtClean="0"/>
              <a:t>Maximum </a:t>
            </a:r>
            <a:r>
              <a:rPr lang="de-AT" dirty="0" err="1" smtClean="0"/>
              <a:t>load</a:t>
            </a:r>
            <a:r>
              <a:rPr lang="de-AT" dirty="0" smtClean="0"/>
              <a:t> </a:t>
            </a:r>
            <a:r>
              <a:rPr lang="de-AT" dirty="0" err="1" smtClean="0"/>
              <a:t>capacity</a:t>
            </a:r>
            <a:r>
              <a:rPr lang="de-AT" dirty="0" smtClean="0"/>
              <a:t> </a:t>
            </a:r>
            <a:r>
              <a:rPr lang="de-AT" dirty="0" err="1" smtClean="0"/>
              <a:t>of</a:t>
            </a:r>
            <a:r>
              <a:rPr lang="de-AT" dirty="0" smtClean="0"/>
              <a:t> 45 </a:t>
            </a:r>
            <a:r>
              <a:rPr lang="de-AT" dirty="0" err="1" smtClean="0"/>
              <a:t>tonnes</a:t>
            </a:r>
            <a:endParaRPr lang="de-AT" dirty="0" smtClean="0"/>
          </a:p>
          <a:p>
            <a:pPr lvl="1">
              <a:buFont typeface="Symbol" panose="05050102010706020507" pitchFamily="18" charset="2"/>
              <a:buChar char="-"/>
            </a:pPr>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13</a:t>
            </a:fld>
            <a:endParaRPr lang="de-AT" dirty="0">
              <a:solidFill>
                <a:prstClr val="white"/>
              </a:solidFill>
            </a:endParaRPr>
          </a:p>
        </p:txBody>
      </p:sp>
      <p:pic>
        <p:nvPicPr>
          <p:cNvPr id="6" name="Picture 2" descr="A69Umladestelel_ETL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6012160" y="1700808"/>
            <a:ext cx="2574433" cy="19299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6"/>
          <p:cNvSpPr txBox="1">
            <a:spLocks noChangeArrowheads="1"/>
          </p:cNvSpPr>
          <p:nvPr/>
        </p:nvSpPr>
        <p:spPr bwMode="auto">
          <a:xfrm>
            <a:off x="7609351" y="3415294"/>
            <a:ext cx="106710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bg1"/>
                </a:solidFill>
                <a:latin typeface="+mn-lt"/>
              </a:rPr>
              <a:t>Source: </a:t>
            </a:r>
            <a:r>
              <a:rPr lang="de-AT" sz="800" dirty="0">
                <a:solidFill>
                  <a:schemeClr val="bg1"/>
                </a:solidFill>
                <a:latin typeface="+mn-lt"/>
              </a:rPr>
              <a:t>Hafen Lobau</a:t>
            </a:r>
            <a:endParaRPr lang="de-DE" sz="800" dirty="0">
              <a:solidFill>
                <a:schemeClr val="bg1"/>
              </a:solidFill>
              <a:latin typeface="+mn-lt"/>
            </a:endParaRPr>
          </a:p>
        </p:txBody>
      </p:sp>
      <p:sp>
        <p:nvSpPr>
          <p:cNvPr id="9" name="Rectangle 5"/>
          <p:cNvSpPr>
            <a:spLocks noChangeArrowheads="1"/>
          </p:cNvSpPr>
          <p:nvPr/>
        </p:nvSpPr>
        <p:spPr bwMode="auto">
          <a:xfrm>
            <a:off x="7103247" y="5515676"/>
            <a:ext cx="148630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de-DE" sz="800" dirty="0" smtClean="0">
                <a:solidFill>
                  <a:schemeClr val="bg1"/>
                </a:solidFill>
                <a:cs typeface="Arial" panose="020B0604020202020204" pitchFamily="34" charset="0"/>
              </a:rPr>
              <a:t>Source: </a:t>
            </a:r>
            <a:r>
              <a:rPr lang="de-DE" sz="800" dirty="0">
                <a:solidFill>
                  <a:schemeClr val="bg1"/>
                </a:solidFill>
                <a:cs typeface="Arial" panose="020B0604020202020204" pitchFamily="34" charset="0"/>
              </a:rPr>
              <a:t>Liebherr-Werk Nenzing</a:t>
            </a:r>
          </a:p>
        </p:txBody>
      </p:sp>
      <p:sp>
        <p:nvSpPr>
          <p:cNvPr id="11"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17510604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b="1" dirty="0" smtClean="0">
                <a:solidFill>
                  <a:schemeClr val="tx1">
                    <a:lumMod val="75000"/>
                    <a:lumOff val="25000"/>
                  </a:schemeClr>
                </a:solidFill>
              </a:rPr>
              <a:t>Actors in </a:t>
            </a:r>
            <a:br>
              <a:rPr lang="de-DE" b="1" dirty="0" smtClean="0">
                <a:solidFill>
                  <a:schemeClr val="tx1">
                    <a:lumMod val="75000"/>
                    <a:lumOff val="25000"/>
                  </a:schemeClr>
                </a:solidFill>
              </a:rPr>
            </a:br>
            <a:r>
              <a:rPr lang="de-DE" b="1" dirty="0" smtClean="0">
                <a:solidFill>
                  <a:schemeClr val="tx1">
                    <a:lumMod val="75000"/>
                    <a:lumOff val="25000"/>
                  </a:schemeClr>
                </a:solidFill>
              </a:rPr>
              <a:t>multimodal transport</a:t>
            </a:r>
            <a:endParaRPr lang="en-GB" sz="2200" dirty="0">
              <a:solidFill>
                <a:schemeClr val="tx1">
                  <a:lumMod val="75000"/>
                  <a:lumOff val="25000"/>
                </a:schemeClr>
              </a:solidFill>
            </a:endParaRPr>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14</a:t>
            </a:fld>
            <a:endParaRPr lang="de-AT" dirty="0">
              <a:solidFill>
                <a:prstClr val="white"/>
              </a:solidFill>
            </a:endParaRPr>
          </a:p>
        </p:txBody>
      </p:sp>
      <p:grpSp>
        <p:nvGrpSpPr>
          <p:cNvPr id="72" name="Group 71"/>
          <p:cNvGrpSpPr/>
          <p:nvPr/>
        </p:nvGrpSpPr>
        <p:grpSpPr>
          <a:xfrm>
            <a:off x="433536" y="1968995"/>
            <a:ext cx="8212136" cy="3940795"/>
            <a:chOff x="395536" y="2060848"/>
            <a:chExt cx="8212136" cy="3629074"/>
          </a:xfrm>
        </p:grpSpPr>
        <p:cxnSp>
          <p:nvCxnSpPr>
            <p:cNvPr id="65" name="Straight Arrow Connector 64"/>
            <p:cNvCxnSpPr/>
            <p:nvPr/>
          </p:nvCxnSpPr>
          <p:spPr>
            <a:xfrm flipV="1">
              <a:off x="8532440" y="2564904"/>
              <a:ext cx="0" cy="302433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2119229" y="2671044"/>
              <a:ext cx="13501" cy="301887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95536" y="2060848"/>
              <a:ext cx="1656184" cy="504056"/>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smtClean="0">
                  <a:solidFill>
                    <a:schemeClr val="tx1">
                      <a:lumMod val="75000"/>
                      <a:lumOff val="25000"/>
                    </a:schemeClr>
                  </a:solidFill>
                </a:rPr>
                <a:t>Shipper</a:t>
              </a:r>
              <a:endParaRPr lang="en-GB" b="1" dirty="0">
                <a:solidFill>
                  <a:schemeClr val="tx1">
                    <a:lumMod val="75000"/>
                    <a:lumOff val="25000"/>
                  </a:schemeClr>
                </a:solidFill>
              </a:endParaRPr>
            </a:p>
          </p:txBody>
        </p:sp>
        <p:sp>
          <p:nvSpPr>
            <p:cNvPr id="7" name="Rectangle 6"/>
            <p:cNvSpPr/>
            <p:nvPr/>
          </p:nvSpPr>
          <p:spPr>
            <a:xfrm>
              <a:off x="7023496" y="2060848"/>
              <a:ext cx="1584176" cy="504056"/>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smtClean="0">
                  <a:solidFill>
                    <a:schemeClr val="tx1">
                      <a:lumMod val="75000"/>
                      <a:lumOff val="25000"/>
                    </a:schemeClr>
                  </a:solidFill>
                </a:rPr>
                <a:t>Consignee</a:t>
              </a:r>
              <a:endParaRPr lang="en-GB" b="1" dirty="0">
                <a:solidFill>
                  <a:schemeClr val="tx1">
                    <a:lumMod val="75000"/>
                    <a:lumOff val="25000"/>
                  </a:schemeClr>
                </a:solidFill>
              </a:endParaRPr>
            </a:p>
          </p:txBody>
        </p:sp>
        <p:sp>
          <p:nvSpPr>
            <p:cNvPr id="8" name="Rectangle 7"/>
            <p:cNvSpPr/>
            <p:nvPr/>
          </p:nvSpPr>
          <p:spPr>
            <a:xfrm>
              <a:off x="3707904" y="2492896"/>
              <a:ext cx="1656184" cy="504056"/>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smtClean="0">
                  <a:solidFill>
                    <a:schemeClr val="tx1">
                      <a:lumMod val="75000"/>
                      <a:lumOff val="25000"/>
                    </a:schemeClr>
                  </a:solidFill>
                </a:rPr>
                <a:t>Freight</a:t>
              </a:r>
              <a:r>
                <a:rPr lang="de-DE" sz="2000" b="1" dirty="0" smtClean="0">
                  <a:solidFill>
                    <a:schemeClr val="tx1">
                      <a:lumMod val="75000"/>
                      <a:lumOff val="25000"/>
                    </a:schemeClr>
                  </a:solidFill>
                </a:rPr>
                <a:t> </a:t>
              </a:r>
              <a:r>
                <a:rPr lang="de-DE" sz="2000" b="1" dirty="0" err="1" smtClean="0">
                  <a:solidFill>
                    <a:schemeClr val="tx1">
                      <a:lumMod val="75000"/>
                      <a:lumOff val="25000"/>
                    </a:schemeClr>
                  </a:solidFill>
                </a:rPr>
                <a:t>Forwarder</a:t>
              </a:r>
              <a:endParaRPr lang="en-GB" b="1" dirty="0">
                <a:solidFill>
                  <a:schemeClr val="tx1">
                    <a:lumMod val="75000"/>
                    <a:lumOff val="25000"/>
                  </a:schemeClr>
                </a:solidFill>
              </a:endParaRPr>
            </a:p>
          </p:txBody>
        </p:sp>
        <p:sp>
          <p:nvSpPr>
            <p:cNvPr id="9" name="Rectangle 8"/>
            <p:cNvSpPr/>
            <p:nvPr/>
          </p:nvSpPr>
          <p:spPr>
            <a:xfrm>
              <a:off x="3707904" y="3356992"/>
              <a:ext cx="1656184" cy="720080"/>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smtClean="0">
                  <a:solidFill>
                    <a:schemeClr val="tx1">
                      <a:lumMod val="75000"/>
                      <a:lumOff val="25000"/>
                    </a:schemeClr>
                  </a:solidFill>
                </a:rPr>
                <a:t>Kombi-Operator</a:t>
              </a:r>
              <a:endParaRPr lang="en-GB" b="1" dirty="0">
                <a:solidFill>
                  <a:schemeClr val="tx1">
                    <a:lumMod val="75000"/>
                    <a:lumOff val="25000"/>
                  </a:schemeClr>
                </a:solidFill>
              </a:endParaRPr>
            </a:p>
          </p:txBody>
        </p:sp>
        <p:sp>
          <p:nvSpPr>
            <p:cNvPr id="11" name="Rectangle 10"/>
            <p:cNvSpPr/>
            <p:nvPr/>
          </p:nvSpPr>
          <p:spPr>
            <a:xfrm>
              <a:off x="3669893" y="5033020"/>
              <a:ext cx="1728192" cy="504056"/>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chemeClr val="tx1">
                      <a:lumMod val="75000"/>
                      <a:lumOff val="25000"/>
                    </a:schemeClr>
                  </a:solidFill>
                </a:rPr>
                <a:t>Train/</a:t>
              </a:r>
            </a:p>
            <a:p>
              <a:pPr algn="ctr"/>
              <a:r>
                <a:rPr lang="de-DE" sz="1700" b="1" dirty="0" smtClean="0">
                  <a:solidFill>
                    <a:schemeClr val="tx1">
                      <a:lumMod val="75000"/>
                      <a:lumOff val="25000"/>
                    </a:schemeClr>
                  </a:solidFill>
                </a:rPr>
                <a:t>Inland </a:t>
              </a:r>
              <a:r>
                <a:rPr lang="de-DE" sz="1700" b="1" dirty="0" err="1" smtClean="0">
                  <a:solidFill>
                    <a:schemeClr val="tx1">
                      <a:lumMod val="75000"/>
                      <a:lumOff val="25000"/>
                    </a:schemeClr>
                  </a:solidFill>
                </a:rPr>
                <a:t>Waterway</a:t>
              </a:r>
              <a:endParaRPr lang="en-GB" sz="1700" b="1" dirty="0">
                <a:solidFill>
                  <a:schemeClr val="tx1">
                    <a:lumMod val="75000"/>
                    <a:lumOff val="25000"/>
                  </a:schemeClr>
                </a:solidFill>
              </a:endParaRPr>
            </a:p>
          </p:txBody>
        </p:sp>
        <p:sp>
          <p:nvSpPr>
            <p:cNvPr id="13" name="Rectangle 12"/>
            <p:cNvSpPr/>
            <p:nvPr/>
          </p:nvSpPr>
          <p:spPr>
            <a:xfrm>
              <a:off x="5796136" y="4998640"/>
              <a:ext cx="1224136" cy="504056"/>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chemeClr val="tx1">
                      <a:lumMod val="75000"/>
                      <a:lumOff val="25000"/>
                    </a:schemeClr>
                  </a:solidFill>
                </a:rPr>
                <a:t>Terminal B</a:t>
              </a:r>
              <a:endParaRPr lang="en-GB" b="1" dirty="0">
                <a:solidFill>
                  <a:schemeClr val="tx1">
                    <a:lumMod val="75000"/>
                    <a:lumOff val="25000"/>
                  </a:schemeClr>
                </a:solidFill>
              </a:endParaRPr>
            </a:p>
          </p:txBody>
        </p:sp>
        <p:sp>
          <p:nvSpPr>
            <p:cNvPr id="14" name="Rectangle 13"/>
            <p:cNvSpPr/>
            <p:nvPr/>
          </p:nvSpPr>
          <p:spPr>
            <a:xfrm>
              <a:off x="2051720" y="5011340"/>
              <a:ext cx="1224136" cy="504056"/>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chemeClr val="tx1">
                      <a:lumMod val="75000"/>
                      <a:lumOff val="25000"/>
                    </a:schemeClr>
                  </a:solidFill>
                </a:rPr>
                <a:t>Terminal A</a:t>
              </a:r>
              <a:endParaRPr lang="en-GB" b="1" dirty="0">
                <a:solidFill>
                  <a:schemeClr val="tx1">
                    <a:lumMod val="75000"/>
                    <a:lumOff val="25000"/>
                  </a:schemeClr>
                </a:solidFill>
              </a:endParaRPr>
            </a:p>
          </p:txBody>
        </p:sp>
        <p:sp>
          <p:nvSpPr>
            <p:cNvPr id="15" name="Rectangle 14"/>
            <p:cNvSpPr/>
            <p:nvPr/>
          </p:nvSpPr>
          <p:spPr>
            <a:xfrm>
              <a:off x="395536" y="5001220"/>
              <a:ext cx="1224136" cy="504056"/>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chemeClr val="tx1">
                      <a:lumMod val="75000"/>
                      <a:lumOff val="25000"/>
                    </a:schemeClr>
                  </a:solidFill>
                </a:rPr>
                <a:t>Carrier A</a:t>
              </a:r>
              <a:endParaRPr lang="en-GB" b="1" dirty="0">
                <a:solidFill>
                  <a:schemeClr val="tx1">
                    <a:lumMod val="75000"/>
                    <a:lumOff val="25000"/>
                  </a:schemeClr>
                </a:solidFill>
              </a:endParaRPr>
            </a:p>
          </p:txBody>
        </p:sp>
        <p:sp>
          <p:nvSpPr>
            <p:cNvPr id="16" name="Rectangle 15"/>
            <p:cNvSpPr/>
            <p:nvPr/>
          </p:nvSpPr>
          <p:spPr>
            <a:xfrm>
              <a:off x="7380312" y="5001220"/>
              <a:ext cx="1224136" cy="504056"/>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chemeClr val="tx1">
                      <a:lumMod val="75000"/>
                      <a:lumOff val="25000"/>
                    </a:schemeClr>
                  </a:solidFill>
                </a:rPr>
                <a:t>Carrier B</a:t>
              </a:r>
              <a:endParaRPr lang="en-GB" b="1" dirty="0">
                <a:solidFill>
                  <a:schemeClr val="tx1">
                    <a:lumMod val="75000"/>
                    <a:lumOff val="25000"/>
                  </a:schemeClr>
                </a:solidFill>
              </a:endParaRPr>
            </a:p>
          </p:txBody>
        </p:sp>
        <p:cxnSp>
          <p:nvCxnSpPr>
            <p:cNvPr id="23" name="Straight Arrow Connector 22"/>
            <p:cNvCxnSpPr>
              <a:stCxn id="8" idx="2"/>
              <a:endCxn id="9" idx="0"/>
            </p:cNvCxnSpPr>
            <p:nvPr/>
          </p:nvCxnSpPr>
          <p:spPr>
            <a:xfrm>
              <a:off x="4535996" y="2996952"/>
              <a:ext cx="0" cy="36004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9" idx="3"/>
              <a:endCxn id="13" idx="0"/>
            </p:cNvCxnSpPr>
            <p:nvPr/>
          </p:nvCxnSpPr>
          <p:spPr>
            <a:xfrm>
              <a:off x="5364088" y="3717032"/>
              <a:ext cx="1044116" cy="1281608"/>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9" idx="1"/>
              <a:endCxn id="14" idx="0"/>
            </p:cNvCxnSpPr>
            <p:nvPr/>
          </p:nvCxnSpPr>
          <p:spPr>
            <a:xfrm rot="10800000" flipV="1">
              <a:off x="2663788" y="3717032"/>
              <a:ext cx="1044116" cy="1294308"/>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9" idx="2"/>
              <a:endCxn id="11" idx="0"/>
            </p:cNvCxnSpPr>
            <p:nvPr/>
          </p:nvCxnSpPr>
          <p:spPr>
            <a:xfrm flipH="1">
              <a:off x="4533989" y="4077072"/>
              <a:ext cx="2007" cy="95594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8" idx="0"/>
              <a:endCxn id="7" idx="1"/>
            </p:cNvCxnSpPr>
            <p:nvPr/>
          </p:nvCxnSpPr>
          <p:spPr>
            <a:xfrm rot="5400000" flipH="1" flipV="1">
              <a:off x="5689736" y="1159136"/>
              <a:ext cx="180020" cy="2487500"/>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6" idx="3"/>
              <a:endCxn id="8" idx="0"/>
            </p:cNvCxnSpPr>
            <p:nvPr/>
          </p:nvCxnSpPr>
          <p:spPr>
            <a:xfrm>
              <a:off x="2051720" y="2312876"/>
              <a:ext cx="2484276" cy="180020"/>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8" idx="1"/>
              <a:endCxn id="15" idx="0"/>
            </p:cNvCxnSpPr>
            <p:nvPr/>
          </p:nvCxnSpPr>
          <p:spPr>
            <a:xfrm rot="10800000" flipV="1">
              <a:off x="1007604" y="2744924"/>
              <a:ext cx="2700300" cy="2256296"/>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0" name="Elbow Connector 49"/>
            <p:cNvCxnSpPr>
              <a:stCxn id="8" idx="3"/>
              <a:endCxn id="16" idx="0"/>
            </p:cNvCxnSpPr>
            <p:nvPr/>
          </p:nvCxnSpPr>
          <p:spPr>
            <a:xfrm>
              <a:off x="5364088" y="2744924"/>
              <a:ext cx="2628292" cy="2256296"/>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539552" y="2656756"/>
              <a:ext cx="0" cy="234188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39552" y="2656756"/>
              <a:ext cx="1584177"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2166738" y="5609084"/>
              <a:ext cx="6399710"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7023496" y="5225020"/>
              <a:ext cx="38766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7012160" y="5377420"/>
              <a:ext cx="342038"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73" name="Straight Arrow Connector 72"/>
          <p:cNvCxnSpPr/>
          <p:nvPr/>
        </p:nvCxnSpPr>
        <p:spPr>
          <a:xfrm>
            <a:off x="629560" y="6226224"/>
            <a:ext cx="990112"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3597070" y="6249853"/>
            <a:ext cx="96150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1610537" y="6073551"/>
            <a:ext cx="1233271" cy="307777"/>
          </a:xfrm>
          <a:prstGeom prst="rect">
            <a:avLst/>
          </a:prstGeom>
          <a:noFill/>
        </p:spPr>
        <p:txBody>
          <a:bodyPr wrap="square" rtlCol="0">
            <a:spAutoFit/>
          </a:bodyPr>
          <a:lstStyle/>
          <a:p>
            <a:r>
              <a:rPr lang="de-DE" sz="1400" dirty="0" smtClean="0"/>
              <a:t>Flow </a:t>
            </a:r>
            <a:r>
              <a:rPr lang="de-DE" sz="1400" dirty="0" err="1" smtClean="0"/>
              <a:t>of</a:t>
            </a:r>
            <a:r>
              <a:rPr lang="de-DE" sz="1400" dirty="0" smtClean="0"/>
              <a:t> </a:t>
            </a:r>
            <a:r>
              <a:rPr lang="de-DE" sz="1400" dirty="0" err="1" smtClean="0"/>
              <a:t>goods</a:t>
            </a:r>
            <a:endParaRPr lang="en-GB" dirty="0"/>
          </a:p>
        </p:txBody>
      </p:sp>
      <p:sp>
        <p:nvSpPr>
          <p:cNvPr id="80" name="TextBox 79"/>
          <p:cNvSpPr txBox="1"/>
          <p:nvPr/>
        </p:nvSpPr>
        <p:spPr>
          <a:xfrm>
            <a:off x="4540568" y="6105837"/>
            <a:ext cx="1674189" cy="307777"/>
          </a:xfrm>
          <a:prstGeom prst="rect">
            <a:avLst/>
          </a:prstGeom>
          <a:noFill/>
        </p:spPr>
        <p:txBody>
          <a:bodyPr wrap="square" rtlCol="0">
            <a:spAutoFit/>
          </a:bodyPr>
          <a:lstStyle/>
          <a:p>
            <a:r>
              <a:rPr lang="de-DE" sz="1400" dirty="0" smtClean="0"/>
              <a:t>Flow </a:t>
            </a:r>
            <a:r>
              <a:rPr lang="de-DE" sz="1400" dirty="0" err="1" smtClean="0"/>
              <a:t>of</a:t>
            </a:r>
            <a:r>
              <a:rPr lang="de-DE" sz="1400" dirty="0" smtClean="0"/>
              <a:t> </a:t>
            </a:r>
            <a:r>
              <a:rPr lang="de-DE" sz="1400" dirty="0" err="1" smtClean="0"/>
              <a:t>information</a:t>
            </a:r>
            <a:endParaRPr lang="en-GB" dirty="0"/>
          </a:p>
        </p:txBody>
      </p:sp>
    </p:spTree>
    <p:extLst>
      <p:ext uri="{BB962C8B-B14F-4D97-AF65-F5344CB8AC3E}">
        <p14:creationId xmlns:p14="http://schemas.microsoft.com/office/powerpoint/2010/main" val="29834820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de-AT" sz="3100" b="1" dirty="0" smtClean="0">
                <a:solidFill>
                  <a:schemeClr val="tx1">
                    <a:lumMod val="75000"/>
                    <a:lumOff val="25000"/>
                  </a:schemeClr>
                </a:solidFill>
              </a:rPr>
              <a:t>Agenda </a:t>
            </a:r>
            <a:r>
              <a:rPr lang="de-AT" b="1" dirty="0" smtClean="0">
                <a:solidFill>
                  <a:schemeClr val="tx1">
                    <a:lumMod val="75000"/>
                    <a:lumOff val="25000"/>
                  </a:schemeClr>
                </a:solidFill>
              </a:rPr>
              <a:t/>
            </a:r>
            <a:br>
              <a:rPr lang="de-AT" b="1" dirty="0" smtClean="0">
                <a:solidFill>
                  <a:schemeClr val="tx1">
                    <a:lumMod val="75000"/>
                    <a:lumOff val="25000"/>
                  </a:schemeClr>
                </a:solidFill>
              </a:rPr>
            </a:br>
            <a:r>
              <a:rPr lang="de-AT" sz="2200" dirty="0" smtClean="0">
                <a:solidFill>
                  <a:schemeClr val="tx1">
                    <a:lumMod val="75000"/>
                    <a:lumOff val="25000"/>
                  </a:schemeClr>
                </a:solidFill>
              </a:rPr>
              <a:t>Multimodal </a:t>
            </a:r>
            <a:r>
              <a:rPr lang="de-AT" sz="2200" dirty="0" err="1" smtClean="0">
                <a:solidFill>
                  <a:schemeClr val="tx1">
                    <a:lumMod val="75000"/>
                    <a:lumOff val="25000"/>
                  </a:schemeClr>
                </a:solidFill>
              </a:rPr>
              <a:t>transport</a:t>
            </a:r>
            <a:r>
              <a:rPr lang="de-AT" sz="2200" dirty="0" smtClean="0">
                <a:solidFill>
                  <a:schemeClr val="tx1">
                    <a:lumMod val="75000"/>
                    <a:lumOff val="25000"/>
                  </a:schemeClr>
                </a:solidFill>
              </a:rPr>
              <a:t> </a:t>
            </a:r>
            <a:r>
              <a:rPr lang="de-AT" sz="2200" dirty="0" err="1" smtClean="0">
                <a:solidFill>
                  <a:schemeClr val="tx1">
                    <a:lumMod val="75000"/>
                    <a:lumOff val="25000"/>
                  </a:schemeClr>
                </a:solidFill>
              </a:rPr>
              <a:t>as</a:t>
            </a:r>
            <a:r>
              <a:rPr lang="de-AT" sz="2200" dirty="0" smtClean="0">
                <a:solidFill>
                  <a:schemeClr val="tx1">
                    <a:lumMod val="75000"/>
                    <a:lumOff val="25000"/>
                  </a:schemeClr>
                </a:solidFill>
              </a:rPr>
              <a:t> a </a:t>
            </a:r>
            <a:r>
              <a:rPr lang="de-AT" sz="2200" dirty="0" err="1" smtClean="0">
                <a:solidFill>
                  <a:schemeClr val="tx1">
                    <a:lumMod val="75000"/>
                    <a:lumOff val="25000"/>
                  </a:schemeClr>
                </a:solidFill>
              </a:rPr>
              <a:t>contribution</a:t>
            </a:r>
            <a:r>
              <a:rPr lang="de-AT" sz="2200" dirty="0" smtClean="0">
                <a:solidFill>
                  <a:schemeClr val="tx1">
                    <a:lumMod val="75000"/>
                    <a:lumOff val="25000"/>
                  </a:schemeClr>
                </a:solidFill>
              </a:rPr>
              <a:t> </a:t>
            </a:r>
            <a:r>
              <a:rPr lang="de-AT" sz="2200" dirty="0" err="1" smtClean="0">
                <a:solidFill>
                  <a:schemeClr val="tx1">
                    <a:lumMod val="75000"/>
                    <a:lumOff val="25000"/>
                  </a:schemeClr>
                </a:solidFill>
              </a:rPr>
              <a:t>to</a:t>
            </a:r>
            <a:r>
              <a:rPr lang="de-AT" sz="2200" dirty="0" smtClean="0">
                <a:solidFill>
                  <a:schemeClr val="tx1">
                    <a:lumMod val="75000"/>
                    <a:lumOff val="25000"/>
                  </a:schemeClr>
                </a:solidFill>
              </a:rPr>
              <a:t> </a:t>
            </a:r>
            <a:r>
              <a:rPr lang="de-AT" sz="2200" dirty="0" err="1" smtClean="0">
                <a:solidFill>
                  <a:schemeClr val="tx1">
                    <a:lumMod val="75000"/>
                    <a:lumOff val="25000"/>
                  </a:schemeClr>
                </a:solidFill>
              </a:rPr>
              <a:t>sustainable</a:t>
            </a:r>
            <a:r>
              <a:rPr lang="de-AT" sz="2200" dirty="0" smtClean="0">
                <a:solidFill>
                  <a:schemeClr val="tx1">
                    <a:lumMod val="75000"/>
                    <a:lumOff val="25000"/>
                  </a:schemeClr>
                </a:solidFill>
              </a:rPr>
              <a:t> </a:t>
            </a:r>
            <a:r>
              <a:rPr lang="de-AT" sz="2200" dirty="0" err="1" smtClean="0">
                <a:solidFill>
                  <a:schemeClr val="tx1">
                    <a:lumMod val="75000"/>
                    <a:lumOff val="25000"/>
                  </a:schemeClr>
                </a:solidFill>
              </a:rPr>
              <a:t>freight</a:t>
            </a:r>
            <a:r>
              <a:rPr lang="de-AT" sz="2200" dirty="0" smtClean="0">
                <a:solidFill>
                  <a:schemeClr val="tx1">
                    <a:lumMod val="75000"/>
                    <a:lumOff val="25000"/>
                  </a:schemeClr>
                </a:solidFill>
              </a:rPr>
              <a:t> </a:t>
            </a:r>
            <a:r>
              <a:rPr lang="de-AT" sz="2200" dirty="0" err="1" smtClean="0">
                <a:solidFill>
                  <a:schemeClr val="tx1">
                    <a:lumMod val="75000"/>
                    <a:lumOff val="25000"/>
                  </a:schemeClr>
                </a:solidFill>
              </a:rPr>
              <a:t>transport</a:t>
            </a:r>
            <a:endParaRPr lang="de-AT" sz="2200" dirty="0">
              <a:solidFill>
                <a:schemeClr val="tx1">
                  <a:lumMod val="75000"/>
                  <a:lumOff val="25000"/>
                </a:schemeClr>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15</a:t>
            </a:fld>
            <a:endParaRPr lang="de-AT" dirty="0">
              <a:solidFill>
                <a:prstClr val="white"/>
              </a:solidFill>
            </a:endParaRPr>
          </a:p>
        </p:txBody>
      </p:sp>
      <p:graphicFrame>
        <p:nvGraphicFramePr>
          <p:cNvPr id="5" name="Inhaltsplatzhalter 4"/>
          <p:cNvGraphicFramePr>
            <a:graphicFrameLocks/>
          </p:cNvGraphicFramePr>
          <p:nvPr>
            <p:extLst>
              <p:ext uri="{D42A27DB-BD31-4B8C-83A1-F6EECF244321}">
                <p14:modId xmlns:p14="http://schemas.microsoft.com/office/powerpoint/2010/main" val="2213365966"/>
              </p:ext>
            </p:extLst>
          </p:nvPr>
        </p:nvGraphicFramePr>
        <p:xfrm>
          <a:off x="1835696" y="1988840"/>
          <a:ext cx="6480720"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92670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smtClean="0">
                <a:solidFill>
                  <a:schemeClr val="tx1">
                    <a:lumMod val="75000"/>
                    <a:lumOff val="25000"/>
                  </a:schemeClr>
                </a:solidFill>
              </a:rPr>
              <a:t>Advantages of multimodal transport</a:t>
            </a:r>
            <a:endParaRPr lang="en-GB" sz="2000" b="1" dirty="0">
              <a:solidFill>
                <a:schemeClr val="tx1">
                  <a:lumMod val="75000"/>
                  <a:lumOff val="25000"/>
                </a:schemeClr>
              </a:solidFill>
            </a:endParaRPr>
          </a:p>
        </p:txBody>
      </p:sp>
      <p:sp>
        <p:nvSpPr>
          <p:cNvPr id="3" name="Content Placeholder 2"/>
          <p:cNvSpPr>
            <a:spLocks noGrp="1"/>
          </p:cNvSpPr>
          <p:nvPr>
            <p:ph idx="1"/>
          </p:nvPr>
        </p:nvSpPr>
        <p:spPr/>
        <p:txBody>
          <a:bodyPr>
            <a:normAutofit/>
          </a:bodyPr>
          <a:lstStyle/>
          <a:p>
            <a:pPr>
              <a:lnSpc>
                <a:spcPct val="150000"/>
              </a:lnSpc>
            </a:pPr>
            <a:r>
              <a:rPr lang="de-DE" dirty="0" smtClean="0"/>
              <a:t>Environmental </a:t>
            </a:r>
            <a:r>
              <a:rPr lang="de-DE" dirty="0" err="1" smtClean="0"/>
              <a:t>factors</a:t>
            </a:r>
            <a:r>
              <a:rPr lang="de-DE" dirty="0" smtClean="0"/>
              <a:t> </a:t>
            </a:r>
            <a:endParaRPr lang="de-DE" dirty="0"/>
          </a:p>
          <a:p>
            <a:pPr>
              <a:lnSpc>
                <a:spcPct val="150000"/>
              </a:lnSpc>
            </a:pPr>
            <a:r>
              <a:rPr lang="de-DE" dirty="0" err="1" smtClean="0"/>
              <a:t>Energy</a:t>
            </a:r>
            <a:r>
              <a:rPr lang="de-DE" dirty="0" smtClean="0"/>
              <a:t> </a:t>
            </a:r>
            <a:r>
              <a:rPr lang="de-DE" dirty="0" err="1" smtClean="0"/>
              <a:t>efficiency</a:t>
            </a:r>
            <a:r>
              <a:rPr lang="de-DE" dirty="0" smtClean="0"/>
              <a:t> </a:t>
            </a:r>
            <a:endParaRPr lang="de-DE" dirty="0"/>
          </a:p>
          <a:p>
            <a:pPr>
              <a:lnSpc>
                <a:spcPct val="150000"/>
              </a:lnSpc>
            </a:pPr>
            <a:r>
              <a:rPr lang="de-DE" dirty="0" err="1" smtClean="0"/>
              <a:t>Geographical</a:t>
            </a:r>
            <a:r>
              <a:rPr lang="de-DE" dirty="0" smtClean="0"/>
              <a:t> </a:t>
            </a:r>
            <a:r>
              <a:rPr lang="de-DE" dirty="0" err="1" smtClean="0"/>
              <a:t>situation</a:t>
            </a:r>
            <a:endParaRPr lang="de-DE" dirty="0" smtClean="0"/>
          </a:p>
          <a:p>
            <a:pPr>
              <a:lnSpc>
                <a:spcPct val="150000"/>
              </a:lnSpc>
            </a:pPr>
            <a:r>
              <a:rPr lang="de-DE" dirty="0" smtClean="0"/>
              <a:t>Truck </a:t>
            </a:r>
            <a:r>
              <a:rPr lang="de-DE" dirty="0" err="1" smtClean="0"/>
              <a:t>capacities</a:t>
            </a:r>
            <a:endParaRPr lang="de-DE" dirty="0"/>
          </a:p>
          <a:p>
            <a:pPr>
              <a:lnSpc>
                <a:spcPct val="150000"/>
              </a:lnSpc>
            </a:pPr>
            <a:r>
              <a:rPr lang="de-DE" dirty="0" smtClean="0"/>
              <a:t>More </a:t>
            </a:r>
            <a:r>
              <a:rPr lang="de-DE" dirty="0" err="1" smtClean="0"/>
              <a:t>economical</a:t>
            </a:r>
            <a:r>
              <a:rPr lang="de-DE" dirty="0" smtClean="0"/>
              <a:t>, </a:t>
            </a:r>
            <a:r>
              <a:rPr lang="de-DE" dirty="0" err="1" smtClean="0"/>
              <a:t>if</a:t>
            </a:r>
            <a:r>
              <a:rPr lang="de-DE" dirty="0" smtClean="0"/>
              <a:t>…</a:t>
            </a:r>
          </a:p>
          <a:p>
            <a:pPr lvl="1"/>
            <a:r>
              <a:rPr lang="de-DE" dirty="0" err="1" smtClean="0"/>
              <a:t>Transhipment</a:t>
            </a:r>
            <a:r>
              <a:rPr lang="de-DE" dirty="0" smtClean="0"/>
              <a:t> </a:t>
            </a:r>
            <a:r>
              <a:rPr lang="de-DE" dirty="0" err="1" smtClean="0"/>
              <a:t>is</a:t>
            </a:r>
            <a:r>
              <a:rPr lang="de-DE" dirty="0" smtClean="0"/>
              <a:t> </a:t>
            </a:r>
            <a:r>
              <a:rPr lang="de-DE" dirty="0" err="1" smtClean="0"/>
              <a:t>efficiently</a:t>
            </a:r>
            <a:r>
              <a:rPr lang="de-DE" dirty="0" smtClean="0"/>
              <a:t> </a:t>
            </a:r>
            <a:r>
              <a:rPr lang="de-DE" dirty="0" err="1" smtClean="0"/>
              <a:t>designed</a:t>
            </a:r>
            <a:r>
              <a:rPr lang="de-DE" dirty="0" smtClean="0"/>
              <a:t> </a:t>
            </a:r>
          </a:p>
          <a:p>
            <a:pPr lvl="1"/>
            <a:r>
              <a:rPr lang="de-DE" dirty="0" err="1" smtClean="0"/>
              <a:t>Pre</a:t>
            </a:r>
            <a:r>
              <a:rPr lang="de-DE" dirty="0" smtClean="0"/>
              <a:t>- </a:t>
            </a:r>
            <a:r>
              <a:rPr lang="de-DE" dirty="0" err="1" smtClean="0"/>
              <a:t>and</a:t>
            </a:r>
            <a:r>
              <a:rPr lang="de-DE" dirty="0" smtClean="0"/>
              <a:t> end-</a:t>
            </a:r>
            <a:r>
              <a:rPr lang="de-DE" dirty="0" err="1" smtClean="0"/>
              <a:t>haulage</a:t>
            </a:r>
            <a:r>
              <a:rPr lang="de-DE" dirty="0" smtClean="0"/>
              <a:t> </a:t>
            </a:r>
            <a:r>
              <a:rPr lang="de-DE" dirty="0" err="1" smtClean="0"/>
              <a:t>are</a:t>
            </a:r>
            <a:r>
              <a:rPr lang="de-DE" dirty="0" smtClean="0"/>
              <a:t> </a:t>
            </a:r>
            <a:r>
              <a:rPr lang="de-DE" dirty="0" err="1" smtClean="0"/>
              <a:t>cost-effective</a:t>
            </a:r>
            <a:endParaRPr lang="de-DE" dirty="0" smtClean="0"/>
          </a:p>
          <a:p>
            <a:pPr lvl="1"/>
            <a:r>
              <a:rPr lang="de-DE" dirty="0" smtClean="0"/>
              <a:t>A </a:t>
            </a:r>
            <a:r>
              <a:rPr lang="de-DE" dirty="0" err="1" smtClean="0"/>
              <a:t>bundling</a:t>
            </a:r>
            <a:r>
              <a:rPr lang="de-DE" dirty="0" smtClean="0"/>
              <a:t> in main-</a:t>
            </a:r>
            <a:r>
              <a:rPr lang="de-DE" dirty="0" err="1" smtClean="0"/>
              <a:t>haulage</a:t>
            </a:r>
            <a:r>
              <a:rPr lang="de-DE" dirty="0" smtClean="0"/>
              <a:t> </a:t>
            </a:r>
            <a:r>
              <a:rPr lang="de-DE" dirty="0" err="1" smtClean="0"/>
              <a:t>is</a:t>
            </a:r>
            <a:r>
              <a:rPr lang="de-DE" dirty="0" smtClean="0"/>
              <a:t> </a:t>
            </a:r>
            <a:r>
              <a:rPr lang="de-DE" dirty="0" err="1" smtClean="0"/>
              <a:t>possible</a:t>
            </a:r>
            <a:endParaRPr lang="de-DE" dirty="0" smtClean="0"/>
          </a:p>
          <a:p>
            <a:pPr lvl="1"/>
            <a:r>
              <a:rPr lang="de-DE" dirty="0" smtClean="0"/>
              <a:t>Additional services</a:t>
            </a:r>
          </a:p>
          <a:p>
            <a:endParaRPr lang="de-DE" dirty="0" smtClean="0"/>
          </a:p>
          <a:p>
            <a:endParaRPr lang="en-GB" dirty="0"/>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pic>
        <p:nvPicPr>
          <p:cNvPr id="3074" name="Picture 2" descr="Container Lifter, Container, Haf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60848"/>
            <a:ext cx="4364484" cy="24550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60416" y="4510281"/>
            <a:ext cx="4583584" cy="261610"/>
          </a:xfrm>
          <a:prstGeom prst="rect">
            <a:avLst/>
          </a:prstGeom>
          <a:noFill/>
        </p:spPr>
        <p:txBody>
          <a:bodyPr wrap="square" rtlCol="0">
            <a:spAutoFit/>
          </a:bodyPr>
          <a:lstStyle/>
          <a:p>
            <a:r>
              <a:rPr lang="de-DE" sz="1100" dirty="0" smtClean="0">
                <a:solidFill>
                  <a:schemeClr val="tx1">
                    <a:lumMod val="75000"/>
                    <a:lumOff val="25000"/>
                  </a:schemeClr>
                </a:solidFill>
              </a:rPr>
              <a:t>Source: </a:t>
            </a:r>
            <a:r>
              <a:rPr lang="de-DE" sz="1100" dirty="0">
                <a:solidFill>
                  <a:schemeClr val="tx1">
                    <a:lumMod val="75000"/>
                    <a:lumOff val="25000"/>
                  </a:schemeClr>
                </a:solidFill>
              </a:rPr>
              <a:t>https://pixabay.com/de/container-lifter-container-hafen-1367609/</a:t>
            </a:r>
            <a:endParaRPr lang="en-GB" sz="1100" dirty="0">
              <a:solidFill>
                <a:schemeClr val="tx1">
                  <a:lumMod val="75000"/>
                  <a:lumOff val="25000"/>
                </a:schemeClr>
              </a:solidFill>
            </a:endParaRPr>
          </a:p>
        </p:txBody>
      </p:sp>
    </p:spTree>
    <p:extLst>
      <p:ext uri="{BB962C8B-B14F-4D97-AF65-F5344CB8AC3E}">
        <p14:creationId xmlns:p14="http://schemas.microsoft.com/office/powerpoint/2010/main" val="1845321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err="1" smtClean="0">
                <a:solidFill>
                  <a:schemeClr val="tx1">
                    <a:lumMod val="75000"/>
                    <a:lumOff val="25000"/>
                  </a:schemeClr>
                </a:solidFill>
              </a:rPr>
              <a:t>Strenghts</a:t>
            </a:r>
            <a:r>
              <a:rPr lang="de-DE" b="1" dirty="0" smtClean="0">
                <a:solidFill>
                  <a:schemeClr val="tx1">
                    <a:lumMod val="75000"/>
                    <a:lumOff val="25000"/>
                  </a:schemeClr>
                </a:solidFill>
              </a:rPr>
              <a:t> </a:t>
            </a:r>
            <a:r>
              <a:rPr lang="de-DE" b="1" dirty="0" err="1" smtClean="0">
                <a:solidFill>
                  <a:schemeClr val="tx1">
                    <a:lumMod val="75000"/>
                    <a:lumOff val="25000"/>
                  </a:schemeClr>
                </a:solidFill>
              </a:rPr>
              <a:t>and</a:t>
            </a:r>
            <a:r>
              <a:rPr lang="de-DE" b="1" dirty="0" smtClean="0">
                <a:solidFill>
                  <a:schemeClr val="tx1">
                    <a:lumMod val="75000"/>
                    <a:lumOff val="25000"/>
                  </a:schemeClr>
                </a:solidFill>
              </a:rPr>
              <a:t> </a:t>
            </a:r>
            <a:r>
              <a:rPr lang="de-DE" b="1" dirty="0" err="1" smtClean="0">
                <a:solidFill>
                  <a:schemeClr val="tx1">
                    <a:lumMod val="75000"/>
                    <a:lumOff val="25000"/>
                  </a:schemeClr>
                </a:solidFill>
              </a:rPr>
              <a:t>weaknesses</a:t>
            </a:r>
            <a:r>
              <a:rPr lang="de-DE" b="1" dirty="0" smtClean="0">
                <a:solidFill>
                  <a:schemeClr val="tx1">
                    <a:lumMod val="75000"/>
                    <a:lumOff val="25000"/>
                  </a:schemeClr>
                </a:solidFill>
              </a:rPr>
              <a:t> </a:t>
            </a:r>
            <a:r>
              <a:rPr lang="de-DE" b="1" dirty="0" err="1" smtClean="0">
                <a:solidFill>
                  <a:schemeClr val="tx1">
                    <a:lumMod val="75000"/>
                    <a:lumOff val="25000"/>
                  </a:schemeClr>
                </a:solidFill>
              </a:rPr>
              <a:t>of</a:t>
            </a:r>
            <a:r>
              <a:rPr lang="de-DE" b="1" dirty="0" smtClean="0">
                <a:solidFill>
                  <a:schemeClr val="tx1">
                    <a:lumMod val="75000"/>
                    <a:lumOff val="25000"/>
                  </a:schemeClr>
                </a:solidFill>
              </a:rPr>
              <a:t> </a:t>
            </a:r>
            <a:r>
              <a:rPr lang="de-DE" b="1" dirty="0" err="1" smtClean="0">
                <a:solidFill>
                  <a:schemeClr val="tx1">
                    <a:lumMod val="75000"/>
                    <a:lumOff val="25000"/>
                  </a:schemeClr>
                </a:solidFill>
              </a:rPr>
              <a:t>transport</a:t>
            </a:r>
            <a:r>
              <a:rPr lang="de-DE" b="1" dirty="0" smtClean="0">
                <a:solidFill>
                  <a:schemeClr val="tx1">
                    <a:lumMod val="75000"/>
                    <a:lumOff val="25000"/>
                  </a:schemeClr>
                </a:solidFill>
              </a:rPr>
              <a:t> </a:t>
            </a:r>
            <a:r>
              <a:rPr lang="de-DE" b="1" dirty="0" err="1" smtClean="0">
                <a:solidFill>
                  <a:schemeClr val="tx1">
                    <a:lumMod val="75000"/>
                    <a:lumOff val="25000"/>
                  </a:schemeClr>
                </a:solidFill>
              </a:rPr>
              <a:t>modes</a:t>
            </a:r>
            <a:endParaRPr lang="en-GB" b="1" dirty="0">
              <a:solidFill>
                <a:schemeClr val="tx1">
                  <a:lumMod val="75000"/>
                  <a:lumOff val="25000"/>
                </a:schemeClr>
              </a:solidFill>
            </a:endParaRPr>
          </a:p>
        </p:txBody>
      </p:sp>
      <p:sp>
        <p:nvSpPr>
          <p:cNvPr id="3" name="Content Placeholder 2"/>
          <p:cNvSpPr>
            <a:spLocks noGrp="1"/>
          </p:cNvSpPr>
          <p:nvPr>
            <p:ph idx="1"/>
          </p:nvPr>
        </p:nvSpPr>
        <p:spPr/>
        <p:txBody>
          <a:bodyPr>
            <a:normAutofit/>
          </a:bodyPr>
          <a:lstStyle/>
          <a:p>
            <a:r>
              <a:rPr lang="de-DE" dirty="0" smtClean="0"/>
              <a:t>Specific advantages of utilisation of transport modes</a:t>
            </a:r>
          </a:p>
          <a:p>
            <a:r>
              <a:rPr lang="de-DE" dirty="0" smtClean="0"/>
              <a:t>Minimise disadvantages of transport modes</a:t>
            </a:r>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17</a:t>
            </a:fld>
            <a:endParaRPr lang="de-AT" dirty="0">
              <a:solidFill>
                <a:prstClr val="white"/>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491350332"/>
              </p:ext>
            </p:extLst>
          </p:nvPr>
        </p:nvGraphicFramePr>
        <p:xfrm>
          <a:off x="323528" y="2780928"/>
          <a:ext cx="8496943" cy="3571240"/>
        </p:xfrm>
        <a:graphic>
          <a:graphicData uri="http://schemas.openxmlformats.org/drawingml/2006/table">
            <a:tbl>
              <a:tblPr firstRow="1" bandRow="1">
                <a:tableStyleId>{FABFCF23-3B69-468F-B69F-88F6DE6A72F2}</a:tableStyleId>
              </a:tblPr>
              <a:tblGrid>
                <a:gridCol w="1872208">
                  <a:extLst>
                    <a:ext uri="{9D8B030D-6E8A-4147-A177-3AD203B41FA5}">
                      <a16:colId xmlns:a16="http://schemas.microsoft.com/office/drawing/2014/main" val="20000"/>
                    </a:ext>
                  </a:extLst>
                </a:gridCol>
                <a:gridCol w="3456384">
                  <a:extLst>
                    <a:ext uri="{9D8B030D-6E8A-4147-A177-3AD203B41FA5}">
                      <a16:colId xmlns:a16="http://schemas.microsoft.com/office/drawing/2014/main" val="20001"/>
                    </a:ext>
                  </a:extLst>
                </a:gridCol>
                <a:gridCol w="3168351">
                  <a:extLst>
                    <a:ext uri="{9D8B030D-6E8A-4147-A177-3AD203B41FA5}">
                      <a16:colId xmlns:a16="http://schemas.microsoft.com/office/drawing/2014/main" val="20002"/>
                    </a:ext>
                  </a:extLst>
                </a:gridCol>
              </a:tblGrid>
              <a:tr h="370840">
                <a:tc>
                  <a:txBody>
                    <a:bodyPr/>
                    <a:lstStyle/>
                    <a:p>
                      <a:r>
                        <a:rPr lang="de-DE" dirty="0" smtClean="0"/>
                        <a:t>Transport </a:t>
                      </a:r>
                      <a:r>
                        <a:rPr lang="de-DE" dirty="0" err="1" smtClean="0"/>
                        <a:t>mode</a:t>
                      </a:r>
                      <a:endParaRPr lang="en-GB" dirty="0"/>
                    </a:p>
                  </a:txBody>
                  <a:tcPr/>
                </a:tc>
                <a:tc>
                  <a:txBody>
                    <a:bodyPr/>
                    <a:lstStyle/>
                    <a:p>
                      <a:r>
                        <a:rPr lang="de-DE" dirty="0" err="1" smtClean="0"/>
                        <a:t>Strenghts</a:t>
                      </a:r>
                      <a:endParaRPr lang="en-GB" dirty="0"/>
                    </a:p>
                  </a:txBody>
                  <a:tcPr/>
                </a:tc>
                <a:tc>
                  <a:txBody>
                    <a:bodyPr/>
                    <a:lstStyle/>
                    <a:p>
                      <a:r>
                        <a:rPr lang="de-DE" dirty="0" err="1" smtClean="0"/>
                        <a:t>Weaknesses</a:t>
                      </a:r>
                      <a:endParaRPr lang="en-GB" dirty="0"/>
                    </a:p>
                  </a:txBody>
                  <a:tcPr/>
                </a:tc>
                <a:extLst>
                  <a:ext uri="{0D108BD9-81ED-4DB2-BD59-A6C34878D82A}">
                    <a16:rowId xmlns:a16="http://schemas.microsoft.com/office/drawing/2014/main" val="10000"/>
                  </a:ext>
                </a:extLst>
              </a:tr>
              <a:tr h="370840">
                <a:tc>
                  <a:txBody>
                    <a:bodyPr/>
                    <a:lstStyle/>
                    <a:p>
                      <a:r>
                        <a:rPr lang="de-DE" b="0" dirty="0" smtClean="0"/>
                        <a:t>Road</a:t>
                      </a:r>
                      <a:endParaRPr lang="en-GB" b="1" dirty="0"/>
                    </a:p>
                  </a:txBody>
                  <a:tcPr/>
                </a:tc>
                <a:tc>
                  <a:txBody>
                    <a:bodyPr/>
                    <a:lstStyle/>
                    <a:p>
                      <a:pPr marL="285750" indent="-285750">
                        <a:buFont typeface="Arial" panose="020B0604020202020204" pitchFamily="34" charset="0"/>
                        <a:buChar char="•"/>
                      </a:pPr>
                      <a:r>
                        <a:rPr lang="de-DE" sz="1600" dirty="0" smtClean="0"/>
                        <a:t>High </a:t>
                      </a:r>
                      <a:r>
                        <a:rPr lang="de-DE" sz="1600" dirty="0" err="1" smtClean="0"/>
                        <a:t>network</a:t>
                      </a:r>
                      <a:r>
                        <a:rPr lang="de-DE" sz="1600" baseline="0" dirty="0" smtClean="0"/>
                        <a:t> </a:t>
                      </a:r>
                      <a:r>
                        <a:rPr lang="de-DE" sz="1600" baseline="0" dirty="0" err="1" smtClean="0"/>
                        <a:t>density</a:t>
                      </a:r>
                      <a:endParaRPr lang="de-DE" sz="1600" baseline="0" dirty="0" smtClean="0"/>
                    </a:p>
                    <a:p>
                      <a:pPr marL="285750" indent="-285750">
                        <a:buFont typeface="Arial" panose="020B0604020202020204" pitchFamily="34" charset="0"/>
                        <a:buChar char="•"/>
                      </a:pPr>
                      <a:r>
                        <a:rPr lang="de-DE" sz="1600" baseline="0" dirty="0" smtClean="0"/>
                        <a:t>Speed </a:t>
                      </a:r>
                      <a:r>
                        <a:rPr lang="de-DE" sz="1600" baseline="0" dirty="0" err="1" smtClean="0"/>
                        <a:t>regarding</a:t>
                      </a:r>
                      <a:r>
                        <a:rPr lang="de-DE" sz="1600" baseline="0" dirty="0" smtClean="0"/>
                        <a:t> </a:t>
                      </a:r>
                      <a:r>
                        <a:rPr lang="de-DE" sz="1600" baseline="0" dirty="0" err="1" smtClean="0"/>
                        <a:t>short</a:t>
                      </a:r>
                      <a:r>
                        <a:rPr lang="de-DE" sz="1600" baseline="0" dirty="0" smtClean="0"/>
                        <a:t> </a:t>
                      </a:r>
                      <a:r>
                        <a:rPr lang="de-DE" sz="1600" baseline="0" dirty="0" err="1" smtClean="0"/>
                        <a:t>transport</a:t>
                      </a:r>
                      <a:r>
                        <a:rPr lang="de-DE" sz="1600" baseline="0" dirty="0" smtClean="0"/>
                        <a:t> </a:t>
                      </a:r>
                      <a:r>
                        <a:rPr lang="de-DE" sz="1600" baseline="0" dirty="0" err="1" smtClean="0"/>
                        <a:t>distances</a:t>
                      </a:r>
                      <a:endParaRPr lang="en-GB" sz="1600" dirty="0"/>
                    </a:p>
                  </a:txBody>
                  <a:tcPr/>
                </a:tc>
                <a:tc>
                  <a:txBody>
                    <a:bodyPr/>
                    <a:lstStyle/>
                    <a:p>
                      <a:pPr marL="285750" indent="-285750">
                        <a:buFont typeface="Arial" panose="020B0604020202020204" pitchFamily="34" charset="0"/>
                        <a:buChar char="•"/>
                      </a:pPr>
                      <a:r>
                        <a:rPr lang="de-DE" sz="1600" dirty="0" smtClean="0"/>
                        <a:t>Low </a:t>
                      </a:r>
                      <a:r>
                        <a:rPr lang="de-DE" sz="1600" dirty="0" err="1" smtClean="0"/>
                        <a:t>transport</a:t>
                      </a:r>
                      <a:r>
                        <a:rPr lang="de-DE" sz="1600" dirty="0" smtClean="0"/>
                        <a:t> </a:t>
                      </a:r>
                      <a:r>
                        <a:rPr lang="de-DE" sz="1600" dirty="0" err="1" smtClean="0"/>
                        <a:t>volumes</a:t>
                      </a:r>
                      <a:endParaRPr lang="de-DE" sz="1600" baseline="0" dirty="0" smtClean="0"/>
                    </a:p>
                    <a:p>
                      <a:pPr marL="285750" indent="-285750">
                        <a:buFont typeface="Arial" panose="020B0604020202020204" pitchFamily="34" charset="0"/>
                        <a:buChar char="•"/>
                      </a:pPr>
                      <a:r>
                        <a:rPr lang="de-DE" sz="1600" baseline="0" dirty="0" smtClean="0"/>
                        <a:t>High </a:t>
                      </a:r>
                      <a:r>
                        <a:rPr lang="de-DE" sz="1600" baseline="0" dirty="0" err="1" smtClean="0"/>
                        <a:t>external</a:t>
                      </a:r>
                      <a:r>
                        <a:rPr lang="de-DE" sz="1600" baseline="0" dirty="0" smtClean="0"/>
                        <a:t> </a:t>
                      </a:r>
                      <a:r>
                        <a:rPr lang="de-DE" sz="1600" baseline="0" dirty="0" err="1" smtClean="0"/>
                        <a:t>costs</a:t>
                      </a:r>
                      <a:endParaRPr lang="de-DE" sz="1600" baseline="0" dirty="0" smtClean="0"/>
                    </a:p>
                  </a:txBody>
                  <a:tcPr/>
                </a:tc>
                <a:extLst>
                  <a:ext uri="{0D108BD9-81ED-4DB2-BD59-A6C34878D82A}">
                    <a16:rowId xmlns:a16="http://schemas.microsoft.com/office/drawing/2014/main" val="10001"/>
                  </a:ext>
                </a:extLst>
              </a:tr>
              <a:tr h="370840">
                <a:tc>
                  <a:txBody>
                    <a:bodyPr/>
                    <a:lstStyle/>
                    <a:p>
                      <a:r>
                        <a:rPr lang="de-DE" dirty="0" err="1" smtClean="0"/>
                        <a:t>Rail</a:t>
                      </a:r>
                      <a:endParaRPr lang="en-GB" b="1" dirty="0"/>
                    </a:p>
                  </a:txBody>
                  <a:tcPr/>
                </a:tc>
                <a:tc>
                  <a:txBody>
                    <a:bodyPr/>
                    <a:lstStyle/>
                    <a:p>
                      <a:pPr marL="285750" indent="-285750">
                        <a:buFont typeface="Arial" panose="020B0604020202020204" pitchFamily="34" charset="0"/>
                        <a:buChar char="•"/>
                      </a:pPr>
                      <a:r>
                        <a:rPr lang="de-DE" sz="1600" dirty="0" smtClean="0"/>
                        <a:t>Low environmental</a:t>
                      </a:r>
                      <a:r>
                        <a:rPr lang="de-DE" sz="1600" baseline="0" dirty="0" smtClean="0"/>
                        <a:t> </a:t>
                      </a:r>
                      <a:r>
                        <a:rPr lang="de-DE" sz="1600" baseline="0" dirty="0" err="1" smtClean="0"/>
                        <a:t>impact</a:t>
                      </a:r>
                      <a:r>
                        <a:rPr lang="de-DE" sz="1600" dirty="0" smtClean="0"/>
                        <a:t> (CO2, </a:t>
                      </a:r>
                      <a:r>
                        <a:rPr lang="de-DE" sz="1600" dirty="0" err="1" smtClean="0"/>
                        <a:t>pollutant</a:t>
                      </a:r>
                      <a:r>
                        <a:rPr lang="de-DE" sz="1600" dirty="0" smtClean="0"/>
                        <a:t>,</a:t>
                      </a:r>
                      <a:r>
                        <a:rPr lang="de-DE" sz="1600" baseline="0" dirty="0" smtClean="0"/>
                        <a:t> </a:t>
                      </a:r>
                      <a:r>
                        <a:rPr lang="de-DE" sz="1600" baseline="0" dirty="0" err="1" smtClean="0"/>
                        <a:t>noise</a:t>
                      </a:r>
                      <a:r>
                        <a:rPr lang="de-DE" sz="1600" baseline="0" dirty="0" smtClean="0"/>
                        <a:t>)</a:t>
                      </a:r>
                    </a:p>
                    <a:p>
                      <a:pPr marL="285750" indent="-285750">
                        <a:buFont typeface="Arial" panose="020B0604020202020204" pitchFamily="34" charset="0"/>
                        <a:buChar char="•"/>
                      </a:pPr>
                      <a:r>
                        <a:rPr lang="de-DE" sz="1600" baseline="0" dirty="0" smtClean="0"/>
                        <a:t>More </a:t>
                      </a:r>
                      <a:r>
                        <a:rPr lang="de-DE" sz="1600" baseline="0" dirty="0" err="1" smtClean="0"/>
                        <a:t>dense</a:t>
                      </a:r>
                      <a:r>
                        <a:rPr lang="de-DE" sz="1600" baseline="0" dirty="0" smtClean="0"/>
                        <a:t> </a:t>
                      </a:r>
                      <a:r>
                        <a:rPr lang="de-DE" sz="1600" baseline="0" dirty="0" err="1" smtClean="0"/>
                        <a:t>rail</a:t>
                      </a:r>
                      <a:r>
                        <a:rPr lang="de-DE" sz="1600" baseline="0" dirty="0" smtClean="0"/>
                        <a:t> </a:t>
                      </a:r>
                      <a:r>
                        <a:rPr lang="de-DE" sz="1600" baseline="0" dirty="0" err="1" smtClean="0"/>
                        <a:t>network</a:t>
                      </a:r>
                      <a:r>
                        <a:rPr lang="de-DE" sz="1600" baseline="0" dirty="0" smtClean="0"/>
                        <a:t> (in </a:t>
                      </a:r>
                      <a:r>
                        <a:rPr lang="de-DE" sz="1600" baseline="0" dirty="0" err="1" smtClean="0"/>
                        <a:t>comparison</a:t>
                      </a:r>
                      <a:r>
                        <a:rPr lang="de-DE" sz="1600" baseline="0" dirty="0" smtClean="0"/>
                        <a:t> </a:t>
                      </a:r>
                      <a:r>
                        <a:rPr lang="de-DE" sz="1600" baseline="0" dirty="0" err="1" smtClean="0"/>
                        <a:t>to</a:t>
                      </a:r>
                      <a:r>
                        <a:rPr lang="de-DE" sz="1600" baseline="0" dirty="0" smtClean="0"/>
                        <a:t> </a:t>
                      </a:r>
                      <a:r>
                        <a:rPr lang="de-DE" sz="1600" baseline="0" dirty="0" err="1" smtClean="0"/>
                        <a:t>waterway</a:t>
                      </a:r>
                      <a:r>
                        <a:rPr lang="de-DE" sz="1600" baseline="0" dirty="0" smtClean="0"/>
                        <a:t>)</a:t>
                      </a:r>
                    </a:p>
                    <a:p>
                      <a:pPr marL="285750" indent="-285750">
                        <a:buFont typeface="Arial" panose="020B0604020202020204" pitchFamily="34" charset="0"/>
                        <a:buChar char="•"/>
                      </a:pPr>
                      <a:r>
                        <a:rPr lang="de-DE" sz="1600" baseline="0" dirty="0" smtClean="0"/>
                        <a:t>Low-</a:t>
                      </a:r>
                      <a:r>
                        <a:rPr lang="de-DE" sz="1600" baseline="0" dirty="0" err="1" smtClean="0"/>
                        <a:t>cost</a:t>
                      </a:r>
                      <a:r>
                        <a:rPr lang="de-DE" sz="1600" baseline="0" dirty="0" smtClean="0"/>
                        <a:t> </a:t>
                      </a:r>
                      <a:r>
                        <a:rPr lang="de-DE" sz="1600" baseline="0" dirty="0" err="1" smtClean="0"/>
                        <a:t>and</a:t>
                      </a:r>
                      <a:r>
                        <a:rPr lang="de-DE" sz="1600" baseline="0" dirty="0" smtClean="0"/>
                        <a:t> fast on medium </a:t>
                      </a:r>
                      <a:r>
                        <a:rPr lang="de-DE" sz="1600" baseline="0" dirty="0" err="1" smtClean="0"/>
                        <a:t>haul</a:t>
                      </a:r>
                      <a:r>
                        <a:rPr lang="de-DE" sz="1600" baseline="0" dirty="0" smtClean="0"/>
                        <a:t> </a:t>
                      </a:r>
                      <a:r>
                        <a:rPr lang="de-DE" sz="1600" baseline="0" dirty="0" err="1" smtClean="0"/>
                        <a:t>routes</a:t>
                      </a:r>
                      <a:endParaRPr lang="en-GB" sz="1600" dirty="0"/>
                    </a:p>
                  </a:txBody>
                  <a:tcPr/>
                </a:tc>
                <a:tc>
                  <a:txBody>
                    <a:bodyPr/>
                    <a:lstStyle/>
                    <a:p>
                      <a:pPr marL="285750" indent="-285750">
                        <a:buFont typeface="Arial" panose="020B0604020202020204" pitchFamily="34" charset="0"/>
                        <a:buChar char="•"/>
                      </a:pPr>
                      <a:r>
                        <a:rPr lang="de-DE" sz="1600" dirty="0" err="1" smtClean="0"/>
                        <a:t>Lower</a:t>
                      </a:r>
                      <a:r>
                        <a:rPr lang="de-DE" sz="1600" dirty="0" smtClean="0"/>
                        <a:t> </a:t>
                      </a:r>
                      <a:r>
                        <a:rPr lang="de-DE" sz="1600" dirty="0" err="1" smtClean="0"/>
                        <a:t>rail</a:t>
                      </a:r>
                      <a:r>
                        <a:rPr lang="de-DE" sz="1600" dirty="0" smtClean="0"/>
                        <a:t> </a:t>
                      </a:r>
                      <a:r>
                        <a:rPr lang="de-DE" sz="1600" dirty="0" err="1" smtClean="0"/>
                        <a:t>network</a:t>
                      </a:r>
                      <a:r>
                        <a:rPr lang="de-DE" sz="1600" dirty="0" smtClean="0"/>
                        <a:t> </a:t>
                      </a:r>
                      <a:r>
                        <a:rPr lang="de-DE" sz="1600" dirty="0" err="1" smtClean="0"/>
                        <a:t>density</a:t>
                      </a:r>
                      <a:r>
                        <a:rPr lang="de-DE" sz="1600" dirty="0" smtClean="0"/>
                        <a:t> </a:t>
                      </a:r>
                      <a:r>
                        <a:rPr lang="de-DE" sz="1600" dirty="0" err="1" smtClean="0"/>
                        <a:t>than</a:t>
                      </a:r>
                      <a:r>
                        <a:rPr lang="de-DE" sz="1600" dirty="0" smtClean="0"/>
                        <a:t> </a:t>
                      </a:r>
                      <a:r>
                        <a:rPr lang="de-DE" sz="1600" dirty="0" err="1" smtClean="0"/>
                        <a:t>the</a:t>
                      </a:r>
                      <a:r>
                        <a:rPr lang="de-DE" sz="1600" baseline="0" dirty="0" smtClean="0"/>
                        <a:t> </a:t>
                      </a:r>
                      <a:r>
                        <a:rPr lang="de-DE" sz="1600" baseline="0" dirty="0" err="1" smtClean="0"/>
                        <a:t>road</a:t>
                      </a:r>
                      <a:endParaRPr lang="en-GB" sz="1600" dirty="0"/>
                    </a:p>
                  </a:txBody>
                  <a:tcPr/>
                </a:tc>
                <a:extLst>
                  <a:ext uri="{0D108BD9-81ED-4DB2-BD59-A6C34878D82A}">
                    <a16:rowId xmlns:a16="http://schemas.microsoft.com/office/drawing/2014/main" val="10002"/>
                  </a:ext>
                </a:extLst>
              </a:tr>
              <a:tr h="370840">
                <a:tc>
                  <a:txBody>
                    <a:bodyPr/>
                    <a:lstStyle/>
                    <a:p>
                      <a:r>
                        <a:rPr lang="de-DE" dirty="0" err="1" smtClean="0"/>
                        <a:t>Waterway</a:t>
                      </a:r>
                      <a:endParaRPr lang="en-GB" b="1" dirty="0"/>
                    </a:p>
                  </a:txBody>
                  <a:tcPr/>
                </a:tc>
                <a:tc>
                  <a:txBody>
                    <a:bodyPr/>
                    <a:lstStyle/>
                    <a:p>
                      <a:pPr marL="285750" indent="-285750">
                        <a:buFont typeface="Arial" panose="020B0604020202020204" pitchFamily="34" charset="0"/>
                        <a:buChar char="•"/>
                      </a:pPr>
                      <a:r>
                        <a:rPr lang="de-DE" sz="1600" dirty="0" smtClean="0"/>
                        <a:t>Low </a:t>
                      </a:r>
                      <a:r>
                        <a:rPr lang="de-DE" sz="1600" dirty="0" err="1" smtClean="0"/>
                        <a:t>transport</a:t>
                      </a:r>
                      <a:r>
                        <a:rPr lang="de-DE" sz="1600" dirty="0" smtClean="0"/>
                        <a:t> </a:t>
                      </a:r>
                      <a:r>
                        <a:rPr lang="de-DE" sz="1600" dirty="0" err="1" smtClean="0"/>
                        <a:t>costs</a:t>
                      </a:r>
                      <a:r>
                        <a:rPr lang="de-DE" sz="1600" baseline="0" dirty="0" smtClean="0"/>
                        <a:t> </a:t>
                      </a:r>
                      <a:r>
                        <a:rPr lang="de-DE" sz="1600" baseline="0" dirty="0" err="1" smtClean="0"/>
                        <a:t>and</a:t>
                      </a:r>
                      <a:r>
                        <a:rPr lang="de-DE" sz="1600" baseline="0" dirty="0" smtClean="0"/>
                        <a:t> </a:t>
                      </a:r>
                      <a:r>
                        <a:rPr lang="de-DE" sz="1600" baseline="0" dirty="0" err="1" smtClean="0"/>
                        <a:t>low</a:t>
                      </a:r>
                      <a:r>
                        <a:rPr lang="de-DE" sz="1600" baseline="0" dirty="0" smtClean="0"/>
                        <a:t> negative </a:t>
                      </a:r>
                      <a:r>
                        <a:rPr lang="de-DE" sz="1600" baseline="0" dirty="0" err="1" smtClean="0"/>
                        <a:t>effects</a:t>
                      </a:r>
                      <a:r>
                        <a:rPr lang="de-DE" sz="1600" baseline="0" dirty="0" smtClean="0"/>
                        <a:t> at high </a:t>
                      </a:r>
                      <a:r>
                        <a:rPr lang="de-DE" sz="1600" baseline="0" dirty="0" err="1" smtClean="0"/>
                        <a:t>volumes</a:t>
                      </a:r>
                      <a:endParaRPr lang="de-DE" sz="1600" baseline="0" dirty="0" smtClean="0"/>
                    </a:p>
                    <a:p>
                      <a:pPr marL="285750" indent="-285750">
                        <a:buFont typeface="Arial" panose="020B0604020202020204" pitchFamily="34" charset="0"/>
                        <a:buChar char="•"/>
                      </a:pPr>
                      <a:r>
                        <a:rPr lang="de-DE" sz="1600" baseline="0" dirty="0" err="1" smtClean="0"/>
                        <a:t>Safety</a:t>
                      </a:r>
                      <a:r>
                        <a:rPr lang="de-DE" sz="1600" baseline="0" dirty="0" smtClean="0"/>
                        <a:t> </a:t>
                      </a:r>
                      <a:r>
                        <a:rPr lang="de-DE" sz="1600" baseline="0" dirty="0" err="1" smtClean="0"/>
                        <a:t>and</a:t>
                      </a:r>
                      <a:r>
                        <a:rPr lang="de-DE" sz="1600" baseline="0" dirty="0" smtClean="0"/>
                        <a:t> </a:t>
                      </a:r>
                      <a:r>
                        <a:rPr lang="de-DE" sz="1600" baseline="0" dirty="0" err="1" smtClean="0"/>
                        <a:t>security</a:t>
                      </a:r>
                      <a:endParaRPr lang="en-GB" sz="1600" dirty="0"/>
                    </a:p>
                  </a:txBody>
                  <a:tcPr/>
                </a:tc>
                <a:tc>
                  <a:txBody>
                    <a:bodyPr/>
                    <a:lstStyle/>
                    <a:p>
                      <a:pPr marL="285750" indent="-285750">
                        <a:buFont typeface="Arial" panose="020B0604020202020204" pitchFamily="34" charset="0"/>
                        <a:buChar char="•"/>
                      </a:pPr>
                      <a:r>
                        <a:rPr lang="de-DE" sz="1600" dirty="0" smtClean="0"/>
                        <a:t>Transport duration (low transport speed)</a:t>
                      </a:r>
                    </a:p>
                    <a:p>
                      <a:pPr marL="285750" indent="-285750">
                        <a:buFont typeface="Arial" panose="020B0604020202020204" pitchFamily="34" charset="0"/>
                        <a:buChar char="•"/>
                      </a:pPr>
                      <a:r>
                        <a:rPr lang="de-DE" sz="1600" dirty="0" smtClean="0"/>
                        <a:t>Low </a:t>
                      </a:r>
                      <a:r>
                        <a:rPr lang="de-DE" sz="1600" dirty="0" err="1" smtClean="0"/>
                        <a:t>waterway</a:t>
                      </a:r>
                      <a:r>
                        <a:rPr lang="de-DE" sz="1600" dirty="0" smtClean="0"/>
                        <a:t> </a:t>
                      </a:r>
                      <a:r>
                        <a:rPr lang="de-DE" sz="1600" dirty="0" err="1" smtClean="0"/>
                        <a:t>network</a:t>
                      </a:r>
                      <a:r>
                        <a:rPr lang="de-DE" sz="1600" dirty="0" smtClean="0"/>
                        <a:t> </a:t>
                      </a:r>
                      <a:r>
                        <a:rPr lang="de-DE" sz="1600" dirty="0" err="1" smtClean="0"/>
                        <a:t>density</a:t>
                      </a:r>
                      <a:endParaRPr lang="en-GB" sz="16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978409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18</a:t>
            </a:fld>
            <a:endParaRPr lang="de-AT" dirty="0">
              <a:solidFill>
                <a:prstClr val="white"/>
              </a:solidFill>
            </a:endParaRPr>
          </a:p>
        </p:txBody>
      </p:sp>
      <p:sp>
        <p:nvSpPr>
          <p:cNvPr id="13" name="Title 30"/>
          <p:cNvSpPr>
            <a:spLocks noGrp="1"/>
          </p:cNvSpPr>
          <p:nvPr>
            <p:ph type="title"/>
          </p:nvPr>
        </p:nvSpPr>
        <p:spPr>
          <a:xfrm>
            <a:off x="457200" y="404664"/>
            <a:ext cx="4834880" cy="990600"/>
          </a:xfrm>
        </p:spPr>
        <p:txBody>
          <a:bodyPr/>
          <a:lstStyle/>
          <a:p>
            <a:r>
              <a:rPr lang="de-AT" b="1" dirty="0" err="1" smtClean="0">
                <a:solidFill>
                  <a:schemeClr val="tx1">
                    <a:lumMod val="75000"/>
                    <a:lumOff val="25000"/>
                  </a:schemeClr>
                </a:solidFill>
              </a:rPr>
              <a:t>Requirements</a:t>
            </a:r>
            <a:r>
              <a:rPr lang="de-AT" b="1" dirty="0" smtClean="0">
                <a:solidFill>
                  <a:schemeClr val="tx1">
                    <a:lumMod val="75000"/>
                    <a:lumOff val="25000"/>
                  </a:schemeClr>
                </a:solidFill>
              </a:rPr>
              <a:t> </a:t>
            </a:r>
            <a:r>
              <a:rPr lang="de-AT" b="1" dirty="0" err="1" smtClean="0">
                <a:solidFill>
                  <a:schemeClr val="tx1">
                    <a:lumMod val="75000"/>
                    <a:lumOff val="25000"/>
                  </a:schemeClr>
                </a:solidFill>
              </a:rPr>
              <a:t>for</a:t>
            </a:r>
            <a:r>
              <a:rPr lang="de-AT" b="1" dirty="0" smtClean="0">
                <a:solidFill>
                  <a:schemeClr val="tx1">
                    <a:lumMod val="75000"/>
                    <a:lumOff val="25000"/>
                  </a:schemeClr>
                </a:solidFill>
              </a:rPr>
              <a:t> multimodal </a:t>
            </a:r>
            <a:r>
              <a:rPr lang="de-AT" b="1" dirty="0" err="1" smtClean="0">
                <a:solidFill>
                  <a:schemeClr val="tx1">
                    <a:lumMod val="75000"/>
                    <a:lumOff val="25000"/>
                  </a:schemeClr>
                </a:solidFill>
              </a:rPr>
              <a:t>transport</a:t>
            </a:r>
            <a:endParaRPr lang="de-AT" b="1" dirty="0">
              <a:solidFill>
                <a:schemeClr val="tx1">
                  <a:lumMod val="75000"/>
                  <a:lumOff val="25000"/>
                </a:schemeClr>
              </a:solidFill>
            </a:endParaRPr>
          </a:p>
        </p:txBody>
      </p:sp>
      <p:sp>
        <p:nvSpPr>
          <p:cNvPr id="3" name="Content Placeholder 2"/>
          <p:cNvSpPr>
            <a:spLocks noGrp="1"/>
          </p:cNvSpPr>
          <p:nvPr>
            <p:ph idx="1"/>
          </p:nvPr>
        </p:nvSpPr>
        <p:spPr/>
        <p:txBody>
          <a:bodyPr>
            <a:normAutofit/>
          </a:bodyPr>
          <a:lstStyle/>
          <a:p>
            <a:pPr>
              <a:lnSpc>
                <a:spcPct val="110000"/>
              </a:lnSpc>
            </a:pPr>
            <a:r>
              <a:rPr lang="de-AT" dirty="0" err="1" smtClean="0"/>
              <a:t>Transported</a:t>
            </a:r>
            <a:r>
              <a:rPr lang="de-AT" dirty="0" smtClean="0"/>
              <a:t> </a:t>
            </a:r>
            <a:r>
              <a:rPr lang="de-AT" dirty="0" err="1" smtClean="0"/>
              <a:t>goods</a:t>
            </a:r>
            <a:r>
              <a:rPr lang="de-AT" dirty="0" smtClean="0"/>
              <a:t> </a:t>
            </a:r>
            <a:r>
              <a:rPr lang="de-AT" dirty="0"/>
              <a:t>	</a:t>
            </a:r>
          </a:p>
          <a:p>
            <a:pPr lvl="1">
              <a:lnSpc>
                <a:spcPct val="110000"/>
              </a:lnSpc>
            </a:pPr>
            <a:r>
              <a:rPr lang="de-AT" dirty="0" smtClean="0"/>
              <a:t>Features &amp; </a:t>
            </a:r>
            <a:r>
              <a:rPr lang="de-AT" dirty="0" err="1" smtClean="0"/>
              <a:t>benefits</a:t>
            </a:r>
            <a:r>
              <a:rPr lang="de-AT" dirty="0" smtClean="0"/>
              <a:t> </a:t>
            </a:r>
            <a:endParaRPr lang="de-AT" dirty="0"/>
          </a:p>
          <a:p>
            <a:pPr lvl="1">
              <a:lnSpc>
                <a:spcPct val="110000"/>
              </a:lnSpc>
            </a:pPr>
            <a:r>
              <a:rPr lang="de-AT" dirty="0" smtClean="0"/>
              <a:t>Transport </a:t>
            </a:r>
            <a:r>
              <a:rPr lang="de-AT" dirty="0" err="1" smtClean="0"/>
              <a:t>volume</a:t>
            </a:r>
            <a:endParaRPr lang="de-AT" dirty="0"/>
          </a:p>
          <a:p>
            <a:pPr>
              <a:lnSpc>
                <a:spcPct val="110000"/>
              </a:lnSpc>
            </a:pPr>
            <a:endParaRPr lang="de-AT" dirty="0" smtClean="0"/>
          </a:p>
          <a:p>
            <a:pPr>
              <a:lnSpc>
                <a:spcPct val="110000"/>
              </a:lnSpc>
            </a:pPr>
            <a:r>
              <a:rPr lang="de-AT" dirty="0" smtClean="0"/>
              <a:t>Infrastructure</a:t>
            </a:r>
          </a:p>
          <a:p>
            <a:pPr lvl="1">
              <a:lnSpc>
                <a:spcPct val="110000"/>
              </a:lnSpc>
            </a:pPr>
            <a:r>
              <a:rPr lang="de-AT" dirty="0" err="1" smtClean="0"/>
              <a:t>Acess</a:t>
            </a:r>
            <a:r>
              <a:rPr lang="de-AT" dirty="0" smtClean="0"/>
              <a:t> </a:t>
            </a:r>
            <a:r>
              <a:rPr lang="de-AT" dirty="0" err="1" smtClean="0"/>
              <a:t>to</a:t>
            </a:r>
            <a:r>
              <a:rPr lang="de-AT" dirty="0" smtClean="0"/>
              <a:t> </a:t>
            </a:r>
            <a:r>
              <a:rPr lang="de-AT" dirty="0" err="1" smtClean="0"/>
              <a:t>means</a:t>
            </a:r>
            <a:r>
              <a:rPr lang="de-AT" dirty="0" smtClean="0"/>
              <a:t> </a:t>
            </a:r>
            <a:r>
              <a:rPr lang="de-AT" dirty="0" err="1" smtClean="0"/>
              <a:t>of</a:t>
            </a:r>
            <a:r>
              <a:rPr lang="de-AT" dirty="0" smtClean="0"/>
              <a:t> </a:t>
            </a:r>
            <a:r>
              <a:rPr lang="de-AT" dirty="0" err="1" smtClean="0"/>
              <a:t>transport</a:t>
            </a:r>
            <a:r>
              <a:rPr lang="de-AT" dirty="0" smtClean="0"/>
              <a:t> </a:t>
            </a:r>
            <a:r>
              <a:rPr lang="de-AT" dirty="0" err="1" smtClean="0"/>
              <a:t>and</a:t>
            </a:r>
            <a:r>
              <a:rPr lang="de-AT" dirty="0" smtClean="0"/>
              <a:t> </a:t>
            </a:r>
            <a:br>
              <a:rPr lang="de-AT" dirty="0" smtClean="0"/>
            </a:br>
            <a:r>
              <a:rPr lang="de-AT" dirty="0" err="1" smtClean="0"/>
              <a:t>transport</a:t>
            </a:r>
            <a:r>
              <a:rPr lang="de-AT" dirty="0" smtClean="0"/>
              <a:t> </a:t>
            </a:r>
            <a:r>
              <a:rPr lang="de-AT" dirty="0" err="1" smtClean="0"/>
              <a:t>modes</a:t>
            </a:r>
            <a:endParaRPr lang="de-AT" dirty="0" smtClean="0"/>
          </a:p>
          <a:p>
            <a:pPr lvl="1">
              <a:lnSpc>
                <a:spcPct val="110000"/>
              </a:lnSpc>
            </a:pPr>
            <a:r>
              <a:rPr lang="de-AT" dirty="0" smtClean="0"/>
              <a:t>Terminals</a:t>
            </a:r>
          </a:p>
          <a:p>
            <a:pPr lvl="2">
              <a:lnSpc>
                <a:spcPct val="110000"/>
              </a:lnSpc>
            </a:pPr>
            <a:r>
              <a:rPr lang="de-AT" dirty="0" err="1" smtClean="0"/>
              <a:t>Transhipment</a:t>
            </a:r>
            <a:r>
              <a:rPr lang="de-AT" dirty="0" smtClean="0"/>
              <a:t> </a:t>
            </a:r>
            <a:r>
              <a:rPr lang="de-AT" dirty="0" err="1" smtClean="0"/>
              <a:t>process</a:t>
            </a:r>
            <a:endParaRPr lang="de-AT" dirty="0"/>
          </a:p>
          <a:p>
            <a:pPr lvl="2">
              <a:lnSpc>
                <a:spcPct val="110000"/>
              </a:lnSpc>
            </a:pPr>
            <a:r>
              <a:rPr lang="de-AT" dirty="0" smtClean="0"/>
              <a:t>Storage</a:t>
            </a:r>
          </a:p>
          <a:p>
            <a:pPr lvl="2">
              <a:lnSpc>
                <a:spcPct val="110000"/>
              </a:lnSpc>
            </a:pPr>
            <a:r>
              <a:rPr lang="de-AT" dirty="0" smtClean="0"/>
              <a:t>Additional </a:t>
            </a:r>
            <a:r>
              <a:rPr lang="de-AT" dirty="0" err="1" smtClean="0"/>
              <a:t>services</a:t>
            </a:r>
            <a:endParaRPr lang="de-AT" dirty="0" smtClean="0"/>
          </a:p>
          <a:p>
            <a:pPr>
              <a:lnSpc>
                <a:spcPct val="150000"/>
              </a:lnSpc>
            </a:pPr>
            <a:endParaRPr lang="de-AT" dirty="0" smtClean="0"/>
          </a:p>
          <a:p>
            <a:endParaRPr lang="de-AT" dirty="0" smtClean="0"/>
          </a:p>
          <a:p>
            <a:endParaRPr lang="de-AT" dirty="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284" y="3953712"/>
            <a:ext cx="3312368" cy="2128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332412" y="5831686"/>
            <a:ext cx="3303240" cy="261610"/>
          </a:xfrm>
          <a:prstGeom prst="rect">
            <a:avLst/>
          </a:prstGeom>
          <a:noFill/>
        </p:spPr>
        <p:txBody>
          <a:bodyPr wrap="square" rtlCol="0">
            <a:spAutoFit/>
          </a:bodyPr>
          <a:lstStyle/>
          <a:p>
            <a:r>
              <a:rPr lang="de-DE" sz="1100" dirty="0" smtClean="0">
                <a:solidFill>
                  <a:schemeClr val="bg1"/>
                </a:solidFill>
              </a:rPr>
              <a:t>Source: viadonau</a:t>
            </a:r>
            <a:endParaRPr lang="en-GB" sz="1100" dirty="0">
              <a:solidFill>
                <a:schemeClr val="bg1"/>
              </a:solidFil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652" y="1340768"/>
            <a:ext cx="3223767" cy="2258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498652" y="1340768"/>
            <a:ext cx="3303240" cy="261610"/>
          </a:xfrm>
          <a:prstGeom prst="rect">
            <a:avLst/>
          </a:prstGeom>
          <a:noFill/>
        </p:spPr>
        <p:txBody>
          <a:bodyPr wrap="square" rtlCol="0">
            <a:spAutoFit/>
          </a:bodyPr>
          <a:lstStyle/>
          <a:p>
            <a:r>
              <a:rPr lang="de-DE" sz="1100" dirty="0" smtClean="0">
                <a:solidFill>
                  <a:schemeClr val="bg1"/>
                </a:solidFill>
              </a:rPr>
              <a:t>Source: Mierka Donauhafen Krems</a:t>
            </a:r>
            <a:endParaRPr lang="en-GB" sz="1100" dirty="0">
              <a:solidFill>
                <a:schemeClr val="bg1"/>
              </a:solidFill>
            </a:endParaRPr>
          </a:p>
        </p:txBody>
      </p:sp>
      <p:sp>
        <p:nvSpPr>
          <p:cNvPr id="10"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24687082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19</a:t>
            </a:fld>
            <a:endParaRPr lang="de-AT" dirty="0">
              <a:solidFill>
                <a:prstClr val="white"/>
              </a:solidFill>
            </a:endParaRPr>
          </a:p>
        </p:txBody>
      </p:sp>
      <p:sp>
        <p:nvSpPr>
          <p:cNvPr id="13" name="Title 30"/>
          <p:cNvSpPr>
            <a:spLocks noGrp="1"/>
          </p:cNvSpPr>
          <p:nvPr>
            <p:ph type="title"/>
          </p:nvPr>
        </p:nvSpPr>
        <p:spPr>
          <a:xfrm>
            <a:off x="457200" y="404664"/>
            <a:ext cx="4834880" cy="990600"/>
          </a:xfrm>
        </p:spPr>
        <p:txBody>
          <a:bodyPr/>
          <a:lstStyle/>
          <a:p>
            <a:r>
              <a:rPr lang="de-AT" b="1" dirty="0" smtClean="0">
                <a:solidFill>
                  <a:schemeClr val="tx1">
                    <a:lumMod val="75000"/>
                    <a:lumOff val="25000"/>
                  </a:schemeClr>
                </a:solidFill>
              </a:rPr>
              <a:t>Challenges of multimodal transport</a:t>
            </a:r>
            <a:endParaRPr lang="de-AT" b="1" dirty="0">
              <a:solidFill>
                <a:schemeClr val="tx1">
                  <a:lumMod val="75000"/>
                  <a:lumOff val="25000"/>
                </a:schemeClr>
              </a:solidFill>
            </a:endParaRPr>
          </a:p>
        </p:txBody>
      </p:sp>
      <p:sp>
        <p:nvSpPr>
          <p:cNvPr id="3" name="Content Placeholder 2"/>
          <p:cNvSpPr>
            <a:spLocks noGrp="1"/>
          </p:cNvSpPr>
          <p:nvPr>
            <p:ph idx="1"/>
          </p:nvPr>
        </p:nvSpPr>
        <p:spPr/>
        <p:txBody>
          <a:bodyPr>
            <a:normAutofit/>
          </a:bodyPr>
          <a:lstStyle/>
          <a:p>
            <a:pPr>
              <a:lnSpc>
                <a:spcPct val="150000"/>
              </a:lnSpc>
            </a:pPr>
            <a:r>
              <a:rPr lang="de-AT" dirty="0" smtClean="0"/>
              <a:t>Transport </a:t>
            </a:r>
            <a:r>
              <a:rPr lang="de-AT" dirty="0" err="1" smtClean="0"/>
              <a:t>organisation</a:t>
            </a:r>
            <a:r>
              <a:rPr lang="de-AT" dirty="0" smtClean="0"/>
              <a:t> – </a:t>
            </a:r>
            <a:r>
              <a:rPr lang="de-AT" dirty="0" err="1" smtClean="0"/>
              <a:t>collection</a:t>
            </a:r>
            <a:r>
              <a:rPr lang="de-AT" dirty="0" smtClean="0"/>
              <a:t>, </a:t>
            </a:r>
            <a:r>
              <a:rPr lang="de-AT" dirty="0" err="1" smtClean="0"/>
              <a:t>transhipment</a:t>
            </a:r>
            <a:r>
              <a:rPr lang="de-AT" dirty="0" smtClean="0"/>
              <a:t>, </a:t>
            </a:r>
            <a:r>
              <a:rPr lang="de-AT" dirty="0" err="1" smtClean="0"/>
              <a:t>delivery</a:t>
            </a:r>
            <a:endParaRPr lang="de-AT" dirty="0" smtClean="0"/>
          </a:p>
          <a:p>
            <a:r>
              <a:rPr lang="de-AT" dirty="0" smtClean="0"/>
              <a:t>Different </a:t>
            </a:r>
            <a:r>
              <a:rPr lang="de-AT" dirty="0" err="1" smtClean="0"/>
              <a:t>actors</a:t>
            </a:r>
            <a:r>
              <a:rPr lang="de-AT" dirty="0" smtClean="0"/>
              <a:t> / </a:t>
            </a:r>
            <a:r>
              <a:rPr lang="de-AT" dirty="0" err="1" smtClean="0"/>
              <a:t>transport</a:t>
            </a:r>
            <a:r>
              <a:rPr lang="de-AT" dirty="0" smtClean="0"/>
              <a:t> </a:t>
            </a:r>
            <a:r>
              <a:rPr lang="de-AT" dirty="0" err="1" smtClean="0"/>
              <a:t>modes</a:t>
            </a:r>
            <a:r>
              <a:rPr lang="de-AT" dirty="0" smtClean="0"/>
              <a:t> – </a:t>
            </a:r>
            <a:r>
              <a:rPr lang="de-AT" dirty="0" err="1" smtClean="0"/>
              <a:t>coordination</a:t>
            </a:r>
            <a:r>
              <a:rPr lang="de-AT" dirty="0" smtClean="0"/>
              <a:t> </a:t>
            </a:r>
            <a:r>
              <a:rPr lang="de-AT" dirty="0" err="1" smtClean="0"/>
              <a:t>effort</a:t>
            </a:r>
            <a:endParaRPr lang="de-AT" dirty="0" smtClean="0"/>
          </a:p>
          <a:p>
            <a:pPr>
              <a:lnSpc>
                <a:spcPct val="150000"/>
              </a:lnSpc>
            </a:pPr>
            <a:r>
              <a:rPr lang="de-AT" dirty="0" err="1" smtClean="0"/>
              <a:t>Transhipment</a:t>
            </a:r>
            <a:r>
              <a:rPr lang="de-AT" dirty="0" smtClean="0"/>
              <a:t> </a:t>
            </a:r>
            <a:r>
              <a:rPr lang="de-AT" dirty="0" err="1" smtClean="0"/>
              <a:t>processes</a:t>
            </a:r>
            <a:r>
              <a:rPr lang="de-AT" dirty="0" smtClean="0"/>
              <a:t> – Infrastructure </a:t>
            </a:r>
          </a:p>
          <a:p>
            <a:pPr>
              <a:lnSpc>
                <a:spcPct val="150000"/>
              </a:lnSpc>
            </a:pPr>
            <a:r>
              <a:rPr lang="de-AT" dirty="0" smtClean="0"/>
              <a:t>Transportation time </a:t>
            </a:r>
          </a:p>
          <a:p>
            <a:pPr>
              <a:lnSpc>
                <a:spcPct val="150000"/>
              </a:lnSpc>
            </a:pPr>
            <a:r>
              <a:rPr lang="de-AT" dirty="0" err="1" smtClean="0"/>
              <a:t>Costs</a:t>
            </a:r>
            <a:r>
              <a:rPr lang="de-AT" dirty="0" smtClean="0"/>
              <a:t> / </a:t>
            </a:r>
            <a:r>
              <a:rPr lang="de-AT" dirty="0" err="1" smtClean="0"/>
              <a:t>prices</a:t>
            </a:r>
            <a:endParaRPr lang="de-AT" dirty="0" smtClean="0"/>
          </a:p>
          <a:p>
            <a:pPr>
              <a:lnSpc>
                <a:spcPct val="150000"/>
              </a:lnSpc>
            </a:pPr>
            <a:r>
              <a:rPr lang="de-AT" dirty="0" err="1" smtClean="0"/>
              <a:t>Safety</a:t>
            </a:r>
            <a:r>
              <a:rPr lang="de-AT" dirty="0" smtClean="0"/>
              <a:t> / </a:t>
            </a:r>
            <a:r>
              <a:rPr lang="de-AT" dirty="0" err="1" smtClean="0"/>
              <a:t>security</a:t>
            </a:r>
            <a:endParaRPr lang="de-AT" dirty="0" smtClean="0"/>
          </a:p>
          <a:p>
            <a:pPr marL="0" indent="0">
              <a:lnSpc>
                <a:spcPct val="150000"/>
              </a:lnSpc>
              <a:buNone/>
            </a:pPr>
            <a:endParaRPr lang="de-AT" dirty="0" smtClean="0"/>
          </a:p>
          <a:p>
            <a:endParaRPr lang="de-AT" dirty="0" smtClean="0"/>
          </a:p>
          <a:p>
            <a:endParaRPr lang="de-AT" dirty="0" smtClean="0"/>
          </a:p>
        </p:txBody>
      </p:sp>
      <p:sp>
        <p:nvSpPr>
          <p:cNvPr id="5"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15035216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1760472"/>
            <a:ext cx="4389120" cy="4218432"/>
          </a:xfrm>
          <a:prstGeom prst="rect">
            <a:avLst/>
          </a:prstGeom>
        </p:spPr>
      </p:pic>
      <p:sp>
        <p:nvSpPr>
          <p:cNvPr id="4" name="Title 3"/>
          <p:cNvSpPr>
            <a:spLocks noGrp="1"/>
          </p:cNvSpPr>
          <p:nvPr>
            <p:ph type="title"/>
          </p:nvPr>
        </p:nvSpPr>
        <p:spPr/>
        <p:txBody>
          <a:bodyPr/>
          <a:lstStyle/>
          <a:p>
            <a:r>
              <a:rPr lang="de-AT" b="1" dirty="0" smtClean="0">
                <a:solidFill>
                  <a:schemeClr val="tx1">
                    <a:lumMod val="75000"/>
                    <a:lumOff val="25000"/>
                  </a:schemeClr>
                </a:solidFill>
              </a:rPr>
              <a:t>Warm-Up: </a:t>
            </a:r>
            <a:r>
              <a:rPr lang="de-AT" b="1" dirty="0" err="1" smtClean="0">
                <a:solidFill>
                  <a:schemeClr val="tx1">
                    <a:lumMod val="75000"/>
                    <a:lumOff val="25000"/>
                  </a:schemeClr>
                </a:solidFill>
              </a:rPr>
              <a:t>Discussion</a:t>
            </a:r>
            <a:endParaRPr lang="de-AT" b="1" dirty="0">
              <a:solidFill>
                <a:schemeClr val="tx1">
                  <a:lumMod val="75000"/>
                  <a:lumOff val="25000"/>
                </a:schemeClr>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sp>
        <p:nvSpPr>
          <p:cNvPr id="10" name="TextBox 9"/>
          <p:cNvSpPr txBox="1"/>
          <p:nvPr/>
        </p:nvSpPr>
        <p:spPr>
          <a:xfrm>
            <a:off x="4355976" y="6021288"/>
            <a:ext cx="4392488" cy="230832"/>
          </a:xfrm>
          <a:prstGeom prst="rect">
            <a:avLst/>
          </a:prstGeom>
          <a:noFill/>
        </p:spPr>
        <p:txBody>
          <a:bodyPr wrap="square" rtlCol="0">
            <a:spAutoFit/>
          </a:bodyPr>
          <a:lstStyle/>
          <a:p>
            <a:r>
              <a:rPr lang="de-DE" sz="900" dirty="0" smtClean="0">
                <a:solidFill>
                  <a:schemeClr val="tx1">
                    <a:lumMod val="75000"/>
                    <a:lumOff val="25000"/>
                  </a:schemeClr>
                </a:solidFill>
              </a:rPr>
              <a:t>Source: </a:t>
            </a:r>
            <a:r>
              <a:rPr lang="de-DE" sz="900" dirty="0">
                <a:solidFill>
                  <a:schemeClr val="tx1">
                    <a:lumMod val="75000"/>
                    <a:lumOff val="25000"/>
                  </a:schemeClr>
                </a:solidFill>
              </a:rPr>
              <a:t>https://pixabay.com/de/autobahn-stau-baustellenstau-pkw-1338440/</a:t>
            </a:r>
            <a:endParaRPr lang="en-GB" sz="900" dirty="0">
              <a:solidFill>
                <a:schemeClr val="tx1">
                  <a:lumMod val="75000"/>
                  <a:lumOff val="25000"/>
                </a:schemeClr>
              </a:solidFill>
            </a:endParaRPr>
          </a:p>
        </p:txBody>
      </p:sp>
      <p:sp>
        <p:nvSpPr>
          <p:cNvPr id="29" name="Cloud Callout 28"/>
          <p:cNvSpPr/>
          <p:nvPr/>
        </p:nvSpPr>
        <p:spPr>
          <a:xfrm>
            <a:off x="6732240" y="1707080"/>
            <a:ext cx="2411760" cy="1325363"/>
          </a:xfrm>
          <a:prstGeom prst="cloudCallout">
            <a:avLst>
              <a:gd name="adj1" fmla="val -34756"/>
              <a:gd name="adj2" fmla="val 78270"/>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err="1" smtClean="0">
                <a:solidFill>
                  <a:schemeClr val="tx1">
                    <a:lumMod val="75000"/>
                    <a:lumOff val="25000"/>
                  </a:schemeClr>
                </a:solidFill>
              </a:rPr>
              <a:t>Particulate</a:t>
            </a:r>
            <a:r>
              <a:rPr lang="de-DE" sz="2400" b="1" dirty="0" smtClean="0">
                <a:solidFill>
                  <a:schemeClr val="tx1">
                    <a:lumMod val="75000"/>
                    <a:lumOff val="25000"/>
                  </a:schemeClr>
                </a:solidFill>
              </a:rPr>
              <a:t> matter</a:t>
            </a:r>
            <a:endParaRPr lang="en-GB" sz="2400" b="1" dirty="0">
              <a:solidFill>
                <a:schemeClr val="tx1">
                  <a:lumMod val="75000"/>
                  <a:lumOff val="25000"/>
                </a:schemeClr>
              </a:solidFill>
            </a:endParaRPr>
          </a:p>
        </p:txBody>
      </p:sp>
      <p:sp>
        <p:nvSpPr>
          <p:cNvPr id="30" name="Cloud Callout 29"/>
          <p:cNvSpPr/>
          <p:nvPr/>
        </p:nvSpPr>
        <p:spPr>
          <a:xfrm>
            <a:off x="3719796" y="1325738"/>
            <a:ext cx="2088232" cy="1325363"/>
          </a:xfrm>
          <a:prstGeom prst="cloudCallout">
            <a:avLst>
              <a:gd name="adj1" fmla="val 32751"/>
              <a:gd name="adj2" fmla="val 71562"/>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smtClean="0">
                <a:solidFill>
                  <a:schemeClr val="tx1">
                    <a:lumMod val="75000"/>
                    <a:lumOff val="25000"/>
                  </a:schemeClr>
                </a:solidFill>
              </a:rPr>
              <a:t>CO2</a:t>
            </a:r>
            <a:endParaRPr lang="en-GB" sz="2400" b="1" dirty="0">
              <a:solidFill>
                <a:schemeClr val="tx1">
                  <a:lumMod val="75000"/>
                  <a:lumOff val="25000"/>
                </a:schemeClr>
              </a:solidFill>
            </a:endParaRPr>
          </a:p>
        </p:txBody>
      </p:sp>
      <p:sp>
        <p:nvSpPr>
          <p:cNvPr id="26" name="Right Arrow 25"/>
          <p:cNvSpPr/>
          <p:nvPr/>
        </p:nvSpPr>
        <p:spPr>
          <a:xfrm>
            <a:off x="3584412" y="3789040"/>
            <a:ext cx="699556" cy="936104"/>
          </a:xfrm>
          <a:prstGeom prst="rightArrow">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p:cNvSpPr txBox="1"/>
          <p:nvPr/>
        </p:nvSpPr>
        <p:spPr>
          <a:xfrm>
            <a:off x="683568" y="1836020"/>
            <a:ext cx="2592288" cy="830997"/>
          </a:xfrm>
          <a:prstGeom prst="rect">
            <a:avLst/>
          </a:prstGeom>
          <a:noFill/>
        </p:spPr>
        <p:txBody>
          <a:bodyPr wrap="square" rtlCol="0">
            <a:spAutoFit/>
          </a:bodyPr>
          <a:lstStyle/>
          <a:p>
            <a:pPr algn="ctr"/>
            <a:r>
              <a:rPr lang="de-DE" sz="2400" b="1" dirty="0" err="1" smtClean="0">
                <a:solidFill>
                  <a:schemeClr val="tx1">
                    <a:lumMod val="75000"/>
                    <a:lumOff val="25000"/>
                  </a:schemeClr>
                </a:solidFill>
              </a:rPr>
              <a:t>Increasing</a:t>
            </a:r>
            <a:r>
              <a:rPr lang="de-DE" sz="2400" b="1" dirty="0" smtClean="0">
                <a:solidFill>
                  <a:schemeClr val="tx1">
                    <a:lumMod val="75000"/>
                    <a:lumOff val="25000"/>
                  </a:schemeClr>
                </a:solidFill>
              </a:rPr>
              <a:t> </a:t>
            </a:r>
            <a:r>
              <a:rPr lang="de-DE" sz="2400" b="1" dirty="0" err="1" smtClean="0">
                <a:solidFill>
                  <a:schemeClr val="tx1">
                    <a:lumMod val="75000"/>
                    <a:lumOff val="25000"/>
                  </a:schemeClr>
                </a:solidFill>
              </a:rPr>
              <a:t>Freight</a:t>
            </a:r>
            <a:r>
              <a:rPr lang="de-DE" sz="2400" b="1" dirty="0" smtClean="0">
                <a:solidFill>
                  <a:schemeClr val="tx1">
                    <a:lumMod val="75000"/>
                    <a:lumOff val="25000"/>
                  </a:schemeClr>
                </a:solidFill>
              </a:rPr>
              <a:t> Transport </a:t>
            </a:r>
            <a:endParaRPr lang="en-GB" sz="2400" b="1" dirty="0">
              <a:solidFill>
                <a:schemeClr val="tx1">
                  <a:lumMod val="75000"/>
                  <a:lumOff val="25000"/>
                </a:schemeClr>
              </a:solidFill>
            </a:endParaRPr>
          </a:p>
        </p:txBody>
      </p:sp>
      <p:sp>
        <p:nvSpPr>
          <p:cNvPr id="33" name="Cloud Callout 32"/>
          <p:cNvSpPr/>
          <p:nvPr/>
        </p:nvSpPr>
        <p:spPr>
          <a:xfrm>
            <a:off x="3584412" y="4725144"/>
            <a:ext cx="2196244" cy="1325363"/>
          </a:xfrm>
          <a:prstGeom prst="cloudCallout">
            <a:avLst>
              <a:gd name="adj1" fmla="val 2252"/>
              <a:gd name="adj2" fmla="val -100919"/>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smtClean="0">
                <a:solidFill>
                  <a:schemeClr val="tx1">
                    <a:lumMod val="75000"/>
                    <a:lumOff val="25000"/>
                  </a:schemeClr>
                </a:solidFill>
              </a:rPr>
              <a:t>Noise</a:t>
            </a:r>
            <a:endParaRPr lang="en-GB" sz="2400" b="1" dirty="0">
              <a:solidFill>
                <a:schemeClr val="tx1">
                  <a:lumMod val="75000"/>
                  <a:lumOff val="25000"/>
                </a:schemeClr>
              </a:solidFill>
            </a:endParaRPr>
          </a:p>
        </p:txBody>
      </p:sp>
      <p:sp>
        <p:nvSpPr>
          <p:cNvPr id="34"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97693"/>
            <a:ext cx="4151033" cy="3639011"/>
          </a:xfrm>
          <a:prstGeom prst="rect">
            <a:avLst/>
          </a:prstGeom>
        </p:spPr>
      </p:pic>
    </p:spTree>
    <p:extLst>
      <p:ext uri="{BB962C8B-B14F-4D97-AF65-F5344CB8AC3E}">
        <p14:creationId xmlns:p14="http://schemas.microsoft.com/office/powerpoint/2010/main" val="31165226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de-AT" sz="3100" b="1" dirty="0" smtClean="0">
                <a:solidFill>
                  <a:schemeClr val="tx1">
                    <a:lumMod val="75000"/>
                    <a:lumOff val="25000"/>
                  </a:schemeClr>
                </a:solidFill>
              </a:rPr>
              <a:t>Agenda </a:t>
            </a:r>
            <a:r>
              <a:rPr lang="de-AT" b="1" dirty="0" smtClean="0">
                <a:solidFill>
                  <a:schemeClr val="tx1">
                    <a:lumMod val="75000"/>
                    <a:lumOff val="25000"/>
                  </a:schemeClr>
                </a:solidFill>
              </a:rPr>
              <a:t/>
            </a:r>
            <a:br>
              <a:rPr lang="de-AT" b="1" dirty="0" smtClean="0">
                <a:solidFill>
                  <a:schemeClr val="tx1">
                    <a:lumMod val="75000"/>
                    <a:lumOff val="25000"/>
                  </a:schemeClr>
                </a:solidFill>
              </a:rPr>
            </a:br>
            <a:r>
              <a:rPr lang="de-AT" sz="2200" dirty="0" smtClean="0">
                <a:solidFill>
                  <a:schemeClr val="tx1">
                    <a:lumMod val="75000"/>
                    <a:lumOff val="25000"/>
                  </a:schemeClr>
                </a:solidFill>
              </a:rPr>
              <a:t>Multimodal </a:t>
            </a:r>
            <a:r>
              <a:rPr lang="de-AT" sz="2200" dirty="0" err="1" smtClean="0">
                <a:solidFill>
                  <a:schemeClr val="tx1">
                    <a:lumMod val="75000"/>
                    <a:lumOff val="25000"/>
                  </a:schemeClr>
                </a:solidFill>
              </a:rPr>
              <a:t>transport</a:t>
            </a:r>
            <a:r>
              <a:rPr lang="de-AT" sz="2200" dirty="0" smtClean="0">
                <a:solidFill>
                  <a:schemeClr val="tx1">
                    <a:lumMod val="75000"/>
                    <a:lumOff val="25000"/>
                  </a:schemeClr>
                </a:solidFill>
              </a:rPr>
              <a:t> </a:t>
            </a:r>
            <a:r>
              <a:rPr lang="de-AT" sz="2200" dirty="0" err="1" smtClean="0">
                <a:solidFill>
                  <a:schemeClr val="tx1">
                    <a:lumMod val="75000"/>
                    <a:lumOff val="25000"/>
                  </a:schemeClr>
                </a:solidFill>
              </a:rPr>
              <a:t>as</a:t>
            </a:r>
            <a:r>
              <a:rPr lang="de-AT" sz="2200" dirty="0" smtClean="0">
                <a:solidFill>
                  <a:schemeClr val="tx1">
                    <a:lumMod val="75000"/>
                    <a:lumOff val="25000"/>
                  </a:schemeClr>
                </a:solidFill>
              </a:rPr>
              <a:t> a </a:t>
            </a:r>
            <a:r>
              <a:rPr lang="de-AT" sz="2200" dirty="0" err="1" smtClean="0">
                <a:solidFill>
                  <a:schemeClr val="tx1">
                    <a:lumMod val="75000"/>
                    <a:lumOff val="25000"/>
                  </a:schemeClr>
                </a:solidFill>
              </a:rPr>
              <a:t>contribution</a:t>
            </a:r>
            <a:r>
              <a:rPr lang="de-AT" sz="2200" dirty="0" smtClean="0">
                <a:solidFill>
                  <a:schemeClr val="tx1">
                    <a:lumMod val="75000"/>
                    <a:lumOff val="25000"/>
                  </a:schemeClr>
                </a:solidFill>
              </a:rPr>
              <a:t> </a:t>
            </a:r>
            <a:r>
              <a:rPr lang="de-AT" sz="2200" dirty="0" err="1" smtClean="0">
                <a:solidFill>
                  <a:schemeClr val="tx1">
                    <a:lumMod val="75000"/>
                    <a:lumOff val="25000"/>
                  </a:schemeClr>
                </a:solidFill>
              </a:rPr>
              <a:t>to</a:t>
            </a:r>
            <a:r>
              <a:rPr lang="de-AT" sz="2200" dirty="0" smtClean="0">
                <a:solidFill>
                  <a:schemeClr val="tx1">
                    <a:lumMod val="75000"/>
                    <a:lumOff val="25000"/>
                  </a:schemeClr>
                </a:solidFill>
              </a:rPr>
              <a:t> </a:t>
            </a:r>
            <a:r>
              <a:rPr lang="de-AT" sz="2200" dirty="0" err="1" smtClean="0">
                <a:solidFill>
                  <a:schemeClr val="tx1">
                    <a:lumMod val="75000"/>
                    <a:lumOff val="25000"/>
                  </a:schemeClr>
                </a:solidFill>
              </a:rPr>
              <a:t>sustainable</a:t>
            </a:r>
            <a:r>
              <a:rPr lang="de-AT" sz="2200" dirty="0" smtClean="0">
                <a:solidFill>
                  <a:schemeClr val="tx1">
                    <a:lumMod val="75000"/>
                    <a:lumOff val="25000"/>
                  </a:schemeClr>
                </a:solidFill>
              </a:rPr>
              <a:t> </a:t>
            </a:r>
            <a:r>
              <a:rPr lang="de-AT" sz="2200" dirty="0" err="1" smtClean="0">
                <a:solidFill>
                  <a:schemeClr val="tx1">
                    <a:lumMod val="75000"/>
                    <a:lumOff val="25000"/>
                  </a:schemeClr>
                </a:solidFill>
              </a:rPr>
              <a:t>freight</a:t>
            </a:r>
            <a:r>
              <a:rPr lang="de-AT" sz="2200" dirty="0" smtClean="0">
                <a:solidFill>
                  <a:schemeClr val="tx1">
                    <a:lumMod val="75000"/>
                    <a:lumOff val="25000"/>
                  </a:schemeClr>
                </a:solidFill>
              </a:rPr>
              <a:t> </a:t>
            </a:r>
            <a:r>
              <a:rPr lang="de-AT" sz="2200" dirty="0" err="1" smtClean="0">
                <a:solidFill>
                  <a:schemeClr val="tx1">
                    <a:lumMod val="75000"/>
                    <a:lumOff val="25000"/>
                  </a:schemeClr>
                </a:solidFill>
              </a:rPr>
              <a:t>transport</a:t>
            </a:r>
            <a:endParaRPr lang="de-AT" sz="2200" dirty="0">
              <a:solidFill>
                <a:schemeClr val="tx1">
                  <a:lumMod val="75000"/>
                  <a:lumOff val="25000"/>
                </a:schemeClr>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20</a:t>
            </a:fld>
            <a:endParaRPr lang="de-AT" dirty="0">
              <a:solidFill>
                <a:prstClr val="white"/>
              </a:solidFill>
            </a:endParaRPr>
          </a:p>
        </p:txBody>
      </p:sp>
      <p:graphicFrame>
        <p:nvGraphicFramePr>
          <p:cNvPr id="5" name="Inhaltsplatzhalter 4"/>
          <p:cNvGraphicFramePr>
            <a:graphicFrameLocks/>
          </p:cNvGraphicFramePr>
          <p:nvPr>
            <p:extLst>
              <p:ext uri="{D42A27DB-BD31-4B8C-83A1-F6EECF244321}">
                <p14:modId xmlns:p14="http://schemas.microsoft.com/office/powerpoint/2010/main" val="4044785778"/>
              </p:ext>
            </p:extLst>
          </p:nvPr>
        </p:nvGraphicFramePr>
        <p:xfrm>
          <a:off x="1835696" y="1988840"/>
          <a:ext cx="6480720"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02761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b="1" dirty="0" smtClean="0">
                <a:solidFill>
                  <a:schemeClr val="tx1">
                    <a:lumMod val="75000"/>
                    <a:lumOff val="25000"/>
                  </a:schemeClr>
                </a:solidFill>
              </a:rPr>
              <a:t>Transport Policy:</a:t>
            </a:r>
            <a:br>
              <a:rPr lang="de-DE" b="1" dirty="0" smtClean="0">
                <a:solidFill>
                  <a:schemeClr val="tx1">
                    <a:lumMod val="75000"/>
                    <a:lumOff val="25000"/>
                  </a:schemeClr>
                </a:solidFill>
              </a:rPr>
            </a:br>
            <a:r>
              <a:rPr lang="de-DE" b="1" dirty="0" smtClean="0">
                <a:solidFill>
                  <a:schemeClr val="tx1">
                    <a:lumMod val="75000"/>
                    <a:lumOff val="25000"/>
                  </a:schemeClr>
                </a:solidFill>
              </a:rPr>
              <a:t>Freight Transport in Europe</a:t>
            </a:r>
            <a:endParaRPr lang="de-DE" sz="2000" dirty="0">
              <a:solidFill>
                <a:schemeClr val="tx1">
                  <a:lumMod val="75000"/>
                  <a:lumOff val="25000"/>
                </a:schemeClr>
              </a:solidFill>
            </a:endParaRPr>
          </a:p>
        </p:txBody>
      </p:sp>
      <p:graphicFrame>
        <p:nvGraphicFramePr>
          <p:cNvPr id="42" name="Chart 41"/>
          <p:cNvGraphicFramePr/>
          <p:nvPr>
            <p:extLst>
              <p:ext uri="{D42A27DB-BD31-4B8C-83A1-F6EECF244321}">
                <p14:modId xmlns:p14="http://schemas.microsoft.com/office/powerpoint/2010/main" val="518153761"/>
              </p:ext>
            </p:extLst>
          </p:nvPr>
        </p:nvGraphicFramePr>
        <p:xfrm>
          <a:off x="-1260648" y="1052736"/>
          <a:ext cx="6372200" cy="466425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23528" y="5661248"/>
            <a:ext cx="3635896" cy="461665"/>
          </a:xfrm>
          <a:prstGeom prst="rect">
            <a:avLst/>
          </a:prstGeom>
          <a:noFill/>
        </p:spPr>
        <p:txBody>
          <a:bodyPr wrap="square" rtlCol="0">
            <a:spAutoFit/>
          </a:bodyPr>
          <a:lstStyle/>
          <a:p>
            <a:r>
              <a:rPr lang="de-AT" sz="1200" dirty="0" smtClean="0">
                <a:solidFill>
                  <a:schemeClr val="tx1">
                    <a:lumMod val="75000"/>
                    <a:lumOff val="25000"/>
                  </a:schemeClr>
                </a:solidFill>
              </a:rPr>
              <a:t>*Percentage </a:t>
            </a:r>
            <a:r>
              <a:rPr lang="de-AT" sz="1200" dirty="0">
                <a:solidFill>
                  <a:schemeClr val="tx1">
                    <a:lumMod val="75000"/>
                    <a:lumOff val="25000"/>
                  </a:schemeClr>
                </a:solidFill>
              </a:rPr>
              <a:t>split of the respective transport mode in relation to the total freight transport </a:t>
            </a:r>
            <a:r>
              <a:rPr lang="de-AT" sz="1200" dirty="0" smtClean="0">
                <a:solidFill>
                  <a:schemeClr val="tx1">
                    <a:lumMod val="75000"/>
                    <a:lumOff val="25000"/>
                  </a:schemeClr>
                </a:solidFill>
              </a:rPr>
              <a:t>volume</a:t>
            </a:r>
            <a:endParaRPr lang="de-AT" sz="1200" dirty="0">
              <a:solidFill>
                <a:schemeClr val="tx1">
                  <a:lumMod val="75000"/>
                  <a:lumOff val="25000"/>
                </a:schemeClr>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schemeClr val="bg1">
                    <a:lumMod val="65000"/>
                  </a:schemeClr>
                </a:solidFill>
              </a:rPr>
              <a:pPr/>
              <a:t>21</a:t>
            </a:fld>
            <a:endParaRPr lang="de-AT" dirty="0">
              <a:solidFill>
                <a:schemeClr val="bg1">
                  <a:lumMod val="65000"/>
                </a:schemeClr>
              </a:solidFill>
            </a:endParaRPr>
          </a:p>
        </p:txBody>
      </p:sp>
      <p:sp>
        <p:nvSpPr>
          <p:cNvPr id="9" name="TextBox 8"/>
          <p:cNvSpPr txBox="1"/>
          <p:nvPr/>
        </p:nvSpPr>
        <p:spPr>
          <a:xfrm>
            <a:off x="4283968" y="1700808"/>
            <a:ext cx="4752528" cy="4616648"/>
          </a:xfrm>
          <a:prstGeom prst="rect">
            <a:avLst/>
          </a:prstGeom>
          <a:noFill/>
        </p:spPr>
        <p:txBody>
          <a:bodyPr wrap="square" rtlCol="0">
            <a:spAutoFit/>
          </a:bodyPr>
          <a:lstStyle/>
          <a:p>
            <a:r>
              <a:rPr lang="de-DE" sz="2400" b="1" dirty="0" smtClean="0">
                <a:solidFill>
                  <a:schemeClr val="tx1">
                    <a:lumMod val="75000"/>
                    <a:lumOff val="25000"/>
                  </a:schemeClr>
                </a:solidFill>
              </a:rPr>
              <a:t>2050</a:t>
            </a:r>
            <a:r>
              <a:rPr lang="de-DE" dirty="0" smtClean="0">
                <a:solidFill>
                  <a:schemeClr val="tx1">
                    <a:lumMod val="75000"/>
                    <a:lumOff val="25000"/>
                  </a:schemeClr>
                </a:solidFill>
              </a:rPr>
              <a:t>:</a:t>
            </a:r>
          </a:p>
          <a:p>
            <a:pPr marL="285750" indent="-285750">
              <a:lnSpc>
                <a:spcPct val="150000"/>
              </a:lnSpc>
              <a:buFont typeface="Arial" panose="020B0604020202020204" pitchFamily="34" charset="0"/>
              <a:buChar char="•"/>
            </a:pPr>
            <a:r>
              <a:rPr lang="de-DE" sz="2000" dirty="0">
                <a:solidFill>
                  <a:schemeClr val="tx1">
                    <a:lumMod val="75000"/>
                    <a:lumOff val="25000"/>
                  </a:schemeClr>
                </a:solidFill>
              </a:rPr>
              <a:t>+ 57 % </a:t>
            </a:r>
            <a:r>
              <a:rPr lang="de-DE" sz="2000" dirty="0" err="1">
                <a:solidFill>
                  <a:schemeClr val="tx1">
                    <a:lumMod val="75000"/>
                    <a:lumOff val="25000"/>
                  </a:schemeClr>
                </a:solidFill>
              </a:rPr>
              <a:t>transport</a:t>
            </a:r>
            <a:r>
              <a:rPr lang="de-DE" sz="2000" dirty="0">
                <a:solidFill>
                  <a:schemeClr val="tx1">
                    <a:lumMod val="75000"/>
                    <a:lumOff val="25000"/>
                  </a:schemeClr>
                </a:solidFill>
              </a:rPr>
              <a:t> </a:t>
            </a:r>
            <a:r>
              <a:rPr lang="de-DE" sz="2000" dirty="0" err="1">
                <a:solidFill>
                  <a:schemeClr val="tx1">
                    <a:lumMod val="75000"/>
                    <a:lumOff val="25000"/>
                  </a:schemeClr>
                </a:solidFill>
              </a:rPr>
              <a:t>volume</a:t>
            </a:r>
            <a:endParaRPr lang="de-DE" sz="2000" dirty="0">
              <a:solidFill>
                <a:schemeClr val="tx1">
                  <a:lumMod val="75000"/>
                  <a:lumOff val="25000"/>
                </a:schemeClr>
              </a:solidFill>
            </a:endParaRPr>
          </a:p>
          <a:p>
            <a:pPr marL="285750" indent="-285750">
              <a:lnSpc>
                <a:spcPct val="150000"/>
              </a:lnSpc>
              <a:buFont typeface="Arial" panose="020B0604020202020204" pitchFamily="34" charset="0"/>
              <a:buChar char="•"/>
            </a:pPr>
            <a:r>
              <a:rPr lang="de-DE" sz="2000" dirty="0">
                <a:solidFill>
                  <a:schemeClr val="tx1">
                    <a:lumMod val="75000"/>
                    <a:lumOff val="25000"/>
                  </a:schemeClr>
                </a:solidFill>
              </a:rPr>
              <a:t>+ 55 % </a:t>
            </a:r>
            <a:r>
              <a:rPr lang="de-DE" sz="2000" dirty="0" err="1">
                <a:solidFill>
                  <a:schemeClr val="tx1">
                    <a:lumMod val="75000"/>
                    <a:lumOff val="25000"/>
                  </a:schemeClr>
                </a:solidFill>
              </a:rPr>
              <a:t>increase</a:t>
            </a:r>
            <a:r>
              <a:rPr lang="de-DE" sz="2000" dirty="0">
                <a:solidFill>
                  <a:schemeClr val="tx1">
                    <a:lumMod val="75000"/>
                    <a:lumOff val="25000"/>
                  </a:schemeClr>
                </a:solidFill>
              </a:rPr>
              <a:t> </a:t>
            </a:r>
            <a:r>
              <a:rPr lang="de-DE" sz="2000" dirty="0" err="1">
                <a:solidFill>
                  <a:schemeClr val="tx1">
                    <a:lumMod val="75000"/>
                    <a:lumOff val="25000"/>
                  </a:schemeClr>
                </a:solidFill>
              </a:rPr>
              <a:t>of</a:t>
            </a:r>
            <a:r>
              <a:rPr lang="de-DE" sz="2000" dirty="0">
                <a:solidFill>
                  <a:schemeClr val="tx1">
                    <a:lumMod val="75000"/>
                    <a:lumOff val="25000"/>
                  </a:schemeClr>
                </a:solidFill>
              </a:rPr>
              <a:t> </a:t>
            </a:r>
            <a:r>
              <a:rPr lang="de-DE" sz="2000" dirty="0" err="1">
                <a:solidFill>
                  <a:schemeClr val="tx1">
                    <a:lumMod val="75000"/>
                    <a:lumOff val="25000"/>
                  </a:schemeClr>
                </a:solidFill>
              </a:rPr>
              <a:t>truck</a:t>
            </a:r>
            <a:r>
              <a:rPr lang="de-DE" sz="2000" dirty="0">
                <a:solidFill>
                  <a:schemeClr val="tx1">
                    <a:lumMod val="75000"/>
                    <a:lumOff val="25000"/>
                  </a:schemeClr>
                </a:solidFill>
              </a:rPr>
              <a:t> </a:t>
            </a:r>
            <a:r>
              <a:rPr lang="de-DE" sz="2000" dirty="0" err="1">
                <a:solidFill>
                  <a:schemeClr val="tx1">
                    <a:lumMod val="75000"/>
                    <a:lumOff val="25000"/>
                  </a:schemeClr>
                </a:solidFill>
              </a:rPr>
              <a:t>transport</a:t>
            </a:r>
            <a:endParaRPr lang="de-DE" sz="2000" dirty="0">
              <a:solidFill>
                <a:schemeClr val="tx1">
                  <a:lumMod val="75000"/>
                  <a:lumOff val="25000"/>
                </a:schemeClr>
              </a:solidFill>
            </a:endParaRPr>
          </a:p>
          <a:p>
            <a:pPr marL="285750" indent="-285750">
              <a:lnSpc>
                <a:spcPct val="150000"/>
              </a:lnSpc>
              <a:buFont typeface="Arial" panose="020B0604020202020204" pitchFamily="34" charset="0"/>
              <a:buChar char="•"/>
            </a:pPr>
            <a:r>
              <a:rPr lang="de-DE" sz="2000" dirty="0">
                <a:solidFill>
                  <a:schemeClr val="tx1">
                    <a:lumMod val="75000"/>
                    <a:lumOff val="25000"/>
                  </a:schemeClr>
                </a:solidFill>
              </a:rPr>
              <a:t>International </a:t>
            </a:r>
            <a:r>
              <a:rPr lang="de-DE" sz="2000" dirty="0" err="1">
                <a:solidFill>
                  <a:schemeClr val="tx1">
                    <a:lumMod val="75000"/>
                    <a:lumOff val="25000"/>
                  </a:schemeClr>
                </a:solidFill>
              </a:rPr>
              <a:t>freight</a:t>
            </a:r>
            <a:r>
              <a:rPr lang="de-DE" sz="2000" dirty="0">
                <a:solidFill>
                  <a:schemeClr val="tx1">
                    <a:lumMod val="75000"/>
                    <a:lumOff val="25000"/>
                  </a:schemeClr>
                </a:solidFill>
              </a:rPr>
              <a:t> </a:t>
            </a:r>
            <a:r>
              <a:rPr lang="de-DE" sz="2000" dirty="0" err="1">
                <a:solidFill>
                  <a:schemeClr val="tx1">
                    <a:lumMod val="75000"/>
                    <a:lumOff val="25000"/>
                  </a:schemeClr>
                </a:solidFill>
              </a:rPr>
              <a:t>traffic</a:t>
            </a:r>
            <a:r>
              <a:rPr lang="de-DE" sz="2000" dirty="0">
                <a:solidFill>
                  <a:schemeClr val="tx1">
                    <a:lumMod val="75000"/>
                    <a:lumOff val="25000"/>
                  </a:schemeClr>
                </a:solidFill>
              </a:rPr>
              <a:t> </a:t>
            </a:r>
            <a:r>
              <a:rPr lang="de-DE" sz="2000" dirty="0" err="1">
                <a:solidFill>
                  <a:schemeClr val="tx1">
                    <a:lumMod val="75000"/>
                    <a:lumOff val="25000"/>
                  </a:schemeClr>
                </a:solidFill>
              </a:rPr>
              <a:t>is</a:t>
            </a:r>
            <a:r>
              <a:rPr lang="de-DE" sz="2000" dirty="0">
                <a:solidFill>
                  <a:schemeClr val="tx1">
                    <a:lumMod val="75000"/>
                    <a:lumOff val="25000"/>
                  </a:schemeClr>
                </a:solidFill>
              </a:rPr>
              <a:t> </a:t>
            </a:r>
            <a:r>
              <a:rPr lang="de-DE" sz="2000" dirty="0" err="1">
                <a:solidFill>
                  <a:schemeClr val="tx1">
                    <a:lumMod val="75000"/>
                    <a:lumOff val="25000"/>
                  </a:schemeClr>
                </a:solidFill>
              </a:rPr>
              <a:t>increasing</a:t>
            </a:r>
            <a:r>
              <a:rPr lang="de-DE" sz="2000" dirty="0">
                <a:solidFill>
                  <a:schemeClr val="tx1">
                    <a:lumMod val="75000"/>
                    <a:lumOff val="25000"/>
                  </a:schemeClr>
                </a:solidFill>
              </a:rPr>
              <a:t> </a:t>
            </a:r>
            <a:r>
              <a:rPr lang="de-DE" sz="2000" dirty="0">
                <a:solidFill>
                  <a:schemeClr val="tx1">
                    <a:lumMod val="75000"/>
                    <a:lumOff val="25000"/>
                  </a:schemeClr>
                </a:solidFill>
                <a:sym typeface="Wingdings" panose="05000000000000000000" pitchFamily="2" charset="2"/>
              </a:rPr>
              <a:t> </a:t>
            </a:r>
            <a:r>
              <a:rPr lang="de-DE" sz="2000" dirty="0" err="1">
                <a:solidFill>
                  <a:schemeClr val="tx1">
                    <a:lumMod val="75000"/>
                    <a:lumOff val="25000"/>
                  </a:schemeClr>
                </a:solidFill>
                <a:sym typeface="Wingdings" panose="05000000000000000000" pitchFamily="2" charset="2"/>
              </a:rPr>
              <a:t>transport</a:t>
            </a:r>
            <a:r>
              <a:rPr lang="de-DE" sz="2000" dirty="0">
                <a:solidFill>
                  <a:schemeClr val="tx1">
                    <a:lumMod val="75000"/>
                    <a:lumOff val="25000"/>
                  </a:schemeClr>
                </a:solidFill>
                <a:sym typeface="Wingdings" panose="05000000000000000000" pitchFamily="2" charset="2"/>
              </a:rPr>
              <a:t> </a:t>
            </a:r>
            <a:r>
              <a:rPr lang="de-DE" sz="2000" dirty="0" err="1">
                <a:solidFill>
                  <a:schemeClr val="tx1">
                    <a:lumMod val="75000"/>
                    <a:lumOff val="25000"/>
                  </a:schemeClr>
                </a:solidFill>
                <a:sym typeface="Wingdings" panose="05000000000000000000" pitchFamily="2" charset="2"/>
              </a:rPr>
              <a:t>distances</a:t>
            </a:r>
            <a:r>
              <a:rPr lang="de-DE" sz="2000" dirty="0">
                <a:solidFill>
                  <a:schemeClr val="tx1">
                    <a:lumMod val="75000"/>
                    <a:lumOff val="25000"/>
                  </a:schemeClr>
                </a:solidFill>
                <a:sym typeface="Wingdings" panose="05000000000000000000" pitchFamily="2" charset="2"/>
              </a:rPr>
              <a:t> </a:t>
            </a:r>
            <a:r>
              <a:rPr lang="de-DE" sz="2000" dirty="0" err="1">
                <a:solidFill>
                  <a:schemeClr val="tx1">
                    <a:lumMod val="75000"/>
                    <a:lumOff val="25000"/>
                  </a:schemeClr>
                </a:solidFill>
                <a:sym typeface="Wingdings" panose="05000000000000000000" pitchFamily="2" charset="2"/>
              </a:rPr>
              <a:t>are</a:t>
            </a:r>
            <a:r>
              <a:rPr lang="de-DE" sz="2000" dirty="0">
                <a:solidFill>
                  <a:schemeClr val="tx1">
                    <a:lumMod val="75000"/>
                    <a:lumOff val="25000"/>
                  </a:schemeClr>
                </a:solidFill>
                <a:sym typeface="Wingdings" panose="05000000000000000000" pitchFamily="2" charset="2"/>
              </a:rPr>
              <a:t> </a:t>
            </a:r>
            <a:r>
              <a:rPr lang="de-DE" sz="2000" dirty="0" err="1">
                <a:solidFill>
                  <a:schemeClr val="tx1">
                    <a:lumMod val="75000"/>
                    <a:lumOff val="25000"/>
                  </a:schemeClr>
                </a:solidFill>
                <a:sym typeface="Wingdings" panose="05000000000000000000" pitchFamily="2" charset="2"/>
              </a:rPr>
              <a:t>increasing</a:t>
            </a:r>
            <a:endParaRPr lang="de-DE" sz="2000" dirty="0">
              <a:solidFill>
                <a:schemeClr val="tx1">
                  <a:lumMod val="75000"/>
                  <a:lumOff val="25000"/>
                </a:schemeClr>
              </a:solidFill>
              <a:sym typeface="Wingdings" panose="05000000000000000000" pitchFamily="2" charset="2"/>
            </a:endParaRPr>
          </a:p>
          <a:p>
            <a:pPr marL="285750" indent="-285750">
              <a:lnSpc>
                <a:spcPct val="150000"/>
              </a:lnSpc>
              <a:buFont typeface="Arial" panose="020B0604020202020204" pitchFamily="34" charset="0"/>
              <a:buChar char="•"/>
            </a:pPr>
            <a:r>
              <a:rPr lang="de-DE" sz="2000" dirty="0" err="1">
                <a:solidFill>
                  <a:schemeClr val="tx1">
                    <a:lumMod val="75000"/>
                    <a:lumOff val="25000"/>
                  </a:schemeClr>
                </a:solidFill>
              </a:rPr>
              <a:t>Bottlenecks</a:t>
            </a:r>
            <a:r>
              <a:rPr lang="de-DE" sz="2000" dirty="0">
                <a:solidFill>
                  <a:schemeClr val="tx1">
                    <a:lumMod val="75000"/>
                    <a:lumOff val="25000"/>
                  </a:schemeClr>
                </a:solidFill>
              </a:rPr>
              <a:t> in </a:t>
            </a:r>
            <a:r>
              <a:rPr lang="de-DE" sz="2000" dirty="0" err="1">
                <a:solidFill>
                  <a:schemeClr val="tx1">
                    <a:lumMod val="75000"/>
                    <a:lumOff val="25000"/>
                  </a:schemeClr>
                </a:solidFill>
              </a:rPr>
              <a:t>transport</a:t>
            </a:r>
            <a:r>
              <a:rPr lang="de-DE" sz="2000" dirty="0">
                <a:solidFill>
                  <a:schemeClr val="tx1">
                    <a:lumMod val="75000"/>
                    <a:lumOff val="25000"/>
                  </a:schemeClr>
                </a:solidFill>
              </a:rPr>
              <a:t> </a:t>
            </a:r>
            <a:r>
              <a:rPr lang="de-DE" sz="2000" dirty="0" err="1">
                <a:solidFill>
                  <a:schemeClr val="tx1">
                    <a:lumMod val="75000"/>
                    <a:lumOff val="25000"/>
                  </a:schemeClr>
                </a:solidFill>
              </a:rPr>
              <a:t>infrastructure</a:t>
            </a:r>
            <a:r>
              <a:rPr lang="de-DE" sz="2000" dirty="0">
                <a:solidFill>
                  <a:schemeClr val="tx1">
                    <a:lumMod val="75000"/>
                    <a:lumOff val="25000"/>
                  </a:schemeClr>
                </a:solidFill>
              </a:rPr>
              <a:t> </a:t>
            </a:r>
          </a:p>
          <a:p>
            <a:pPr marL="285750" indent="-285750">
              <a:lnSpc>
                <a:spcPct val="150000"/>
              </a:lnSpc>
              <a:buFont typeface="Arial" panose="020B0604020202020204" pitchFamily="34" charset="0"/>
              <a:buChar char="•"/>
            </a:pPr>
            <a:r>
              <a:rPr lang="de-DE" sz="2000" dirty="0" err="1">
                <a:solidFill>
                  <a:schemeClr val="tx1">
                    <a:lumMod val="75000"/>
                    <a:lumOff val="25000"/>
                  </a:schemeClr>
                </a:solidFill>
                <a:sym typeface="Wingdings" panose="05000000000000000000" pitchFamily="2" charset="2"/>
              </a:rPr>
              <a:t>Rising</a:t>
            </a:r>
            <a:r>
              <a:rPr lang="de-DE" sz="2000" dirty="0">
                <a:solidFill>
                  <a:schemeClr val="tx1">
                    <a:lumMod val="75000"/>
                    <a:lumOff val="25000"/>
                  </a:schemeClr>
                </a:solidFill>
                <a:sym typeface="Wingdings" panose="05000000000000000000" pitchFamily="2" charset="2"/>
              </a:rPr>
              <a:t> </a:t>
            </a:r>
            <a:r>
              <a:rPr lang="de-DE" sz="2000" dirty="0" err="1">
                <a:solidFill>
                  <a:schemeClr val="tx1">
                    <a:lumMod val="75000"/>
                    <a:lumOff val="25000"/>
                  </a:schemeClr>
                </a:solidFill>
                <a:sym typeface="Wingdings" panose="05000000000000000000" pitchFamily="2" charset="2"/>
              </a:rPr>
              <a:t>energy</a:t>
            </a:r>
            <a:r>
              <a:rPr lang="de-DE" sz="2000" dirty="0">
                <a:solidFill>
                  <a:schemeClr val="tx1">
                    <a:lumMod val="75000"/>
                    <a:lumOff val="25000"/>
                  </a:schemeClr>
                </a:solidFill>
                <a:sym typeface="Wingdings" panose="05000000000000000000" pitchFamily="2" charset="2"/>
              </a:rPr>
              <a:t> </a:t>
            </a:r>
            <a:r>
              <a:rPr lang="de-DE" sz="2000" dirty="0" err="1">
                <a:solidFill>
                  <a:schemeClr val="tx1">
                    <a:lumMod val="75000"/>
                    <a:lumOff val="25000"/>
                  </a:schemeClr>
                </a:solidFill>
                <a:sym typeface="Wingdings" panose="05000000000000000000" pitchFamily="2" charset="2"/>
              </a:rPr>
              <a:t>costs</a:t>
            </a:r>
            <a:endParaRPr lang="de-DE" sz="2000" dirty="0">
              <a:solidFill>
                <a:schemeClr val="tx1">
                  <a:lumMod val="75000"/>
                  <a:lumOff val="25000"/>
                </a:schemeClr>
              </a:solidFill>
              <a:sym typeface="Wingdings" panose="05000000000000000000" pitchFamily="2" charset="2"/>
            </a:endParaRPr>
          </a:p>
          <a:p>
            <a:pPr marL="285750" indent="-285750">
              <a:lnSpc>
                <a:spcPct val="150000"/>
              </a:lnSpc>
              <a:buFont typeface="Arial" panose="020B0604020202020204" pitchFamily="34" charset="0"/>
              <a:buChar char="•"/>
            </a:pPr>
            <a:r>
              <a:rPr lang="de-DE" sz="2000" dirty="0">
                <a:solidFill>
                  <a:schemeClr val="tx1">
                    <a:lumMod val="75000"/>
                    <a:lumOff val="25000"/>
                  </a:schemeClr>
                </a:solidFill>
                <a:sym typeface="Wingdings" panose="05000000000000000000" pitchFamily="2" charset="2"/>
              </a:rPr>
              <a:t>Public </a:t>
            </a:r>
            <a:r>
              <a:rPr lang="de-DE" sz="2000" dirty="0" err="1">
                <a:solidFill>
                  <a:schemeClr val="tx1">
                    <a:lumMod val="75000"/>
                    <a:lumOff val="25000"/>
                  </a:schemeClr>
                </a:solidFill>
                <a:sym typeface="Wingdings" panose="05000000000000000000" pitchFamily="2" charset="2"/>
              </a:rPr>
              <a:t>and</a:t>
            </a:r>
            <a:r>
              <a:rPr lang="de-DE" sz="2000" dirty="0">
                <a:solidFill>
                  <a:schemeClr val="tx1">
                    <a:lumMod val="75000"/>
                    <a:lumOff val="25000"/>
                  </a:schemeClr>
                </a:solidFill>
                <a:sym typeface="Wingdings" panose="05000000000000000000" pitchFamily="2" charset="2"/>
              </a:rPr>
              <a:t> </a:t>
            </a:r>
            <a:r>
              <a:rPr lang="de-DE" sz="2000" dirty="0" err="1">
                <a:solidFill>
                  <a:schemeClr val="tx1">
                    <a:lumMod val="75000"/>
                    <a:lumOff val="25000"/>
                  </a:schemeClr>
                </a:solidFill>
                <a:sym typeface="Wingdings" panose="05000000000000000000" pitchFamily="2" charset="2"/>
              </a:rPr>
              <a:t>political</a:t>
            </a:r>
            <a:r>
              <a:rPr lang="de-DE" sz="2000" dirty="0">
                <a:solidFill>
                  <a:schemeClr val="tx1">
                    <a:lumMod val="75000"/>
                    <a:lumOff val="25000"/>
                  </a:schemeClr>
                </a:solidFill>
                <a:sym typeface="Wingdings" panose="05000000000000000000" pitchFamily="2" charset="2"/>
              </a:rPr>
              <a:t> </a:t>
            </a:r>
            <a:r>
              <a:rPr lang="de-DE" sz="2000" dirty="0" err="1">
                <a:solidFill>
                  <a:schemeClr val="tx1">
                    <a:lumMod val="75000"/>
                    <a:lumOff val="25000"/>
                  </a:schemeClr>
                </a:solidFill>
                <a:sym typeface="Wingdings" panose="05000000000000000000" pitchFamily="2" charset="2"/>
              </a:rPr>
              <a:t>pressure</a:t>
            </a:r>
            <a:r>
              <a:rPr lang="de-DE" sz="2000" dirty="0">
                <a:solidFill>
                  <a:schemeClr val="tx1">
                    <a:lumMod val="75000"/>
                    <a:lumOff val="25000"/>
                  </a:schemeClr>
                </a:solidFill>
                <a:sym typeface="Wingdings" panose="05000000000000000000" pitchFamily="2" charset="2"/>
              </a:rPr>
              <a:t>  Need </a:t>
            </a:r>
            <a:r>
              <a:rPr lang="de-DE" sz="2000" dirty="0" err="1">
                <a:solidFill>
                  <a:schemeClr val="tx1">
                    <a:lumMod val="75000"/>
                    <a:lumOff val="25000"/>
                  </a:schemeClr>
                </a:solidFill>
                <a:sym typeface="Wingdings" panose="05000000000000000000" pitchFamily="2" charset="2"/>
              </a:rPr>
              <a:t>for</a:t>
            </a:r>
            <a:r>
              <a:rPr lang="de-DE" sz="2000" dirty="0">
                <a:solidFill>
                  <a:schemeClr val="tx1">
                    <a:lumMod val="75000"/>
                    <a:lumOff val="25000"/>
                  </a:schemeClr>
                </a:solidFill>
                <a:sym typeface="Wingdings" panose="05000000000000000000" pitchFamily="2" charset="2"/>
              </a:rPr>
              <a:t> an </a:t>
            </a:r>
            <a:r>
              <a:rPr lang="de-DE" sz="2000" dirty="0" err="1">
                <a:solidFill>
                  <a:schemeClr val="tx1">
                    <a:lumMod val="75000"/>
                    <a:lumOff val="25000"/>
                  </a:schemeClr>
                </a:solidFill>
                <a:sym typeface="Wingdings" panose="05000000000000000000" pitchFamily="2" charset="2"/>
              </a:rPr>
              <a:t>environmentally</a:t>
            </a:r>
            <a:r>
              <a:rPr lang="de-DE" sz="2000" dirty="0">
                <a:solidFill>
                  <a:schemeClr val="tx1">
                    <a:lumMod val="75000"/>
                    <a:lumOff val="25000"/>
                  </a:schemeClr>
                </a:solidFill>
                <a:sym typeface="Wingdings" panose="05000000000000000000" pitchFamily="2" charset="2"/>
              </a:rPr>
              <a:t> </a:t>
            </a:r>
            <a:r>
              <a:rPr lang="de-DE" sz="2000" dirty="0" err="1">
                <a:solidFill>
                  <a:schemeClr val="tx1">
                    <a:lumMod val="75000"/>
                    <a:lumOff val="25000"/>
                  </a:schemeClr>
                </a:solidFill>
                <a:sym typeface="Wingdings" panose="05000000000000000000" pitchFamily="2" charset="2"/>
              </a:rPr>
              <a:t>friendly</a:t>
            </a:r>
            <a:r>
              <a:rPr lang="de-DE" sz="2000" dirty="0">
                <a:solidFill>
                  <a:schemeClr val="tx1">
                    <a:lumMod val="75000"/>
                    <a:lumOff val="25000"/>
                  </a:schemeClr>
                </a:solidFill>
                <a:sym typeface="Wingdings" panose="05000000000000000000" pitchFamily="2" charset="2"/>
              </a:rPr>
              <a:t> </a:t>
            </a:r>
            <a:r>
              <a:rPr lang="de-DE" sz="2000" dirty="0" err="1">
                <a:solidFill>
                  <a:schemeClr val="tx1">
                    <a:lumMod val="75000"/>
                    <a:lumOff val="25000"/>
                  </a:schemeClr>
                </a:solidFill>
                <a:sym typeface="Wingdings" panose="05000000000000000000" pitchFamily="2" charset="2"/>
              </a:rPr>
              <a:t>transport</a:t>
            </a:r>
            <a:r>
              <a:rPr lang="de-DE" sz="2000" dirty="0">
                <a:solidFill>
                  <a:schemeClr val="tx1">
                    <a:lumMod val="75000"/>
                    <a:lumOff val="25000"/>
                  </a:schemeClr>
                </a:solidFill>
                <a:sym typeface="Wingdings" panose="05000000000000000000" pitchFamily="2" charset="2"/>
              </a:rPr>
              <a:t> </a:t>
            </a:r>
            <a:r>
              <a:rPr lang="de-DE" sz="2000" dirty="0" err="1">
                <a:solidFill>
                  <a:schemeClr val="tx1">
                    <a:lumMod val="75000"/>
                    <a:lumOff val="25000"/>
                  </a:schemeClr>
                </a:solidFill>
                <a:sym typeface="Wingdings" panose="05000000000000000000" pitchFamily="2" charset="2"/>
              </a:rPr>
              <a:t>solution</a:t>
            </a:r>
            <a:endParaRPr lang="en-GB" sz="2000" dirty="0">
              <a:solidFill>
                <a:schemeClr val="tx1">
                  <a:lumMod val="75000"/>
                  <a:lumOff val="25000"/>
                </a:schemeClr>
              </a:solidFill>
            </a:endParaRPr>
          </a:p>
        </p:txBody>
      </p:sp>
      <p:sp>
        <p:nvSpPr>
          <p:cNvPr id="13" name="TextBox 12"/>
          <p:cNvSpPr txBox="1"/>
          <p:nvPr/>
        </p:nvSpPr>
        <p:spPr>
          <a:xfrm>
            <a:off x="1115616" y="5063117"/>
            <a:ext cx="1800200" cy="276999"/>
          </a:xfrm>
          <a:prstGeom prst="rect">
            <a:avLst/>
          </a:prstGeom>
          <a:noFill/>
        </p:spPr>
        <p:txBody>
          <a:bodyPr wrap="square" rtlCol="0">
            <a:spAutoFit/>
          </a:bodyPr>
          <a:lstStyle/>
          <a:p>
            <a:r>
              <a:rPr lang="de-AT" sz="1200" dirty="0" smtClean="0">
                <a:solidFill>
                  <a:schemeClr val="tx1">
                    <a:lumMod val="75000"/>
                    <a:lumOff val="25000"/>
                  </a:schemeClr>
                </a:solidFill>
              </a:rPr>
              <a:t>Source: Eurostat (2016)</a:t>
            </a:r>
            <a:endParaRPr lang="de-AT" sz="1200" dirty="0">
              <a:solidFill>
                <a:schemeClr val="tx1">
                  <a:lumMod val="75000"/>
                  <a:lumOff val="25000"/>
                </a:schemeClr>
              </a:solidFill>
            </a:endParaRPr>
          </a:p>
        </p:txBody>
      </p:sp>
      <p:sp>
        <p:nvSpPr>
          <p:cNvPr id="8"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15804972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22</a:t>
            </a:fld>
            <a:endParaRPr lang="de-AT" dirty="0">
              <a:solidFill>
                <a:prstClr val="white"/>
              </a:solidFill>
            </a:endParaRPr>
          </a:p>
        </p:txBody>
      </p:sp>
      <p:sp>
        <p:nvSpPr>
          <p:cNvPr id="13" name="Title 30"/>
          <p:cNvSpPr>
            <a:spLocks noGrp="1"/>
          </p:cNvSpPr>
          <p:nvPr>
            <p:ph type="title"/>
          </p:nvPr>
        </p:nvSpPr>
        <p:spPr>
          <a:xfrm>
            <a:off x="457200" y="404664"/>
            <a:ext cx="5482952" cy="990600"/>
          </a:xfrm>
        </p:spPr>
        <p:txBody>
          <a:bodyPr>
            <a:normAutofit/>
          </a:bodyPr>
          <a:lstStyle/>
          <a:p>
            <a:r>
              <a:rPr lang="de-AT" b="1" dirty="0" err="1" smtClean="0">
                <a:solidFill>
                  <a:schemeClr val="tx1">
                    <a:lumMod val="75000"/>
                    <a:lumOff val="25000"/>
                  </a:schemeClr>
                </a:solidFill>
              </a:rPr>
              <a:t>Importance</a:t>
            </a:r>
            <a:r>
              <a:rPr lang="de-AT" b="1" dirty="0" smtClean="0">
                <a:solidFill>
                  <a:schemeClr val="tx1">
                    <a:lumMod val="75000"/>
                    <a:lumOff val="25000"/>
                  </a:schemeClr>
                </a:solidFill>
              </a:rPr>
              <a:t> </a:t>
            </a:r>
            <a:r>
              <a:rPr lang="de-AT" b="1" dirty="0" err="1" smtClean="0">
                <a:solidFill>
                  <a:schemeClr val="tx1">
                    <a:lumMod val="75000"/>
                    <a:lumOff val="25000"/>
                  </a:schemeClr>
                </a:solidFill>
              </a:rPr>
              <a:t>of</a:t>
            </a:r>
            <a:r>
              <a:rPr lang="de-AT" b="1" dirty="0" smtClean="0">
                <a:solidFill>
                  <a:schemeClr val="tx1">
                    <a:lumMod val="75000"/>
                    <a:lumOff val="25000"/>
                  </a:schemeClr>
                </a:solidFill>
              </a:rPr>
              <a:t> multimodal </a:t>
            </a:r>
            <a:r>
              <a:rPr lang="de-AT" b="1" dirty="0" err="1" smtClean="0">
                <a:solidFill>
                  <a:schemeClr val="tx1">
                    <a:lumMod val="75000"/>
                    <a:lumOff val="25000"/>
                  </a:schemeClr>
                </a:solidFill>
              </a:rPr>
              <a:t>transport</a:t>
            </a:r>
            <a:r>
              <a:rPr lang="de-AT" b="1" dirty="0" smtClean="0">
                <a:solidFill>
                  <a:schemeClr val="tx1">
                    <a:lumMod val="75000"/>
                    <a:lumOff val="25000"/>
                  </a:schemeClr>
                </a:solidFill>
              </a:rPr>
              <a:t> </a:t>
            </a:r>
            <a:br>
              <a:rPr lang="de-AT" b="1" dirty="0" smtClean="0">
                <a:solidFill>
                  <a:schemeClr val="tx1">
                    <a:lumMod val="75000"/>
                    <a:lumOff val="25000"/>
                  </a:schemeClr>
                </a:solidFill>
              </a:rPr>
            </a:br>
            <a:r>
              <a:rPr lang="de-DE" sz="2000" dirty="0" smtClean="0">
                <a:solidFill>
                  <a:schemeClr val="tx1">
                    <a:lumMod val="75000"/>
                    <a:lumOff val="25000"/>
                  </a:schemeClr>
                </a:solidFill>
              </a:rPr>
              <a:t>Multimodal </a:t>
            </a:r>
            <a:r>
              <a:rPr lang="de-DE" sz="2000" dirty="0" err="1" smtClean="0">
                <a:solidFill>
                  <a:schemeClr val="tx1">
                    <a:lumMod val="75000"/>
                    <a:lumOff val="25000"/>
                  </a:schemeClr>
                </a:solidFill>
              </a:rPr>
              <a:t>transport</a:t>
            </a:r>
            <a:r>
              <a:rPr lang="de-DE" sz="2000" dirty="0" smtClean="0">
                <a:solidFill>
                  <a:schemeClr val="tx1">
                    <a:lumMod val="75000"/>
                    <a:lumOff val="25000"/>
                  </a:schemeClr>
                </a:solidFill>
              </a:rPr>
              <a:t> </a:t>
            </a:r>
            <a:r>
              <a:rPr lang="de-DE" sz="2000" dirty="0">
                <a:solidFill>
                  <a:schemeClr val="tx1">
                    <a:lumMod val="75000"/>
                    <a:lumOff val="25000"/>
                  </a:schemeClr>
                </a:solidFill>
              </a:rPr>
              <a:t>in </a:t>
            </a:r>
            <a:r>
              <a:rPr lang="de-DE" sz="2000" dirty="0" smtClean="0">
                <a:solidFill>
                  <a:schemeClr val="tx1">
                    <a:lumMod val="75000"/>
                    <a:lumOff val="25000"/>
                  </a:schemeClr>
                </a:solidFill>
              </a:rPr>
              <a:t>Europe</a:t>
            </a:r>
            <a:endParaRPr lang="de-AT" sz="2000" b="1" dirty="0">
              <a:solidFill>
                <a:schemeClr val="tx1">
                  <a:lumMod val="75000"/>
                  <a:lumOff val="25000"/>
                </a:schemeClr>
              </a:solidFill>
            </a:endParaRPr>
          </a:p>
        </p:txBody>
      </p:sp>
      <p:sp>
        <p:nvSpPr>
          <p:cNvPr id="3" name="Content Placeholder 2"/>
          <p:cNvSpPr>
            <a:spLocks noGrp="1"/>
          </p:cNvSpPr>
          <p:nvPr>
            <p:ph idx="1"/>
          </p:nvPr>
        </p:nvSpPr>
        <p:spPr/>
        <p:txBody>
          <a:bodyPr>
            <a:normAutofit/>
          </a:bodyPr>
          <a:lstStyle/>
          <a:p>
            <a:pPr marL="0" indent="0">
              <a:buNone/>
            </a:pPr>
            <a:r>
              <a:rPr lang="de-AT" dirty="0" smtClean="0">
                <a:sym typeface="Wingdings" panose="05000000000000000000" pitchFamily="2" charset="2"/>
              </a:rPr>
              <a:t> Road </a:t>
            </a:r>
            <a:r>
              <a:rPr lang="de-AT" dirty="0" err="1" smtClean="0">
                <a:sym typeface="Wingdings" panose="05000000000000000000" pitchFamily="2" charset="2"/>
              </a:rPr>
              <a:t>freight</a:t>
            </a:r>
            <a:r>
              <a:rPr lang="de-AT" dirty="0" smtClean="0">
                <a:sym typeface="Wingdings" panose="05000000000000000000" pitchFamily="2" charset="2"/>
              </a:rPr>
              <a:t> </a:t>
            </a:r>
            <a:r>
              <a:rPr lang="de-AT" dirty="0" err="1" smtClean="0">
                <a:sym typeface="Wingdings" panose="05000000000000000000" pitchFamily="2" charset="2"/>
              </a:rPr>
              <a:t>transport</a:t>
            </a:r>
            <a:r>
              <a:rPr lang="de-AT" dirty="0" smtClean="0">
                <a:sym typeface="Wingdings" panose="05000000000000000000" pitchFamily="2" charset="2"/>
              </a:rPr>
              <a:t> </a:t>
            </a:r>
            <a:r>
              <a:rPr lang="de-AT" dirty="0" err="1" smtClean="0">
                <a:sym typeface="Wingdings" panose="05000000000000000000" pitchFamily="2" charset="2"/>
              </a:rPr>
              <a:t>as</a:t>
            </a:r>
            <a:r>
              <a:rPr lang="de-AT" dirty="0" smtClean="0">
                <a:sym typeface="Wingdings" panose="05000000000000000000" pitchFamily="2" charset="2"/>
              </a:rPr>
              <a:t> a </a:t>
            </a:r>
            <a:r>
              <a:rPr lang="de-AT" dirty="0" err="1" smtClean="0">
                <a:sym typeface="Wingdings" panose="05000000000000000000" pitchFamily="2" charset="2"/>
              </a:rPr>
              <a:t>central</a:t>
            </a:r>
            <a:r>
              <a:rPr lang="de-AT" dirty="0" smtClean="0">
                <a:sym typeface="Wingdings" panose="05000000000000000000" pitchFamily="2" charset="2"/>
              </a:rPr>
              <a:t> </a:t>
            </a:r>
            <a:r>
              <a:rPr lang="de-AT" dirty="0" err="1" smtClean="0">
                <a:sym typeface="Wingdings" panose="05000000000000000000" pitchFamily="2" charset="2"/>
              </a:rPr>
              <a:t>transport</a:t>
            </a:r>
            <a:r>
              <a:rPr lang="de-AT" dirty="0" smtClean="0">
                <a:sym typeface="Wingdings" panose="05000000000000000000" pitchFamily="2" charset="2"/>
              </a:rPr>
              <a:t> </a:t>
            </a:r>
            <a:r>
              <a:rPr lang="de-AT" dirty="0" err="1" smtClean="0">
                <a:sym typeface="Wingdings" panose="05000000000000000000" pitchFamily="2" charset="2"/>
              </a:rPr>
              <a:t>and</a:t>
            </a:r>
            <a:r>
              <a:rPr lang="de-AT" dirty="0" smtClean="0">
                <a:sym typeface="Wingdings" panose="05000000000000000000" pitchFamily="2" charset="2"/>
              </a:rPr>
              <a:t> environmental </a:t>
            </a:r>
            <a:r>
              <a:rPr lang="de-AT" dirty="0" err="1" smtClean="0">
                <a:sym typeface="Wingdings" panose="05000000000000000000" pitchFamily="2" charset="2"/>
              </a:rPr>
              <a:t>problem</a:t>
            </a:r>
            <a:r>
              <a:rPr lang="de-AT" dirty="0" smtClean="0">
                <a:sym typeface="Wingdings" panose="05000000000000000000" pitchFamily="2" charset="2"/>
              </a:rPr>
              <a:t> </a:t>
            </a:r>
            <a:r>
              <a:rPr lang="de-AT" dirty="0" smtClean="0"/>
              <a:t> </a:t>
            </a:r>
          </a:p>
          <a:p>
            <a:endParaRPr lang="de-AT" sz="500" dirty="0" smtClean="0"/>
          </a:p>
          <a:p>
            <a:r>
              <a:rPr lang="de-DE" dirty="0" smtClean="0"/>
              <a:t>Trucks: 45 % of freight transport performance -  80 % of traffic related emissions</a:t>
            </a:r>
            <a:endParaRPr lang="de-DE" sz="500" dirty="0" smtClean="0"/>
          </a:p>
          <a:p>
            <a:r>
              <a:rPr lang="de-DE" dirty="0" smtClean="0"/>
              <a:t>Goal </a:t>
            </a:r>
            <a:r>
              <a:rPr lang="de-DE" dirty="0" err="1" smtClean="0"/>
              <a:t>of</a:t>
            </a:r>
            <a:r>
              <a:rPr lang="de-DE" dirty="0" smtClean="0"/>
              <a:t> </a:t>
            </a:r>
            <a:r>
              <a:rPr lang="de-DE" dirty="0" err="1" smtClean="0"/>
              <a:t>the</a:t>
            </a:r>
            <a:r>
              <a:rPr lang="de-DE" dirty="0" smtClean="0"/>
              <a:t> European Union: </a:t>
            </a:r>
          </a:p>
          <a:p>
            <a:pPr lvl="1"/>
            <a:r>
              <a:rPr lang="de-DE" dirty="0" err="1" smtClean="0"/>
              <a:t>Shifting</a:t>
            </a:r>
            <a:r>
              <a:rPr lang="de-DE" dirty="0" smtClean="0"/>
              <a:t> </a:t>
            </a:r>
            <a:r>
              <a:rPr lang="de-DE" dirty="0" err="1" smtClean="0"/>
              <a:t>transports</a:t>
            </a:r>
            <a:r>
              <a:rPr lang="de-DE" dirty="0" smtClean="0"/>
              <a:t> </a:t>
            </a:r>
            <a:r>
              <a:rPr lang="de-DE" dirty="0" err="1" smtClean="0"/>
              <a:t>to</a:t>
            </a:r>
            <a:r>
              <a:rPr lang="de-DE" dirty="0" smtClean="0"/>
              <a:t> </a:t>
            </a:r>
            <a:r>
              <a:rPr lang="de-DE" dirty="0" err="1" smtClean="0"/>
              <a:t>rail</a:t>
            </a:r>
            <a:r>
              <a:rPr lang="de-DE" dirty="0" smtClean="0"/>
              <a:t> </a:t>
            </a:r>
            <a:r>
              <a:rPr lang="de-DE" dirty="0" err="1" smtClean="0"/>
              <a:t>and</a:t>
            </a:r>
            <a:r>
              <a:rPr lang="de-DE" dirty="0" smtClean="0"/>
              <a:t> </a:t>
            </a:r>
            <a:r>
              <a:rPr lang="de-DE" dirty="0" err="1" smtClean="0"/>
              <a:t>waterways</a:t>
            </a:r>
            <a:r>
              <a:rPr lang="de-DE" dirty="0" smtClean="0"/>
              <a:t> </a:t>
            </a:r>
          </a:p>
          <a:p>
            <a:endParaRPr lang="de-DE" sz="500" b="1" dirty="0" smtClean="0"/>
          </a:p>
          <a:p>
            <a:r>
              <a:rPr lang="de-DE" dirty="0" smtClean="0"/>
              <a:t>Approach: </a:t>
            </a:r>
          </a:p>
          <a:p>
            <a:pPr lvl="1"/>
            <a:r>
              <a:rPr lang="de-DE" dirty="0" smtClean="0"/>
              <a:t>Promotion </a:t>
            </a:r>
            <a:r>
              <a:rPr lang="de-DE" dirty="0" err="1" smtClean="0"/>
              <a:t>of</a:t>
            </a:r>
            <a:r>
              <a:rPr lang="de-DE" dirty="0" smtClean="0"/>
              <a:t> multimodal </a:t>
            </a:r>
            <a:r>
              <a:rPr lang="de-DE" dirty="0" err="1" smtClean="0"/>
              <a:t>transport</a:t>
            </a:r>
            <a:r>
              <a:rPr lang="de-DE" dirty="0" smtClean="0"/>
              <a:t>, in </a:t>
            </a:r>
            <a:r>
              <a:rPr lang="de-DE" dirty="0" err="1" smtClean="0"/>
              <a:t>particular</a:t>
            </a:r>
            <a:r>
              <a:rPr lang="de-DE" dirty="0" smtClean="0"/>
              <a:t> </a:t>
            </a:r>
            <a:r>
              <a:rPr lang="de-DE" dirty="0" err="1" smtClean="0"/>
              <a:t>combined</a:t>
            </a:r>
            <a:r>
              <a:rPr lang="de-DE" dirty="0" smtClean="0"/>
              <a:t> </a:t>
            </a:r>
            <a:r>
              <a:rPr lang="de-DE" dirty="0" err="1" smtClean="0"/>
              <a:t>transport</a:t>
            </a:r>
            <a:endParaRPr lang="de-DE" dirty="0" smtClean="0"/>
          </a:p>
          <a:p>
            <a:pPr lvl="1"/>
            <a:r>
              <a:rPr lang="de-DE" dirty="0" err="1" smtClean="0"/>
              <a:t>Using</a:t>
            </a:r>
            <a:r>
              <a:rPr lang="de-DE" dirty="0" smtClean="0"/>
              <a:t> </a:t>
            </a:r>
            <a:r>
              <a:rPr lang="de-DE" dirty="0" err="1" smtClean="0"/>
              <a:t>the</a:t>
            </a:r>
            <a:r>
              <a:rPr lang="de-DE" dirty="0" smtClean="0"/>
              <a:t> </a:t>
            </a:r>
            <a:r>
              <a:rPr lang="de-DE" dirty="0" err="1" smtClean="0"/>
              <a:t>strenghts</a:t>
            </a:r>
            <a:r>
              <a:rPr lang="de-DE" dirty="0" smtClean="0"/>
              <a:t> </a:t>
            </a:r>
            <a:r>
              <a:rPr lang="de-DE" dirty="0" err="1" smtClean="0"/>
              <a:t>of</a:t>
            </a:r>
            <a:r>
              <a:rPr lang="de-DE" dirty="0" smtClean="0"/>
              <a:t> </a:t>
            </a:r>
            <a:r>
              <a:rPr lang="de-DE" dirty="0" err="1" smtClean="0"/>
              <a:t>transport</a:t>
            </a:r>
            <a:r>
              <a:rPr lang="de-DE" dirty="0" smtClean="0"/>
              <a:t> </a:t>
            </a:r>
            <a:r>
              <a:rPr lang="de-DE" dirty="0" err="1" smtClean="0"/>
              <a:t>modes</a:t>
            </a:r>
            <a:endParaRPr lang="de-DE" dirty="0" smtClean="0"/>
          </a:p>
          <a:p>
            <a:endParaRPr lang="de-AT" sz="500" dirty="0"/>
          </a:p>
          <a:p>
            <a:r>
              <a:rPr lang="de-AT" dirty="0" smtClean="0"/>
              <a:t>multimodal transport has the potential for up to 30 % energy and 90 % pollutant saving </a:t>
            </a:r>
            <a:r>
              <a:rPr lang="de-AT" sz="1800" dirty="0" smtClean="0"/>
              <a:t>(compared to truck transport)</a:t>
            </a:r>
          </a:p>
        </p:txBody>
      </p:sp>
      <p:sp>
        <p:nvSpPr>
          <p:cNvPr id="5"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34747680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b="1" dirty="0" smtClean="0">
                <a:solidFill>
                  <a:schemeClr val="tx1">
                    <a:lumMod val="75000"/>
                    <a:lumOff val="25000"/>
                  </a:schemeClr>
                </a:solidFill>
              </a:rPr>
              <a:t>Status quo </a:t>
            </a:r>
            <a:br>
              <a:rPr lang="de-DE" b="1" dirty="0" smtClean="0">
                <a:solidFill>
                  <a:schemeClr val="tx1">
                    <a:lumMod val="75000"/>
                    <a:lumOff val="25000"/>
                  </a:schemeClr>
                </a:solidFill>
              </a:rPr>
            </a:br>
            <a:r>
              <a:rPr lang="de-DE" sz="2200" dirty="0" smtClean="0">
                <a:solidFill>
                  <a:schemeClr val="tx1">
                    <a:lumMod val="75000"/>
                    <a:lumOff val="25000"/>
                  </a:schemeClr>
                </a:solidFill>
              </a:rPr>
              <a:t>Multimodal </a:t>
            </a:r>
            <a:r>
              <a:rPr lang="de-DE" sz="2200" dirty="0" err="1" smtClean="0">
                <a:solidFill>
                  <a:schemeClr val="tx1">
                    <a:lumMod val="75000"/>
                    <a:lumOff val="25000"/>
                  </a:schemeClr>
                </a:solidFill>
              </a:rPr>
              <a:t>transport</a:t>
            </a:r>
            <a:r>
              <a:rPr lang="de-DE" sz="2200" dirty="0" smtClean="0">
                <a:solidFill>
                  <a:schemeClr val="tx1">
                    <a:lumMod val="75000"/>
                    <a:lumOff val="25000"/>
                  </a:schemeClr>
                </a:solidFill>
              </a:rPr>
              <a:t> in Europe</a:t>
            </a:r>
            <a:endParaRPr lang="en-GB" sz="2200" dirty="0">
              <a:solidFill>
                <a:schemeClr val="tx1">
                  <a:lumMod val="75000"/>
                  <a:lumOff val="25000"/>
                </a:schemeClr>
              </a:solidFill>
            </a:endParaRPr>
          </a:p>
        </p:txBody>
      </p:sp>
      <p:sp>
        <p:nvSpPr>
          <p:cNvPr id="3" name="Content Placeholder 2"/>
          <p:cNvSpPr>
            <a:spLocks noGrp="1"/>
          </p:cNvSpPr>
          <p:nvPr>
            <p:ph idx="1"/>
          </p:nvPr>
        </p:nvSpPr>
        <p:spPr/>
        <p:txBody>
          <a:bodyPr/>
          <a:lstStyle/>
          <a:p>
            <a:r>
              <a:rPr lang="de-DE" dirty="0" err="1" smtClean="0"/>
              <a:t>Statistically</a:t>
            </a:r>
            <a:r>
              <a:rPr lang="de-DE" dirty="0" smtClean="0"/>
              <a:t> </a:t>
            </a:r>
            <a:r>
              <a:rPr lang="de-DE" dirty="0" err="1" smtClean="0"/>
              <a:t>difficult</a:t>
            </a:r>
            <a:r>
              <a:rPr lang="de-DE" dirty="0" smtClean="0"/>
              <a:t> </a:t>
            </a:r>
            <a:r>
              <a:rPr lang="de-DE" dirty="0" err="1" smtClean="0"/>
              <a:t>to</a:t>
            </a:r>
            <a:r>
              <a:rPr lang="de-DE" dirty="0" smtClean="0"/>
              <a:t> </a:t>
            </a:r>
            <a:r>
              <a:rPr lang="de-DE" dirty="0" err="1" smtClean="0"/>
              <a:t>measure</a:t>
            </a:r>
            <a:endParaRPr lang="de-DE" dirty="0" smtClean="0"/>
          </a:p>
          <a:p>
            <a:r>
              <a:rPr lang="de-DE" dirty="0" smtClean="0"/>
              <a:t>Annual </a:t>
            </a:r>
            <a:r>
              <a:rPr lang="de-DE" dirty="0" err="1" smtClean="0"/>
              <a:t>growth</a:t>
            </a:r>
            <a:r>
              <a:rPr lang="de-DE" dirty="0" smtClean="0"/>
              <a:t> rate: 5 % </a:t>
            </a:r>
          </a:p>
          <a:p>
            <a:endParaRPr lang="de-DE" dirty="0"/>
          </a:p>
          <a:p>
            <a:endParaRPr lang="de-DE" dirty="0" smtClean="0"/>
          </a:p>
          <a:p>
            <a:endParaRPr lang="en-GB" dirty="0"/>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23</a:t>
            </a:fld>
            <a:endParaRPr lang="de-AT" dirty="0">
              <a:solidFill>
                <a:prstClr val="white"/>
              </a:solidFill>
            </a:endParaRPr>
          </a:p>
        </p:txBody>
      </p:sp>
      <p:graphicFrame>
        <p:nvGraphicFramePr>
          <p:cNvPr id="6" name="Chart 5"/>
          <p:cNvGraphicFramePr/>
          <p:nvPr>
            <p:extLst>
              <p:ext uri="{D42A27DB-BD31-4B8C-83A1-F6EECF244321}">
                <p14:modId xmlns:p14="http://schemas.microsoft.com/office/powerpoint/2010/main" val="2244840920"/>
              </p:ext>
            </p:extLst>
          </p:nvPr>
        </p:nvGraphicFramePr>
        <p:xfrm>
          <a:off x="683568" y="2564903"/>
          <a:ext cx="7632848" cy="358936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740892" y="6154271"/>
            <a:ext cx="2736304" cy="276999"/>
          </a:xfrm>
          <a:prstGeom prst="rect">
            <a:avLst/>
          </a:prstGeom>
          <a:noFill/>
        </p:spPr>
        <p:txBody>
          <a:bodyPr wrap="square" rtlCol="0">
            <a:spAutoFit/>
          </a:bodyPr>
          <a:lstStyle/>
          <a:p>
            <a:r>
              <a:rPr lang="de-DE" sz="1200" dirty="0" smtClean="0"/>
              <a:t>Source: UIRR (2012)</a:t>
            </a:r>
            <a:endParaRPr lang="en-GB" sz="1200" dirty="0"/>
          </a:p>
        </p:txBody>
      </p:sp>
    </p:spTree>
    <p:extLst>
      <p:ext uri="{BB962C8B-B14F-4D97-AF65-F5344CB8AC3E}">
        <p14:creationId xmlns:p14="http://schemas.microsoft.com/office/powerpoint/2010/main" val="2645166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5338936" cy="990600"/>
          </a:xfrm>
        </p:spPr>
        <p:txBody>
          <a:bodyPr>
            <a:normAutofit/>
          </a:bodyPr>
          <a:lstStyle/>
          <a:p>
            <a:r>
              <a:rPr lang="de-DE" sz="3100" b="1" dirty="0" smtClean="0">
                <a:solidFill>
                  <a:schemeClr val="tx1">
                    <a:lumMod val="75000"/>
                    <a:lumOff val="25000"/>
                  </a:schemeClr>
                </a:solidFill>
              </a:rPr>
              <a:t>Multimodal </a:t>
            </a:r>
            <a:r>
              <a:rPr lang="de-DE" sz="3100" b="1" dirty="0" err="1" smtClean="0">
                <a:solidFill>
                  <a:schemeClr val="tx1">
                    <a:lumMod val="75000"/>
                    <a:lumOff val="25000"/>
                  </a:schemeClr>
                </a:solidFill>
              </a:rPr>
              <a:t>transport</a:t>
            </a:r>
            <a:r>
              <a:rPr lang="de-DE" sz="3100" b="1" dirty="0" smtClean="0">
                <a:solidFill>
                  <a:schemeClr val="tx1">
                    <a:lumMod val="75000"/>
                    <a:lumOff val="25000"/>
                  </a:schemeClr>
                </a:solidFill>
              </a:rPr>
              <a:t> in Austria </a:t>
            </a:r>
            <a:r>
              <a:rPr lang="de-DE" b="1" dirty="0" smtClean="0">
                <a:solidFill>
                  <a:schemeClr val="tx1">
                    <a:lumMod val="75000"/>
                    <a:lumOff val="25000"/>
                  </a:schemeClr>
                </a:solidFill>
              </a:rPr>
              <a:t/>
            </a:r>
            <a:br>
              <a:rPr lang="de-DE" b="1" dirty="0" smtClean="0">
                <a:solidFill>
                  <a:schemeClr val="tx1">
                    <a:lumMod val="75000"/>
                    <a:lumOff val="25000"/>
                  </a:schemeClr>
                </a:solidFill>
              </a:rPr>
            </a:br>
            <a:r>
              <a:rPr lang="de-DE" sz="2200" dirty="0" smtClean="0">
                <a:solidFill>
                  <a:schemeClr val="tx1">
                    <a:lumMod val="75000"/>
                    <a:lumOff val="25000"/>
                  </a:schemeClr>
                </a:solidFill>
              </a:rPr>
              <a:t>Multimodal </a:t>
            </a:r>
            <a:r>
              <a:rPr lang="de-DE" sz="2200" dirty="0" err="1" smtClean="0">
                <a:solidFill>
                  <a:schemeClr val="tx1">
                    <a:lumMod val="75000"/>
                    <a:lumOff val="25000"/>
                  </a:schemeClr>
                </a:solidFill>
              </a:rPr>
              <a:t>transport</a:t>
            </a:r>
            <a:r>
              <a:rPr lang="de-DE" sz="2200" dirty="0" smtClean="0">
                <a:solidFill>
                  <a:schemeClr val="tx1">
                    <a:lumMod val="75000"/>
                    <a:lumOff val="25000"/>
                  </a:schemeClr>
                </a:solidFill>
              </a:rPr>
              <a:t> </a:t>
            </a:r>
            <a:r>
              <a:rPr lang="de-DE" sz="2200" dirty="0">
                <a:solidFill>
                  <a:schemeClr val="tx1">
                    <a:lumMod val="75000"/>
                    <a:lumOff val="25000"/>
                  </a:schemeClr>
                </a:solidFill>
              </a:rPr>
              <a:t>in </a:t>
            </a:r>
            <a:r>
              <a:rPr lang="de-DE" sz="2200" dirty="0" smtClean="0">
                <a:solidFill>
                  <a:schemeClr val="tx1">
                    <a:lumMod val="75000"/>
                    <a:lumOff val="25000"/>
                  </a:schemeClr>
                </a:solidFill>
              </a:rPr>
              <a:t>Europe</a:t>
            </a:r>
            <a:endParaRPr lang="en-GB" sz="2200" b="1" dirty="0">
              <a:solidFill>
                <a:schemeClr val="tx1">
                  <a:lumMod val="75000"/>
                  <a:lumOff val="25000"/>
                </a:schemeClr>
              </a:solidFill>
            </a:endParaRPr>
          </a:p>
        </p:txBody>
      </p:sp>
      <p:sp>
        <p:nvSpPr>
          <p:cNvPr id="3" name="Content Placeholder 2"/>
          <p:cNvSpPr>
            <a:spLocks noGrp="1"/>
          </p:cNvSpPr>
          <p:nvPr>
            <p:ph idx="1"/>
          </p:nvPr>
        </p:nvSpPr>
        <p:spPr/>
        <p:txBody>
          <a:bodyPr>
            <a:normAutofit/>
          </a:bodyPr>
          <a:lstStyle/>
          <a:p>
            <a:pPr marL="0" indent="0">
              <a:buNone/>
            </a:pPr>
            <a:r>
              <a:rPr lang="de-DE" dirty="0" smtClean="0">
                <a:sym typeface="Wingdings" panose="05000000000000000000" pitchFamily="2" charset="2"/>
              </a:rPr>
              <a:t> Most used intermodal transport</a:t>
            </a:r>
            <a:r>
              <a:rPr lang="de-DE" dirty="0" smtClean="0"/>
              <a:t> </a:t>
            </a:r>
          </a:p>
          <a:p>
            <a:r>
              <a:rPr lang="en-AU" dirty="0"/>
              <a:t>Proportion of intermodal traffic to total </a:t>
            </a:r>
            <a:r>
              <a:rPr lang="en-AU" dirty="0" smtClean="0"/>
              <a:t>traffic: </a:t>
            </a:r>
            <a:r>
              <a:rPr lang="de-DE" dirty="0" smtClean="0"/>
              <a:t> 7 % (2009)</a:t>
            </a:r>
          </a:p>
          <a:p>
            <a:pPr lvl="1"/>
            <a:r>
              <a:rPr lang="en-AU" dirty="0"/>
              <a:t>79% unaccompanied combined transport - </a:t>
            </a:r>
            <a:r>
              <a:rPr lang="en-AU" dirty="0" smtClean="0"/>
              <a:t>UCT </a:t>
            </a:r>
            <a:r>
              <a:rPr lang="en-AU" dirty="0"/>
              <a:t>(container </a:t>
            </a:r>
            <a:r>
              <a:rPr lang="en-AU" dirty="0" smtClean="0"/>
              <a:t>traffic)</a:t>
            </a:r>
            <a:endParaRPr lang="de-DE" dirty="0" smtClean="0"/>
          </a:p>
          <a:p>
            <a:pPr lvl="1"/>
            <a:r>
              <a:rPr lang="en-AU" dirty="0"/>
              <a:t>21% Rolling Highway - </a:t>
            </a:r>
            <a:r>
              <a:rPr lang="en-AU" dirty="0" err="1"/>
              <a:t>RoLa</a:t>
            </a:r>
            <a:r>
              <a:rPr lang="en-AU" dirty="0"/>
              <a:t> (entire truck is transported by </a:t>
            </a:r>
            <a:r>
              <a:rPr lang="en-AU" dirty="0" smtClean="0"/>
              <a:t>train)</a:t>
            </a:r>
            <a:endParaRPr lang="de-DE" dirty="0" smtClean="0"/>
          </a:p>
          <a:p>
            <a:pPr lvl="1">
              <a:buFont typeface="Wingdings"/>
              <a:buChar char="à"/>
            </a:pPr>
            <a:r>
              <a:rPr lang="en-AU" dirty="0" smtClean="0"/>
              <a:t>UCT higher </a:t>
            </a:r>
            <a:r>
              <a:rPr lang="en-AU" dirty="0"/>
              <a:t>growth </a:t>
            </a:r>
            <a:r>
              <a:rPr lang="en-AU" dirty="0" smtClean="0"/>
              <a:t>potential</a:t>
            </a:r>
            <a:endParaRPr lang="de-DE" dirty="0" smtClean="0">
              <a:sym typeface="Wingdings" panose="05000000000000000000" pitchFamily="2" charset="2"/>
            </a:endParaRPr>
          </a:p>
          <a:p>
            <a:pPr marL="274320" lvl="1" indent="0">
              <a:buNone/>
            </a:pPr>
            <a:endParaRPr lang="de-DE" sz="1100" dirty="0" smtClean="0"/>
          </a:p>
          <a:p>
            <a:r>
              <a:rPr lang="en-AU" dirty="0"/>
              <a:t>Mainly modal shift between road and </a:t>
            </a:r>
            <a:r>
              <a:rPr lang="en-AU" dirty="0" smtClean="0"/>
              <a:t>rail</a:t>
            </a:r>
            <a:endParaRPr lang="de-DE" dirty="0" smtClean="0"/>
          </a:p>
          <a:p>
            <a:pPr>
              <a:lnSpc>
                <a:spcPct val="110000"/>
              </a:lnSpc>
            </a:pPr>
            <a:r>
              <a:rPr lang="en-AU" dirty="0"/>
              <a:t>Waterway in intermodal transport minor </a:t>
            </a:r>
            <a:r>
              <a:rPr lang="en-AU" dirty="0" smtClean="0"/>
              <a:t>role</a:t>
            </a:r>
          </a:p>
          <a:p>
            <a:pPr lvl="1">
              <a:lnSpc>
                <a:spcPct val="110000"/>
              </a:lnSpc>
            </a:pPr>
            <a:r>
              <a:rPr lang="en-AU" dirty="0" smtClean="0"/>
              <a:t>0.02</a:t>
            </a:r>
            <a:r>
              <a:rPr lang="en-AU" dirty="0"/>
              <a:t>% share of intermodal </a:t>
            </a:r>
            <a:r>
              <a:rPr lang="en-AU" dirty="0" smtClean="0"/>
              <a:t>transport</a:t>
            </a:r>
          </a:p>
          <a:p>
            <a:pPr lvl="1">
              <a:lnSpc>
                <a:spcPct val="110000"/>
              </a:lnSpc>
            </a:pPr>
            <a:r>
              <a:rPr lang="en-AU" dirty="0" smtClean="0"/>
              <a:t>UCT </a:t>
            </a:r>
            <a:r>
              <a:rPr lang="en-AU" dirty="0"/>
              <a:t>higher growth potential than </a:t>
            </a:r>
            <a:r>
              <a:rPr lang="en-AU" dirty="0" err="1" smtClean="0"/>
              <a:t>RoLa</a:t>
            </a:r>
            <a:endParaRPr lang="en-AU" dirty="0" smtClean="0"/>
          </a:p>
          <a:p>
            <a:pPr lvl="1">
              <a:lnSpc>
                <a:spcPct val="110000"/>
              </a:lnSpc>
            </a:pPr>
            <a:r>
              <a:rPr lang="en-AU" dirty="0" smtClean="0"/>
              <a:t>Lower </a:t>
            </a:r>
            <a:r>
              <a:rPr lang="en-AU" dirty="0"/>
              <a:t>network density than </a:t>
            </a:r>
            <a:r>
              <a:rPr lang="en-AU" dirty="0" smtClean="0"/>
              <a:t>rail</a:t>
            </a:r>
            <a:endParaRPr lang="de-DE" dirty="0" smtClean="0"/>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24</a:t>
            </a:fld>
            <a:endParaRPr lang="de-AT" dirty="0">
              <a:solidFill>
                <a:prstClr val="white"/>
              </a:solidFill>
            </a:endParaRPr>
          </a:p>
        </p:txBody>
      </p:sp>
    </p:spTree>
    <p:extLst>
      <p:ext uri="{BB962C8B-B14F-4D97-AF65-F5344CB8AC3E}">
        <p14:creationId xmlns:p14="http://schemas.microsoft.com/office/powerpoint/2010/main" val="42930295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de-AT" sz="3100" b="1" dirty="0" smtClean="0">
                <a:solidFill>
                  <a:schemeClr val="tx1">
                    <a:lumMod val="75000"/>
                    <a:lumOff val="25000"/>
                  </a:schemeClr>
                </a:solidFill>
              </a:rPr>
              <a:t>Agenda </a:t>
            </a:r>
            <a:r>
              <a:rPr lang="de-AT" b="1" dirty="0" smtClean="0">
                <a:solidFill>
                  <a:schemeClr val="tx1">
                    <a:lumMod val="75000"/>
                    <a:lumOff val="25000"/>
                  </a:schemeClr>
                </a:solidFill>
              </a:rPr>
              <a:t/>
            </a:r>
            <a:br>
              <a:rPr lang="de-AT" b="1" dirty="0" smtClean="0">
                <a:solidFill>
                  <a:schemeClr val="tx1">
                    <a:lumMod val="75000"/>
                    <a:lumOff val="25000"/>
                  </a:schemeClr>
                </a:solidFill>
              </a:rPr>
            </a:br>
            <a:r>
              <a:rPr lang="de-AT" sz="2200" dirty="0" smtClean="0">
                <a:solidFill>
                  <a:schemeClr val="tx1">
                    <a:lumMod val="75000"/>
                    <a:lumOff val="25000"/>
                  </a:schemeClr>
                </a:solidFill>
              </a:rPr>
              <a:t>Multimodal </a:t>
            </a:r>
            <a:r>
              <a:rPr lang="de-AT" sz="2200" dirty="0" err="1" smtClean="0">
                <a:solidFill>
                  <a:schemeClr val="tx1">
                    <a:lumMod val="75000"/>
                    <a:lumOff val="25000"/>
                  </a:schemeClr>
                </a:solidFill>
              </a:rPr>
              <a:t>transport</a:t>
            </a:r>
            <a:r>
              <a:rPr lang="de-AT" sz="2200" dirty="0" smtClean="0">
                <a:solidFill>
                  <a:schemeClr val="tx1">
                    <a:lumMod val="75000"/>
                    <a:lumOff val="25000"/>
                  </a:schemeClr>
                </a:solidFill>
              </a:rPr>
              <a:t> </a:t>
            </a:r>
            <a:r>
              <a:rPr lang="de-AT" sz="2200" dirty="0" err="1" smtClean="0">
                <a:solidFill>
                  <a:schemeClr val="tx1">
                    <a:lumMod val="75000"/>
                    <a:lumOff val="25000"/>
                  </a:schemeClr>
                </a:solidFill>
              </a:rPr>
              <a:t>as</a:t>
            </a:r>
            <a:r>
              <a:rPr lang="de-AT" sz="2200" dirty="0" smtClean="0">
                <a:solidFill>
                  <a:schemeClr val="tx1">
                    <a:lumMod val="75000"/>
                    <a:lumOff val="25000"/>
                  </a:schemeClr>
                </a:solidFill>
              </a:rPr>
              <a:t> a </a:t>
            </a:r>
            <a:r>
              <a:rPr lang="de-AT" sz="2200" dirty="0" err="1" smtClean="0">
                <a:solidFill>
                  <a:schemeClr val="tx1">
                    <a:lumMod val="75000"/>
                    <a:lumOff val="25000"/>
                  </a:schemeClr>
                </a:solidFill>
              </a:rPr>
              <a:t>contribution</a:t>
            </a:r>
            <a:r>
              <a:rPr lang="de-AT" sz="2200" dirty="0" smtClean="0">
                <a:solidFill>
                  <a:schemeClr val="tx1">
                    <a:lumMod val="75000"/>
                    <a:lumOff val="25000"/>
                  </a:schemeClr>
                </a:solidFill>
              </a:rPr>
              <a:t> </a:t>
            </a:r>
            <a:r>
              <a:rPr lang="de-AT" sz="2200" dirty="0" err="1" smtClean="0">
                <a:solidFill>
                  <a:schemeClr val="tx1">
                    <a:lumMod val="75000"/>
                    <a:lumOff val="25000"/>
                  </a:schemeClr>
                </a:solidFill>
              </a:rPr>
              <a:t>to</a:t>
            </a:r>
            <a:r>
              <a:rPr lang="de-AT" sz="2200" dirty="0" smtClean="0">
                <a:solidFill>
                  <a:schemeClr val="tx1">
                    <a:lumMod val="75000"/>
                    <a:lumOff val="25000"/>
                  </a:schemeClr>
                </a:solidFill>
              </a:rPr>
              <a:t> </a:t>
            </a:r>
            <a:r>
              <a:rPr lang="de-AT" sz="2200" dirty="0" err="1" smtClean="0">
                <a:solidFill>
                  <a:schemeClr val="tx1">
                    <a:lumMod val="75000"/>
                    <a:lumOff val="25000"/>
                  </a:schemeClr>
                </a:solidFill>
              </a:rPr>
              <a:t>sustainable</a:t>
            </a:r>
            <a:r>
              <a:rPr lang="de-AT" sz="2200" dirty="0" smtClean="0">
                <a:solidFill>
                  <a:schemeClr val="tx1">
                    <a:lumMod val="75000"/>
                    <a:lumOff val="25000"/>
                  </a:schemeClr>
                </a:solidFill>
              </a:rPr>
              <a:t> </a:t>
            </a:r>
            <a:r>
              <a:rPr lang="de-AT" sz="2200" dirty="0" err="1" smtClean="0">
                <a:solidFill>
                  <a:schemeClr val="tx1">
                    <a:lumMod val="75000"/>
                    <a:lumOff val="25000"/>
                  </a:schemeClr>
                </a:solidFill>
              </a:rPr>
              <a:t>freight</a:t>
            </a:r>
            <a:r>
              <a:rPr lang="de-AT" sz="2200" dirty="0" smtClean="0">
                <a:solidFill>
                  <a:schemeClr val="tx1">
                    <a:lumMod val="75000"/>
                    <a:lumOff val="25000"/>
                  </a:schemeClr>
                </a:solidFill>
              </a:rPr>
              <a:t> </a:t>
            </a:r>
            <a:r>
              <a:rPr lang="de-AT" sz="2200" dirty="0" err="1" smtClean="0">
                <a:solidFill>
                  <a:schemeClr val="tx1">
                    <a:lumMod val="75000"/>
                    <a:lumOff val="25000"/>
                  </a:schemeClr>
                </a:solidFill>
              </a:rPr>
              <a:t>transport</a:t>
            </a:r>
            <a:endParaRPr lang="de-AT" sz="2200" dirty="0">
              <a:solidFill>
                <a:schemeClr val="tx1">
                  <a:lumMod val="75000"/>
                  <a:lumOff val="25000"/>
                </a:schemeClr>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25</a:t>
            </a:fld>
            <a:endParaRPr lang="de-AT" dirty="0">
              <a:solidFill>
                <a:prstClr val="white"/>
              </a:solidFill>
            </a:endParaRPr>
          </a:p>
        </p:txBody>
      </p:sp>
      <p:graphicFrame>
        <p:nvGraphicFramePr>
          <p:cNvPr id="5" name="Inhaltsplatzhalter 4"/>
          <p:cNvGraphicFramePr>
            <a:graphicFrameLocks/>
          </p:cNvGraphicFramePr>
          <p:nvPr>
            <p:extLst>
              <p:ext uri="{D42A27DB-BD31-4B8C-83A1-F6EECF244321}">
                <p14:modId xmlns:p14="http://schemas.microsoft.com/office/powerpoint/2010/main" val="4067591657"/>
              </p:ext>
            </p:extLst>
          </p:nvPr>
        </p:nvGraphicFramePr>
        <p:xfrm>
          <a:off x="1835696" y="1988840"/>
          <a:ext cx="6480720"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25000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26</a:t>
            </a:fld>
            <a:endParaRPr lang="de-AT" dirty="0">
              <a:solidFill>
                <a:prstClr val="white"/>
              </a:solidFill>
            </a:endParaRPr>
          </a:p>
        </p:txBody>
      </p:sp>
      <p:sp>
        <p:nvSpPr>
          <p:cNvPr id="13" name="Title 30"/>
          <p:cNvSpPr>
            <a:spLocks noGrp="1"/>
          </p:cNvSpPr>
          <p:nvPr>
            <p:ph type="title"/>
          </p:nvPr>
        </p:nvSpPr>
        <p:spPr>
          <a:xfrm>
            <a:off x="457200" y="404664"/>
            <a:ext cx="4834880" cy="990600"/>
          </a:xfrm>
        </p:spPr>
        <p:txBody>
          <a:bodyPr/>
          <a:lstStyle/>
          <a:p>
            <a:r>
              <a:rPr lang="de-AT" b="1" dirty="0" err="1" smtClean="0">
                <a:solidFill>
                  <a:schemeClr val="tx1">
                    <a:lumMod val="75000"/>
                    <a:lumOff val="25000"/>
                  </a:schemeClr>
                </a:solidFill>
              </a:rPr>
              <a:t>Application</a:t>
            </a:r>
            <a:r>
              <a:rPr lang="de-AT" b="1" dirty="0" smtClean="0">
                <a:solidFill>
                  <a:schemeClr val="tx1">
                    <a:lumMod val="75000"/>
                    <a:lumOff val="25000"/>
                  </a:schemeClr>
                </a:solidFill>
              </a:rPr>
              <a:t> </a:t>
            </a:r>
            <a:r>
              <a:rPr lang="de-AT" b="1" dirty="0" err="1" smtClean="0">
                <a:solidFill>
                  <a:schemeClr val="tx1">
                    <a:lumMod val="75000"/>
                    <a:lumOff val="25000"/>
                  </a:schemeClr>
                </a:solidFill>
              </a:rPr>
              <a:t>example</a:t>
            </a:r>
            <a:r>
              <a:rPr lang="de-AT" b="1" dirty="0" smtClean="0">
                <a:solidFill>
                  <a:schemeClr val="tx1">
                    <a:lumMod val="75000"/>
                    <a:lumOff val="25000"/>
                  </a:schemeClr>
                </a:solidFill>
              </a:rPr>
              <a:t/>
            </a:r>
            <a:br>
              <a:rPr lang="de-AT" b="1" dirty="0" smtClean="0">
                <a:solidFill>
                  <a:schemeClr val="tx1">
                    <a:lumMod val="75000"/>
                    <a:lumOff val="25000"/>
                  </a:schemeClr>
                </a:solidFill>
              </a:rPr>
            </a:br>
            <a:r>
              <a:rPr lang="de-AT" b="1" dirty="0" smtClean="0">
                <a:solidFill>
                  <a:schemeClr val="tx1">
                    <a:lumMod val="75000"/>
                    <a:lumOff val="25000"/>
                  </a:schemeClr>
                </a:solidFill>
              </a:rPr>
              <a:t>Multimodal </a:t>
            </a:r>
            <a:r>
              <a:rPr lang="de-AT" b="1" dirty="0" err="1" smtClean="0">
                <a:solidFill>
                  <a:schemeClr val="tx1">
                    <a:lumMod val="75000"/>
                    <a:lumOff val="25000"/>
                  </a:schemeClr>
                </a:solidFill>
              </a:rPr>
              <a:t>transport</a:t>
            </a:r>
            <a:endParaRPr lang="de-AT" b="1" dirty="0">
              <a:solidFill>
                <a:schemeClr val="tx1">
                  <a:lumMod val="75000"/>
                  <a:lumOff val="25000"/>
                </a:schemeClr>
              </a:solidFill>
            </a:endParaRPr>
          </a:p>
        </p:txBody>
      </p:sp>
      <p:sp>
        <p:nvSpPr>
          <p:cNvPr id="3" name="Content Placeholder 2"/>
          <p:cNvSpPr>
            <a:spLocks noGrp="1"/>
          </p:cNvSpPr>
          <p:nvPr>
            <p:ph idx="1"/>
          </p:nvPr>
        </p:nvSpPr>
        <p:spPr/>
        <p:txBody>
          <a:bodyPr>
            <a:normAutofit/>
          </a:bodyPr>
          <a:lstStyle/>
          <a:p>
            <a:pPr>
              <a:lnSpc>
                <a:spcPct val="110000"/>
              </a:lnSpc>
            </a:pPr>
            <a:r>
              <a:rPr lang="de-AT" b="1" dirty="0" err="1" smtClean="0"/>
              <a:t>Bulk</a:t>
            </a:r>
            <a:r>
              <a:rPr lang="de-AT" b="1" dirty="0" smtClean="0"/>
              <a:t> </a:t>
            </a:r>
            <a:r>
              <a:rPr lang="de-AT" b="1" dirty="0" err="1" smtClean="0"/>
              <a:t>cargo</a:t>
            </a:r>
            <a:r>
              <a:rPr lang="de-AT" b="1" dirty="0" smtClean="0"/>
              <a:t>: </a:t>
            </a:r>
            <a:r>
              <a:rPr lang="de-AT" b="1" dirty="0" err="1" smtClean="0"/>
              <a:t>Organic</a:t>
            </a:r>
            <a:r>
              <a:rPr lang="de-AT" b="1" dirty="0" smtClean="0"/>
              <a:t> </a:t>
            </a:r>
            <a:r>
              <a:rPr lang="de-AT" b="1" dirty="0" err="1" smtClean="0"/>
              <a:t>wheat</a:t>
            </a:r>
            <a:r>
              <a:rPr lang="de-AT" b="1" dirty="0" smtClean="0"/>
              <a:t> </a:t>
            </a:r>
          </a:p>
          <a:p>
            <a:pPr lvl="1">
              <a:lnSpc>
                <a:spcPct val="110000"/>
              </a:lnSpc>
            </a:pPr>
            <a:r>
              <a:rPr lang="de-AT" dirty="0" smtClean="0"/>
              <a:t>Modal </a:t>
            </a:r>
            <a:r>
              <a:rPr lang="de-AT" dirty="0" err="1" smtClean="0"/>
              <a:t>split</a:t>
            </a:r>
            <a:r>
              <a:rPr lang="de-AT" dirty="0" smtClean="0"/>
              <a:t>: 		</a:t>
            </a:r>
            <a:r>
              <a:rPr lang="de-AT" dirty="0" err="1" smtClean="0"/>
              <a:t>Hungary</a:t>
            </a:r>
            <a:r>
              <a:rPr lang="de-AT" dirty="0" smtClean="0"/>
              <a:t>  –  Vienna  –  Basel  –  </a:t>
            </a:r>
            <a:r>
              <a:rPr lang="de-AT" dirty="0" err="1" smtClean="0"/>
              <a:t>Zurich</a:t>
            </a:r>
            <a:r>
              <a:rPr lang="de-AT" dirty="0" smtClean="0"/>
              <a:t> </a:t>
            </a:r>
          </a:p>
          <a:p>
            <a:pPr lvl="1">
              <a:lnSpc>
                <a:spcPct val="110000"/>
              </a:lnSpc>
            </a:pPr>
            <a:endParaRPr lang="de-AT" sz="2400" dirty="0"/>
          </a:p>
          <a:p>
            <a:pPr>
              <a:lnSpc>
                <a:spcPct val="110000"/>
              </a:lnSpc>
            </a:pPr>
            <a:r>
              <a:rPr lang="de-AT" b="1" dirty="0" smtClean="0"/>
              <a:t>General </a:t>
            </a:r>
            <a:r>
              <a:rPr lang="de-AT" b="1" dirty="0" err="1" smtClean="0"/>
              <a:t>cargo</a:t>
            </a:r>
            <a:r>
              <a:rPr lang="de-AT" b="1" dirty="0" smtClean="0"/>
              <a:t>: Steel </a:t>
            </a:r>
            <a:r>
              <a:rPr lang="de-AT" b="1" dirty="0" err="1" smtClean="0"/>
              <a:t>products</a:t>
            </a:r>
            <a:r>
              <a:rPr lang="de-AT" b="1" dirty="0" smtClean="0"/>
              <a:t> </a:t>
            </a:r>
          </a:p>
          <a:p>
            <a:pPr lvl="1">
              <a:lnSpc>
                <a:spcPct val="110000"/>
              </a:lnSpc>
            </a:pPr>
            <a:r>
              <a:rPr lang="de-AT" dirty="0"/>
              <a:t>Split multimodal transport</a:t>
            </a:r>
          </a:p>
          <a:p>
            <a:pPr lvl="1">
              <a:lnSpc>
                <a:spcPct val="110000"/>
              </a:lnSpc>
            </a:pPr>
            <a:r>
              <a:rPr lang="de-AT" sz="1800" dirty="0" smtClean="0"/>
              <a:t>Pre-haulage – Linz – Rotterdam– USA, Brazil, India– Consignee (end-haulage</a:t>
            </a:r>
            <a:r>
              <a:rPr lang="de-AT" dirty="0" smtClean="0"/>
              <a:t>)</a:t>
            </a:r>
          </a:p>
          <a:p>
            <a:pPr lvl="1">
              <a:lnSpc>
                <a:spcPct val="110000"/>
              </a:lnSpc>
            </a:pPr>
            <a:endParaRPr lang="de-AT" dirty="0" smtClean="0"/>
          </a:p>
          <a:p>
            <a:pPr lvl="1">
              <a:lnSpc>
                <a:spcPct val="110000"/>
              </a:lnSpc>
            </a:pPr>
            <a:endParaRPr lang="de-AT" sz="1100" dirty="0"/>
          </a:p>
          <a:p>
            <a:pPr>
              <a:lnSpc>
                <a:spcPct val="110000"/>
              </a:lnSpc>
            </a:pPr>
            <a:r>
              <a:rPr lang="de-AT" b="1" dirty="0" err="1" smtClean="0"/>
              <a:t>Bulk</a:t>
            </a:r>
            <a:r>
              <a:rPr lang="de-AT" b="1" dirty="0" smtClean="0"/>
              <a:t> </a:t>
            </a:r>
            <a:r>
              <a:rPr lang="de-AT" b="1" dirty="0" err="1" smtClean="0"/>
              <a:t>cargo</a:t>
            </a:r>
            <a:r>
              <a:rPr lang="de-AT" b="1" dirty="0" smtClean="0"/>
              <a:t>: Mineral </a:t>
            </a:r>
            <a:r>
              <a:rPr lang="de-AT" b="1" dirty="0" err="1" smtClean="0"/>
              <a:t>raw</a:t>
            </a:r>
            <a:r>
              <a:rPr lang="de-AT" b="1" dirty="0" smtClean="0"/>
              <a:t> </a:t>
            </a:r>
            <a:r>
              <a:rPr lang="de-AT" b="1" dirty="0" err="1" smtClean="0"/>
              <a:t>materials</a:t>
            </a:r>
            <a:endParaRPr lang="de-AT" b="1" dirty="0" smtClean="0"/>
          </a:p>
          <a:p>
            <a:pPr lvl="1">
              <a:lnSpc>
                <a:spcPct val="110000"/>
              </a:lnSpc>
            </a:pPr>
            <a:r>
              <a:rPr lang="de-AT" dirty="0" err="1" smtClean="0"/>
              <a:t>Moisture</a:t>
            </a:r>
            <a:r>
              <a:rPr lang="de-AT" dirty="0" smtClean="0"/>
              <a:t>-sensitive </a:t>
            </a:r>
            <a:r>
              <a:rPr lang="de-AT" dirty="0" err="1" smtClean="0"/>
              <a:t>goods</a:t>
            </a:r>
            <a:r>
              <a:rPr lang="de-AT" dirty="0" smtClean="0"/>
              <a:t> </a:t>
            </a:r>
          </a:p>
          <a:p>
            <a:pPr lvl="1">
              <a:lnSpc>
                <a:spcPct val="110000"/>
              </a:lnSpc>
            </a:pPr>
            <a:r>
              <a:rPr lang="de-AT" sz="1800" dirty="0" err="1"/>
              <a:t>Pre-haulage</a:t>
            </a:r>
            <a:r>
              <a:rPr lang="de-AT" sz="1800" dirty="0"/>
              <a:t> – Rotterdam – Linz – </a:t>
            </a:r>
            <a:r>
              <a:rPr lang="de-AT" sz="1800" dirty="0" err="1" smtClean="0"/>
              <a:t>consignee</a:t>
            </a:r>
            <a:r>
              <a:rPr lang="de-AT" sz="1800" dirty="0" smtClean="0"/>
              <a:t> (end-</a:t>
            </a:r>
            <a:r>
              <a:rPr lang="de-AT" sz="1800" dirty="0" err="1" smtClean="0"/>
              <a:t>haulage</a:t>
            </a:r>
            <a:r>
              <a:rPr lang="de-AT" sz="1800" dirty="0" smtClean="0"/>
              <a:t>) </a:t>
            </a:r>
            <a:endParaRPr lang="de-AT" sz="1800" dirty="0"/>
          </a:p>
          <a:p>
            <a:pPr lvl="1">
              <a:lnSpc>
                <a:spcPct val="110000"/>
              </a:lnSpc>
            </a:pPr>
            <a:endParaRPr lang="de-AT" dirty="0" smtClean="0"/>
          </a:p>
          <a:p>
            <a:pPr marL="274320" lvl="1" indent="0">
              <a:lnSpc>
                <a:spcPct val="110000"/>
              </a:lnSpc>
              <a:buNone/>
            </a:pPr>
            <a:endParaRPr lang="de-AT" dirty="0" smtClean="0"/>
          </a:p>
          <a:p>
            <a:pPr>
              <a:lnSpc>
                <a:spcPct val="150000"/>
              </a:lnSpc>
            </a:pPr>
            <a:endParaRPr lang="de-AT" dirty="0" smtClean="0"/>
          </a:p>
          <a:p>
            <a:endParaRPr lang="de-AT" dirty="0" smtClean="0"/>
          </a:p>
          <a:p>
            <a:endParaRPr lang="de-AT" dirty="0" smtClean="0"/>
          </a:p>
        </p:txBody>
      </p:sp>
      <p:sp>
        <p:nvSpPr>
          <p:cNvPr id="2" name="Right Brace 1"/>
          <p:cNvSpPr/>
          <p:nvPr/>
        </p:nvSpPr>
        <p:spPr>
          <a:xfrm rot="5400000">
            <a:off x="4102038" y="2098762"/>
            <a:ext cx="180020" cy="968288"/>
          </a:xfrm>
          <a:prstGeom prst="righ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chemeClr val="tx1">
                  <a:lumMod val="75000"/>
                  <a:lumOff val="25000"/>
                </a:schemeClr>
              </a:solidFill>
            </a:endParaRPr>
          </a:p>
        </p:txBody>
      </p:sp>
      <p:sp>
        <p:nvSpPr>
          <p:cNvPr id="6" name="Right Brace 5"/>
          <p:cNvSpPr/>
          <p:nvPr/>
        </p:nvSpPr>
        <p:spPr>
          <a:xfrm rot="5400000">
            <a:off x="5122850" y="2098762"/>
            <a:ext cx="180020" cy="968288"/>
          </a:xfrm>
          <a:prstGeom prst="righ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chemeClr val="tx1">
                  <a:lumMod val="75000"/>
                  <a:lumOff val="25000"/>
                </a:schemeClr>
              </a:solidFill>
            </a:endParaRPr>
          </a:p>
        </p:txBody>
      </p:sp>
      <p:sp>
        <p:nvSpPr>
          <p:cNvPr id="7" name="Right Brace 6"/>
          <p:cNvSpPr/>
          <p:nvPr/>
        </p:nvSpPr>
        <p:spPr>
          <a:xfrm rot="5400000">
            <a:off x="6158086" y="2098762"/>
            <a:ext cx="180020" cy="968288"/>
          </a:xfrm>
          <a:prstGeom prst="righ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chemeClr val="tx1">
                  <a:lumMod val="75000"/>
                  <a:lumOff val="25000"/>
                </a:schemeClr>
              </a:solidFill>
            </a:endParaRPr>
          </a:p>
        </p:txBody>
      </p:sp>
      <p:pic>
        <p:nvPicPr>
          <p:cNvPr id="9" name="Picture 8"/>
          <p:cNvPicPr>
            <a:picLocks noChangeAspect="1" noChangeArrowheads="1"/>
          </p:cNvPicPr>
          <p:nvPr/>
        </p:nvPicPr>
        <p:blipFill>
          <a:blip r:embed="rId3">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821897" y="2709828"/>
            <a:ext cx="627179" cy="207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701759" y="2627682"/>
            <a:ext cx="905743" cy="326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5">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794908" y="2696093"/>
            <a:ext cx="937332" cy="240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5">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261855" y="4432249"/>
            <a:ext cx="954352" cy="24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noChangeArrowheads="1"/>
          </p:cNvPicPr>
          <p:nvPr/>
        </p:nvPicPr>
        <p:blipFill>
          <a:blip r:embed="rId3">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253636" y="4464448"/>
            <a:ext cx="599304" cy="19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ight Brace 14"/>
          <p:cNvSpPr/>
          <p:nvPr/>
        </p:nvSpPr>
        <p:spPr>
          <a:xfrm rot="5400000">
            <a:off x="1608714" y="3826737"/>
            <a:ext cx="180020" cy="968288"/>
          </a:xfrm>
          <a:prstGeom prst="righ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chemeClr val="tx1">
                  <a:lumMod val="75000"/>
                  <a:lumOff val="25000"/>
                </a:schemeClr>
              </a:solidFill>
            </a:endParaRPr>
          </a:p>
        </p:txBody>
      </p:sp>
      <p:sp>
        <p:nvSpPr>
          <p:cNvPr id="16" name="Right Brace 15"/>
          <p:cNvSpPr/>
          <p:nvPr/>
        </p:nvSpPr>
        <p:spPr>
          <a:xfrm rot="5400000">
            <a:off x="2805894" y="3826737"/>
            <a:ext cx="180020" cy="968288"/>
          </a:xfrm>
          <a:prstGeom prst="righ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chemeClr val="tx1">
                  <a:lumMod val="75000"/>
                  <a:lumOff val="25000"/>
                </a:schemeClr>
              </a:solidFill>
            </a:endParaRPr>
          </a:p>
        </p:txBody>
      </p:sp>
      <p:sp>
        <p:nvSpPr>
          <p:cNvPr id="17" name="Right Brace 16"/>
          <p:cNvSpPr/>
          <p:nvPr/>
        </p:nvSpPr>
        <p:spPr>
          <a:xfrm rot="5400000">
            <a:off x="7054366" y="3826737"/>
            <a:ext cx="180020" cy="968288"/>
          </a:xfrm>
          <a:prstGeom prst="righ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chemeClr val="tx1">
                  <a:lumMod val="75000"/>
                  <a:lumOff val="25000"/>
                </a:schemeClr>
              </a:solidFill>
            </a:endParaRPr>
          </a:p>
        </p:txBody>
      </p:sp>
      <p:pic>
        <p:nvPicPr>
          <p:cNvPr id="18" name="Picture 4"/>
          <p:cNvPicPr>
            <a:picLocks noChangeAspect="1" noChangeArrowheads="1"/>
          </p:cNvPicPr>
          <p:nvPr/>
        </p:nvPicPr>
        <p:blipFill>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483768" y="4350729"/>
            <a:ext cx="864096" cy="311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ight Brace 18"/>
          <p:cNvSpPr/>
          <p:nvPr/>
        </p:nvSpPr>
        <p:spPr>
          <a:xfrm rot="5400000">
            <a:off x="4102037" y="3854167"/>
            <a:ext cx="180020" cy="968288"/>
          </a:xfrm>
          <a:prstGeom prst="righ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chemeClr val="tx1">
                  <a:lumMod val="75000"/>
                  <a:lumOff val="25000"/>
                </a:schemeClr>
              </a:solidFill>
            </a:endParaRPr>
          </a:p>
        </p:txBody>
      </p:sp>
      <p:pic>
        <p:nvPicPr>
          <p:cNvPr id="20" name="Picture 3"/>
          <p:cNvPicPr>
            <a:picLocks noChangeAspect="1" noChangeArrowheads="1"/>
          </p:cNvPicPr>
          <p:nvPr/>
        </p:nvPicPr>
        <p:blipFill>
          <a:blip r:embed="rId5">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283264" y="4422737"/>
            <a:ext cx="912472" cy="233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3474590" y="4477859"/>
            <a:ext cx="1434916" cy="319293"/>
            <a:chOff x="4362341" y="815114"/>
            <a:chExt cx="1855899" cy="669670"/>
          </a:xfrm>
        </p:grpSpPr>
        <p:pic>
          <p:nvPicPr>
            <p:cNvPr id="21" name="Picture 4"/>
            <p:cNvPicPr>
              <a:picLocks noChangeAspect="1" noChangeArrowheads="1"/>
            </p:cNvPicPr>
            <p:nvPr/>
          </p:nvPicPr>
          <p:blipFill>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362341" y="815114"/>
              <a:ext cx="1855899" cy="669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 name="Group 21"/>
            <p:cNvGrpSpPr/>
            <p:nvPr/>
          </p:nvGrpSpPr>
          <p:grpSpPr>
            <a:xfrm>
              <a:off x="4950078" y="824050"/>
              <a:ext cx="680424" cy="397437"/>
              <a:chOff x="5236413" y="3645024"/>
              <a:chExt cx="744262" cy="492447"/>
            </a:xfrm>
          </p:grpSpPr>
          <p:pic>
            <p:nvPicPr>
              <p:cNvPr id="2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6413" y="3699321"/>
                <a:ext cx="628650"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Connector 23"/>
              <p:cNvCxnSpPr/>
              <p:nvPr/>
            </p:nvCxnSpPr>
            <p:spPr>
              <a:xfrm flipV="1">
                <a:off x="5236413" y="3645024"/>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364088" y="3645024"/>
                <a:ext cx="6080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972170" y="3645024"/>
                <a:ext cx="8505" cy="403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844494" y="3645024"/>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853000" y="4048521"/>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848747" y="3857807"/>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5509890" y="836712"/>
              <a:ext cx="680433" cy="397439"/>
              <a:chOff x="5236398" y="3645005"/>
              <a:chExt cx="744270" cy="492447"/>
            </a:xfrm>
          </p:grpSpPr>
          <p:pic>
            <p:nvPicPr>
              <p:cNvPr id="3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6401" y="3699301"/>
                <a:ext cx="628648" cy="438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2" name="Straight Connector 31"/>
              <p:cNvCxnSpPr/>
              <p:nvPr/>
            </p:nvCxnSpPr>
            <p:spPr>
              <a:xfrm flipV="1">
                <a:off x="5236398" y="3645005"/>
                <a:ext cx="127675" cy="88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364071" y="3645005"/>
                <a:ext cx="6080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972152" y="3645005"/>
                <a:ext cx="8504" cy="4034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844479" y="3645005"/>
                <a:ext cx="127675" cy="88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852993" y="4048503"/>
                <a:ext cx="127675" cy="88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848747" y="3857807"/>
                <a:ext cx="127675" cy="88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8" name="Right Brace 37"/>
          <p:cNvSpPr/>
          <p:nvPr/>
        </p:nvSpPr>
        <p:spPr>
          <a:xfrm rot="5400000">
            <a:off x="1761114" y="5771170"/>
            <a:ext cx="180020" cy="968288"/>
          </a:xfrm>
          <a:prstGeom prst="righ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chemeClr val="tx1">
                  <a:lumMod val="75000"/>
                  <a:lumOff val="25000"/>
                </a:schemeClr>
              </a:solidFill>
            </a:endParaRPr>
          </a:p>
        </p:txBody>
      </p:sp>
      <p:sp>
        <p:nvSpPr>
          <p:cNvPr id="39" name="Right Brace 38"/>
          <p:cNvSpPr/>
          <p:nvPr/>
        </p:nvSpPr>
        <p:spPr>
          <a:xfrm rot="5400000">
            <a:off x="2975104" y="5771170"/>
            <a:ext cx="180020" cy="968288"/>
          </a:xfrm>
          <a:prstGeom prst="righ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chemeClr val="tx1">
                  <a:lumMod val="75000"/>
                  <a:lumOff val="25000"/>
                </a:schemeClr>
              </a:solidFill>
            </a:endParaRPr>
          </a:p>
        </p:txBody>
      </p:sp>
      <p:sp>
        <p:nvSpPr>
          <p:cNvPr id="40" name="Right Brace 39"/>
          <p:cNvSpPr/>
          <p:nvPr/>
        </p:nvSpPr>
        <p:spPr>
          <a:xfrm rot="5400000">
            <a:off x="4168498" y="5735544"/>
            <a:ext cx="180020" cy="968288"/>
          </a:xfrm>
          <a:prstGeom prst="righ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chemeClr val="tx1">
                  <a:lumMod val="75000"/>
                  <a:lumOff val="25000"/>
                </a:schemeClr>
              </a:solidFill>
            </a:endParaRPr>
          </a:p>
        </p:txBody>
      </p:sp>
      <p:grpSp>
        <p:nvGrpSpPr>
          <p:cNvPr id="41" name="Group 40"/>
          <p:cNvGrpSpPr/>
          <p:nvPr/>
        </p:nvGrpSpPr>
        <p:grpSpPr>
          <a:xfrm>
            <a:off x="981266" y="6345324"/>
            <a:ext cx="1434916" cy="319293"/>
            <a:chOff x="4362341" y="815114"/>
            <a:chExt cx="1855899" cy="669670"/>
          </a:xfrm>
        </p:grpSpPr>
        <p:pic>
          <p:nvPicPr>
            <p:cNvPr id="42" name="Picture 4"/>
            <p:cNvPicPr>
              <a:picLocks noChangeAspect="1" noChangeArrowheads="1"/>
            </p:cNvPicPr>
            <p:nvPr/>
          </p:nvPicPr>
          <p:blipFill>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362341" y="815114"/>
              <a:ext cx="1855899" cy="669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3" name="Group 42"/>
            <p:cNvGrpSpPr/>
            <p:nvPr/>
          </p:nvGrpSpPr>
          <p:grpSpPr>
            <a:xfrm>
              <a:off x="4950078" y="824050"/>
              <a:ext cx="680424" cy="397437"/>
              <a:chOff x="5236413" y="3645024"/>
              <a:chExt cx="744262" cy="492447"/>
            </a:xfrm>
          </p:grpSpPr>
          <p:pic>
            <p:nvPicPr>
              <p:cNvPr id="5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6413" y="3699321"/>
                <a:ext cx="628650"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3" name="Straight Connector 52"/>
              <p:cNvCxnSpPr/>
              <p:nvPr/>
            </p:nvCxnSpPr>
            <p:spPr>
              <a:xfrm flipV="1">
                <a:off x="5236413" y="3645024"/>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364088" y="3645024"/>
                <a:ext cx="6080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972170" y="3645024"/>
                <a:ext cx="8505" cy="403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5844494" y="3645024"/>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5853000" y="4048521"/>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5848747" y="3857807"/>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5509890" y="836712"/>
              <a:ext cx="680433" cy="397439"/>
              <a:chOff x="5236398" y="3645005"/>
              <a:chExt cx="744270" cy="492447"/>
            </a:xfrm>
          </p:grpSpPr>
          <p:pic>
            <p:nvPicPr>
              <p:cNvPr id="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6401" y="3699301"/>
                <a:ext cx="628648" cy="438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6" name="Straight Connector 45"/>
              <p:cNvCxnSpPr/>
              <p:nvPr/>
            </p:nvCxnSpPr>
            <p:spPr>
              <a:xfrm flipV="1">
                <a:off x="5236398" y="3645005"/>
                <a:ext cx="127675" cy="88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364071" y="3645005"/>
                <a:ext cx="6080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972152" y="3645005"/>
                <a:ext cx="8504" cy="4034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844479" y="3645005"/>
                <a:ext cx="127675" cy="88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5852993" y="4048503"/>
                <a:ext cx="127675" cy="88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848747" y="3857807"/>
                <a:ext cx="127675" cy="88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59" name="Picture 4"/>
          <p:cNvPicPr>
            <a:picLocks noChangeAspect="1" noChangeArrowheads="1"/>
          </p:cNvPicPr>
          <p:nvPr/>
        </p:nvPicPr>
        <p:blipFill>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652234" y="6345324"/>
            <a:ext cx="864096" cy="311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3"/>
          <p:cNvPicPr>
            <a:picLocks noChangeAspect="1" noChangeArrowheads="1"/>
          </p:cNvPicPr>
          <p:nvPr/>
        </p:nvPicPr>
        <p:blipFill>
          <a:blip r:embed="rId5">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774364" y="6349585"/>
            <a:ext cx="954352" cy="24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60"/>
          <p:cNvPicPr>
            <a:picLocks noChangeAspect="1" noChangeArrowheads="1"/>
          </p:cNvPicPr>
          <p:nvPr/>
        </p:nvPicPr>
        <p:blipFill>
          <a:blip r:embed="rId3">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766145" y="6381784"/>
            <a:ext cx="599304" cy="19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61" descr="V:\Realisierung\REWWay\Handbuch\Beispiele\Hafen Linz\Umschlag1.jpg"/>
          <p:cNvPicPr/>
          <p:nvPr/>
        </p:nvPicPr>
        <p:blipFill>
          <a:blip r:embed="rId7" cstate="email">
            <a:extLst>
              <a:ext uri="{28A0092B-C50C-407E-A947-70E740481C1C}">
                <a14:useLocalDpi xmlns:a14="http://schemas.microsoft.com/office/drawing/2010/main"/>
              </a:ext>
            </a:extLst>
          </a:blip>
          <a:srcRect/>
          <a:stretch>
            <a:fillRect/>
          </a:stretch>
        </p:blipFill>
        <p:spPr bwMode="auto">
          <a:xfrm>
            <a:off x="7812360" y="4725144"/>
            <a:ext cx="1213495" cy="1827659"/>
          </a:xfrm>
          <a:prstGeom prst="rect">
            <a:avLst/>
          </a:prstGeom>
          <a:noFill/>
          <a:ln>
            <a:noFill/>
          </a:ln>
        </p:spPr>
      </p:pic>
      <p:sp>
        <p:nvSpPr>
          <p:cNvPr id="63" name="Textfeld 7"/>
          <p:cNvSpPr txBox="1"/>
          <p:nvPr/>
        </p:nvSpPr>
        <p:spPr>
          <a:xfrm>
            <a:off x="7728800" y="4716696"/>
            <a:ext cx="1297055" cy="215444"/>
          </a:xfrm>
          <a:prstGeom prst="rect">
            <a:avLst/>
          </a:prstGeom>
          <a:noFill/>
        </p:spPr>
        <p:txBody>
          <a:bodyPr wrap="square" rtlCol="0">
            <a:spAutoFit/>
          </a:bodyPr>
          <a:lstStyle/>
          <a:p>
            <a:pPr algn="r"/>
            <a:r>
              <a:rPr lang="de-AT" sz="800" dirty="0" smtClean="0">
                <a:solidFill>
                  <a:schemeClr val="tx1">
                    <a:lumMod val="75000"/>
                    <a:lumOff val="25000"/>
                  </a:schemeClr>
                </a:solidFill>
              </a:rPr>
              <a:t> © Hafen Linz (Linz AG)</a:t>
            </a:r>
            <a:endParaRPr lang="de-DE" sz="800" dirty="0">
              <a:solidFill>
                <a:schemeClr val="tx1">
                  <a:lumMod val="75000"/>
                  <a:lumOff val="25000"/>
                </a:schemeClr>
              </a:solidFill>
            </a:endParaRPr>
          </a:p>
        </p:txBody>
      </p:sp>
      <p:pic>
        <p:nvPicPr>
          <p:cNvPr id="64" name="Grafik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49262" y="404664"/>
            <a:ext cx="2612392" cy="1735505"/>
          </a:xfrm>
          <a:prstGeom prst="rect">
            <a:avLst/>
          </a:prstGeom>
        </p:spPr>
      </p:pic>
      <p:sp>
        <p:nvSpPr>
          <p:cNvPr id="65" name="Textfeld 7"/>
          <p:cNvSpPr txBox="1"/>
          <p:nvPr/>
        </p:nvSpPr>
        <p:spPr>
          <a:xfrm>
            <a:off x="6667019" y="388835"/>
            <a:ext cx="2316578" cy="215444"/>
          </a:xfrm>
          <a:prstGeom prst="rect">
            <a:avLst/>
          </a:prstGeom>
          <a:noFill/>
        </p:spPr>
        <p:txBody>
          <a:bodyPr wrap="square" rtlCol="0">
            <a:spAutoFit/>
          </a:bodyPr>
          <a:lstStyle/>
          <a:p>
            <a:pPr algn="r"/>
            <a:r>
              <a:rPr lang="de-AT" sz="800" dirty="0" smtClean="0">
                <a:solidFill>
                  <a:schemeClr val="tx1">
                    <a:lumMod val="75000"/>
                    <a:lumOff val="25000"/>
                  </a:schemeClr>
                </a:solidFill>
              </a:rPr>
              <a:t> Source: Hafen Wien, Bioprodukte Pinczker GmbH</a:t>
            </a:r>
            <a:endParaRPr lang="de-DE" sz="800" dirty="0">
              <a:solidFill>
                <a:schemeClr val="tx1">
                  <a:lumMod val="75000"/>
                  <a:lumOff val="25000"/>
                </a:schemeClr>
              </a:solidFill>
            </a:endParaRPr>
          </a:p>
        </p:txBody>
      </p:sp>
      <p:sp>
        <p:nvSpPr>
          <p:cNvPr id="66"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22986494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3" descr="T:\03-Projekte\Handbücher\G_HB_Donauschifffahrt_3\3_Grafik_Layout\08_Multimodale Transporte\02_Bearbeitete Bilder\Hafen Wien_Bioweizen (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03069" y="5013176"/>
            <a:ext cx="2276826" cy="1512168"/>
          </a:xfrm>
          <a:prstGeom prst="rect">
            <a:avLst/>
          </a:prstGeom>
          <a:noFill/>
          <a:extLst>
            <a:ext uri="{909E8E84-426E-40DD-AFC4-6F175D3DCCD1}">
              <a14:hiddenFill xmlns:a14="http://schemas.microsoft.com/office/drawing/2010/main">
                <a:solidFill>
                  <a:srgbClr val="FFFFFF"/>
                </a:solidFill>
              </a14:hiddenFill>
            </a:ext>
          </a:extLst>
        </p:spPr>
      </p:pic>
      <p:sp>
        <p:nvSpPr>
          <p:cNvPr id="60420" name="Rectangle 3"/>
          <p:cNvSpPr>
            <a:spLocks noGrp="1" noChangeArrowheads="1"/>
          </p:cNvSpPr>
          <p:nvPr>
            <p:ph type="body" idx="1"/>
          </p:nvPr>
        </p:nvSpPr>
        <p:spPr>
          <a:xfrm>
            <a:off x="251520" y="1700808"/>
            <a:ext cx="6480720" cy="4824536"/>
          </a:xfrm>
        </p:spPr>
        <p:txBody>
          <a:bodyPr>
            <a:normAutofit/>
          </a:bodyPr>
          <a:lstStyle/>
          <a:p>
            <a:pPr marL="274320" lvl="1" indent="0">
              <a:buNone/>
            </a:pPr>
            <a:endParaRPr lang="de-AT" sz="400" dirty="0" smtClean="0"/>
          </a:p>
          <a:p>
            <a:pPr marL="274320" lvl="1" indent="0">
              <a:buNone/>
            </a:pPr>
            <a:r>
              <a:rPr lang="de-AT" sz="2400" b="1" dirty="0" err="1" smtClean="0"/>
              <a:t>Organic</a:t>
            </a:r>
            <a:r>
              <a:rPr lang="de-AT" sz="2400" b="1" dirty="0" smtClean="0"/>
              <a:t> </a:t>
            </a:r>
            <a:r>
              <a:rPr lang="de-AT" sz="2400" b="1" dirty="0" err="1" smtClean="0"/>
              <a:t>products</a:t>
            </a:r>
            <a:r>
              <a:rPr lang="de-AT" sz="2400" b="1" dirty="0" smtClean="0"/>
              <a:t> </a:t>
            </a:r>
            <a:r>
              <a:rPr lang="de-AT" sz="2400" b="1" dirty="0"/>
              <a:t>Pinczker GmbH </a:t>
            </a:r>
            <a:r>
              <a:rPr lang="de-AT" sz="2400" b="1" dirty="0" smtClean="0"/>
              <a:t>:</a:t>
            </a:r>
          </a:p>
          <a:p>
            <a:pPr marL="274320" lvl="1" indent="0">
              <a:buNone/>
            </a:pPr>
            <a:endParaRPr lang="de-AT" sz="1000" dirty="0"/>
          </a:p>
          <a:p>
            <a:pPr lvl="1"/>
            <a:r>
              <a:rPr lang="de-AT" sz="2200" dirty="0" err="1" smtClean="0"/>
              <a:t>Organic</a:t>
            </a:r>
            <a:r>
              <a:rPr lang="de-AT" sz="2200" dirty="0" smtClean="0"/>
              <a:t> </a:t>
            </a:r>
            <a:r>
              <a:rPr lang="de-AT" sz="2200" dirty="0" err="1" smtClean="0"/>
              <a:t>wheat</a:t>
            </a:r>
            <a:r>
              <a:rPr lang="de-AT" sz="2200" dirty="0" smtClean="0"/>
              <a:t> </a:t>
            </a:r>
            <a:r>
              <a:rPr lang="de-AT" sz="2200" dirty="0" err="1" smtClean="0"/>
              <a:t>from</a:t>
            </a:r>
            <a:r>
              <a:rPr lang="de-AT" sz="2200" dirty="0"/>
              <a:t> </a:t>
            </a:r>
            <a:r>
              <a:rPr lang="de-AT" sz="2200" dirty="0" err="1" smtClean="0"/>
              <a:t>Hungary</a:t>
            </a:r>
            <a:r>
              <a:rPr lang="de-AT" sz="2200" dirty="0" smtClean="0"/>
              <a:t> </a:t>
            </a:r>
            <a:r>
              <a:rPr lang="de-AT" sz="2200" dirty="0" err="1" smtClean="0"/>
              <a:t>to</a:t>
            </a:r>
            <a:r>
              <a:rPr lang="de-AT" sz="2200" dirty="0" smtClean="0"/>
              <a:t> Vienna </a:t>
            </a:r>
            <a:r>
              <a:rPr lang="de-AT" sz="2200" dirty="0" err="1" smtClean="0"/>
              <a:t>by</a:t>
            </a:r>
            <a:r>
              <a:rPr lang="de-AT" sz="2200" dirty="0" smtClean="0"/>
              <a:t> </a:t>
            </a:r>
            <a:r>
              <a:rPr lang="de-AT" sz="2200" dirty="0" err="1" smtClean="0"/>
              <a:t>truck</a:t>
            </a:r>
            <a:r>
              <a:rPr lang="de-AT" sz="2200" dirty="0" smtClean="0"/>
              <a:t> </a:t>
            </a:r>
          </a:p>
          <a:p>
            <a:pPr lvl="1"/>
            <a:endParaRPr lang="de-AT" sz="1000" dirty="0" smtClean="0"/>
          </a:p>
          <a:p>
            <a:pPr lvl="1"/>
            <a:r>
              <a:rPr lang="de-AT" sz="2200" dirty="0" smtClean="0"/>
              <a:t>Temporary storage in </a:t>
            </a:r>
            <a:r>
              <a:rPr lang="de-AT" sz="2200" dirty="0"/>
              <a:t>s</a:t>
            </a:r>
            <a:r>
              <a:rPr lang="de-AT" sz="2200" dirty="0" smtClean="0"/>
              <a:t>ilos</a:t>
            </a:r>
          </a:p>
          <a:p>
            <a:pPr lvl="1"/>
            <a:endParaRPr lang="de-AT" sz="1000" dirty="0"/>
          </a:p>
          <a:p>
            <a:pPr lvl="1"/>
            <a:r>
              <a:rPr lang="de-AT" sz="2200" dirty="0" err="1" smtClean="0"/>
              <a:t>Loading</a:t>
            </a:r>
            <a:r>
              <a:rPr lang="de-AT" sz="2200" dirty="0" smtClean="0"/>
              <a:t> </a:t>
            </a:r>
            <a:r>
              <a:rPr lang="de-AT" sz="2200" dirty="0" err="1" smtClean="0"/>
              <a:t>onto</a:t>
            </a:r>
            <a:r>
              <a:rPr lang="de-AT" sz="2200" dirty="0" smtClean="0"/>
              <a:t> </a:t>
            </a:r>
            <a:r>
              <a:rPr lang="de-AT" sz="2200" dirty="0" err="1" smtClean="0"/>
              <a:t>the</a:t>
            </a:r>
            <a:r>
              <a:rPr lang="de-AT" sz="2200" dirty="0" smtClean="0"/>
              <a:t> </a:t>
            </a:r>
            <a:r>
              <a:rPr lang="de-AT" sz="2200" dirty="0" err="1" smtClean="0"/>
              <a:t>inland</a:t>
            </a:r>
            <a:r>
              <a:rPr lang="de-AT" sz="2200" dirty="0" smtClean="0"/>
              <a:t> </a:t>
            </a:r>
            <a:r>
              <a:rPr lang="de-AT" sz="2200" dirty="0" err="1" smtClean="0"/>
              <a:t>waterway</a:t>
            </a:r>
            <a:r>
              <a:rPr lang="de-AT" sz="2200" dirty="0" smtClean="0"/>
              <a:t> </a:t>
            </a:r>
            <a:r>
              <a:rPr lang="de-AT" sz="2200" dirty="0" err="1" smtClean="0"/>
              <a:t>vessel</a:t>
            </a:r>
            <a:r>
              <a:rPr lang="de-AT" sz="2200" dirty="0" smtClean="0"/>
              <a:t> </a:t>
            </a:r>
            <a:r>
              <a:rPr lang="de-AT" sz="2200" dirty="0" err="1" smtClean="0"/>
              <a:t>with</a:t>
            </a:r>
            <a:r>
              <a:rPr lang="de-AT" sz="2200" dirty="0" smtClean="0"/>
              <a:t> a </a:t>
            </a:r>
            <a:r>
              <a:rPr lang="de-AT" sz="2200" dirty="0" err="1" smtClean="0"/>
              <a:t>swivel</a:t>
            </a:r>
            <a:r>
              <a:rPr lang="de-AT" sz="2200" dirty="0" smtClean="0"/>
              <a:t> </a:t>
            </a:r>
            <a:r>
              <a:rPr lang="de-AT" sz="2200" dirty="0" err="1" smtClean="0"/>
              <a:t>tube</a:t>
            </a:r>
            <a:r>
              <a:rPr lang="de-AT" sz="2200" dirty="0" smtClean="0"/>
              <a:t> </a:t>
            </a:r>
          </a:p>
          <a:p>
            <a:pPr lvl="1"/>
            <a:endParaRPr lang="de-AT" sz="1100" dirty="0"/>
          </a:p>
          <a:p>
            <a:pPr lvl="1"/>
            <a:r>
              <a:rPr lang="de-AT" sz="2200" dirty="0" smtClean="0"/>
              <a:t>Via the Danube or Rhine to the port of Basel </a:t>
            </a:r>
            <a:br>
              <a:rPr lang="de-AT" sz="2200" dirty="0" smtClean="0"/>
            </a:br>
            <a:r>
              <a:rPr lang="de-AT" sz="2200" dirty="0" smtClean="0"/>
              <a:t>(</a:t>
            </a:r>
            <a:r>
              <a:rPr lang="de-AT" sz="2200" dirty="0"/>
              <a:t>9 </a:t>
            </a:r>
            <a:r>
              <a:rPr lang="de-AT" sz="2200" dirty="0" smtClean="0"/>
              <a:t>days)</a:t>
            </a:r>
          </a:p>
          <a:p>
            <a:pPr lvl="1"/>
            <a:endParaRPr lang="de-AT" sz="1100" dirty="0"/>
          </a:p>
          <a:p>
            <a:pPr lvl="1"/>
            <a:r>
              <a:rPr lang="de-AT" sz="2200" dirty="0" smtClean="0"/>
              <a:t>Transport </a:t>
            </a:r>
            <a:r>
              <a:rPr lang="de-AT" sz="2200" dirty="0" err="1" smtClean="0"/>
              <a:t>to</a:t>
            </a:r>
            <a:r>
              <a:rPr lang="de-AT" sz="2200" dirty="0" smtClean="0"/>
              <a:t> </a:t>
            </a:r>
            <a:r>
              <a:rPr lang="de-AT" sz="2200" dirty="0" err="1" smtClean="0"/>
              <a:t>Zurich</a:t>
            </a:r>
            <a:r>
              <a:rPr lang="de-AT" sz="2200" dirty="0" smtClean="0"/>
              <a:t> </a:t>
            </a:r>
            <a:r>
              <a:rPr lang="de-AT" sz="2200" dirty="0" err="1" smtClean="0"/>
              <a:t>by</a:t>
            </a:r>
            <a:r>
              <a:rPr lang="de-AT" sz="2200" dirty="0" smtClean="0"/>
              <a:t> </a:t>
            </a:r>
            <a:r>
              <a:rPr lang="de-AT" sz="2200" dirty="0" err="1" smtClean="0"/>
              <a:t>rail</a:t>
            </a:r>
            <a:endParaRPr lang="de-DE" sz="2200" dirty="0"/>
          </a:p>
        </p:txBody>
      </p:sp>
      <p:pic>
        <p:nvPicPr>
          <p:cNvPr id="102402" name="Picture 2" descr="T:\03-Projekte\Handbücher\G_HB_Donauschifffahrt_3\3_Grafik_Layout\08_Multimodale Transporte\02_Bearbeitete Bilder\Hafen Wien_Bioweizen (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35679" y="1772817"/>
            <a:ext cx="1944216" cy="2927346"/>
          </a:xfrm>
          <a:prstGeom prst="rect">
            <a:avLst/>
          </a:prstGeom>
          <a:noFill/>
          <a:extLst>
            <a:ext uri="{909E8E84-426E-40DD-AFC4-6F175D3DCCD1}">
              <a14:hiddenFill xmlns:a14="http://schemas.microsoft.com/office/drawing/2010/main">
                <a:solidFill>
                  <a:srgbClr val="FFFFFF"/>
                </a:solidFill>
              </a14:hiddenFill>
            </a:ext>
          </a:extLst>
        </p:spPr>
      </p:pic>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27</a:t>
            </a:fld>
            <a:endParaRPr lang="de-AT" dirty="0">
              <a:solidFill>
                <a:prstClr val="white"/>
              </a:solidFill>
            </a:endParaRPr>
          </a:p>
        </p:txBody>
      </p:sp>
      <p:sp>
        <p:nvSpPr>
          <p:cNvPr id="13" name="Title 30"/>
          <p:cNvSpPr>
            <a:spLocks noGrp="1"/>
          </p:cNvSpPr>
          <p:nvPr>
            <p:ph type="title"/>
          </p:nvPr>
        </p:nvSpPr>
        <p:spPr>
          <a:xfrm>
            <a:off x="457200" y="404664"/>
            <a:ext cx="4762872" cy="990600"/>
          </a:xfrm>
        </p:spPr>
        <p:txBody>
          <a:bodyPr/>
          <a:lstStyle/>
          <a:p>
            <a:r>
              <a:rPr lang="de-AT" b="1" dirty="0" err="1" smtClean="0">
                <a:solidFill>
                  <a:schemeClr val="tx1">
                    <a:lumMod val="75000"/>
                    <a:lumOff val="25000"/>
                  </a:schemeClr>
                </a:solidFill>
              </a:rPr>
              <a:t>Example</a:t>
            </a:r>
            <a:r>
              <a:rPr lang="de-AT" b="1" dirty="0" smtClean="0">
                <a:solidFill>
                  <a:schemeClr val="tx1">
                    <a:lumMod val="75000"/>
                    <a:lumOff val="25000"/>
                  </a:schemeClr>
                </a:solidFill>
              </a:rPr>
              <a:t> </a:t>
            </a:r>
            <a:r>
              <a:rPr lang="de-AT" b="1" dirty="0" err="1" smtClean="0">
                <a:solidFill>
                  <a:schemeClr val="tx1">
                    <a:lumMod val="75000"/>
                    <a:lumOff val="25000"/>
                  </a:schemeClr>
                </a:solidFill>
              </a:rPr>
              <a:t>transport</a:t>
            </a:r>
            <a:r>
              <a:rPr lang="de-AT" b="1" dirty="0" smtClean="0">
                <a:solidFill>
                  <a:schemeClr val="tx1">
                    <a:lumMod val="75000"/>
                    <a:lumOff val="25000"/>
                  </a:schemeClr>
                </a:solidFill>
              </a:rPr>
              <a:t> </a:t>
            </a:r>
            <a:r>
              <a:rPr lang="de-AT" b="1" dirty="0" err="1" smtClean="0">
                <a:solidFill>
                  <a:schemeClr val="tx1">
                    <a:lumMod val="75000"/>
                    <a:lumOff val="25000"/>
                  </a:schemeClr>
                </a:solidFill>
              </a:rPr>
              <a:t>of</a:t>
            </a:r>
            <a:r>
              <a:rPr lang="de-AT" b="1" dirty="0" smtClean="0">
                <a:solidFill>
                  <a:schemeClr val="tx1">
                    <a:lumMod val="75000"/>
                    <a:lumOff val="25000"/>
                  </a:schemeClr>
                </a:solidFill>
              </a:rPr>
              <a:t> </a:t>
            </a:r>
            <a:r>
              <a:rPr lang="de-AT" b="1" dirty="0" err="1" smtClean="0">
                <a:solidFill>
                  <a:schemeClr val="tx1">
                    <a:lumMod val="75000"/>
                    <a:lumOff val="25000"/>
                  </a:schemeClr>
                </a:solidFill>
              </a:rPr>
              <a:t>organic</a:t>
            </a:r>
            <a:r>
              <a:rPr lang="de-AT" b="1" dirty="0" smtClean="0">
                <a:solidFill>
                  <a:schemeClr val="tx1">
                    <a:lumMod val="75000"/>
                    <a:lumOff val="25000"/>
                  </a:schemeClr>
                </a:solidFill>
              </a:rPr>
              <a:t> </a:t>
            </a:r>
            <a:r>
              <a:rPr lang="de-AT" b="1" dirty="0" err="1" smtClean="0">
                <a:solidFill>
                  <a:schemeClr val="tx1">
                    <a:lumMod val="75000"/>
                    <a:lumOff val="25000"/>
                  </a:schemeClr>
                </a:solidFill>
              </a:rPr>
              <a:t>wheat</a:t>
            </a:r>
            <a:endParaRPr lang="de-AT" b="1" dirty="0">
              <a:solidFill>
                <a:schemeClr val="tx1">
                  <a:lumMod val="75000"/>
                  <a:lumOff val="25000"/>
                </a:schemeClr>
              </a:solidFill>
            </a:endParaRPr>
          </a:p>
        </p:txBody>
      </p:sp>
      <p:sp>
        <p:nvSpPr>
          <p:cNvPr id="9" name="Textfeld 7"/>
          <p:cNvSpPr txBox="1"/>
          <p:nvPr/>
        </p:nvSpPr>
        <p:spPr>
          <a:xfrm>
            <a:off x="6300192" y="4700162"/>
            <a:ext cx="2938393" cy="215444"/>
          </a:xfrm>
          <a:prstGeom prst="rect">
            <a:avLst/>
          </a:prstGeom>
          <a:noFill/>
        </p:spPr>
        <p:txBody>
          <a:bodyPr wrap="square" rtlCol="0">
            <a:spAutoFit/>
          </a:bodyPr>
          <a:lstStyle/>
          <a:p>
            <a:pPr algn="r"/>
            <a:r>
              <a:rPr lang="de-AT" sz="800" dirty="0" smtClean="0">
                <a:solidFill>
                  <a:schemeClr val="tx1">
                    <a:lumMod val="75000"/>
                    <a:lumOff val="25000"/>
                  </a:schemeClr>
                </a:solidFill>
              </a:rPr>
              <a:t> Source: Hafen Wien, Bioprodukte Pinczker GmbH</a:t>
            </a:r>
            <a:endParaRPr lang="de-DE" sz="800" dirty="0">
              <a:solidFill>
                <a:schemeClr val="tx1">
                  <a:lumMod val="75000"/>
                  <a:lumOff val="25000"/>
                </a:schemeClr>
              </a:solidFill>
            </a:endParaRPr>
          </a:p>
        </p:txBody>
      </p:sp>
      <p:sp>
        <p:nvSpPr>
          <p:cNvPr id="10"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12" name="Textfeld 7"/>
          <p:cNvSpPr txBox="1"/>
          <p:nvPr/>
        </p:nvSpPr>
        <p:spPr>
          <a:xfrm>
            <a:off x="6803068" y="6381328"/>
            <a:ext cx="2231169" cy="338554"/>
          </a:xfrm>
          <a:prstGeom prst="rect">
            <a:avLst/>
          </a:prstGeom>
          <a:noFill/>
        </p:spPr>
        <p:txBody>
          <a:bodyPr wrap="square" rtlCol="0">
            <a:spAutoFit/>
          </a:bodyPr>
          <a:lstStyle/>
          <a:p>
            <a:pPr algn="r"/>
            <a:r>
              <a:rPr lang="de-AT" sz="800" dirty="0" smtClean="0">
                <a:solidFill>
                  <a:schemeClr val="bg1"/>
                </a:solidFill>
              </a:rPr>
              <a:t> Source: Hafen Wien, Bioprodukte Pinczker GmbH</a:t>
            </a:r>
            <a:endParaRPr lang="de-DE" sz="800" dirty="0">
              <a:solidFill>
                <a:schemeClr val="bg1"/>
              </a:solidFill>
            </a:endParaRPr>
          </a:p>
        </p:txBody>
      </p:sp>
    </p:spTree>
    <p:extLst>
      <p:ext uri="{BB962C8B-B14F-4D97-AF65-F5344CB8AC3E}">
        <p14:creationId xmlns:p14="http://schemas.microsoft.com/office/powerpoint/2010/main" val="36538632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a:spLocks noGrp="1"/>
          </p:cNvSpPr>
          <p:nvPr>
            <p:ph type="title"/>
          </p:nvPr>
        </p:nvSpPr>
        <p:spPr/>
        <p:txBody>
          <a:bodyPr/>
          <a:lstStyle/>
          <a:p>
            <a:r>
              <a:rPr lang="de-AT" b="1" dirty="0" err="1" smtClean="0">
                <a:solidFill>
                  <a:schemeClr val="tx1">
                    <a:lumMod val="75000"/>
                    <a:lumOff val="25000"/>
                  </a:schemeClr>
                </a:solidFill>
              </a:rPr>
              <a:t>Example</a:t>
            </a:r>
            <a:r>
              <a:rPr lang="de-AT" b="1" dirty="0" smtClean="0">
                <a:solidFill>
                  <a:schemeClr val="tx1">
                    <a:lumMod val="75000"/>
                    <a:lumOff val="25000"/>
                  </a:schemeClr>
                </a:solidFill>
              </a:rPr>
              <a:t> </a:t>
            </a:r>
            <a:r>
              <a:rPr lang="de-AT" b="1" dirty="0" err="1" smtClean="0">
                <a:solidFill>
                  <a:schemeClr val="tx1">
                    <a:lumMod val="75000"/>
                    <a:lumOff val="25000"/>
                  </a:schemeClr>
                </a:solidFill>
              </a:rPr>
              <a:t>transport</a:t>
            </a:r>
            <a:r>
              <a:rPr lang="de-AT" b="1" dirty="0" smtClean="0">
                <a:solidFill>
                  <a:schemeClr val="tx1">
                    <a:lumMod val="75000"/>
                    <a:lumOff val="25000"/>
                  </a:schemeClr>
                </a:solidFill>
              </a:rPr>
              <a:t> </a:t>
            </a:r>
            <a:r>
              <a:rPr lang="de-AT" b="1" dirty="0" err="1" smtClean="0">
                <a:solidFill>
                  <a:schemeClr val="tx1">
                    <a:lumMod val="75000"/>
                    <a:lumOff val="25000"/>
                  </a:schemeClr>
                </a:solidFill>
              </a:rPr>
              <a:t>of</a:t>
            </a:r>
            <a:r>
              <a:rPr lang="de-AT" b="1" dirty="0" smtClean="0">
                <a:solidFill>
                  <a:schemeClr val="tx1">
                    <a:lumMod val="75000"/>
                    <a:lumOff val="25000"/>
                  </a:schemeClr>
                </a:solidFill>
              </a:rPr>
              <a:t> </a:t>
            </a:r>
            <a:r>
              <a:rPr lang="de-AT" b="1" dirty="0" err="1" smtClean="0">
                <a:solidFill>
                  <a:schemeClr val="tx1">
                    <a:lumMod val="75000"/>
                    <a:lumOff val="25000"/>
                  </a:schemeClr>
                </a:solidFill>
              </a:rPr>
              <a:t>organic</a:t>
            </a:r>
            <a:r>
              <a:rPr lang="de-AT" b="1" dirty="0" smtClean="0">
                <a:solidFill>
                  <a:schemeClr val="tx1">
                    <a:lumMod val="75000"/>
                    <a:lumOff val="25000"/>
                  </a:schemeClr>
                </a:solidFill>
              </a:rPr>
              <a:t> </a:t>
            </a:r>
            <a:r>
              <a:rPr lang="de-AT" b="1" dirty="0" err="1" smtClean="0">
                <a:solidFill>
                  <a:schemeClr val="tx1">
                    <a:lumMod val="75000"/>
                    <a:lumOff val="25000"/>
                  </a:schemeClr>
                </a:solidFill>
              </a:rPr>
              <a:t>wheat</a:t>
            </a:r>
            <a:endParaRPr lang="de-AT" b="1" dirty="0">
              <a:solidFill>
                <a:schemeClr val="tx1">
                  <a:lumMod val="75000"/>
                  <a:lumOff val="25000"/>
                </a:schemeClr>
              </a:solidFill>
            </a:endParaRPr>
          </a:p>
        </p:txBody>
      </p:sp>
      <p:sp>
        <p:nvSpPr>
          <p:cNvPr id="32" name="Content Placeholder 31"/>
          <p:cNvSpPr>
            <a:spLocks noGrp="1"/>
          </p:cNvSpPr>
          <p:nvPr>
            <p:ph idx="1"/>
          </p:nvPr>
        </p:nvSpPr>
        <p:spPr>
          <a:xfrm>
            <a:off x="457200" y="1772816"/>
            <a:ext cx="5698976" cy="4704184"/>
          </a:xfrm>
        </p:spPr>
        <p:txBody>
          <a:bodyPr/>
          <a:lstStyle/>
          <a:p>
            <a:pPr marL="0" indent="0">
              <a:buNone/>
            </a:pPr>
            <a:endParaRPr lang="de-AT" sz="400" dirty="0" smtClean="0"/>
          </a:p>
          <a:p>
            <a:r>
              <a:rPr lang="de-AT" dirty="0" err="1" smtClean="0"/>
              <a:t>Organic</a:t>
            </a:r>
            <a:r>
              <a:rPr lang="de-AT" dirty="0" smtClean="0"/>
              <a:t> </a:t>
            </a:r>
            <a:r>
              <a:rPr lang="de-AT" dirty="0" err="1" smtClean="0"/>
              <a:t>wheat</a:t>
            </a:r>
            <a:r>
              <a:rPr lang="de-AT" dirty="0" smtClean="0"/>
              <a:t>: </a:t>
            </a:r>
            <a:r>
              <a:rPr lang="de-AT" dirty="0" err="1" smtClean="0"/>
              <a:t>bulk</a:t>
            </a:r>
            <a:r>
              <a:rPr lang="de-AT" dirty="0" smtClean="0"/>
              <a:t> </a:t>
            </a:r>
            <a:r>
              <a:rPr lang="de-AT" dirty="0" err="1" smtClean="0"/>
              <a:t>cargo</a:t>
            </a:r>
            <a:r>
              <a:rPr lang="de-AT" dirty="0" smtClean="0"/>
              <a:t> </a:t>
            </a:r>
          </a:p>
          <a:p>
            <a:endParaRPr lang="de-AT" sz="1000" dirty="0"/>
          </a:p>
          <a:p>
            <a:r>
              <a:rPr lang="de-AT" dirty="0" smtClean="0"/>
              <a:t>Transport type: </a:t>
            </a:r>
            <a:r>
              <a:rPr lang="de-AT" dirty="0" err="1" smtClean="0"/>
              <a:t>mode</a:t>
            </a:r>
            <a:r>
              <a:rPr lang="de-AT" dirty="0" smtClean="0"/>
              <a:t> </a:t>
            </a:r>
            <a:r>
              <a:rPr lang="de-AT" dirty="0" err="1" smtClean="0"/>
              <a:t>split</a:t>
            </a:r>
            <a:endParaRPr lang="de-AT" sz="1000" dirty="0"/>
          </a:p>
          <a:p>
            <a:pPr>
              <a:buFont typeface="Courier New" panose="02070309020205020404" pitchFamily="49" charset="0"/>
              <a:buChar char="o"/>
            </a:pPr>
            <a:endParaRPr lang="de-AT" sz="1000" dirty="0" smtClean="0"/>
          </a:p>
          <a:p>
            <a:r>
              <a:rPr lang="de-AT" dirty="0" smtClean="0"/>
              <a:t>Truck: </a:t>
            </a:r>
            <a:r>
              <a:rPr lang="de-AT" dirty="0" err="1" smtClean="0"/>
              <a:t>Hungary</a:t>
            </a:r>
            <a:r>
              <a:rPr lang="de-AT" dirty="0" smtClean="0"/>
              <a:t> – Vienna</a:t>
            </a:r>
          </a:p>
          <a:p>
            <a:pPr>
              <a:buFont typeface="Courier New" panose="02070309020205020404" pitchFamily="49" charset="0"/>
              <a:buChar char="o"/>
            </a:pPr>
            <a:endParaRPr lang="de-AT" sz="1000" dirty="0" smtClean="0"/>
          </a:p>
          <a:p>
            <a:r>
              <a:rPr lang="de-AT" dirty="0" smtClean="0"/>
              <a:t>Inland </a:t>
            </a:r>
            <a:r>
              <a:rPr lang="de-AT" dirty="0" err="1" smtClean="0"/>
              <a:t>vessel</a:t>
            </a:r>
            <a:r>
              <a:rPr lang="de-AT" dirty="0" smtClean="0"/>
              <a:t>: </a:t>
            </a:r>
            <a:r>
              <a:rPr lang="de-AT" dirty="0" err="1" smtClean="0"/>
              <a:t>Hungary</a:t>
            </a:r>
            <a:r>
              <a:rPr lang="de-AT" dirty="0" smtClean="0"/>
              <a:t> – Basel </a:t>
            </a:r>
          </a:p>
          <a:p>
            <a:pPr marL="0" indent="0">
              <a:buNone/>
            </a:pPr>
            <a:endParaRPr lang="de-AT" sz="1000" dirty="0" smtClean="0"/>
          </a:p>
          <a:p>
            <a:r>
              <a:rPr lang="de-AT" dirty="0" smtClean="0"/>
              <a:t>Train: Basel – </a:t>
            </a:r>
            <a:r>
              <a:rPr lang="de-AT" dirty="0" err="1" smtClean="0"/>
              <a:t>Zurich</a:t>
            </a:r>
            <a:r>
              <a:rPr lang="de-AT" dirty="0" smtClean="0"/>
              <a:t> </a:t>
            </a:r>
          </a:p>
          <a:p>
            <a:endParaRPr lang="de-AT" dirty="0"/>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28</a:t>
            </a:fld>
            <a:endParaRPr lang="de-AT" dirty="0">
              <a:solidFill>
                <a:prstClr val="white"/>
              </a:solidFill>
            </a:endParaRPr>
          </a:p>
        </p:txBody>
      </p:sp>
      <p:grpSp>
        <p:nvGrpSpPr>
          <p:cNvPr id="11" name="Group 10"/>
          <p:cNvGrpSpPr/>
          <p:nvPr/>
        </p:nvGrpSpPr>
        <p:grpSpPr>
          <a:xfrm>
            <a:off x="6468038" y="2017411"/>
            <a:ext cx="2544257" cy="1915645"/>
            <a:chOff x="6468038" y="2017411"/>
            <a:chExt cx="2544257" cy="1915645"/>
          </a:xfrm>
        </p:grpSpPr>
        <p:pic>
          <p:nvPicPr>
            <p:cNvPr id="5" name="Picture 2" descr="Gesamteuropa_05_2005_150dpi"/>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468038" y="2017411"/>
              <a:ext cx="2544257" cy="191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p:nvPr/>
          </p:nvGrpSpPr>
          <p:grpSpPr>
            <a:xfrm>
              <a:off x="6803068" y="2174961"/>
              <a:ext cx="1944431" cy="865668"/>
              <a:chOff x="2370376" y="2863521"/>
              <a:chExt cx="4072341" cy="1724619"/>
            </a:xfrm>
          </p:grpSpPr>
          <p:cxnSp>
            <p:nvCxnSpPr>
              <p:cNvPr id="6" name="Gekrümmte Verbindung 2"/>
              <p:cNvCxnSpPr/>
              <p:nvPr/>
            </p:nvCxnSpPr>
            <p:spPr>
              <a:xfrm rot="10800000">
                <a:off x="5621029" y="3686647"/>
                <a:ext cx="398453" cy="349643"/>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7" name="Freihandform 20"/>
              <p:cNvSpPr/>
              <p:nvPr/>
            </p:nvSpPr>
            <p:spPr>
              <a:xfrm>
                <a:off x="2805849" y="3002022"/>
                <a:ext cx="2822121" cy="1099239"/>
              </a:xfrm>
              <a:custGeom>
                <a:avLst/>
                <a:gdLst>
                  <a:gd name="connsiteX0" fmla="*/ 2040048 w 2040048"/>
                  <a:gd name="connsiteY0" fmla="*/ 576403 h 905541"/>
                  <a:gd name="connsiteX1" fmla="*/ 2027976 w 2040048"/>
                  <a:gd name="connsiteY1" fmla="*/ 561314 h 905541"/>
                  <a:gd name="connsiteX2" fmla="*/ 2000816 w 2040048"/>
                  <a:gd name="connsiteY2" fmla="*/ 546225 h 905541"/>
                  <a:gd name="connsiteX3" fmla="*/ 1982709 w 2040048"/>
                  <a:gd name="connsiteY3" fmla="*/ 537172 h 905541"/>
                  <a:gd name="connsiteX4" fmla="*/ 1889157 w 2040048"/>
                  <a:gd name="connsiteY4" fmla="*/ 537172 h 905541"/>
                  <a:gd name="connsiteX5" fmla="*/ 1865014 w 2040048"/>
                  <a:gd name="connsiteY5" fmla="*/ 531136 h 905541"/>
                  <a:gd name="connsiteX6" fmla="*/ 1849925 w 2040048"/>
                  <a:gd name="connsiteY6" fmla="*/ 528118 h 905541"/>
                  <a:gd name="connsiteX7" fmla="*/ 1801640 w 2040048"/>
                  <a:gd name="connsiteY7" fmla="*/ 531136 h 905541"/>
                  <a:gd name="connsiteX8" fmla="*/ 1792586 w 2040048"/>
                  <a:gd name="connsiteY8" fmla="*/ 537172 h 905541"/>
                  <a:gd name="connsiteX9" fmla="*/ 1783533 w 2040048"/>
                  <a:gd name="connsiteY9" fmla="*/ 546225 h 905541"/>
                  <a:gd name="connsiteX10" fmla="*/ 1771462 w 2040048"/>
                  <a:gd name="connsiteY10" fmla="*/ 564332 h 905541"/>
                  <a:gd name="connsiteX11" fmla="*/ 1762408 w 2040048"/>
                  <a:gd name="connsiteY11" fmla="*/ 570368 h 905541"/>
                  <a:gd name="connsiteX12" fmla="*/ 1744301 w 2040048"/>
                  <a:gd name="connsiteY12" fmla="*/ 585457 h 905541"/>
                  <a:gd name="connsiteX13" fmla="*/ 1714123 w 2040048"/>
                  <a:gd name="connsiteY13" fmla="*/ 594510 h 905541"/>
                  <a:gd name="connsiteX14" fmla="*/ 1614535 w 2040048"/>
                  <a:gd name="connsiteY14" fmla="*/ 591493 h 905541"/>
                  <a:gd name="connsiteX15" fmla="*/ 1593410 w 2040048"/>
                  <a:gd name="connsiteY15" fmla="*/ 588475 h 905541"/>
                  <a:gd name="connsiteX16" fmla="*/ 1566250 w 2040048"/>
                  <a:gd name="connsiteY16" fmla="*/ 579421 h 905541"/>
                  <a:gd name="connsiteX17" fmla="*/ 1557196 w 2040048"/>
                  <a:gd name="connsiteY17" fmla="*/ 576403 h 905541"/>
                  <a:gd name="connsiteX18" fmla="*/ 1548143 w 2040048"/>
                  <a:gd name="connsiteY18" fmla="*/ 573386 h 905541"/>
                  <a:gd name="connsiteX19" fmla="*/ 1536072 w 2040048"/>
                  <a:gd name="connsiteY19" fmla="*/ 567350 h 905541"/>
                  <a:gd name="connsiteX20" fmla="*/ 1527018 w 2040048"/>
                  <a:gd name="connsiteY20" fmla="*/ 564332 h 905541"/>
                  <a:gd name="connsiteX21" fmla="*/ 1511929 w 2040048"/>
                  <a:gd name="connsiteY21" fmla="*/ 558297 h 905541"/>
                  <a:gd name="connsiteX22" fmla="*/ 1502875 w 2040048"/>
                  <a:gd name="connsiteY22" fmla="*/ 555279 h 905541"/>
                  <a:gd name="connsiteX23" fmla="*/ 1478733 w 2040048"/>
                  <a:gd name="connsiteY23" fmla="*/ 546225 h 905541"/>
                  <a:gd name="connsiteX24" fmla="*/ 1460626 w 2040048"/>
                  <a:gd name="connsiteY24" fmla="*/ 537172 h 905541"/>
                  <a:gd name="connsiteX25" fmla="*/ 1451573 w 2040048"/>
                  <a:gd name="connsiteY25" fmla="*/ 531136 h 905541"/>
                  <a:gd name="connsiteX26" fmla="*/ 1433466 w 2040048"/>
                  <a:gd name="connsiteY26" fmla="*/ 525101 h 905541"/>
                  <a:gd name="connsiteX27" fmla="*/ 1412341 w 2040048"/>
                  <a:gd name="connsiteY27" fmla="*/ 519065 h 905541"/>
                  <a:gd name="connsiteX28" fmla="*/ 1394234 w 2040048"/>
                  <a:gd name="connsiteY28" fmla="*/ 510011 h 905541"/>
                  <a:gd name="connsiteX29" fmla="*/ 1385180 w 2040048"/>
                  <a:gd name="connsiteY29" fmla="*/ 503976 h 905541"/>
                  <a:gd name="connsiteX30" fmla="*/ 1351984 w 2040048"/>
                  <a:gd name="connsiteY30" fmla="*/ 497940 h 905541"/>
                  <a:gd name="connsiteX31" fmla="*/ 1312753 w 2040048"/>
                  <a:gd name="connsiteY31" fmla="*/ 488887 h 905541"/>
                  <a:gd name="connsiteX32" fmla="*/ 1303699 w 2040048"/>
                  <a:gd name="connsiteY32" fmla="*/ 485869 h 905541"/>
                  <a:gd name="connsiteX33" fmla="*/ 1276539 w 2040048"/>
                  <a:gd name="connsiteY33" fmla="*/ 479833 h 905541"/>
                  <a:gd name="connsiteX34" fmla="*/ 1249378 w 2040048"/>
                  <a:gd name="connsiteY34" fmla="*/ 455691 h 905541"/>
                  <a:gd name="connsiteX35" fmla="*/ 1240325 w 2040048"/>
                  <a:gd name="connsiteY35" fmla="*/ 446637 h 905541"/>
                  <a:gd name="connsiteX36" fmla="*/ 1231272 w 2040048"/>
                  <a:gd name="connsiteY36" fmla="*/ 437584 h 905541"/>
                  <a:gd name="connsiteX37" fmla="*/ 1225236 w 2040048"/>
                  <a:gd name="connsiteY37" fmla="*/ 428530 h 905541"/>
                  <a:gd name="connsiteX38" fmla="*/ 1204111 w 2040048"/>
                  <a:gd name="connsiteY38" fmla="*/ 419477 h 905541"/>
                  <a:gd name="connsiteX39" fmla="*/ 1176951 w 2040048"/>
                  <a:gd name="connsiteY39" fmla="*/ 410423 h 905541"/>
                  <a:gd name="connsiteX40" fmla="*/ 1152808 w 2040048"/>
                  <a:gd name="connsiteY40" fmla="*/ 404388 h 905541"/>
                  <a:gd name="connsiteX41" fmla="*/ 1134701 w 2040048"/>
                  <a:gd name="connsiteY41" fmla="*/ 398352 h 905541"/>
                  <a:gd name="connsiteX42" fmla="*/ 1125648 w 2040048"/>
                  <a:gd name="connsiteY42" fmla="*/ 395334 h 905541"/>
                  <a:gd name="connsiteX43" fmla="*/ 1113576 w 2040048"/>
                  <a:gd name="connsiteY43" fmla="*/ 392316 h 905541"/>
                  <a:gd name="connsiteX44" fmla="*/ 1104523 w 2040048"/>
                  <a:gd name="connsiteY44" fmla="*/ 386281 h 905541"/>
                  <a:gd name="connsiteX45" fmla="*/ 1089434 w 2040048"/>
                  <a:gd name="connsiteY45" fmla="*/ 383263 h 905541"/>
                  <a:gd name="connsiteX46" fmla="*/ 1080380 w 2040048"/>
                  <a:gd name="connsiteY46" fmla="*/ 380245 h 905541"/>
                  <a:gd name="connsiteX47" fmla="*/ 1071327 w 2040048"/>
                  <a:gd name="connsiteY47" fmla="*/ 374209 h 905541"/>
                  <a:gd name="connsiteX48" fmla="*/ 1053220 w 2040048"/>
                  <a:gd name="connsiteY48" fmla="*/ 368174 h 905541"/>
                  <a:gd name="connsiteX49" fmla="*/ 1020024 w 2040048"/>
                  <a:gd name="connsiteY49" fmla="*/ 374209 h 905541"/>
                  <a:gd name="connsiteX50" fmla="*/ 1001917 w 2040048"/>
                  <a:gd name="connsiteY50" fmla="*/ 380245 h 905541"/>
                  <a:gd name="connsiteX51" fmla="*/ 995881 w 2040048"/>
                  <a:gd name="connsiteY51" fmla="*/ 389299 h 905541"/>
                  <a:gd name="connsiteX52" fmla="*/ 977774 w 2040048"/>
                  <a:gd name="connsiteY52" fmla="*/ 404388 h 905541"/>
                  <a:gd name="connsiteX53" fmla="*/ 947596 w 2040048"/>
                  <a:gd name="connsiteY53" fmla="*/ 401370 h 905541"/>
                  <a:gd name="connsiteX54" fmla="*/ 938543 w 2040048"/>
                  <a:gd name="connsiteY54" fmla="*/ 398352 h 905541"/>
                  <a:gd name="connsiteX55" fmla="*/ 929489 w 2040048"/>
                  <a:gd name="connsiteY55" fmla="*/ 389299 h 905541"/>
                  <a:gd name="connsiteX56" fmla="*/ 920436 w 2040048"/>
                  <a:gd name="connsiteY56" fmla="*/ 383263 h 905541"/>
                  <a:gd name="connsiteX57" fmla="*/ 908365 w 2040048"/>
                  <a:gd name="connsiteY57" fmla="*/ 368174 h 905541"/>
                  <a:gd name="connsiteX58" fmla="*/ 902329 w 2040048"/>
                  <a:gd name="connsiteY58" fmla="*/ 356102 h 905541"/>
                  <a:gd name="connsiteX59" fmla="*/ 893275 w 2040048"/>
                  <a:gd name="connsiteY59" fmla="*/ 347049 h 905541"/>
                  <a:gd name="connsiteX60" fmla="*/ 887240 w 2040048"/>
                  <a:gd name="connsiteY60" fmla="*/ 337996 h 905541"/>
                  <a:gd name="connsiteX61" fmla="*/ 869133 w 2040048"/>
                  <a:gd name="connsiteY61" fmla="*/ 319889 h 905541"/>
                  <a:gd name="connsiteX62" fmla="*/ 848008 w 2040048"/>
                  <a:gd name="connsiteY62" fmla="*/ 301782 h 905541"/>
                  <a:gd name="connsiteX63" fmla="*/ 835937 w 2040048"/>
                  <a:gd name="connsiteY63" fmla="*/ 286693 h 905541"/>
                  <a:gd name="connsiteX64" fmla="*/ 826883 w 2040048"/>
                  <a:gd name="connsiteY64" fmla="*/ 268586 h 905541"/>
                  <a:gd name="connsiteX65" fmla="*/ 823866 w 2040048"/>
                  <a:gd name="connsiteY65" fmla="*/ 256514 h 905541"/>
                  <a:gd name="connsiteX66" fmla="*/ 820848 w 2040048"/>
                  <a:gd name="connsiteY66" fmla="*/ 238407 h 905541"/>
                  <a:gd name="connsiteX67" fmla="*/ 814812 w 2040048"/>
                  <a:gd name="connsiteY67" fmla="*/ 220301 h 905541"/>
                  <a:gd name="connsiteX68" fmla="*/ 817830 w 2040048"/>
                  <a:gd name="connsiteY68" fmla="*/ 211247 h 905541"/>
                  <a:gd name="connsiteX69" fmla="*/ 829901 w 2040048"/>
                  <a:gd name="connsiteY69" fmla="*/ 208229 h 905541"/>
                  <a:gd name="connsiteX70" fmla="*/ 820848 w 2040048"/>
                  <a:gd name="connsiteY70" fmla="*/ 202194 h 905541"/>
                  <a:gd name="connsiteX71" fmla="*/ 808776 w 2040048"/>
                  <a:gd name="connsiteY71" fmla="*/ 193140 h 905541"/>
                  <a:gd name="connsiteX72" fmla="*/ 802741 w 2040048"/>
                  <a:gd name="connsiteY72" fmla="*/ 181069 h 905541"/>
                  <a:gd name="connsiteX73" fmla="*/ 799723 w 2040048"/>
                  <a:gd name="connsiteY73" fmla="*/ 172015 h 905541"/>
                  <a:gd name="connsiteX74" fmla="*/ 787652 w 2040048"/>
                  <a:gd name="connsiteY74" fmla="*/ 153908 h 905541"/>
                  <a:gd name="connsiteX75" fmla="*/ 781616 w 2040048"/>
                  <a:gd name="connsiteY75" fmla="*/ 135801 h 905541"/>
                  <a:gd name="connsiteX76" fmla="*/ 778598 w 2040048"/>
                  <a:gd name="connsiteY76" fmla="*/ 126748 h 905541"/>
                  <a:gd name="connsiteX77" fmla="*/ 769545 w 2040048"/>
                  <a:gd name="connsiteY77" fmla="*/ 102605 h 905541"/>
                  <a:gd name="connsiteX78" fmla="*/ 760491 w 2040048"/>
                  <a:gd name="connsiteY78" fmla="*/ 96570 h 905541"/>
                  <a:gd name="connsiteX79" fmla="*/ 745402 w 2040048"/>
                  <a:gd name="connsiteY79" fmla="*/ 81481 h 905541"/>
                  <a:gd name="connsiteX80" fmla="*/ 739367 w 2040048"/>
                  <a:gd name="connsiteY80" fmla="*/ 72427 h 905541"/>
                  <a:gd name="connsiteX81" fmla="*/ 709188 w 2040048"/>
                  <a:gd name="connsiteY81" fmla="*/ 51302 h 905541"/>
                  <a:gd name="connsiteX82" fmla="*/ 700135 w 2040048"/>
                  <a:gd name="connsiteY82" fmla="*/ 45267 h 905541"/>
                  <a:gd name="connsiteX83" fmla="*/ 691081 w 2040048"/>
                  <a:gd name="connsiteY83" fmla="*/ 39231 h 905541"/>
                  <a:gd name="connsiteX84" fmla="*/ 669957 w 2040048"/>
                  <a:gd name="connsiteY84" fmla="*/ 33196 h 905541"/>
                  <a:gd name="connsiteX85" fmla="*/ 603565 w 2040048"/>
                  <a:gd name="connsiteY85" fmla="*/ 36213 h 905541"/>
                  <a:gd name="connsiteX86" fmla="*/ 594511 w 2040048"/>
                  <a:gd name="connsiteY86" fmla="*/ 39231 h 905541"/>
                  <a:gd name="connsiteX87" fmla="*/ 588475 w 2040048"/>
                  <a:gd name="connsiteY87" fmla="*/ 48285 h 905541"/>
                  <a:gd name="connsiteX88" fmla="*/ 585458 w 2040048"/>
                  <a:gd name="connsiteY88" fmla="*/ 57338 h 905541"/>
                  <a:gd name="connsiteX89" fmla="*/ 579422 w 2040048"/>
                  <a:gd name="connsiteY89" fmla="*/ 123730 h 905541"/>
                  <a:gd name="connsiteX90" fmla="*/ 564333 w 2040048"/>
                  <a:gd name="connsiteY90" fmla="*/ 144855 h 905541"/>
                  <a:gd name="connsiteX91" fmla="*/ 543208 w 2040048"/>
                  <a:gd name="connsiteY91" fmla="*/ 141837 h 905541"/>
                  <a:gd name="connsiteX92" fmla="*/ 537173 w 2040048"/>
                  <a:gd name="connsiteY92" fmla="*/ 132784 h 905541"/>
                  <a:gd name="connsiteX93" fmla="*/ 531137 w 2040048"/>
                  <a:gd name="connsiteY93" fmla="*/ 108641 h 905541"/>
                  <a:gd name="connsiteX94" fmla="*/ 528119 w 2040048"/>
                  <a:gd name="connsiteY94" fmla="*/ 54320 h 905541"/>
                  <a:gd name="connsiteX95" fmla="*/ 506994 w 2040048"/>
                  <a:gd name="connsiteY95" fmla="*/ 27160 h 905541"/>
                  <a:gd name="connsiteX96" fmla="*/ 488887 w 2040048"/>
                  <a:gd name="connsiteY96" fmla="*/ 21124 h 905541"/>
                  <a:gd name="connsiteX97" fmla="*/ 452674 w 2040048"/>
                  <a:gd name="connsiteY97" fmla="*/ 42249 h 905541"/>
                  <a:gd name="connsiteX98" fmla="*/ 443620 w 2040048"/>
                  <a:gd name="connsiteY98" fmla="*/ 69409 h 905541"/>
                  <a:gd name="connsiteX99" fmla="*/ 440602 w 2040048"/>
                  <a:gd name="connsiteY99" fmla="*/ 78463 h 905541"/>
                  <a:gd name="connsiteX100" fmla="*/ 434567 w 2040048"/>
                  <a:gd name="connsiteY100" fmla="*/ 111659 h 905541"/>
                  <a:gd name="connsiteX101" fmla="*/ 422495 w 2040048"/>
                  <a:gd name="connsiteY101" fmla="*/ 129766 h 905541"/>
                  <a:gd name="connsiteX102" fmla="*/ 413442 w 2040048"/>
                  <a:gd name="connsiteY102" fmla="*/ 132784 h 905541"/>
                  <a:gd name="connsiteX103" fmla="*/ 380246 w 2040048"/>
                  <a:gd name="connsiteY103" fmla="*/ 126748 h 905541"/>
                  <a:gd name="connsiteX104" fmla="*/ 371192 w 2040048"/>
                  <a:gd name="connsiteY104" fmla="*/ 123730 h 905541"/>
                  <a:gd name="connsiteX105" fmla="*/ 362139 w 2040048"/>
                  <a:gd name="connsiteY105" fmla="*/ 114677 h 905541"/>
                  <a:gd name="connsiteX106" fmla="*/ 350068 w 2040048"/>
                  <a:gd name="connsiteY106" fmla="*/ 96570 h 905541"/>
                  <a:gd name="connsiteX107" fmla="*/ 344032 w 2040048"/>
                  <a:gd name="connsiteY107" fmla="*/ 42249 h 905541"/>
                  <a:gd name="connsiteX108" fmla="*/ 341014 w 2040048"/>
                  <a:gd name="connsiteY108" fmla="*/ 33196 h 905541"/>
                  <a:gd name="connsiteX109" fmla="*/ 322907 w 2040048"/>
                  <a:gd name="connsiteY109" fmla="*/ 18106 h 905541"/>
                  <a:gd name="connsiteX110" fmla="*/ 304800 w 2040048"/>
                  <a:gd name="connsiteY110" fmla="*/ 12071 h 905541"/>
                  <a:gd name="connsiteX111" fmla="*/ 286693 w 2040048"/>
                  <a:gd name="connsiteY111" fmla="*/ 6035 h 905541"/>
                  <a:gd name="connsiteX112" fmla="*/ 277640 w 2040048"/>
                  <a:gd name="connsiteY112" fmla="*/ 3017 h 905541"/>
                  <a:gd name="connsiteX113" fmla="*/ 265569 w 2040048"/>
                  <a:gd name="connsiteY113" fmla="*/ 0 h 905541"/>
                  <a:gd name="connsiteX114" fmla="*/ 214266 w 2040048"/>
                  <a:gd name="connsiteY114" fmla="*/ 3017 h 905541"/>
                  <a:gd name="connsiteX115" fmla="*/ 205212 w 2040048"/>
                  <a:gd name="connsiteY115" fmla="*/ 9053 h 905541"/>
                  <a:gd name="connsiteX116" fmla="*/ 190123 w 2040048"/>
                  <a:gd name="connsiteY116" fmla="*/ 27160 h 905541"/>
                  <a:gd name="connsiteX117" fmla="*/ 187105 w 2040048"/>
                  <a:gd name="connsiteY117" fmla="*/ 36213 h 905541"/>
                  <a:gd name="connsiteX118" fmla="*/ 178052 w 2040048"/>
                  <a:gd name="connsiteY118" fmla="*/ 45267 h 905541"/>
                  <a:gd name="connsiteX119" fmla="*/ 172016 w 2040048"/>
                  <a:gd name="connsiteY119" fmla="*/ 63374 h 905541"/>
                  <a:gd name="connsiteX120" fmla="*/ 165980 w 2040048"/>
                  <a:gd name="connsiteY120" fmla="*/ 87516 h 905541"/>
                  <a:gd name="connsiteX121" fmla="*/ 159945 w 2040048"/>
                  <a:gd name="connsiteY121" fmla="*/ 135801 h 905541"/>
                  <a:gd name="connsiteX122" fmla="*/ 156927 w 2040048"/>
                  <a:gd name="connsiteY122" fmla="*/ 156926 h 905541"/>
                  <a:gd name="connsiteX123" fmla="*/ 153909 w 2040048"/>
                  <a:gd name="connsiteY123" fmla="*/ 168998 h 905541"/>
                  <a:gd name="connsiteX124" fmla="*/ 150891 w 2040048"/>
                  <a:gd name="connsiteY124" fmla="*/ 190122 h 905541"/>
                  <a:gd name="connsiteX125" fmla="*/ 147874 w 2040048"/>
                  <a:gd name="connsiteY125" fmla="*/ 205211 h 905541"/>
                  <a:gd name="connsiteX126" fmla="*/ 141838 w 2040048"/>
                  <a:gd name="connsiteY126" fmla="*/ 241425 h 905541"/>
                  <a:gd name="connsiteX127" fmla="*/ 138820 w 2040048"/>
                  <a:gd name="connsiteY127" fmla="*/ 368174 h 905541"/>
                  <a:gd name="connsiteX128" fmla="*/ 135802 w 2040048"/>
                  <a:gd name="connsiteY128" fmla="*/ 377227 h 905541"/>
                  <a:gd name="connsiteX129" fmla="*/ 129767 w 2040048"/>
                  <a:gd name="connsiteY129" fmla="*/ 389299 h 905541"/>
                  <a:gd name="connsiteX130" fmla="*/ 120713 w 2040048"/>
                  <a:gd name="connsiteY130" fmla="*/ 398352 h 905541"/>
                  <a:gd name="connsiteX131" fmla="*/ 117695 w 2040048"/>
                  <a:gd name="connsiteY131" fmla="*/ 410423 h 905541"/>
                  <a:gd name="connsiteX132" fmla="*/ 105624 w 2040048"/>
                  <a:gd name="connsiteY132" fmla="*/ 431548 h 905541"/>
                  <a:gd name="connsiteX133" fmla="*/ 102606 w 2040048"/>
                  <a:gd name="connsiteY133" fmla="*/ 440601 h 905541"/>
                  <a:gd name="connsiteX134" fmla="*/ 96571 w 2040048"/>
                  <a:gd name="connsiteY134" fmla="*/ 449655 h 905541"/>
                  <a:gd name="connsiteX135" fmla="*/ 90535 w 2040048"/>
                  <a:gd name="connsiteY135" fmla="*/ 461726 h 905541"/>
                  <a:gd name="connsiteX136" fmla="*/ 84499 w 2040048"/>
                  <a:gd name="connsiteY136" fmla="*/ 482851 h 905541"/>
                  <a:gd name="connsiteX137" fmla="*/ 78464 w 2040048"/>
                  <a:gd name="connsiteY137" fmla="*/ 503976 h 905541"/>
                  <a:gd name="connsiteX138" fmla="*/ 72428 w 2040048"/>
                  <a:gd name="connsiteY138" fmla="*/ 561314 h 905541"/>
                  <a:gd name="connsiteX139" fmla="*/ 66392 w 2040048"/>
                  <a:gd name="connsiteY139" fmla="*/ 579421 h 905541"/>
                  <a:gd name="connsiteX140" fmla="*/ 60357 w 2040048"/>
                  <a:gd name="connsiteY140" fmla="*/ 603564 h 905541"/>
                  <a:gd name="connsiteX141" fmla="*/ 54321 w 2040048"/>
                  <a:gd name="connsiteY141" fmla="*/ 612617 h 905541"/>
                  <a:gd name="connsiteX142" fmla="*/ 45268 w 2040048"/>
                  <a:gd name="connsiteY142" fmla="*/ 633742 h 905541"/>
                  <a:gd name="connsiteX143" fmla="*/ 33196 w 2040048"/>
                  <a:gd name="connsiteY143" fmla="*/ 660902 h 905541"/>
                  <a:gd name="connsiteX144" fmla="*/ 27161 w 2040048"/>
                  <a:gd name="connsiteY144" fmla="*/ 679009 h 905541"/>
                  <a:gd name="connsiteX145" fmla="*/ 21125 w 2040048"/>
                  <a:gd name="connsiteY145" fmla="*/ 751437 h 905541"/>
                  <a:gd name="connsiteX146" fmla="*/ 12072 w 2040048"/>
                  <a:gd name="connsiteY146" fmla="*/ 799722 h 905541"/>
                  <a:gd name="connsiteX147" fmla="*/ 6036 w 2040048"/>
                  <a:gd name="connsiteY147" fmla="*/ 808776 h 905541"/>
                  <a:gd name="connsiteX148" fmla="*/ 3018 w 2040048"/>
                  <a:gd name="connsiteY148" fmla="*/ 820847 h 905541"/>
                  <a:gd name="connsiteX149" fmla="*/ 0 w 2040048"/>
                  <a:gd name="connsiteY149" fmla="*/ 829901 h 905541"/>
                  <a:gd name="connsiteX150" fmla="*/ 6036 w 2040048"/>
                  <a:gd name="connsiteY150" fmla="*/ 875168 h 905541"/>
                  <a:gd name="connsiteX151" fmla="*/ 9054 w 2040048"/>
                  <a:gd name="connsiteY151" fmla="*/ 887239 h 905541"/>
                  <a:gd name="connsiteX152" fmla="*/ 15089 w 2040048"/>
                  <a:gd name="connsiteY152" fmla="*/ 905346 h 905541"/>
                  <a:gd name="connsiteX153" fmla="*/ 3018 w 2040048"/>
                  <a:gd name="connsiteY153" fmla="*/ 896293 h 90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2040048" h="905541">
                    <a:moveTo>
                      <a:pt x="2040048" y="576403"/>
                    </a:moveTo>
                    <a:cubicBezTo>
                      <a:pt x="2036024" y="571373"/>
                      <a:pt x="2032764" y="565623"/>
                      <a:pt x="2027976" y="561314"/>
                    </a:cubicBezTo>
                    <a:cubicBezTo>
                      <a:pt x="2004191" y="539908"/>
                      <a:pt x="2018081" y="554857"/>
                      <a:pt x="2000816" y="546225"/>
                    </a:cubicBezTo>
                    <a:cubicBezTo>
                      <a:pt x="1977415" y="534525"/>
                      <a:pt x="2005468" y="544758"/>
                      <a:pt x="1982709" y="537172"/>
                    </a:cubicBezTo>
                    <a:cubicBezTo>
                      <a:pt x="1936370" y="541385"/>
                      <a:pt x="1948068" y="541885"/>
                      <a:pt x="1889157" y="537172"/>
                    </a:cubicBezTo>
                    <a:cubicBezTo>
                      <a:pt x="1872802" y="535863"/>
                      <a:pt x="1877785" y="534329"/>
                      <a:pt x="1865014" y="531136"/>
                    </a:cubicBezTo>
                    <a:cubicBezTo>
                      <a:pt x="1860038" y="529892"/>
                      <a:pt x="1854955" y="529124"/>
                      <a:pt x="1849925" y="528118"/>
                    </a:cubicBezTo>
                    <a:cubicBezTo>
                      <a:pt x="1833830" y="529124"/>
                      <a:pt x="1817569" y="528621"/>
                      <a:pt x="1801640" y="531136"/>
                    </a:cubicBezTo>
                    <a:cubicBezTo>
                      <a:pt x="1798057" y="531702"/>
                      <a:pt x="1795372" y="534850"/>
                      <a:pt x="1792586" y="537172"/>
                    </a:cubicBezTo>
                    <a:cubicBezTo>
                      <a:pt x="1789308" y="539904"/>
                      <a:pt x="1786153" y="542856"/>
                      <a:pt x="1783533" y="546225"/>
                    </a:cubicBezTo>
                    <a:cubicBezTo>
                      <a:pt x="1779080" y="551951"/>
                      <a:pt x="1777498" y="560308"/>
                      <a:pt x="1771462" y="564332"/>
                    </a:cubicBezTo>
                    <a:cubicBezTo>
                      <a:pt x="1768444" y="566344"/>
                      <a:pt x="1765194" y="568046"/>
                      <a:pt x="1762408" y="570368"/>
                    </a:cubicBezTo>
                    <a:cubicBezTo>
                      <a:pt x="1754285" y="577137"/>
                      <a:pt x="1753936" y="581175"/>
                      <a:pt x="1744301" y="585457"/>
                    </a:cubicBezTo>
                    <a:cubicBezTo>
                      <a:pt x="1734849" y="589658"/>
                      <a:pt x="1724159" y="592002"/>
                      <a:pt x="1714123" y="594510"/>
                    </a:cubicBezTo>
                    <a:lnTo>
                      <a:pt x="1614535" y="591493"/>
                    </a:lnTo>
                    <a:cubicBezTo>
                      <a:pt x="1607431" y="591138"/>
                      <a:pt x="1600341" y="590075"/>
                      <a:pt x="1593410" y="588475"/>
                    </a:cubicBezTo>
                    <a:cubicBezTo>
                      <a:pt x="1593405" y="588474"/>
                      <a:pt x="1570780" y="580931"/>
                      <a:pt x="1566250" y="579421"/>
                    </a:cubicBezTo>
                    <a:lnTo>
                      <a:pt x="1557196" y="576403"/>
                    </a:lnTo>
                    <a:cubicBezTo>
                      <a:pt x="1554178" y="575397"/>
                      <a:pt x="1550988" y="574809"/>
                      <a:pt x="1548143" y="573386"/>
                    </a:cubicBezTo>
                    <a:cubicBezTo>
                      <a:pt x="1544119" y="571374"/>
                      <a:pt x="1540207" y="569122"/>
                      <a:pt x="1536072" y="567350"/>
                    </a:cubicBezTo>
                    <a:cubicBezTo>
                      <a:pt x="1533148" y="566097"/>
                      <a:pt x="1529997" y="565449"/>
                      <a:pt x="1527018" y="564332"/>
                    </a:cubicBezTo>
                    <a:cubicBezTo>
                      <a:pt x="1521946" y="562430"/>
                      <a:pt x="1517001" y="560199"/>
                      <a:pt x="1511929" y="558297"/>
                    </a:cubicBezTo>
                    <a:cubicBezTo>
                      <a:pt x="1508950" y="557180"/>
                      <a:pt x="1505799" y="556532"/>
                      <a:pt x="1502875" y="555279"/>
                    </a:cubicBezTo>
                    <a:cubicBezTo>
                      <a:pt x="1480780" y="545809"/>
                      <a:pt x="1500990" y="551790"/>
                      <a:pt x="1478733" y="546225"/>
                    </a:cubicBezTo>
                    <a:cubicBezTo>
                      <a:pt x="1452771" y="528920"/>
                      <a:pt x="1485627" y="549674"/>
                      <a:pt x="1460626" y="537172"/>
                    </a:cubicBezTo>
                    <a:cubicBezTo>
                      <a:pt x="1457382" y="535550"/>
                      <a:pt x="1454887" y="532609"/>
                      <a:pt x="1451573" y="531136"/>
                    </a:cubicBezTo>
                    <a:cubicBezTo>
                      <a:pt x="1445759" y="528552"/>
                      <a:pt x="1439502" y="527113"/>
                      <a:pt x="1433466" y="525101"/>
                    </a:cubicBezTo>
                    <a:cubicBezTo>
                      <a:pt x="1420473" y="520770"/>
                      <a:pt x="1427503" y="522856"/>
                      <a:pt x="1412341" y="519065"/>
                    </a:cubicBezTo>
                    <a:cubicBezTo>
                      <a:pt x="1386401" y="501772"/>
                      <a:pt x="1419215" y="522501"/>
                      <a:pt x="1394234" y="510011"/>
                    </a:cubicBezTo>
                    <a:cubicBezTo>
                      <a:pt x="1390990" y="508389"/>
                      <a:pt x="1388576" y="505249"/>
                      <a:pt x="1385180" y="503976"/>
                    </a:cubicBezTo>
                    <a:cubicBezTo>
                      <a:pt x="1381805" y="502710"/>
                      <a:pt x="1354019" y="498279"/>
                      <a:pt x="1351984" y="497940"/>
                    </a:cubicBezTo>
                    <a:cubicBezTo>
                      <a:pt x="1327129" y="489655"/>
                      <a:pt x="1340175" y="492804"/>
                      <a:pt x="1312753" y="488887"/>
                    </a:cubicBezTo>
                    <a:cubicBezTo>
                      <a:pt x="1309735" y="487881"/>
                      <a:pt x="1306804" y="486559"/>
                      <a:pt x="1303699" y="485869"/>
                    </a:cubicBezTo>
                    <a:cubicBezTo>
                      <a:pt x="1295349" y="484013"/>
                      <a:pt x="1284693" y="483910"/>
                      <a:pt x="1276539" y="479833"/>
                    </a:cubicBezTo>
                    <a:cubicBezTo>
                      <a:pt x="1265765" y="474446"/>
                      <a:pt x="1257382" y="463695"/>
                      <a:pt x="1249378" y="455691"/>
                    </a:cubicBezTo>
                    <a:lnTo>
                      <a:pt x="1240325" y="446637"/>
                    </a:lnTo>
                    <a:cubicBezTo>
                      <a:pt x="1237307" y="443619"/>
                      <a:pt x="1233639" y="441135"/>
                      <a:pt x="1231272" y="437584"/>
                    </a:cubicBezTo>
                    <a:cubicBezTo>
                      <a:pt x="1229260" y="434566"/>
                      <a:pt x="1228022" y="430852"/>
                      <a:pt x="1225236" y="428530"/>
                    </a:cubicBezTo>
                    <a:cubicBezTo>
                      <a:pt x="1218172" y="422643"/>
                      <a:pt x="1211880" y="422807"/>
                      <a:pt x="1204111" y="419477"/>
                    </a:cubicBezTo>
                    <a:cubicBezTo>
                      <a:pt x="1178778" y="408620"/>
                      <a:pt x="1206341" y="417205"/>
                      <a:pt x="1176951" y="410423"/>
                    </a:cubicBezTo>
                    <a:cubicBezTo>
                      <a:pt x="1168868" y="408558"/>
                      <a:pt x="1160678" y="407011"/>
                      <a:pt x="1152808" y="404388"/>
                    </a:cubicBezTo>
                    <a:lnTo>
                      <a:pt x="1134701" y="398352"/>
                    </a:lnTo>
                    <a:cubicBezTo>
                      <a:pt x="1131683" y="397346"/>
                      <a:pt x="1128734" y="396105"/>
                      <a:pt x="1125648" y="395334"/>
                    </a:cubicBezTo>
                    <a:lnTo>
                      <a:pt x="1113576" y="392316"/>
                    </a:lnTo>
                    <a:cubicBezTo>
                      <a:pt x="1110558" y="390304"/>
                      <a:pt x="1107919" y="387554"/>
                      <a:pt x="1104523" y="386281"/>
                    </a:cubicBezTo>
                    <a:cubicBezTo>
                      <a:pt x="1099720" y="384480"/>
                      <a:pt x="1094410" y="384507"/>
                      <a:pt x="1089434" y="383263"/>
                    </a:cubicBezTo>
                    <a:cubicBezTo>
                      <a:pt x="1086348" y="382491"/>
                      <a:pt x="1083398" y="381251"/>
                      <a:pt x="1080380" y="380245"/>
                    </a:cubicBezTo>
                    <a:cubicBezTo>
                      <a:pt x="1077362" y="378233"/>
                      <a:pt x="1074641" y="375682"/>
                      <a:pt x="1071327" y="374209"/>
                    </a:cubicBezTo>
                    <a:cubicBezTo>
                      <a:pt x="1065513" y="371625"/>
                      <a:pt x="1053220" y="368174"/>
                      <a:pt x="1053220" y="368174"/>
                    </a:cubicBezTo>
                    <a:cubicBezTo>
                      <a:pt x="1042155" y="370186"/>
                      <a:pt x="1030972" y="371633"/>
                      <a:pt x="1020024" y="374209"/>
                    </a:cubicBezTo>
                    <a:cubicBezTo>
                      <a:pt x="1013831" y="375666"/>
                      <a:pt x="1001917" y="380245"/>
                      <a:pt x="1001917" y="380245"/>
                    </a:cubicBezTo>
                    <a:cubicBezTo>
                      <a:pt x="999905" y="383263"/>
                      <a:pt x="998203" y="386513"/>
                      <a:pt x="995881" y="389299"/>
                    </a:cubicBezTo>
                    <a:cubicBezTo>
                      <a:pt x="988620" y="398012"/>
                      <a:pt x="986676" y="398453"/>
                      <a:pt x="977774" y="404388"/>
                    </a:cubicBezTo>
                    <a:cubicBezTo>
                      <a:pt x="967715" y="403382"/>
                      <a:pt x="957588" y="402907"/>
                      <a:pt x="947596" y="401370"/>
                    </a:cubicBezTo>
                    <a:cubicBezTo>
                      <a:pt x="944452" y="400886"/>
                      <a:pt x="941190" y="400116"/>
                      <a:pt x="938543" y="398352"/>
                    </a:cubicBezTo>
                    <a:cubicBezTo>
                      <a:pt x="934992" y="395985"/>
                      <a:pt x="932768" y="392031"/>
                      <a:pt x="929489" y="389299"/>
                    </a:cubicBezTo>
                    <a:cubicBezTo>
                      <a:pt x="926703" y="386977"/>
                      <a:pt x="923454" y="385275"/>
                      <a:pt x="920436" y="383263"/>
                    </a:cubicBezTo>
                    <a:cubicBezTo>
                      <a:pt x="912883" y="353052"/>
                      <a:pt x="924239" y="384049"/>
                      <a:pt x="908365" y="368174"/>
                    </a:cubicBezTo>
                    <a:cubicBezTo>
                      <a:pt x="905184" y="364993"/>
                      <a:pt x="904944" y="359763"/>
                      <a:pt x="902329" y="356102"/>
                    </a:cubicBezTo>
                    <a:cubicBezTo>
                      <a:pt x="899848" y="352629"/>
                      <a:pt x="896007" y="350328"/>
                      <a:pt x="893275" y="347049"/>
                    </a:cubicBezTo>
                    <a:cubicBezTo>
                      <a:pt x="890953" y="344263"/>
                      <a:pt x="889649" y="340707"/>
                      <a:pt x="887240" y="337996"/>
                    </a:cubicBezTo>
                    <a:cubicBezTo>
                      <a:pt x="881569" y="331616"/>
                      <a:pt x="875169" y="325925"/>
                      <a:pt x="869133" y="319889"/>
                    </a:cubicBezTo>
                    <a:cubicBezTo>
                      <a:pt x="854495" y="305251"/>
                      <a:pt x="861798" y="310974"/>
                      <a:pt x="848008" y="301782"/>
                    </a:cubicBezTo>
                    <a:cubicBezTo>
                      <a:pt x="842132" y="284155"/>
                      <a:pt x="849587" y="300343"/>
                      <a:pt x="835937" y="286693"/>
                    </a:cubicBezTo>
                    <a:cubicBezTo>
                      <a:pt x="830648" y="281404"/>
                      <a:pt x="828846" y="275458"/>
                      <a:pt x="826883" y="268586"/>
                    </a:cubicBezTo>
                    <a:cubicBezTo>
                      <a:pt x="825744" y="264598"/>
                      <a:pt x="824679" y="260581"/>
                      <a:pt x="823866" y="256514"/>
                    </a:cubicBezTo>
                    <a:cubicBezTo>
                      <a:pt x="822666" y="250514"/>
                      <a:pt x="822332" y="244343"/>
                      <a:pt x="820848" y="238407"/>
                    </a:cubicBezTo>
                    <a:cubicBezTo>
                      <a:pt x="819305" y="232235"/>
                      <a:pt x="814812" y="220301"/>
                      <a:pt x="814812" y="220301"/>
                    </a:cubicBezTo>
                    <a:cubicBezTo>
                      <a:pt x="815818" y="217283"/>
                      <a:pt x="815346" y="213234"/>
                      <a:pt x="817830" y="211247"/>
                    </a:cubicBezTo>
                    <a:cubicBezTo>
                      <a:pt x="821069" y="208656"/>
                      <a:pt x="828589" y="212164"/>
                      <a:pt x="829901" y="208229"/>
                    </a:cubicBezTo>
                    <a:cubicBezTo>
                      <a:pt x="831048" y="204788"/>
                      <a:pt x="823799" y="204302"/>
                      <a:pt x="820848" y="202194"/>
                    </a:cubicBezTo>
                    <a:cubicBezTo>
                      <a:pt x="816755" y="199270"/>
                      <a:pt x="812800" y="196158"/>
                      <a:pt x="808776" y="193140"/>
                    </a:cubicBezTo>
                    <a:cubicBezTo>
                      <a:pt x="806764" y="189116"/>
                      <a:pt x="804513" y="185204"/>
                      <a:pt x="802741" y="181069"/>
                    </a:cubicBezTo>
                    <a:cubicBezTo>
                      <a:pt x="801488" y="178145"/>
                      <a:pt x="801268" y="174796"/>
                      <a:pt x="799723" y="172015"/>
                    </a:cubicBezTo>
                    <a:cubicBezTo>
                      <a:pt x="796200" y="165674"/>
                      <a:pt x="789946" y="160790"/>
                      <a:pt x="787652" y="153908"/>
                    </a:cubicBezTo>
                    <a:lnTo>
                      <a:pt x="781616" y="135801"/>
                    </a:lnTo>
                    <a:cubicBezTo>
                      <a:pt x="780610" y="132783"/>
                      <a:pt x="779370" y="129834"/>
                      <a:pt x="778598" y="126748"/>
                    </a:cubicBezTo>
                    <a:cubicBezTo>
                      <a:pt x="776568" y="118629"/>
                      <a:pt x="775179" y="109366"/>
                      <a:pt x="769545" y="102605"/>
                    </a:cubicBezTo>
                    <a:cubicBezTo>
                      <a:pt x="767223" y="99819"/>
                      <a:pt x="763509" y="98582"/>
                      <a:pt x="760491" y="96570"/>
                    </a:cubicBezTo>
                    <a:cubicBezTo>
                      <a:pt x="744398" y="72426"/>
                      <a:pt x="765521" y="101600"/>
                      <a:pt x="745402" y="81481"/>
                    </a:cubicBezTo>
                    <a:cubicBezTo>
                      <a:pt x="742837" y="78916"/>
                      <a:pt x="741932" y="74992"/>
                      <a:pt x="739367" y="72427"/>
                    </a:cubicBezTo>
                    <a:cubicBezTo>
                      <a:pt x="734904" y="67964"/>
                      <a:pt x="712136" y="53267"/>
                      <a:pt x="709188" y="51302"/>
                    </a:cubicBezTo>
                    <a:lnTo>
                      <a:pt x="700135" y="45267"/>
                    </a:lnTo>
                    <a:cubicBezTo>
                      <a:pt x="697117" y="43255"/>
                      <a:pt x="694600" y="40111"/>
                      <a:pt x="691081" y="39231"/>
                    </a:cubicBezTo>
                    <a:cubicBezTo>
                      <a:pt x="675924" y="35441"/>
                      <a:pt x="682945" y="37524"/>
                      <a:pt x="669957" y="33196"/>
                    </a:cubicBezTo>
                    <a:cubicBezTo>
                      <a:pt x="647826" y="34202"/>
                      <a:pt x="625648" y="34447"/>
                      <a:pt x="603565" y="36213"/>
                    </a:cubicBezTo>
                    <a:cubicBezTo>
                      <a:pt x="600394" y="36467"/>
                      <a:pt x="596995" y="37244"/>
                      <a:pt x="594511" y="39231"/>
                    </a:cubicBezTo>
                    <a:cubicBezTo>
                      <a:pt x="591679" y="41497"/>
                      <a:pt x="590487" y="45267"/>
                      <a:pt x="588475" y="48285"/>
                    </a:cubicBezTo>
                    <a:cubicBezTo>
                      <a:pt x="587469" y="51303"/>
                      <a:pt x="586082" y="54219"/>
                      <a:pt x="585458" y="57338"/>
                    </a:cubicBezTo>
                    <a:cubicBezTo>
                      <a:pt x="578887" y="90196"/>
                      <a:pt x="585920" y="78248"/>
                      <a:pt x="579422" y="123730"/>
                    </a:cubicBezTo>
                    <a:cubicBezTo>
                      <a:pt x="576605" y="143446"/>
                      <a:pt x="577309" y="140529"/>
                      <a:pt x="564333" y="144855"/>
                    </a:cubicBezTo>
                    <a:cubicBezTo>
                      <a:pt x="557291" y="143849"/>
                      <a:pt x="549708" y="144726"/>
                      <a:pt x="543208" y="141837"/>
                    </a:cubicBezTo>
                    <a:cubicBezTo>
                      <a:pt x="539894" y="140364"/>
                      <a:pt x="538795" y="136028"/>
                      <a:pt x="537173" y="132784"/>
                    </a:cubicBezTo>
                    <a:cubicBezTo>
                      <a:pt x="534080" y="126597"/>
                      <a:pt x="532285" y="114381"/>
                      <a:pt x="531137" y="108641"/>
                    </a:cubicBezTo>
                    <a:cubicBezTo>
                      <a:pt x="530131" y="90534"/>
                      <a:pt x="531818" y="72074"/>
                      <a:pt x="528119" y="54320"/>
                    </a:cubicBezTo>
                    <a:cubicBezTo>
                      <a:pt x="527430" y="51012"/>
                      <a:pt x="513088" y="30546"/>
                      <a:pt x="506994" y="27160"/>
                    </a:cubicBezTo>
                    <a:cubicBezTo>
                      <a:pt x="501432" y="24070"/>
                      <a:pt x="488887" y="21124"/>
                      <a:pt x="488887" y="21124"/>
                    </a:cubicBezTo>
                    <a:cubicBezTo>
                      <a:pt x="467212" y="23834"/>
                      <a:pt x="460599" y="18475"/>
                      <a:pt x="452674" y="42249"/>
                    </a:cubicBezTo>
                    <a:lnTo>
                      <a:pt x="443620" y="69409"/>
                    </a:lnTo>
                    <a:lnTo>
                      <a:pt x="440602" y="78463"/>
                    </a:lnTo>
                    <a:cubicBezTo>
                      <a:pt x="439946" y="83714"/>
                      <a:pt x="439067" y="103559"/>
                      <a:pt x="434567" y="111659"/>
                    </a:cubicBezTo>
                    <a:cubicBezTo>
                      <a:pt x="431044" y="118000"/>
                      <a:pt x="429377" y="127472"/>
                      <a:pt x="422495" y="129766"/>
                    </a:cubicBezTo>
                    <a:lnTo>
                      <a:pt x="413442" y="132784"/>
                    </a:lnTo>
                    <a:cubicBezTo>
                      <a:pt x="402377" y="130772"/>
                      <a:pt x="391243" y="129105"/>
                      <a:pt x="380246" y="126748"/>
                    </a:cubicBezTo>
                    <a:cubicBezTo>
                      <a:pt x="377135" y="126081"/>
                      <a:pt x="373839" y="125495"/>
                      <a:pt x="371192" y="123730"/>
                    </a:cubicBezTo>
                    <a:cubicBezTo>
                      <a:pt x="367641" y="121363"/>
                      <a:pt x="364759" y="118046"/>
                      <a:pt x="362139" y="114677"/>
                    </a:cubicBezTo>
                    <a:cubicBezTo>
                      <a:pt x="357686" y="108951"/>
                      <a:pt x="350068" y="96570"/>
                      <a:pt x="350068" y="96570"/>
                    </a:cubicBezTo>
                    <a:cubicBezTo>
                      <a:pt x="348245" y="72872"/>
                      <a:pt x="349001" y="62124"/>
                      <a:pt x="344032" y="42249"/>
                    </a:cubicBezTo>
                    <a:cubicBezTo>
                      <a:pt x="343260" y="39163"/>
                      <a:pt x="342778" y="35843"/>
                      <a:pt x="341014" y="33196"/>
                    </a:cubicBezTo>
                    <a:cubicBezTo>
                      <a:pt x="338021" y="28706"/>
                      <a:pt x="328182" y="20450"/>
                      <a:pt x="322907" y="18106"/>
                    </a:cubicBezTo>
                    <a:cubicBezTo>
                      <a:pt x="317093" y="15522"/>
                      <a:pt x="310836" y="14083"/>
                      <a:pt x="304800" y="12071"/>
                    </a:cubicBezTo>
                    <a:lnTo>
                      <a:pt x="286693" y="6035"/>
                    </a:lnTo>
                    <a:cubicBezTo>
                      <a:pt x="283675" y="5029"/>
                      <a:pt x="280726" y="3788"/>
                      <a:pt x="277640" y="3017"/>
                    </a:cubicBezTo>
                    <a:lnTo>
                      <a:pt x="265569" y="0"/>
                    </a:lnTo>
                    <a:cubicBezTo>
                      <a:pt x="248468" y="1006"/>
                      <a:pt x="231207" y="476"/>
                      <a:pt x="214266" y="3017"/>
                    </a:cubicBezTo>
                    <a:cubicBezTo>
                      <a:pt x="210679" y="3555"/>
                      <a:pt x="207998" y="6731"/>
                      <a:pt x="205212" y="9053"/>
                    </a:cubicBezTo>
                    <a:cubicBezTo>
                      <a:pt x="199491" y="13821"/>
                      <a:pt x="193515" y="20377"/>
                      <a:pt x="190123" y="27160"/>
                    </a:cubicBezTo>
                    <a:cubicBezTo>
                      <a:pt x="188700" y="30005"/>
                      <a:pt x="188869" y="33566"/>
                      <a:pt x="187105" y="36213"/>
                    </a:cubicBezTo>
                    <a:cubicBezTo>
                      <a:pt x="184738" y="39764"/>
                      <a:pt x="181070" y="42249"/>
                      <a:pt x="178052" y="45267"/>
                    </a:cubicBezTo>
                    <a:cubicBezTo>
                      <a:pt x="176040" y="51303"/>
                      <a:pt x="173559" y="57202"/>
                      <a:pt x="172016" y="63374"/>
                    </a:cubicBezTo>
                    <a:lnTo>
                      <a:pt x="165980" y="87516"/>
                    </a:lnTo>
                    <a:cubicBezTo>
                      <a:pt x="163968" y="103611"/>
                      <a:pt x="162239" y="119744"/>
                      <a:pt x="159945" y="135801"/>
                    </a:cubicBezTo>
                    <a:cubicBezTo>
                      <a:pt x="158939" y="142843"/>
                      <a:pt x="158199" y="149928"/>
                      <a:pt x="156927" y="156926"/>
                    </a:cubicBezTo>
                    <a:cubicBezTo>
                      <a:pt x="156185" y="161007"/>
                      <a:pt x="154651" y="164917"/>
                      <a:pt x="153909" y="168998"/>
                    </a:cubicBezTo>
                    <a:cubicBezTo>
                      <a:pt x="152637" y="175996"/>
                      <a:pt x="152060" y="183106"/>
                      <a:pt x="150891" y="190122"/>
                    </a:cubicBezTo>
                    <a:cubicBezTo>
                      <a:pt x="150048" y="195181"/>
                      <a:pt x="148599" y="200133"/>
                      <a:pt x="147874" y="205211"/>
                    </a:cubicBezTo>
                    <a:cubicBezTo>
                      <a:pt x="142822" y="240582"/>
                      <a:pt x="148325" y="221967"/>
                      <a:pt x="141838" y="241425"/>
                    </a:cubicBezTo>
                    <a:cubicBezTo>
                      <a:pt x="140832" y="283675"/>
                      <a:pt x="140697" y="325954"/>
                      <a:pt x="138820" y="368174"/>
                    </a:cubicBezTo>
                    <a:cubicBezTo>
                      <a:pt x="138679" y="371352"/>
                      <a:pt x="137055" y="374303"/>
                      <a:pt x="135802" y="377227"/>
                    </a:cubicBezTo>
                    <a:cubicBezTo>
                      <a:pt x="134030" y="381362"/>
                      <a:pt x="132382" y="385638"/>
                      <a:pt x="129767" y="389299"/>
                    </a:cubicBezTo>
                    <a:cubicBezTo>
                      <a:pt x="127286" y="392772"/>
                      <a:pt x="123731" y="395334"/>
                      <a:pt x="120713" y="398352"/>
                    </a:cubicBezTo>
                    <a:cubicBezTo>
                      <a:pt x="119707" y="402376"/>
                      <a:pt x="119151" y="406540"/>
                      <a:pt x="117695" y="410423"/>
                    </a:cubicBezTo>
                    <a:cubicBezTo>
                      <a:pt x="109757" y="431592"/>
                      <a:pt x="114382" y="414034"/>
                      <a:pt x="105624" y="431548"/>
                    </a:cubicBezTo>
                    <a:cubicBezTo>
                      <a:pt x="104201" y="434393"/>
                      <a:pt x="104028" y="437756"/>
                      <a:pt x="102606" y="440601"/>
                    </a:cubicBezTo>
                    <a:cubicBezTo>
                      <a:pt x="100984" y="443845"/>
                      <a:pt x="98370" y="446506"/>
                      <a:pt x="96571" y="449655"/>
                    </a:cubicBezTo>
                    <a:cubicBezTo>
                      <a:pt x="94339" y="453561"/>
                      <a:pt x="92547" y="457702"/>
                      <a:pt x="90535" y="461726"/>
                    </a:cubicBezTo>
                    <a:cubicBezTo>
                      <a:pt x="81103" y="499453"/>
                      <a:pt x="93156" y="452555"/>
                      <a:pt x="84499" y="482851"/>
                    </a:cubicBezTo>
                    <a:cubicBezTo>
                      <a:pt x="76910" y="509411"/>
                      <a:pt x="85707" y="482241"/>
                      <a:pt x="78464" y="503976"/>
                    </a:cubicBezTo>
                    <a:cubicBezTo>
                      <a:pt x="77441" y="517269"/>
                      <a:pt x="76452" y="545217"/>
                      <a:pt x="72428" y="561314"/>
                    </a:cubicBezTo>
                    <a:cubicBezTo>
                      <a:pt x="70885" y="567486"/>
                      <a:pt x="67640" y="573182"/>
                      <a:pt x="66392" y="579421"/>
                    </a:cubicBezTo>
                    <a:cubicBezTo>
                      <a:pt x="65246" y="585152"/>
                      <a:pt x="63448" y="597382"/>
                      <a:pt x="60357" y="603564"/>
                    </a:cubicBezTo>
                    <a:cubicBezTo>
                      <a:pt x="58735" y="606808"/>
                      <a:pt x="56333" y="609599"/>
                      <a:pt x="54321" y="612617"/>
                    </a:cubicBezTo>
                    <a:cubicBezTo>
                      <a:pt x="44607" y="641758"/>
                      <a:pt x="60182" y="596456"/>
                      <a:pt x="45268" y="633742"/>
                    </a:cubicBezTo>
                    <a:cubicBezTo>
                      <a:pt x="34496" y="660673"/>
                      <a:pt x="44808" y="643487"/>
                      <a:pt x="33196" y="660902"/>
                    </a:cubicBezTo>
                    <a:cubicBezTo>
                      <a:pt x="31184" y="666938"/>
                      <a:pt x="27464" y="672654"/>
                      <a:pt x="27161" y="679009"/>
                    </a:cubicBezTo>
                    <a:cubicBezTo>
                      <a:pt x="23992" y="745561"/>
                      <a:pt x="30832" y="722321"/>
                      <a:pt x="21125" y="751437"/>
                    </a:cubicBezTo>
                    <a:cubicBezTo>
                      <a:pt x="20063" y="762053"/>
                      <a:pt x="19674" y="788319"/>
                      <a:pt x="12072" y="799722"/>
                    </a:cubicBezTo>
                    <a:lnTo>
                      <a:pt x="6036" y="808776"/>
                    </a:lnTo>
                    <a:cubicBezTo>
                      <a:pt x="5030" y="812800"/>
                      <a:pt x="4157" y="816859"/>
                      <a:pt x="3018" y="820847"/>
                    </a:cubicBezTo>
                    <a:cubicBezTo>
                      <a:pt x="2144" y="823906"/>
                      <a:pt x="0" y="826720"/>
                      <a:pt x="0" y="829901"/>
                    </a:cubicBezTo>
                    <a:cubicBezTo>
                      <a:pt x="0" y="870831"/>
                      <a:pt x="50" y="854217"/>
                      <a:pt x="6036" y="875168"/>
                    </a:cubicBezTo>
                    <a:cubicBezTo>
                      <a:pt x="7175" y="879156"/>
                      <a:pt x="7862" y="883266"/>
                      <a:pt x="9054" y="887239"/>
                    </a:cubicBezTo>
                    <a:cubicBezTo>
                      <a:pt x="10882" y="893333"/>
                      <a:pt x="21125" y="907358"/>
                      <a:pt x="15089" y="905346"/>
                    </a:cubicBezTo>
                    <a:cubicBezTo>
                      <a:pt x="3902" y="901617"/>
                      <a:pt x="7459" y="905173"/>
                      <a:pt x="3018" y="896293"/>
                    </a:cubicBezTo>
                  </a:path>
                </a:pathLst>
              </a:custGeom>
              <a:noFill/>
              <a:ln w="28575">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tx1">
                      <a:lumMod val="75000"/>
                      <a:lumOff val="25000"/>
                    </a:schemeClr>
                  </a:solidFill>
                </a:endParaRPr>
              </a:p>
            </p:txBody>
          </p:sp>
          <p:sp>
            <p:nvSpPr>
              <p:cNvPr id="8" name="Textfeld 29"/>
              <p:cNvSpPr txBox="1"/>
              <p:nvPr/>
            </p:nvSpPr>
            <p:spPr>
              <a:xfrm>
                <a:off x="5154687" y="4036291"/>
                <a:ext cx="1288030" cy="551849"/>
              </a:xfrm>
              <a:prstGeom prst="rect">
                <a:avLst/>
              </a:prstGeom>
              <a:noFill/>
            </p:spPr>
            <p:txBody>
              <a:bodyPr wrap="square" rtlCol="0">
                <a:spAutoFit/>
              </a:bodyPr>
              <a:lstStyle/>
              <a:p>
                <a:r>
                  <a:rPr lang="de-AT" sz="1200" b="1" dirty="0" err="1" smtClean="0">
                    <a:solidFill>
                      <a:schemeClr val="tx1">
                        <a:lumMod val="75000"/>
                        <a:lumOff val="25000"/>
                      </a:schemeClr>
                    </a:solidFill>
                  </a:rPr>
                  <a:t>truck</a:t>
                </a:r>
                <a:endParaRPr lang="de-DE" sz="1200" b="1" dirty="0">
                  <a:solidFill>
                    <a:schemeClr val="tx1">
                      <a:lumMod val="75000"/>
                      <a:lumOff val="25000"/>
                    </a:schemeClr>
                  </a:solidFill>
                </a:endParaRPr>
              </a:p>
            </p:txBody>
          </p:sp>
          <p:sp>
            <p:nvSpPr>
              <p:cNvPr id="9" name="Textfeld 36"/>
              <p:cNvSpPr txBox="1"/>
              <p:nvPr/>
            </p:nvSpPr>
            <p:spPr>
              <a:xfrm>
                <a:off x="4216907" y="2863521"/>
                <a:ext cx="1288030" cy="551849"/>
              </a:xfrm>
              <a:prstGeom prst="rect">
                <a:avLst/>
              </a:prstGeom>
              <a:noFill/>
            </p:spPr>
            <p:txBody>
              <a:bodyPr wrap="square" rtlCol="0">
                <a:spAutoFit/>
              </a:bodyPr>
              <a:lstStyle/>
              <a:p>
                <a:r>
                  <a:rPr lang="de-AT" sz="1200" b="1" dirty="0" err="1" smtClean="0">
                    <a:solidFill>
                      <a:schemeClr val="tx1">
                        <a:lumMod val="75000"/>
                        <a:lumOff val="25000"/>
                      </a:schemeClr>
                    </a:solidFill>
                  </a:rPr>
                  <a:t>vessel</a:t>
                </a:r>
                <a:endParaRPr lang="de-DE" sz="1200" b="1" dirty="0">
                  <a:solidFill>
                    <a:schemeClr val="tx1">
                      <a:lumMod val="75000"/>
                      <a:lumOff val="25000"/>
                    </a:schemeClr>
                  </a:solidFill>
                </a:endParaRPr>
              </a:p>
            </p:txBody>
          </p:sp>
          <p:sp>
            <p:nvSpPr>
              <p:cNvPr id="10" name="Textfeld 37"/>
              <p:cNvSpPr txBox="1"/>
              <p:nvPr/>
            </p:nvSpPr>
            <p:spPr>
              <a:xfrm>
                <a:off x="2370376" y="4267013"/>
                <a:ext cx="1288030" cy="276999"/>
              </a:xfrm>
              <a:prstGeom prst="rect">
                <a:avLst/>
              </a:prstGeom>
              <a:noFill/>
            </p:spPr>
            <p:txBody>
              <a:bodyPr wrap="square" rtlCol="0">
                <a:spAutoFit/>
              </a:bodyPr>
              <a:lstStyle/>
              <a:p>
                <a:r>
                  <a:rPr lang="de-AT" sz="1200" b="1" dirty="0" smtClean="0">
                    <a:solidFill>
                      <a:schemeClr val="accent1">
                        <a:lumMod val="60000"/>
                        <a:lumOff val="40000"/>
                      </a:schemeClr>
                    </a:solidFill>
                  </a:rPr>
                  <a:t>Zug</a:t>
                </a:r>
                <a:endParaRPr lang="de-DE" sz="1200" b="1" dirty="0">
                  <a:solidFill>
                    <a:schemeClr val="accent1">
                      <a:lumMod val="60000"/>
                      <a:lumOff val="40000"/>
                    </a:schemeClr>
                  </a:solidFill>
                </a:endParaRPr>
              </a:p>
            </p:txBody>
          </p:sp>
          <p:cxnSp>
            <p:nvCxnSpPr>
              <p:cNvPr id="12" name="Straight Arrow Connector 11"/>
              <p:cNvCxnSpPr/>
              <p:nvPr/>
            </p:nvCxnSpPr>
            <p:spPr>
              <a:xfrm flipV="1">
                <a:off x="5528356" y="3853246"/>
                <a:ext cx="199227" cy="2462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650155" y="3360893"/>
                <a:ext cx="0" cy="19074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26"/>
              <p:cNvCxnSpPr/>
              <p:nvPr/>
            </p:nvCxnSpPr>
            <p:spPr>
              <a:xfrm>
                <a:off x="2804956" y="4121496"/>
                <a:ext cx="303984" cy="226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773187" y="4145164"/>
                <a:ext cx="151099" cy="1681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pic>
        <p:nvPicPr>
          <p:cNvPr id="20" name="Grafik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9903" y="4365102"/>
            <a:ext cx="2612392" cy="1735505"/>
          </a:xfrm>
          <a:prstGeom prst="rect">
            <a:avLst/>
          </a:prstGeom>
        </p:spPr>
      </p:pic>
      <p:sp>
        <p:nvSpPr>
          <p:cNvPr id="21" name="Textfeld 7"/>
          <p:cNvSpPr txBox="1"/>
          <p:nvPr/>
        </p:nvSpPr>
        <p:spPr>
          <a:xfrm>
            <a:off x="6803068" y="5949860"/>
            <a:ext cx="2231169" cy="338554"/>
          </a:xfrm>
          <a:prstGeom prst="rect">
            <a:avLst/>
          </a:prstGeom>
          <a:noFill/>
        </p:spPr>
        <p:txBody>
          <a:bodyPr wrap="square" rtlCol="0">
            <a:spAutoFit/>
          </a:bodyPr>
          <a:lstStyle/>
          <a:p>
            <a:pPr algn="r"/>
            <a:r>
              <a:rPr lang="de-AT" sz="800" dirty="0" smtClean="0">
                <a:solidFill>
                  <a:schemeClr val="bg1"/>
                </a:solidFill>
              </a:rPr>
              <a:t> Source: Hafen Wien, Bioprodukte Pinczker GmbH</a:t>
            </a:r>
            <a:endParaRPr lang="de-DE" sz="800" dirty="0">
              <a:solidFill>
                <a:schemeClr val="bg1"/>
              </a:solidFill>
            </a:endParaRPr>
          </a:p>
        </p:txBody>
      </p:sp>
      <p:sp>
        <p:nvSpPr>
          <p:cNvPr id="19"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34492979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nhaltsplatzhalter 2"/>
          <p:cNvSpPr>
            <a:spLocks noGrp="1"/>
          </p:cNvSpPr>
          <p:nvPr>
            <p:ph idx="1"/>
          </p:nvPr>
        </p:nvSpPr>
        <p:spPr>
          <a:xfrm>
            <a:off x="395536" y="1700808"/>
            <a:ext cx="6192688" cy="4752528"/>
          </a:xfrm>
        </p:spPr>
        <p:txBody>
          <a:bodyPr>
            <a:normAutofit lnSpcReduction="10000"/>
          </a:bodyPr>
          <a:lstStyle/>
          <a:p>
            <a:pPr marL="0" indent="0">
              <a:buNone/>
            </a:pPr>
            <a:r>
              <a:rPr lang="de-AT" sz="2600" b="1" spc="60" dirty="0" smtClean="0"/>
              <a:t>voestalpine: </a:t>
            </a:r>
          </a:p>
          <a:p>
            <a:pPr marL="0" indent="0">
              <a:buNone/>
            </a:pPr>
            <a:endParaRPr lang="de-AT" sz="1100" spc="60" dirty="0" smtClean="0"/>
          </a:p>
          <a:p>
            <a:r>
              <a:rPr lang="de-AT" spc="60" dirty="0" err="1" smtClean="0"/>
              <a:t>own</a:t>
            </a:r>
            <a:r>
              <a:rPr lang="de-AT" spc="60" dirty="0" smtClean="0"/>
              <a:t> plant </a:t>
            </a:r>
            <a:r>
              <a:rPr lang="de-AT" spc="60" dirty="0" err="1" smtClean="0"/>
              <a:t>harbour</a:t>
            </a:r>
            <a:r>
              <a:rPr lang="de-AT" spc="60" dirty="0" smtClean="0"/>
              <a:t> </a:t>
            </a:r>
          </a:p>
          <a:p>
            <a:pPr>
              <a:buFont typeface="Courier New" panose="02070309020205020404" pitchFamily="49" charset="0"/>
              <a:buChar char="o"/>
            </a:pPr>
            <a:endParaRPr lang="de-AT" sz="1000" spc="60" dirty="0" smtClean="0"/>
          </a:p>
          <a:p>
            <a:r>
              <a:rPr lang="de-AT" spc="60" dirty="0" smtClean="0"/>
              <a:t>Steel </a:t>
            </a:r>
            <a:r>
              <a:rPr lang="de-AT" spc="60" dirty="0" err="1" smtClean="0"/>
              <a:t>products</a:t>
            </a:r>
            <a:r>
              <a:rPr lang="de-AT" spc="60" dirty="0" smtClean="0"/>
              <a:t> (= </a:t>
            </a:r>
            <a:r>
              <a:rPr lang="de-AT" spc="60" dirty="0" err="1" smtClean="0"/>
              <a:t>general</a:t>
            </a:r>
            <a:r>
              <a:rPr lang="de-AT" spc="60" dirty="0" smtClean="0"/>
              <a:t> </a:t>
            </a:r>
            <a:r>
              <a:rPr lang="de-AT" spc="60" dirty="0" err="1" smtClean="0"/>
              <a:t>cargo</a:t>
            </a:r>
            <a:r>
              <a:rPr lang="de-AT" spc="60" dirty="0" smtClean="0"/>
              <a:t>) </a:t>
            </a:r>
            <a:r>
              <a:rPr lang="de-AT" spc="60" dirty="0" err="1" smtClean="0"/>
              <a:t>worldwide</a:t>
            </a:r>
            <a:r>
              <a:rPr lang="de-AT" spc="60" dirty="0" smtClean="0"/>
              <a:t> </a:t>
            </a:r>
            <a:r>
              <a:rPr lang="de-AT" spc="60" dirty="0" err="1" smtClean="0"/>
              <a:t>partly</a:t>
            </a:r>
            <a:r>
              <a:rPr lang="de-AT" spc="60" dirty="0" smtClean="0"/>
              <a:t> </a:t>
            </a:r>
            <a:r>
              <a:rPr lang="de-AT" spc="60" dirty="0" err="1" smtClean="0"/>
              <a:t>by</a:t>
            </a:r>
            <a:r>
              <a:rPr lang="de-AT" spc="60" dirty="0" smtClean="0"/>
              <a:t> </a:t>
            </a:r>
            <a:r>
              <a:rPr lang="de-AT" spc="60" dirty="0" err="1" smtClean="0"/>
              <a:t>vessel</a:t>
            </a:r>
            <a:r>
              <a:rPr lang="de-AT" spc="60" dirty="0" smtClean="0"/>
              <a:t>:</a:t>
            </a:r>
          </a:p>
          <a:p>
            <a:pPr marL="0" indent="0">
              <a:buNone/>
            </a:pPr>
            <a:endParaRPr lang="de-AT" sz="1000" spc="60" dirty="0" smtClean="0"/>
          </a:p>
          <a:p>
            <a:pPr lvl="1">
              <a:buFont typeface="Symbol" panose="05050102010706020507" pitchFamily="18" charset="2"/>
              <a:buChar char="-"/>
            </a:pPr>
            <a:r>
              <a:rPr lang="de-AT" spc="60" dirty="0" err="1" smtClean="0"/>
              <a:t>Transhipment</a:t>
            </a:r>
            <a:r>
              <a:rPr lang="de-AT" spc="60" dirty="0" smtClean="0"/>
              <a:t> in </a:t>
            </a:r>
            <a:r>
              <a:rPr lang="de-AT" spc="60" dirty="0" err="1" smtClean="0"/>
              <a:t>transhipment</a:t>
            </a:r>
            <a:r>
              <a:rPr lang="de-AT" spc="60" dirty="0" smtClean="0"/>
              <a:t> hall in Linz</a:t>
            </a:r>
          </a:p>
          <a:p>
            <a:pPr lvl="1">
              <a:buFont typeface="Symbol" panose="05050102010706020507" pitchFamily="18" charset="2"/>
              <a:buChar char="-"/>
            </a:pPr>
            <a:endParaRPr lang="de-AT" sz="600" spc="60" dirty="0" smtClean="0"/>
          </a:p>
          <a:p>
            <a:pPr lvl="1">
              <a:buFont typeface="Symbol" panose="05050102010706020507" pitchFamily="18" charset="2"/>
              <a:buChar char="-"/>
            </a:pPr>
            <a:r>
              <a:rPr lang="de-AT" spc="60" dirty="0" smtClean="0"/>
              <a:t>Transport </a:t>
            </a:r>
            <a:r>
              <a:rPr lang="de-AT" spc="60" dirty="0" err="1" smtClean="0"/>
              <a:t>of</a:t>
            </a:r>
            <a:r>
              <a:rPr lang="de-AT" spc="60" dirty="0" smtClean="0"/>
              <a:t> 500,000 t </a:t>
            </a:r>
            <a:r>
              <a:rPr lang="de-AT" spc="60" dirty="0" err="1" smtClean="0"/>
              <a:t>steel</a:t>
            </a:r>
            <a:r>
              <a:rPr lang="de-AT" spc="60" dirty="0" smtClean="0"/>
              <a:t>/</a:t>
            </a:r>
            <a:r>
              <a:rPr lang="de-AT" spc="60" dirty="0" err="1" smtClean="0"/>
              <a:t>year</a:t>
            </a:r>
            <a:r>
              <a:rPr lang="de-AT" spc="60" dirty="0" smtClean="0"/>
              <a:t> </a:t>
            </a:r>
            <a:r>
              <a:rPr lang="de-AT" spc="60" dirty="0" err="1" smtClean="0"/>
              <a:t>to</a:t>
            </a:r>
            <a:r>
              <a:rPr lang="de-AT" spc="60" dirty="0" smtClean="0"/>
              <a:t> </a:t>
            </a:r>
            <a:r>
              <a:rPr lang="en-GB" altLang="de-DE" spc="60" dirty="0" err="1" smtClean="0"/>
              <a:t>Moerdijk</a:t>
            </a:r>
            <a:r>
              <a:rPr lang="en-GB" altLang="de-DE" spc="60" dirty="0" smtClean="0"/>
              <a:t> (near Rotterdam)</a:t>
            </a:r>
          </a:p>
          <a:p>
            <a:pPr lvl="1">
              <a:buFont typeface="Symbol" panose="05050102010706020507" pitchFamily="18" charset="2"/>
              <a:buChar char="-"/>
            </a:pPr>
            <a:endParaRPr lang="en-GB" altLang="de-DE" sz="600" spc="60" dirty="0" smtClean="0"/>
          </a:p>
          <a:p>
            <a:pPr lvl="1">
              <a:buFont typeface="Symbol" panose="05050102010706020507" pitchFamily="18" charset="2"/>
              <a:buChar char="-"/>
            </a:pPr>
            <a:r>
              <a:rPr lang="en-GB" spc="60" dirty="0" smtClean="0"/>
              <a:t>Transhipment on seagoing vessel</a:t>
            </a:r>
          </a:p>
          <a:p>
            <a:pPr lvl="1">
              <a:buFont typeface="Symbol" panose="05050102010706020507" pitchFamily="18" charset="2"/>
              <a:buChar char="-"/>
            </a:pPr>
            <a:endParaRPr lang="en-GB" sz="600" spc="60" dirty="0" smtClean="0"/>
          </a:p>
          <a:p>
            <a:pPr lvl="1">
              <a:buFont typeface="Symbol" panose="05050102010706020507" pitchFamily="18" charset="2"/>
              <a:buChar char="-"/>
            </a:pPr>
            <a:r>
              <a:rPr lang="en-GB" spc="60" dirty="0" smtClean="0"/>
              <a:t>Destination: USA, Brazil, India,…</a:t>
            </a:r>
          </a:p>
          <a:p>
            <a:pPr lvl="1">
              <a:buFont typeface="Symbol" panose="05050102010706020507" pitchFamily="18" charset="2"/>
              <a:buChar char="-"/>
            </a:pPr>
            <a:endParaRPr lang="en-GB" sz="1000" spc="60" dirty="0" smtClean="0"/>
          </a:p>
          <a:p>
            <a:pPr lvl="1">
              <a:buFont typeface="Symbol" panose="05050102010706020507" pitchFamily="18" charset="2"/>
              <a:buChar char="-"/>
            </a:pPr>
            <a:r>
              <a:rPr lang="en-GB" spc="60" dirty="0" smtClean="0"/>
              <a:t>End-haulage via rail or truck</a:t>
            </a:r>
          </a:p>
        </p:txBody>
      </p:sp>
      <p:grpSp>
        <p:nvGrpSpPr>
          <p:cNvPr id="20" name="Group 19"/>
          <p:cNvGrpSpPr/>
          <p:nvPr/>
        </p:nvGrpSpPr>
        <p:grpSpPr>
          <a:xfrm>
            <a:off x="6300192" y="3573017"/>
            <a:ext cx="2710542" cy="2808312"/>
            <a:chOff x="6100955" y="4038746"/>
            <a:chExt cx="2725285" cy="3031108"/>
          </a:xfrm>
        </p:grpSpPr>
        <p:pic>
          <p:nvPicPr>
            <p:cNvPr id="16" name="Picture 2" descr="Gesamteuropa_05_2005_150dpi"/>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100955" y="4038746"/>
              <a:ext cx="2725285" cy="303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p:cNvGrpSpPr/>
            <p:nvPr/>
          </p:nvGrpSpPr>
          <p:grpSpPr>
            <a:xfrm>
              <a:off x="6588225" y="4235769"/>
              <a:ext cx="1867327" cy="1745993"/>
              <a:chOff x="6588225" y="4235769"/>
              <a:chExt cx="1867327" cy="1745993"/>
            </a:xfrm>
          </p:grpSpPr>
          <p:sp>
            <p:nvSpPr>
              <p:cNvPr id="2" name="Freihandform 1"/>
              <p:cNvSpPr/>
              <p:nvPr/>
            </p:nvSpPr>
            <p:spPr>
              <a:xfrm>
                <a:off x="7279895" y="4998430"/>
                <a:ext cx="1175657" cy="657057"/>
              </a:xfrm>
              <a:custGeom>
                <a:avLst/>
                <a:gdLst>
                  <a:gd name="connsiteX0" fmla="*/ 1175657 w 1175657"/>
                  <a:gd name="connsiteY0" fmla="*/ 653142 h 657057"/>
                  <a:gd name="connsiteX1" fmla="*/ 1136822 w 1175657"/>
                  <a:gd name="connsiteY1" fmla="*/ 653142 h 657057"/>
                  <a:gd name="connsiteX2" fmla="*/ 1133291 w 1175657"/>
                  <a:gd name="connsiteY2" fmla="*/ 642551 h 657057"/>
                  <a:gd name="connsiteX3" fmla="*/ 1115639 w 1175657"/>
                  <a:gd name="connsiteY3" fmla="*/ 624898 h 657057"/>
                  <a:gd name="connsiteX4" fmla="*/ 1097986 w 1175657"/>
                  <a:gd name="connsiteY4" fmla="*/ 621368 h 657057"/>
                  <a:gd name="connsiteX5" fmla="*/ 1066212 w 1175657"/>
                  <a:gd name="connsiteY5" fmla="*/ 614307 h 657057"/>
                  <a:gd name="connsiteX6" fmla="*/ 1055620 w 1175657"/>
                  <a:gd name="connsiteY6" fmla="*/ 607246 h 657057"/>
                  <a:gd name="connsiteX7" fmla="*/ 1013254 w 1175657"/>
                  <a:gd name="connsiteY7" fmla="*/ 596654 h 657057"/>
                  <a:gd name="connsiteX8" fmla="*/ 999132 w 1175657"/>
                  <a:gd name="connsiteY8" fmla="*/ 571941 h 657057"/>
                  <a:gd name="connsiteX9" fmla="*/ 985010 w 1175657"/>
                  <a:gd name="connsiteY9" fmla="*/ 550758 h 657057"/>
                  <a:gd name="connsiteX10" fmla="*/ 953236 w 1175657"/>
                  <a:gd name="connsiteY10" fmla="*/ 543697 h 657057"/>
                  <a:gd name="connsiteX11" fmla="*/ 868503 w 1175657"/>
                  <a:gd name="connsiteY11" fmla="*/ 540166 h 657057"/>
                  <a:gd name="connsiteX12" fmla="*/ 857912 w 1175657"/>
                  <a:gd name="connsiteY12" fmla="*/ 547227 h 657057"/>
                  <a:gd name="connsiteX13" fmla="*/ 854381 w 1175657"/>
                  <a:gd name="connsiteY13" fmla="*/ 568410 h 657057"/>
                  <a:gd name="connsiteX14" fmla="*/ 829668 w 1175657"/>
                  <a:gd name="connsiteY14" fmla="*/ 561349 h 657057"/>
                  <a:gd name="connsiteX15" fmla="*/ 794363 w 1175657"/>
                  <a:gd name="connsiteY15" fmla="*/ 518983 h 657057"/>
                  <a:gd name="connsiteX16" fmla="*/ 787302 w 1175657"/>
                  <a:gd name="connsiteY16" fmla="*/ 497800 h 657057"/>
                  <a:gd name="connsiteX17" fmla="*/ 773180 w 1175657"/>
                  <a:gd name="connsiteY17" fmla="*/ 476617 h 657057"/>
                  <a:gd name="connsiteX18" fmla="*/ 762588 w 1175657"/>
                  <a:gd name="connsiteY18" fmla="*/ 451904 h 657057"/>
                  <a:gd name="connsiteX19" fmla="*/ 759058 w 1175657"/>
                  <a:gd name="connsiteY19" fmla="*/ 441312 h 657057"/>
                  <a:gd name="connsiteX20" fmla="*/ 755527 w 1175657"/>
                  <a:gd name="connsiteY20" fmla="*/ 416599 h 657057"/>
                  <a:gd name="connsiteX21" fmla="*/ 751997 w 1175657"/>
                  <a:gd name="connsiteY21" fmla="*/ 402477 h 657057"/>
                  <a:gd name="connsiteX22" fmla="*/ 737875 w 1175657"/>
                  <a:gd name="connsiteY22" fmla="*/ 381294 h 657057"/>
                  <a:gd name="connsiteX23" fmla="*/ 727283 w 1175657"/>
                  <a:gd name="connsiteY23" fmla="*/ 377763 h 657057"/>
                  <a:gd name="connsiteX24" fmla="*/ 716692 w 1175657"/>
                  <a:gd name="connsiteY24" fmla="*/ 370702 h 657057"/>
                  <a:gd name="connsiteX25" fmla="*/ 702570 w 1175657"/>
                  <a:gd name="connsiteY25" fmla="*/ 367172 h 657057"/>
                  <a:gd name="connsiteX26" fmla="*/ 691978 w 1175657"/>
                  <a:gd name="connsiteY26" fmla="*/ 363641 h 657057"/>
                  <a:gd name="connsiteX27" fmla="*/ 674326 w 1175657"/>
                  <a:gd name="connsiteY27" fmla="*/ 367172 h 657057"/>
                  <a:gd name="connsiteX28" fmla="*/ 660204 w 1175657"/>
                  <a:gd name="connsiteY28" fmla="*/ 384824 h 657057"/>
                  <a:gd name="connsiteX29" fmla="*/ 653143 w 1175657"/>
                  <a:gd name="connsiteY29" fmla="*/ 395416 h 657057"/>
                  <a:gd name="connsiteX30" fmla="*/ 639021 w 1175657"/>
                  <a:gd name="connsiteY30" fmla="*/ 423660 h 657057"/>
                  <a:gd name="connsiteX31" fmla="*/ 628429 w 1175657"/>
                  <a:gd name="connsiteY31" fmla="*/ 420129 h 657057"/>
                  <a:gd name="connsiteX32" fmla="*/ 614307 w 1175657"/>
                  <a:gd name="connsiteY32" fmla="*/ 398946 h 657057"/>
                  <a:gd name="connsiteX33" fmla="*/ 610777 w 1175657"/>
                  <a:gd name="connsiteY33" fmla="*/ 388355 h 657057"/>
                  <a:gd name="connsiteX34" fmla="*/ 593124 w 1175657"/>
                  <a:gd name="connsiteY34" fmla="*/ 367172 h 657057"/>
                  <a:gd name="connsiteX35" fmla="*/ 564880 w 1175657"/>
                  <a:gd name="connsiteY35" fmla="*/ 370702 h 657057"/>
                  <a:gd name="connsiteX36" fmla="*/ 557819 w 1175657"/>
                  <a:gd name="connsiteY36" fmla="*/ 391885 h 657057"/>
                  <a:gd name="connsiteX37" fmla="*/ 547228 w 1175657"/>
                  <a:gd name="connsiteY37" fmla="*/ 413068 h 657057"/>
                  <a:gd name="connsiteX38" fmla="*/ 536636 w 1175657"/>
                  <a:gd name="connsiteY38" fmla="*/ 416599 h 657057"/>
                  <a:gd name="connsiteX39" fmla="*/ 522514 w 1175657"/>
                  <a:gd name="connsiteY39" fmla="*/ 406007 h 657057"/>
                  <a:gd name="connsiteX40" fmla="*/ 515453 w 1175657"/>
                  <a:gd name="connsiteY40" fmla="*/ 384824 h 657057"/>
                  <a:gd name="connsiteX41" fmla="*/ 508392 w 1175657"/>
                  <a:gd name="connsiteY41" fmla="*/ 374233 h 657057"/>
                  <a:gd name="connsiteX42" fmla="*/ 494270 w 1175657"/>
                  <a:gd name="connsiteY42" fmla="*/ 342458 h 657057"/>
                  <a:gd name="connsiteX43" fmla="*/ 483679 w 1175657"/>
                  <a:gd name="connsiteY43" fmla="*/ 335397 h 657057"/>
                  <a:gd name="connsiteX44" fmla="*/ 473087 w 1175657"/>
                  <a:gd name="connsiteY44" fmla="*/ 331867 h 657057"/>
                  <a:gd name="connsiteX45" fmla="*/ 448374 w 1175657"/>
                  <a:gd name="connsiteY45" fmla="*/ 335397 h 657057"/>
                  <a:gd name="connsiteX46" fmla="*/ 441313 w 1175657"/>
                  <a:gd name="connsiteY46" fmla="*/ 345989 h 657057"/>
                  <a:gd name="connsiteX47" fmla="*/ 430721 w 1175657"/>
                  <a:gd name="connsiteY47" fmla="*/ 353050 h 657057"/>
                  <a:gd name="connsiteX48" fmla="*/ 384825 w 1175657"/>
                  <a:gd name="connsiteY48" fmla="*/ 360111 h 657057"/>
                  <a:gd name="connsiteX49" fmla="*/ 381294 w 1175657"/>
                  <a:gd name="connsiteY49" fmla="*/ 349519 h 657057"/>
                  <a:gd name="connsiteX50" fmla="*/ 374233 w 1175657"/>
                  <a:gd name="connsiteY50" fmla="*/ 338928 h 657057"/>
                  <a:gd name="connsiteX51" fmla="*/ 367172 w 1175657"/>
                  <a:gd name="connsiteY51" fmla="*/ 300092 h 657057"/>
                  <a:gd name="connsiteX52" fmla="*/ 349520 w 1175657"/>
                  <a:gd name="connsiteY52" fmla="*/ 268318 h 657057"/>
                  <a:gd name="connsiteX53" fmla="*/ 335398 w 1175657"/>
                  <a:gd name="connsiteY53" fmla="*/ 247135 h 657057"/>
                  <a:gd name="connsiteX54" fmla="*/ 324806 w 1175657"/>
                  <a:gd name="connsiteY54" fmla="*/ 240074 h 657057"/>
                  <a:gd name="connsiteX55" fmla="*/ 310684 w 1175657"/>
                  <a:gd name="connsiteY55" fmla="*/ 218891 h 657057"/>
                  <a:gd name="connsiteX56" fmla="*/ 303623 w 1175657"/>
                  <a:gd name="connsiteY56" fmla="*/ 208299 h 657057"/>
                  <a:gd name="connsiteX57" fmla="*/ 300093 w 1175657"/>
                  <a:gd name="connsiteY57" fmla="*/ 197708 h 657057"/>
                  <a:gd name="connsiteX58" fmla="*/ 293032 w 1175657"/>
                  <a:gd name="connsiteY58" fmla="*/ 183586 h 657057"/>
                  <a:gd name="connsiteX59" fmla="*/ 289501 w 1175657"/>
                  <a:gd name="connsiteY59" fmla="*/ 148281 h 657057"/>
                  <a:gd name="connsiteX60" fmla="*/ 285971 w 1175657"/>
                  <a:gd name="connsiteY60" fmla="*/ 127098 h 657057"/>
                  <a:gd name="connsiteX61" fmla="*/ 282440 w 1175657"/>
                  <a:gd name="connsiteY61" fmla="*/ 116506 h 657057"/>
                  <a:gd name="connsiteX62" fmla="*/ 261257 w 1175657"/>
                  <a:gd name="connsiteY62" fmla="*/ 84732 h 657057"/>
                  <a:gd name="connsiteX63" fmla="*/ 247135 w 1175657"/>
                  <a:gd name="connsiteY63" fmla="*/ 63549 h 657057"/>
                  <a:gd name="connsiteX64" fmla="*/ 218891 w 1175657"/>
                  <a:gd name="connsiteY64" fmla="*/ 31774 h 657057"/>
                  <a:gd name="connsiteX65" fmla="*/ 197708 w 1175657"/>
                  <a:gd name="connsiteY65" fmla="*/ 17652 h 657057"/>
                  <a:gd name="connsiteX66" fmla="*/ 162403 w 1175657"/>
                  <a:gd name="connsiteY66" fmla="*/ 7061 h 657057"/>
                  <a:gd name="connsiteX67" fmla="*/ 151812 w 1175657"/>
                  <a:gd name="connsiteY67" fmla="*/ 3530 h 657057"/>
                  <a:gd name="connsiteX68" fmla="*/ 130629 w 1175657"/>
                  <a:gd name="connsiteY68" fmla="*/ 0 h 657057"/>
                  <a:gd name="connsiteX69" fmla="*/ 38836 w 1175657"/>
                  <a:gd name="connsiteY69" fmla="*/ 7061 h 657057"/>
                  <a:gd name="connsiteX70" fmla="*/ 3530 w 1175657"/>
                  <a:gd name="connsiteY70" fmla="*/ 21183 h 657057"/>
                  <a:gd name="connsiteX71" fmla="*/ 0 w 1175657"/>
                  <a:gd name="connsiteY71" fmla="*/ 21183 h 65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175657" h="657057">
                    <a:moveTo>
                      <a:pt x="1175657" y="653142"/>
                    </a:moveTo>
                    <a:cubicBezTo>
                      <a:pt x="1162904" y="655693"/>
                      <a:pt x="1149705" y="660504"/>
                      <a:pt x="1136822" y="653142"/>
                    </a:cubicBezTo>
                    <a:cubicBezTo>
                      <a:pt x="1133591" y="651296"/>
                      <a:pt x="1134955" y="645879"/>
                      <a:pt x="1133291" y="642551"/>
                    </a:cubicBezTo>
                    <a:cubicBezTo>
                      <a:pt x="1129308" y="634585"/>
                      <a:pt x="1124330" y="628157"/>
                      <a:pt x="1115639" y="624898"/>
                    </a:cubicBezTo>
                    <a:cubicBezTo>
                      <a:pt x="1110020" y="622791"/>
                      <a:pt x="1103890" y="622441"/>
                      <a:pt x="1097986" y="621368"/>
                    </a:cubicBezTo>
                    <a:cubicBezTo>
                      <a:pt x="1070651" y="616398"/>
                      <a:pt x="1084884" y="620530"/>
                      <a:pt x="1066212" y="614307"/>
                    </a:cubicBezTo>
                    <a:cubicBezTo>
                      <a:pt x="1062681" y="611953"/>
                      <a:pt x="1059737" y="608275"/>
                      <a:pt x="1055620" y="607246"/>
                    </a:cubicBezTo>
                    <a:cubicBezTo>
                      <a:pt x="1007631" y="595248"/>
                      <a:pt x="1037490" y="612811"/>
                      <a:pt x="1013254" y="596654"/>
                    </a:cubicBezTo>
                    <a:cubicBezTo>
                      <a:pt x="1007372" y="579006"/>
                      <a:pt x="1012734" y="591372"/>
                      <a:pt x="999132" y="571941"/>
                    </a:cubicBezTo>
                    <a:cubicBezTo>
                      <a:pt x="994265" y="564989"/>
                      <a:pt x="993061" y="553442"/>
                      <a:pt x="985010" y="550758"/>
                    </a:cubicBezTo>
                    <a:cubicBezTo>
                      <a:pt x="967628" y="544963"/>
                      <a:pt x="978090" y="547839"/>
                      <a:pt x="953236" y="543697"/>
                    </a:cubicBezTo>
                    <a:cubicBezTo>
                      <a:pt x="911925" y="529927"/>
                      <a:pt x="939484" y="536223"/>
                      <a:pt x="868503" y="540166"/>
                    </a:cubicBezTo>
                    <a:cubicBezTo>
                      <a:pt x="864973" y="542520"/>
                      <a:pt x="859810" y="543432"/>
                      <a:pt x="857912" y="547227"/>
                    </a:cubicBezTo>
                    <a:cubicBezTo>
                      <a:pt x="854711" y="553630"/>
                      <a:pt x="859443" y="563348"/>
                      <a:pt x="854381" y="568410"/>
                    </a:cubicBezTo>
                    <a:cubicBezTo>
                      <a:pt x="853271" y="569520"/>
                      <a:pt x="832113" y="562164"/>
                      <a:pt x="829668" y="561349"/>
                    </a:cubicBezTo>
                    <a:cubicBezTo>
                      <a:pt x="819836" y="551517"/>
                      <a:pt x="799278" y="533729"/>
                      <a:pt x="794363" y="518983"/>
                    </a:cubicBezTo>
                    <a:cubicBezTo>
                      <a:pt x="792009" y="511922"/>
                      <a:pt x="791431" y="503993"/>
                      <a:pt x="787302" y="497800"/>
                    </a:cubicBezTo>
                    <a:cubicBezTo>
                      <a:pt x="782595" y="490739"/>
                      <a:pt x="775864" y="484668"/>
                      <a:pt x="773180" y="476617"/>
                    </a:cubicBezTo>
                    <a:cubicBezTo>
                      <a:pt x="764895" y="451766"/>
                      <a:pt x="775683" y="482460"/>
                      <a:pt x="762588" y="451904"/>
                    </a:cubicBezTo>
                    <a:cubicBezTo>
                      <a:pt x="761122" y="448483"/>
                      <a:pt x="760235" y="444843"/>
                      <a:pt x="759058" y="441312"/>
                    </a:cubicBezTo>
                    <a:cubicBezTo>
                      <a:pt x="757881" y="433074"/>
                      <a:pt x="757016" y="424786"/>
                      <a:pt x="755527" y="416599"/>
                    </a:cubicBezTo>
                    <a:cubicBezTo>
                      <a:pt x="754659" y="411825"/>
                      <a:pt x="754167" y="406817"/>
                      <a:pt x="751997" y="402477"/>
                    </a:cubicBezTo>
                    <a:cubicBezTo>
                      <a:pt x="748202" y="394887"/>
                      <a:pt x="745926" y="383978"/>
                      <a:pt x="737875" y="381294"/>
                    </a:cubicBezTo>
                    <a:cubicBezTo>
                      <a:pt x="734344" y="380117"/>
                      <a:pt x="730612" y="379427"/>
                      <a:pt x="727283" y="377763"/>
                    </a:cubicBezTo>
                    <a:cubicBezTo>
                      <a:pt x="723488" y="375865"/>
                      <a:pt x="720592" y="372373"/>
                      <a:pt x="716692" y="370702"/>
                    </a:cubicBezTo>
                    <a:cubicBezTo>
                      <a:pt x="712232" y="368791"/>
                      <a:pt x="707235" y="368505"/>
                      <a:pt x="702570" y="367172"/>
                    </a:cubicBezTo>
                    <a:cubicBezTo>
                      <a:pt x="698992" y="366150"/>
                      <a:pt x="695509" y="364818"/>
                      <a:pt x="691978" y="363641"/>
                    </a:cubicBezTo>
                    <a:cubicBezTo>
                      <a:pt x="686094" y="364818"/>
                      <a:pt x="679944" y="365065"/>
                      <a:pt x="674326" y="367172"/>
                    </a:cubicBezTo>
                    <a:cubicBezTo>
                      <a:pt x="659675" y="372666"/>
                      <a:pt x="665920" y="373392"/>
                      <a:pt x="660204" y="384824"/>
                    </a:cubicBezTo>
                    <a:cubicBezTo>
                      <a:pt x="658306" y="388619"/>
                      <a:pt x="655497" y="391885"/>
                      <a:pt x="653143" y="395416"/>
                    </a:cubicBezTo>
                    <a:cubicBezTo>
                      <a:pt x="651308" y="406425"/>
                      <a:pt x="654149" y="421139"/>
                      <a:pt x="639021" y="423660"/>
                    </a:cubicBezTo>
                    <a:cubicBezTo>
                      <a:pt x="635350" y="424272"/>
                      <a:pt x="631960" y="421306"/>
                      <a:pt x="628429" y="420129"/>
                    </a:cubicBezTo>
                    <a:cubicBezTo>
                      <a:pt x="623722" y="413068"/>
                      <a:pt x="616990" y="406997"/>
                      <a:pt x="614307" y="398946"/>
                    </a:cubicBezTo>
                    <a:cubicBezTo>
                      <a:pt x="613130" y="395416"/>
                      <a:pt x="612441" y="391683"/>
                      <a:pt x="610777" y="388355"/>
                    </a:cubicBezTo>
                    <a:cubicBezTo>
                      <a:pt x="605861" y="378523"/>
                      <a:pt x="600934" y="374981"/>
                      <a:pt x="593124" y="367172"/>
                    </a:cubicBezTo>
                    <a:cubicBezTo>
                      <a:pt x="583709" y="368349"/>
                      <a:pt x="572653" y="365261"/>
                      <a:pt x="564880" y="370702"/>
                    </a:cubicBezTo>
                    <a:cubicBezTo>
                      <a:pt x="558782" y="374970"/>
                      <a:pt x="560173" y="384824"/>
                      <a:pt x="557819" y="391885"/>
                    </a:cubicBezTo>
                    <a:cubicBezTo>
                      <a:pt x="555493" y="398864"/>
                      <a:pt x="553451" y="408089"/>
                      <a:pt x="547228" y="413068"/>
                    </a:cubicBezTo>
                    <a:cubicBezTo>
                      <a:pt x="544322" y="415393"/>
                      <a:pt x="540167" y="415422"/>
                      <a:pt x="536636" y="416599"/>
                    </a:cubicBezTo>
                    <a:cubicBezTo>
                      <a:pt x="531929" y="413068"/>
                      <a:pt x="525778" y="410903"/>
                      <a:pt x="522514" y="406007"/>
                    </a:cubicBezTo>
                    <a:cubicBezTo>
                      <a:pt x="518385" y="399814"/>
                      <a:pt x="519582" y="391017"/>
                      <a:pt x="515453" y="384824"/>
                    </a:cubicBezTo>
                    <a:lnTo>
                      <a:pt x="508392" y="374233"/>
                    </a:lnTo>
                    <a:cubicBezTo>
                      <a:pt x="504896" y="363746"/>
                      <a:pt x="502662" y="350850"/>
                      <a:pt x="494270" y="342458"/>
                    </a:cubicBezTo>
                    <a:cubicBezTo>
                      <a:pt x="491270" y="339458"/>
                      <a:pt x="487474" y="337294"/>
                      <a:pt x="483679" y="335397"/>
                    </a:cubicBezTo>
                    <a:cubicBezTo>
                      <a:pt x="480350" y="333733"/>
                      <a:pt x="476618" y="333044"/>
                      <a:pt x="473087" y="331867"/>
                    </a:cubicBezTo>
                    <a:cubicBezTo>
                      <a:pt x="464849" y="333044"/>
                      <a:pt x="455978" y="332017"/>
                      <a:pt x="448374" y="335397"/>
                    </a:cubicBezTo>
                    <a:cubicBezTo>
                      <a:pt x="444496" y="337120"/>
                      <a:pt x="444313" y="342989"/>
                      <a:pt x="441313" y="345989"/>
                    </a:cubicBezTo>
                    <a:cubicBezTo>
                      <a:pt x="438313" y="348989"/>
                      <a:pt x="434252" y="350696"/>
                      <a:pt x="430721" y="353050"/>
                    </a:cubicBezTo>
                    <a:cubicBezTo>
                      <a:pt x="423531" y="374623"/>
                      <a:pt x="427774" y="373326"/>
                      <a:pt x="384825" y="360111"/>
                    </a:cubicBezTo>
                    <a:cubicBezTo>
                      <a:pt x="381268" y="359017"/>
                      <a:pt x="382958" y="352848"/>
                      <a:pt x="381294" y="349519"/>
                    </a:cubicBezTo>
                    <a:cubicBezTo>
                      <a:pt x="379396" y="345724"/>
                      <a:pt x="376587" y="342458"/>
                      <a:pt x="374233" y="338928"/>
                    </a:cubicBezTo>
                    <a:cubicBezTo>
                      <a:pt x="366137" y="314636"/>
                      <a:pt x="375157" y="344007"/>
                      <a:pt x="367172" y="300092"/>
                    </a:cubicBezTo>
                    <a:cubicBezTo>
                      <a:pt x="364841" y="287274"/>
                      <a:pt x="356851" y="279315"/>
                      <a:pt x="349520" y="268318"/>
                    </a:cubicBezTo>
                    <a:cubicBezTo>
                      <a:pt x="349519" y="268317"/>
                      <a:pt x="335400" y="247136"/>
                      <a:pt x="335398" y="247135"/>
                    </a:cubicBezTo>
                    <a:lnTo>
                      <a:pt x="324806" y="240074"/>
                    </a:lnTo>
                    <a:lnTo>
                      <a:pt x="310684" y="218891"/>
                    </a:lnTo>
                    <a:lnTo>
                      <a:pt x="303623" y="208299"/>
                    </a:lnTo>
                    <a:cubicBezTo>
                      <a:pt x="302446" y="204769"/>
                      <a:pt x="301559" y="201128"/>
                      <a:pt x="300093" y="197708"/>
                    </a:cubicBezTo>
                    <a:cubicBezTo>
                      <a:pt x="298020" y="192871"/>
                      <a:pt x="294135" y="188732"/>
                      <a:pt x="293032" y="183586"/>
                    </a:cubicBezTo>
                    <a:cubicBezTo>
                      <a:pt x="290554" y="172022"/>
                      <a:pt x="290968" y="160017"/>
                      <a:pt x="289501" y="148281"/>
                    </a:cubicBezTo>
                    <a:cubicBezTo>
                      <a:pt x="288613" y="141178"/>
                      <a:pt x="287524" y="134086"/>
                      <a:pt x="285971" y="127098"/>
                    </a:cubicBezTo>
                    <a:cubicBezTo>
                      <a:pt x="285164" y="123465"/>
                      <a:pt x="284247" y="119759"/>
                      <a:pt x="282440" y="116506"/>
                    </a:cubicBezTo>
                    <a:cubicBezTo>
                      <a:pt x="282434" y="116496"/>
                      <a:pt x="264791" y="90033"/>
                      <a:pt x="261257" y="84732"/>
                    </a:cubicBezTo>
                    <a:lnTo>
                      <a:pt x="247135" y="63549"/>
                    </a:lnTo>
                    <a:cubicBezTo>
                      <a:pt x="238645" y="50813"/>
                      <a:pt x="233404" y="41449"/>
                      <a:pt x="218891" y="31774"/>
                    </a:cubicBezTo>
                    <a:cubicBezTo>
                      <a:pt x="211830" y="27067"/>
                      <a:pt x="205759" y="20336"/>
                      <a:pt x="197708" y="17652"/>
                    </a:cubicBezTo>
                    <a:cubicBezTo>
                      <a:pt x="147337" y="862"/>
                      <a:pt x="199773" y="17738"/>
                      <a:pt x="162403" y="7061"/>
                    </a:cubicBezTo>
                    <a:cubicBezTo>
                      <a:pt x="158825" y="6039"/>
                      <a:pt x="155445" y="4337"/>
                      <a:pt x="151812" y="3530"/>
                    </a:cubicBezTo>
                    <a:cubicBezTo>
                      <a:pt x="144824" y="1977"/>
                      <a:pt x="137690" y="1177"/>
                      <a:pt x="130629" y="0"/>
                    </a:cubicBezTo>
                    <a:cubicBezTo>
                      <a:pt x="113795" y="842"/>
                      <a:pt x="64758" y="580"/>
                      <a:pt x="38836" y="7061"/>
                    </a:cubicBezTo>
                    <a:cubicBezTo>
                      <a:pt x="7609" y="14868"/>
                      <a:pt x="27881" y="11442"/>
                      <a:pt x="3530" y="21183"/>
                    </a:cubicBezTo>
                    <a:cubicBezTo>
                      <a:pt x="2437" y="21620"/>
                      <a:pt x="1177" y="21183"/>
                      <a:pt x="0" y="21183"/>
                    </a:cubicBezTo>
                  </a:path>
                </a:pathLst>
              </a:custGeom>
              <a:noFill/>
              <a:ln w="28575">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tx1">
                      <a:lumMod val="75000"/>
                      <a:lumOff val="25000"/>
                    </a:schemeClr>
                  </a:solidFill>
                </a:endParaRPr>
              </a:p>
            </p:txBody>
          </p:sp>
          <p:cxnSp>
            <p:nvCxnSpPr>
              <p:cNvPr id="10" name="Gekrümmte Verbindung 9"/>
              <p:cNvCxnSpPr/>
              <p:nvPr/>
            </p:nvCxnSpPr>
            <p:spPr>
              <a:xfrm rot="10800000" flipV="1">
                <a:off x="6588225" y="4998429"/>
                <a:ext cx="691671" cy="239937"/>
              </a:xfrm>
              <a:prstGeom prst="curvedConnector3">
                <a:avLst/>
              </a:prstGeom>
              <a:ln>
                <a:solidFill>
                  <a:schemeClr val="tx1">
                    <a:lumMod val="75000"/>
                    <a:lumOff val="25000"/>
                  </a:schemeClr>
                </a:solidFill>
                <a:tailEnd type="arrow"/>
              </a:ln>
            </p:spPr>
            <p:style>
              <a:lnRef idx="2">
                <a:schemeClr val="dk1"/>
              </a:lnRef>
              <a:fillRef idx="0">
                <a:schemeClr val="dk1"/>
              </a:fillRef>
              <a:effectRef idx="1">
                <a:schemeClr val="dk1"/>
              </a:effectRef>
              <a:fontRef idx="minor">
                <a:schemeClr val="tx1"/>
              </a:fontRef>
            </p:style>
          </p:cxnSp>
          <p:cxnSp>
            <p:nvCxnSpPr>
              <p:cNvPr id="12" name="Gekrümmte Verbindung 11"/>
              <p:cNvCxnSpPr/>
              <p:nvPr/>
            </p:nvCxnSpPr>
            <p:spPr>
              <a:xfrm rot="16200000" flipV="1">
                <a:off x="6794899" y="4513432"/>
                <a:ext cx="624158" cy="345835"/>
              </a:xfrm>
              <a:prstGeom prst="curvedConnector3">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11" name="Textfeld 10"/>
              <p:cNvSpPr txBox="1"/>
              <p:nvPr/>
            </p:nvSpPr>
            <p:spPr>
              <a:xfrm>
                <a:off x="7259350" y="5549910"/>
                <a:ext cx="1147920" cy="431852"/>
              </a:xfrm>
              <a:prstGeom prst="rect">
                <a:avLst/>
              </a:prstGeom>
              <a:noFill/>
            </p:spPr>
            <p:txBody>
              <a:bodyPr wrap="square" rtlCol="0">
                <a:spAutoFit/>
              </a:bodyPr>
              <a:lstStyle/>
              <a:p>
                <a:r>
                  <a:rPr lang="de-AT" sz="1000" b="1" dirty="0" smtClean="0">
                    <a:solidFill>
                      <a:schemeClr val="tx1">
                        <a:lumMod val="75000"/>
                        <a:lumOff val="25000"/>
                      </a:schemeClr>
                    </a:solidFill>
                  </a:rPr>
                  <a:t>Inland </a:t>
                </a:r>
                <a:r>
                  <a:rPr lang="de-AT" sz="1000" b="1" dirty="0" err="1" smtClean="0">
                    <a:solidFill>
                      <a:schemeClr val="tx1">
                        <a:lumMod val="75000"/>
                        <a:lumOff val="25000"/>
                      </a:schemeClr>
                    </a:solidFill>
                  </a:rPr>
                  <a:t>waterway</a:t>
                </a:r>
                <a:r>
                  <a:rPr lang="de-AT" sz="1000" b="1" dirty="0" smtClean="0">
                    <a:solidFill>
                      <a:schemeClr val="tx1">
                        <a:lumMod val="75000"/>
                        <a:lumOff val="25000"/>
                      </a:schemeClr>
                    </a:solidFill>
                  </a:rPr>
                  <a:t> </a:t>
                </a:r>
                <a:r>
                  <a:rPr lang="de-AT" sz="1000" b="1" dirty="0" err="1" smtClean="0">
                    <a:solidFill>
                      <a:schemeClr val="tx1">
                        <a:lumMod val="75000"/>
                        <a:lumOff val="25000"/>
                      </a:schemeClr>
                    </a:solidFill>
                  </a:rPr>
                  <a:t>vessel</a:t>
                </a:r>
                <a:endParaRPr lang="de-DE" sz="1000" b="1" dirty="0">
                  <a:solidFill>
                    <a:schemeClr val="tx1">
                      <a:lumMod val="75000"/>
                      <a:lumOff val="25000"/>
                    </a:schemeClr>
                  </a:solidFill>
                </a:endParaRPr>
              </a:p>
            </p:txBody>
          </p:sp>
          <p:sp>
            <p:nvSpPr>
              <p:cNvPr id="13" name="Textfeld 12"/>
              <p:cNvSpPr txBox="1"/>
              <p:nvPr/>
            </p:nvSpPr>
            <p:spPr>
              <a:xfrm>
                <a:off x="6907459" y="4235769"/>
                <a:ext cx="931088" cy="431852"/>
              </a:xfrm>
              <a:prstGeom prst="rect">
                <a:avLst/>
              </a:prstGeom>
              <a:noFill/>
            </p:spPr>
            <p:txBody>
              <a:bodyPr wrap="square" rtlCol="0">
                <a:spAutoFit/>
              </a:bodyPr>
              <a:lstStyle/>
              <a:p>
                <a:r>
                  <a:rPr lang="de-AT" sz="1000" b="1" dirty="0" err="1" smtClean="0">
                    <a:solidFill>
                      <a:schemeClr val="tx1">
                        <a:lumMod val="75000"/>
                        <a:lumOff val="25000"/>
                      </a:schemeClr>
                    </a:solidFill>
                  </a:rPr>
                  <a:t>Ocean-going</a:t>
                </a:r>
                <a:r>
                  <a:rPr lang="de-AT" sz="1000" b="1" dirty="0" smtClean="0">
                    <a:solidFill>
                      <a:schemeClr val="tx1">
                        <a:lumMod val="75000"/>
                        <a:lumOff val="25000"/>
                      </a:schemeClr>
                    </a:solidFill>
                  </a:rPr>
                  <a:t> </a:t>
                </a:r>
                <a:r>
                  <a:rPr lang="de-AT" sz="1000" b="1" dirty="0" err="1" smtClean="0">
                    <a:solidFill>
                      <a:schemeClr val="tx1">
                        <a:lumMod val="75000"/>
                        <a:lumOff val="25000"/>
                      </a:schemeClr>
                    </a:solidFill>
                  </a:rPr>
                  <a:t>vessel</a:t>
                </a:r>
                <a:endParaRPr lang="de-DE" sz="1000" b="1" dirty="0">
                  <a:solidFill>
                    <a:schemeClr val="tx1">
                      <a:lumMod val="75000"/>
                      <a:lumOff val="25000"/>
                    </a:schemeClr>
                  </a:solidFill>
                </a:endParaRPr>
              </a:p>
            </p:txBody>
          </p:sp>
          <p:cxnSp>
            <p:nvCxnSpPr>
              <p:cNvPr id="9" name="Straight Arrow Connector 8"/>
              <p:cNvCxnSpPr/>
              <p:nvPr/>
            </p:nvCxnSpPr>
            <p:spPr>
              <a:xfrm flipV="1">
                <a:off x="7889773" y="5456062"/>
                <a:ext cx="86366" cy="982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106978" y="4481990"/>
                <a:ext cx="172917" cy="2043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sp>
        <p:nvSpPr>
          <p:cNvPr id="21"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29</a:t>
            </a:fld>
            <a:endParaRPr lang="de-AT" dirty="0">
              <a:solidFill>
                <a:prstClr val="white"/>
              </a:solidFill>
            </a:endParaRPr>
          </a:p>
        </p:txBody>
      </p:sp>
      <p:pic>
        <p:nvPicPr>
          <p:cNvPr id="22" name="Picture 3" descr="T:\03-Projekte\Handbücher\G_HB_Donauschifffahrt_3\3_Grafik_Layout\08_Multimodale Transporte\02_Bearbeitete Bilder\ILL_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76333" y="1700808"/>
            <a:ext cx="2533760" cy="1689173"/>
          </a:xfrm>
          <a:prstGeom prst="rect">
            <a:avLst/>
          </a:prstGeom>
          <a:noFill/>
          <a:extLst>
            <a:ext uri="{909E8E84-426E-40DD-AFC4-6F175D3DCCD1}">
              <a14:hiddenFill xmlns:a14="http://schemas.microsoft.com/office/drawing/2010/main">
                <a:solidFill>
                  <a:srgbClr val="FFFFFF"/>
                </a:solidFill>
              </a14:hiddenFill>
            </a:ext>
          </a:extLst>
        </p:spPr>
      </p:pic>
      <p:sp>
        <p:nvSpPr>
          <p:cNvPr id="23" name="Textfeld 7"/>
          <p:cNvSpPr txBox="1"/>
          <p:nvPr/>
        </p:nvSpPr>
        <p:spPr>
          <a:xfrm>
            <a:off x="8421024" y="3326796"/>
            <a:ext cx="589069" cy="215444"/>
          </a:xfrm>
          <a:prstGeom prst="rect">
            <a:avLst/>
          </a:prstGeom>
          <a:noFill/>
        </p:spPr>
        <p:txBody>
          <a:bodyPr wrap="square" rtlCol="0">
            <a:spAutoFit/>
          </a:bodyPr>
          <a:lstStyle/>
          <a:p>
            <a:pPr algn="r"/>
            <a:r>
              <a:rPr lang="de-AT" sz="800" dirty="0" smtClean="0">
                <a:solidFill>
                  <a:schemeClr val="tx1">
                    <a:lumMod val="75000"/>
                    <a:lumOff val="25000"/>
                  </a:schemeClr>
                </a:solidFill>
              </a:rPr>
              <a:t> © ILL</a:t>
            </a:r>
            <a:endParaRPr lang="de-DE" sz="800" dirty="0">
              <a:solidFill>
                <a:schemeClr val="tx1">
                  <a:lumMod val="75000"/>
                  <a:lumOff val="25000"/>
                </a:schemeClr>
              </a:solidFill>
            </a:endParaRPr>
          </a:p>
        </p:txBody>
      </p:sp>
      <p:sp>
        <p:nvSpPr>
          <p:cNvPr id="24" name="Title 30"/>
          <p:cNvSpPr>
            <a:spLocks noGrp="1"/>
          </p:cNvSpPr>
          <p:nvPr>
            <p:ph type="title"/>
          </p:nvPr>
        </p:nvSpPr>
        <p:spPr/>
        <p:txBody>
          <a:bodyPr/>
          <a:lstStyle/>
          <a:p>
            <a:r>
              <a:rPr lang="de-AT" b="1" dirty="0" err="1" smtClean="0">
                <a:solidFill>
                  <a:schemeClr val="tx1">
                    <a:lumMod val="75000"/>
                    <a:lumOff val="25000"/>
                  </a:schemeClr>
                </a:solidFill>
              </a:rPr>
              <a:t>Example</a:t>
            </a:r>
            <a:r>
              <a:rPr lang="de-AT" b="1" dirty="0" smtClean="0">
                <a:solidFill>
                  <a:schemeClr val="tx1">
                    <a:lumMod val="75000"/>
                    <a:lumOff val="25000"/>
                  </a:schemeClr>
                </a:solidFill>
              </a:rPr>
              <a:t> </a:t>
            </a:r>
            <a:r>
              <a:rPr lang="de-AT" b="1" dirty="0" err="1" smtClean="0">
                <a:solidFill>
                  <a:schemeClr val="tx1">
                    <a:lumMod val="75000"/>
                    <a:lumOff val="25000"/>
                  </a:schemeClr>
                </a:solidFill>
              </a:rPr>
              <a:t>transport</a:t>
            </a:r>
            <a:r>
              <a:rPr lang="de-AT" b="1" dirty="0" smtClean="0">
                <a:solidFill>
                  <a:schemeClr val="tx1">
                    <a:lumMod val="75000"/>
                    <a:lumOff val="25000"/>
                  </a:schemeClr>
                </a:solidFill>
              </a:rPr>
              <a:t> </a:t>
            </a:r>
            <a:r>
              <a:rPr lang="de-AT" b="1" dirty="0" err="1" smtClean="0">
                <a:solidFill>
                  <a:schemeClr val="tx1">
                    <a:lumMod val="75000"/>
                    <a:lumOff val="25000"/>
                  </a:schemeClr>
                </a:solidFill>
              </a:rPr>
              <a:t>of</a:t>
            </a:r>
            <a:r>
              <a:rPr lang="de-AT" b="1" dirty="0" smtClean="0">
                <a:solidFill>
                  <a:schemeClr val="tx1">
                    <a:lumMod val="75000"/>
                    <a:lumOff val="25000"/>
                  </a:schemeClr>
                </a:solidFill>
              </a:rPr>
              <a:t> </a:t>
            </a:r>
            <a:r>
              <a:rPr lang="de-AT" b="1" dirty="0" err="1" smtClean="0">
                <a:solidFill>
                  <a:schemeClr val="tx1">
                    <a:lumMod val="75000"/>
                    <a:lumOff val="25000"/>
                  </a:schemeClr>
                </a:solidFill>
              </a:rPr>
              <a:t>steel</a:t>
            </a:r>
            <a:r>
              <a:rPr lang="de-AT" b="1" dirty="0" smtClean="0">
                <a:solidFill>
                  <a:schemeClr val="tx1">
                    <a:lumMod val="75000"/>
                    <a:lumOff val="25000"/>
                  </a:schemeClr>
                </a:solidFill>
              </a:rPr>
              <a:t> </a:t>
            </a:r>
            <a:r>
              <a:rPr lang="de-AT" b="1" dirty="0" err="1" smtClean="0">
                <a:solidFill>
                  <a:schemeClr val="tx1">
                    <a:lumMod val="75000"/>
                    <a:lumOff val="25000"/>
                  </a:schemeClr>
                </a:solidFill>
              </a:rPr>
              <a:t>products</a:t>
            </a:r>
            <a:endParaRPr lang="de-AT" b="1" dirty="0">
              <a:solidFill>
                <a:schemeClr val="tx1">
                  <a:lumMod val="75000"/>
                  <a:lumOff val="25000"/>
                </a:schemeClr>
              </a:solidFill>
            </a:endParaRPr>
          </a:p>
        </p:txBody>
      </p:sp>
      <p:sp>
        <p:nvSpPr>
          <p:cNvPr id="26" name="Date Placeholder 3"/>
          <p:cNvSpPr txBox="1">
            <a:spLocks/>
          </p:cNvSpPr>
          <p:nvPr/>
        </p:nvSpPr>
        <p:spPr>
          <a:xfrm>
            <a:off x="433536"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B171AD8-BD5F-4503-8C65-79BF784426C3}" type="datetime7">
              <a:rPr lang="de-DE" smtClean="0">
                <a:solidFill>
                  <a:prstClr val="white"/>
                </a:solidFill>
              </a:rPr>
              <a:pPr/>
              <a:t>Aug-19</a:t>
            </a:fld>
            <a:endParaRPr lang="de-AT" dirty="0">
              <a:solidFill>
                <a:prstClr val="white"/>
              </a:solidFill>
            </a:endParaRPr>
          </a:p>
        </p:txBody>
      </p:sp>
    </p:spTree>
    <p:extLst>
      <p:ext uri="{BB962C8B-B14F-4D97-AF65-F5344CB8AC3E}">
        <p14:creationId xmlns:p14="http://schemas.microsoft.com/office/powerpoint/2010/main" val="41958816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3568" y="1484784"/>
            <a:ext cx="7772400" cy="1470025"/>
          </a:xfrm>
        </p:spPr>
        <p:txBody>
          <a:bodyPr>
            <a:normAutofit/>
          </a:bodyPr>
          <a:lstStyle/>
          <a:p>
            <a:r>
              <a:rPr lang="de-AT" sz="3200" b="1" cap="none" dirty="0" smtClean="0">
                <a:solidFill>
                  <a:schemeClr val="tx1">
                    <a:lumMod val="75000"/>
                    <a:lumOff val="25000"/>
                  </a:schemeClr>
                </a:solidFill>
              </a:rPr>
              <a:t>MULTIMODAL TRANSPORT</a:t>
            </a:r>
            <a:endParaRPr lang="de-AT" sz="3200" b="1" cap="none" dirty="0">
              <a:solidFill>
                <a:schemeClr val="tx1">
                  <a:lumMod val="75000"/>
                  <a:lumOff val="25000"/>
                </a:schemeClr>
              </a:solidFill>
            </a:endParaRPr>
          </a:p>
        </p:txBody>
      </p:sp>
      <p:sp>
        <p:nvSpPr>
          <p:cNvPr id="8" name="Subtitle 7"/>
          <p:cNvSpPr>
            <a:spLocks noGrp="1"/>
          </p:cNvSpPr>
          <p:nvPr>
            <p:ph type="subTitle" idx="1"/>
          </p:nvPr>
        </p:nvSpPr>
        <p:spPr>
          <a:xfrm>
            <a:off x="1406247" y="2420888"/>
            <a:ext cx="6400800" cy="1752600"/>
          </a:xfrm>
        </p:spPr>
        <p:txBody>
          <a:bodyPr>
            <a:normAutofit/>
          </a:bodyPr>
          <a:lstStyle/>
          <a:p>
            <a:r>
              <a:rPr lang="de-AT" dirty="0" err="1" smtClean="0"/>
              <a:t>Contribution</a:t>
            </a:r>
            <a:r>
              <a:rPr lang="de-AT" dirty="0" smtClean="0"/>
              <a:t> </a:t>
            </a:r>
            <a:r>
              <a:rPr lang="de-AT" dirty="0" err="1" smtClean="0"/>
              <a:t>to</a:t>
            </a:r>
            <a:r>
              <a:rPr lang="de-AT" dirty="0" smtClean="0"/>
              <a:t> </a:t>
            </a:r>
            <a:r>
              <a:rPr lang="de-AT" dirty="0" err="1" smtClean="0"/>
              <a:t>Sustainable</a:t>
            </a:r>
            <a:r>
              <a:rPr lang="de-AT" dirty="0" smtClean="0"/>
              <a:t> </a:t>
            </a:r>
            <a:r>
              <a:rPr lang="de-AT" dirty="0" err="1" smtClean="0"/>
              <a:t>Freight</a:t>
            </a:r>
            <a:r>
              <a:rPr lang="de-AT" dirty="0" smtClean="0"/>
              <a:t> Transport</a:t>
            </a:r>
            <a:endParaRPr lang="de-AT" dirty="0"/>
          </a:p>
        </p:txBody>
      </p:sp>
      <p:pic>
        <p:nvPicPr>
          <p:cNvPr id="10" name="Picture 3"/>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604" y="255682"/>
            <a:ext cx="2009140" cy="941070"/>
          </a:xfrm>
          <a:prstGeom prst="rect">
            <a:avLst/>
          </a:prstGeom>
          <a:noFill/>
          <a:ln>
            <a:noFill/>
          </a:ln>
          <a:extLst/>
        </p:spPr>
      </p:pic>
      <p:pic>
        <p:nvPicPr>
          <p:cNvPr id="11" name="Picture 10" descr="C:\Users\p41662\AppData\Local\Microsoft\Windows\Temporary Internet Files\Content.Outlook\VDWGJMU4\RZ-Logo-Logistikum-hoch-cmyk-2000x2000px.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848" y="4807547"/>
            <a:ext cx="1748581" cy="1532558"/>
          </a:xfrm>
          <a:prstGeom prst="rect">
            <a:avLst/>
          </a:prstGeom>
          <a:noFill/>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2" y="5394216"/>
            <a:ext cx="1949135" cy="886271"/>
          </a:xfrm>
          <a:prstGeom prst="rect">
            <a:avLst/>
          </a:prstGeom>
        </p:spPr>
      </p:pic>
      <p:pic>
        <p:nvPicPr>
          <p:cNvPr id="9" name="Grafik 14"/>
          <p:cNvPicPr/>
          <p:nvPr/>
        </p:nvPicPr>
        <p:blipFill>
          <a:blip r:embed="rId6">
            <a:extLst>
              <a:ext uri="{28A0092B-C50C-407E-A947-70E740481C1C}">
                <a14:useLocalDpi xmlns:a14="http://schemas.microsoft.com/office/drawing/2010/main" val="0"/>
              </a:ext>
            </a:extLst>
          </a:blip>
          <a:stretch>
            <a:fillRect/>
          </a:stretch>
        </p:blipFill>
        <p:spPr>
          <a:xfrm>
            <a:off x="7452320" y="5443949"/>
            <a:ext cx="1237987" cy="836538"/>
          </a:xfrm>
          <a:prstGeom prst="rect">
            <a:avLst/>
          </a:prstGeom>
        </p:spPr>
      </p:pic>
      <p:pic>
        <p:nvPicPr>
          <p:cNvPr id="12" name="Grafik 12"/>
          <p:cNvPicPr/>
          <p:nvPr/>
        </p:nvPicPr>
        <p:blipFill>
          <a:blip r:embed="rId7" cstate="print">
            <a:extLst>
              <a:ext uri="{28A0092B-C50C-407E-A947-70E740481C1C}">
                <a14:useLocalDpi xmlns:a14="http://schemas.microsoft.com/office/drawing/2010/main" val="0"/>
              </a:ext>
            </a:extLst>
          </a:blip>
          <a:stretch>
            <a:fillRect/>
          </a:stretch>
        </p:blipFill>
        <p:spPr>
          <a:xfrm>
            <a:off x="5364088" y="5593272"/>
            <a:ext cx="1566133" cy="792088"/>
          </a:xfrm>
          <a:prstGeom prst="rect">
            <a:avLst/>
          </a:prstGeom>
        </p:spPr>
      </p:pic>
    </p:spTree>
    <p:extLst>
      <p:ext uri="{BB962C8B-B14F-4D97-AF65-F5344CB8AC3E}">
        <p14:creationId xmlns:p14="http://schemas.microsoft.com/office/powerpoint/2010/main" val="26468352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err="1" smtClean="0">
                <a:solidFill>
                  <a:schemeClr val="tx1">
                    <a:lumMod val="75000"/>
                    <a:lumOff val="25000"/>
                  </a:schemeClr>
                </a:solidFill>
              </a:rPr>
              <a:t>Example</a:t>
            </a:r>
            <a:r>
              <a:rPr lang="de-AT" b="1" dirty="0" smtClean="0">
                <a:solidFill>
                  <a:schemeClr val="tx1">
                    <a:lumMod val="75000"/>
                    <a:lumOff val="25000"/>
                  </a:schemeClr>
                </a:solidFill>
              </a:rPr>
              <a:t> </a:t>
            </a:r>
            <a:r>
              <a:rPr lang="de-AT" b="1" dirty="0" err="1" smtClean="0">
                <a:solidFill>
                  <a:schemeClr val="tx1">
                    <a:lumMod val="75000"/>
                    <a:lumOff val="25000"/>
                  </a:schemeClr>
                </a:solidFill>
              </a:rPr>
              <a:t>mineral</a:t>
            </a:r>
            <a:r>
              <a:rPr lang="de-AT" b="1" dirty="0" smtClean="0">
                <a:solidFill>
                  <a:schemeClr val="tx1">
                    <a:lumMod val="75000"/>
                    <a:lumOff val="25000"/>
                  </a:schemeClr>
                </a:solidFill>
              </a:rPr>
              <a:t> </a:t>
            </a:r>
            <a:r>
              <a:rPr lang="de-AT" b="1" dirty="0" err="1" smtClean="0">
                <a:solidFill>
                  <a:schemeClr val="tx1">
                    <a:lumMod val="75000"/>
                    <a:lumOff val="25000"/>
                  </a:schemeClr>
                </a:solidFill>
              </a:rPr>
              <a:t>raw</a:t>
            </a:r>
            <a:r>
              <a:rPr lang="de-AT" b="1" dirty="0" smtClean="0">
                <a:solidFill>
                  <a:schemeClr val="tx1">
                    <a:lumMod val="75000"/>
                    <a:lumOff val="25000"/>
                  </a:schemeClr>
                </a:solidFill>
              </a:rPr>
              <a:t> </a:t>
            </a:r>
            <a:r>
              <a:rPr lang="de-AT" b="1" dirty="0" err="1" smtClean="0">
                <a:solidFill>
                  <a:schemeClr val="tx1">
                    <a:lumMod val="75000"/>
                    <a:lumOff val="25000"/>
                  </a:schemeClr>
                </a:solidFill>
              </a:rPr>
              <a:t>materials</a:t>
            </a:r>
            <a:endParaRPr lang="de-AT" b="1" dirty="0">
              <a:solidFill>
                <a:schemeClr val="tx1">
                  <a:lumMod val="75000"/>
                  <a:lumOff val="25000"/>
                </a:schemeClr>
              </a:solidFill>
            </a:endParaRPr>
          </a:p>
        </p:txBody>
      </p:sp>
      <p:sp>
        <p:nvSpPr>
          <p:cNvPr id="3" name="Content Placeholder 2"/>
          <p:cNvSpPr>
            <a:spLocks noGrp="1"/>
          </p:cNvSpPr>
          <p:nvPr>
            <p:ph idx="1"/>
          </p:nvPr>
        </p:nvSpPr>
        <p:spPr/>
        <p:txBody>
          <a:bodyPr/>
          <a:lstStyle/>
          <a:p>
            <a:pPr marL="0" indent="0">
              <a:buNone/>
            </a:pPr>
            <a:endParaRPr lang="de-AT" sz="400" b="1" dirty="0" smtClean="0"/>
          </a:p>
          <a:p>
            <a:pPr marL="0" indent="0">
              <a:buNone/>
            </a:pPr>
            <a:r>
              <a:rPr lang="de-AT" b="1" dirty="0" smtClean="0"/>
              <a:t>Port </a:t>
            </a:r>
            <a:r>
              <a:rPr lang="de-AT" b="1" dirty="0" err="1" smtClean="0"/>
              <a:t>of</a:t>
            </a:r>
            <a:r>
              <a:rPr lang="de-AT" b="1" dirty="0" smtClean="0"/>
              <a:t> Linz: </a:t>
            </a:r>
          </a:p>
          <a:p>
            <a:pPr marL="0" indent="0">
              <a:buNone/>
            </a:pPr>
            <a:endParaRPr lang="de-AT" sz="1000" b="1" dirty="0" smtClean="0"/>
          </a:p>
          <a:p>
            <a:r>
              <a:rPr lang="de-AT" dirty="0" smtClean="0"/>
              <a:t>Mineral </a:t>
            </a:r>
            <a:r>
              <a:rPr lang="de-AT" dirty="0" err="1" smtClean="0"/>
              <a:t>raw</a:t>
            </a:r>
            <a:r>
              <a:rPr lang="de-AT" dirty="0" smtClean="0"/>
              <a:t> </a:t>
            </a:r>
            <a:r>
              <a:rPr lang="de-AT" dirty="0" err="1" smtClean="0"/>
              <a:t>materials</a:t>
            </a:r>
            <a:r>
              <a:rPr lang="de-AT" dirty="0" smtClean="0"/>
              <a:t> = </a:t>
            </a:r>
            <a:r>
              <a:rPr lang="de-AT" dirty="0" err="1" smtClean="0"/>
              <a:t>bulk</a:t>
            </a:r>
            <a:r>
              <a:rPr lang="de-AT" dirty="0" smtClean="0"/>
              <a:t> </a:t>
            </a:r>
            <a:r>
              <a:rPr lang="de-AT" dirty="0" err="1" smtClean="0"/>
              <a:t>cargo</a:t>
            </a:r>
            <a:endParaRPr lang="de-AT" dirty="0" smtClean="0"/>
          </a:p>
          <a:p>
            <a:endParaRPr lang="de-AT" sz="1000" dirty="0" smtClean="0"/>
          </a:p>
          <a:p>
            <a:r>
              <a:rPr lang="de-AT" dirty="0" err="1" smtClean="0"/>
              <a:t>Very</a:t>
            </a:r>
            <a:r>
              <a:rPr lang="de-AT" dirty="0" smtClean="0"/>
              <a:t> sensitive </a:t>
            </a:r>
            <a:r>
              <a:rPr lang="de-AT" dirty="0" err="1" smtClean="0"/>
              <a:t>to</a:t>
            </a:r>
            <a:r>
              <a:rPr lang="de-AT" dirty="0" smtClean="0"/>
              <a:t> </a:t>
            </a:r>
            <a:r>
              <a:rPr lang="de-AT" dirty="0" err="1" smtClean="0"/>
              <a:t>moisture</a:t>
            </a:r>
            <a:r>
              <a:rPr lang="de-AT" dirty="0" smtClean="0"/>
              <a:t> – </a:t>
            </a:r>
            <a:r>
              <a:rPr lang="de-AT" dirty="0" err="1" smtClean="0"/>
              <a:t>transportation</a:t>
            </a:r>
            <a:r>
              <a:rPr lang="de-AT" dirty="0" smtClean="0"/>
              <a:t> </a:t>
            </a:r>
            <a:r>
              <a:rPr lang="de-AT" dirty="0" err="1" smtClean="0"/>
              <a:t>difficult</a:t>
            </a:r>
            <a:endParaRPr lang="de-AT" dirty="0" smtClean="0"/>
          </a:p>
          <a:p>
            <a:endParaRPr lang="de-AT" sz="1000" dirty="0" smtClean="0"/>
          </a:p>
          <a:p>
            <a:r>
              <a:rPr lang="de-AT" dirty="0" err="1" smtClean="0"/>
              <a:t>By</a:t>
            </a:r>
            <a:r>
              <a:rPr lang="de-AT" dirty="0" smtClean="0"/>
              <a:t> </a:t>
            </a:r>
            <a:r>
              <a:rPr lang="de-AT" dirty="0" err="1" smtClean="0"/>
              <a:t>means</a:t>
            </a:r>
            <a:r>
              <a:rPr lang="de-AT" dirty="0" smtClean="0"/>
              <a:t> </a:t>
            </a:r>
            <a:r>
              <a:rPr lang="de-AT" dirty="0" err="1" smtClean="0"/>
              <a:t>of</a:t>
            </a:r>
            <a:r>
              <a:rPr lang="de-AT" dirty="0" smtClean="0"/>
              <a:t> </a:t>
            </a:r>
            <a:r>
              <a:rPr lang="de-AT" dirty="0" err="1" smtClean="0"/>
              <a:t>seagoing</a:t>
            </a:r>
            <a:r>
              <a:rPr lang="de-AT" dirty="0" smtClean="0"/>
              <a:t> </a:t>
            </a:r>
            <a:r>
              <a:rPr lang="de-AT" dirty="0" err="1" smtClean="0"/>
              <a:t>vessel</a:t>
            </a:r>
            <a:r>
              <a:rPr lang="de-AT" dirty="0" smtClean="0"/>
              <a:t> </a:t>
            </a:r>
            <a:r>
              <a:rPr lang="de-AT" dirty="0" err="1" smtClean="0"/>
              <a:t>to</a:t>
            </a:r>
            <a:r>
              <a:rPr lang="de-AT" dirty="0" smtClean="0"/>
              <a:t> Rotterdam</a:t>
            </a:r>
          </a:p>
          <a:p>
            <a:endParaRPr lang="de-AT" sz="1000" dirty="0" smtClean="0"/>
          </a:p>
          <a:p>
            <a:r>
              <a:rPr lang="de-AT" dirty="0" err="1" smtClean="0"/>
              <a:t>Transhipment</a:t>
            </a:r>
            <a:r>
              <a:rPr lang="de-AT" dirty="0" smtClean="0"/>
              <a:t> </a:t>
            </a:r>
            <a:r>
              <a:rPr lang="de-AT" dirty="0" err="1" smtClean="0"/>
              <a:t>by</a:t>
            </a:r>
            <a:r>
              <a:rPr lang="de-AT" dirty="0" smtClean="0"/>
              <a:t> </a:t>
            </a:r>
            <a:r>
              <a:rPr lang="de-AT" dirty="0" err="1" smtClean="0"/>
              <a:t>means</a:t>
            </a:r>
            <a:r>
              <a:rPr lang="de-AT" dirty="0" smtClean="0"/>
              <a:t> </a:t>
            </a:r>
            <a:r>
              <a:rPr lang="de-AT" dirty="0" err="1" smtClean="0"/>
              <a:t>of</a:t>
            </a:r>
            <a:r>
              <a:rPr lang="de-AT" dirty="0" smtClean="0"/>
              <a:t> </a:t>
            </a:r>
            <a:r>
              <a:rPr lang="de-DE" dirty="0"/>
              <a:t>Luffing jib crane</a:t>
            </a:r>
            <a:r>
              <a:rPr lang="de-AT" dirty="0" smtClean="0"/>
              <a:t>/</a:t>
            </a:r>
            <a:r>
              <a:rPr lang="de-AT" dirty="0"/>
              <a:t>r</a:t>
            </a:r>
            <a:r>
              <a:rPr lang="de-AT" dirty="0" smtClean="0"/>
              <a:t>each stacker to inland waterway vessel</a:t>
            </a:r>
          </a:p>
          <a:p>
            <a:endParaRPr lang="de-AT" sz="1000" dirty="0" smtClean="0"/>
          </a:p>
          <a:p>
            <a:r>
              <a:rPr lang="de-AT" dirty="0" smtClean="0"/>
              <a:t>Over Rhein-Main-</a:t>
            </a:r>
            <a:r>
              <a:rPr lang="de-AT" dirty="0" err="1" smtClean="0"/>
              <a:t>Danube</a:t>
            </a:r>
            <a:r>
              <a:rPr lang="de-AT" dirty="0" smtClean="0"/>
              <a:t>-</a:t>
            </a:r>
            <a:r>
              <a:rPr lang="de-AT" dirty="0" err="1" smtClean="0"/>
              <a:t>Canal</a:t>
            </a:r>
            <a:r>
              <a:rPr lang="de-AT" dirty="0" smtClean="0"/>
              <a:t> (RMD) </a:t>
            </a:r>
            <a:r>
              <a:rPr lang="de-AT" dirty="0" err="1" smtClean="0"/>
              <a:t>to</a:t>
            </a:r>
            <a:r>
              <a:rPr lang="de-AT" dirty="0" smtClean="0"/>
              <a:t> Linz</a:t>
            </a:r>
          </a:p>
          <a:p>
            <a:endParaRPr lang="de-AT" sz="1000" dirty="0" smtClean="0"/>
          </a:p>
          <a:p>
            <a:r>
              <a:rPr lang="de-AT" dirty="0" err="1" smtClean="0"/>
              <a:t>By</a:t>
            </a:r>
            <a:r>
              <a:rPr lang="de-AT" dirty="0" smtClean="0"/>
              <a:t> </a:t>
            </a:r>
            <a:r>
              <a:rPr lang="de-AT" dirty="0" err="1" smtClean="0"/>
              <a:t>means</a:t>
            </a:r>
            <a:r>
              <a:rPr lang="de-AT" dirty="0" smtClean="0"/>
              <a:t> </a:t>
            </a:r>
            <a:r>
              <a:rPr lang="de-AT" dirty="0" err="1" smtClean="0"/>
              <a:t>of</a:t>
            </a:r>
            <a:r>
              <a:rPr lang="de-AT" dirty="0" smtClean="0"/>
              <a:t> </a:t>
            </a:r>
            <a:r>
              <a:rPr lang="de-AT" dirty="0" err="1" smtClean="0"/>
              <a:t>rail</a:t>
            </a:r>
            <a:r>
              <a:rPr lang="de-AT" dirty="0" smtClean="0"/>
              <a:t> </a:t>
            </a:r>
            <a:r>
              <a:rPr lang="de-AT" dirty="0" err="1" smtClean="0"/>
              <a:t>or</a:t>
            </a:r>
            <a:r>
              <a:rPr lang="de-AT" dirty="0" smtClean="0"/>
              <a:t> </a:t>
            </a:r>
            <a:r>
              <a:rPr lang="de-AT" dirty="0" err="1" smtClean="0"/>
              <a:t>truck</a:t>
            </a:r>
            <a:r>
              <a:rPr lang="de-AT" dirty="0" smtClean="0"/>
              <a:t> </a:t>
            </a:r>
            <a:r>
              <a:rPr lang="de-AT" dirty="0" err="1" smtClean="0"/>
              <a:t>to</a:t>
            </a:r>
            <a:r>
              <a:rPr lang="de-AT" dirty="0" smtClean="0"/>
              <a:t> </a:t>
            </a:r>
            <a:r>
              <a:rPr lang="de-AT" dirty="0" err="1" smtClean="0"/>
              <a:t>consignee</a:t>
            </a:r>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30</a:t>
            </a:fld>
            <a:endParaRPr lang="de-AT" dirty="0">
              <a:solidFill>
                <a:prstClr val="white"/>
              </a:solidFill>
            </a:endParaRPr>
          </a:p>
        </p:txBody>
      </p:sp>
      <p:pic>
        <p:nvPicPr>
          <p:cNvPr id="6" name="Picture 5" descr="V:\Realisierung\REWWay\Handbuch\Beispiele\Hafen Linz\Umschlag mit Mobilgerät.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7092280" y="1772816"/>
            <a:ext cx="1933575" cy="1450340"/>
          </a:xfrm>
          <a:prstGeom prst="rect">
            <a:avLst/>
          </a:prstGeom>
          <a:noFill/>
          <a:ln>
            <a:noFill/>
          </a:ln>
        </p:spPr>
      </p:pic>
      <p:pic>
        <p:nvPicPr>
          <p:cNvPr id="7" name="Picture 6" descr="V:\Realisierung\REWWay\Handbuch\Beispiele\Hafen Linz\Umschlag1.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7812360" y="4725144"/>
            <a:ext cx="1213495" cy="1827659"/>
          </a:xfrm>
          <a:prstGeom prst="rect">
            <a:avLst/>
          </a:prstGeom>
          <a:noFill/>
          <a:ln>
            <a:noFill/>
          </a:ln>
        </p:spPr>
      </p:pic>
      <p:sp>
        <p:nvSpPr>
          <p:cNvPr id="8" name="Textfeld 7"/>
          <p:cNvSpPr txBox="1"/>
          <p:nvPr/>
        </p:nvSpPr>
        <p:spPr>
          <a:xfrm>
            <a:off x="7255826" y="1752966"/>
            <a:ext cx="1874125" cy="215444"/>
          </a:xfrm>
          <a:prstGeom prst="rect">
            <a:avLst/>
          </a:prstGeom>
          <a:noFill/>
        </p:spPr>
        <p:txBody>
          <a:bodyPr wrap="square" rtlCol="0">
            <a:spAutoFit/>
          </a:bodyPr>
          <a:lstStyle/>
          <a:p>
            <a:pPr algn="r"/>
            <a:r>
              <a:rPr lang="de-AT" sz="800" dirty="0" smtClean="0">
                <a:solidFill>
                  <a:schemeClr val="tx1">
                    <a:lumMod val="75000"/>
                    <a:lumOff val="25000"/>
                  </a:schemeClr>
                </a:solidFill>
              </a:rPr>
              <a:t> © Hafen Linz (Linz AG)</a:t>
            </a:r>
            <a:endParaRPr lang="de-DE" sz="800" dirty="0">
              <a:solidFill>
                <a:schemeClr val="tx1">
                  <a:lumMod val="75000"/>
                  <a:lumOff val="25000"/>
                </a:schemeClr>
              </a:solidFill>
            </a:endParaRPr>
          </a:p>
        </p:txBody>
      </p:sp>
      <p:sp>
        <p:nvSpPr>
          <p:cNvPr id="10"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11" name="Textfeld 7"/>
          <p:cNvSpPr txBox="1"/>
          <p:nvPr/>
        </p:nvSpPr>
        <p:spPr>
          <a:xfrm>
            <a:off x="7812360" y="4725724"/>
            <a:ext cx="1297055" cy="215444"/>
          </a:xfrm>
          <a:prstGeom prst="rect">
            <a:avLst/>
          </a:prstGeom>
          <a:noFill/>
        </p:spPr>
        <p:txBody>
          <a:bodyPr wrap="square" rtlCol="0">
            <a:spAutoFit/>
          </a:bodyPr>
          <a:lstStyle/>
          <a:p>
            <a:pPr algn="r"/>
            <a:r>
              <a:rPr lang="de-AT" sz="800" dirty="0" smtClean="0">
                <a:solidFill>
                  <a:schemeClr val="tx1">
                    <a:lumMod val="75000"/>
                    <a:lumOff val="25000"/>
                  </a:schemeClr>
                </a:solidFill>
              </a:rPr>
              <a:t> © Hafen Linz (Linz AG)</a:t>
            </a:r>
            <a:endParaRPr lang="de-DE" sz="800" dirty="0">
              <a:solidFill>
                <a:schemeClr val="tx1">
                  <a:lumMod val="75000"/>
                  <a:lumOff val="25000"/>
                </a:schemeClr>
              </a:solidFill>
            </a:endParaRPr>
          </a:p>
        </p:txBody>
      </p:sp>
    </p:spTree>
    <p:extLst>
      <p:ext uri="{BB962C8B-B14F-4D97-AF65-F5344CB8AC3E}">
        <p14:creationId xmlns:p14="http://schemas.microsoft.com/office/powerpoint/2010/main" val="13331095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de-AT" sz="3100" b="1" dirty="0" smtClean="0">
                <a:solidFill>
                  <a:schemeClr val="tx1">
                    <a:lumMod val="75000"/>
                    <a:lumOff val="25000"/>
                  </a:schemeClr>
                </a:solidFill>
              </a:rPr>
              <a:t>Agenda </a:t>
            </a:r>
            <a:r>
              <a:rPr lang="de-AT" b="1" dirty="0" smtClean="0">
                <a:solidFill>
                  <a:schemeClr val="tx1">
                    <a:lumMod val="75000"/>
                    <a:lumOff val="25000"/>
                  </a:schemeClr>
                </a:solidFill>
              </a:rPr>
              <a:t/>
            </a:r>
            <a:br>
              <a:rPr lang="de-AT" b="1" dirty="0" smtClean="0">
                <a:solidFill>
                  <a:schemeClr val="tx1">
                    <a:lumMod val="75000"/>
                    <a:lumOff val="25000"/>
                  </a:schemeClr>
                </a:solidFill>
              </a:rPr>
            </a:br>
            <a:r>
              <a:rPr lang="de-AT" sz="2200" dirty="0" smtClean="0">
                <a:solidFill>
                  <a:schemeClr val="tx1">
                    <a:lumMod val="75000"/>
                    <a:lumOff val="25000"/>
                  </a:schemeClr>
                </a:solidFill>
              </a:rPr>
              <a:t>Multimodal </a:t>
            </a:r>
            <a:r>
              <a:rPr lang="de-AT" sz="2200" dirty="0" err="1" smtClean="0">
                <a:solidFill>
                  <a:schemeClr val="tx1">
                    <a:lumMod val="75000"/>
                    <a:lumOff val="25000"/>
                  </a:schemeClr>
                </a:solidFill>
              </a:rPr>
              <a:t>transport</a:t>
            </a:r>
            <a:r>
              <a:rPr lang="de-AT" sz="2200" dirty="0" smtClean="0">
                <a:solidFill>
                  <a:schemeClr val="tx1">
                    <a:lumMod val="75000"/>
                    <a:lumOff val="25000"/>
                  </a:schemeClr>
                </a:solidFill>
              </a:rPr>
              <a:t> </a:t>
            </a:r>
            <a:r>
              <a:rPr lang="de-AT" sz="2200" dirty="0" err="1" smtClean="0">
                <a:solidFill>
                  <a:schemeClr val="tx1">
                    <a:lumMod val="75000"/>
                    <a:lumOff val="25000"/>
                  </a:schemeClr>
                </a:solidFill>
              </a:rPr>
              <a:t>as</a:t>
            </a:r>
            <a:r>
              <a:rPr lang="de-AT" sz="2200" dirty="0" smtClean="0">
                <a:solidFill>
                  <a:schemeClr val="tx1">
                    <a:lumMod val="75000"/>
                    <a:lumOff val="25000"/>
                  </a:schemeClr>
                </a:solidFill>
              </a:rPr>
              <a:t> a </a:t>
            </a:r>
            <a:r>
              <a:rPr lang="de-AT" sz="2200" dirty="0" err="1" smtClean="0">
                <a:solidFill>
                  <a:schemeClr val="tx1">
                    <a:lumMod val="75000"/>
                    <a:lumOff val="25000"/>
                  </a:schemeClr>
                </a:solidFill>
              </a:rPr>
              <a:t>contribution</a:t>
            </a:r>
            <a:r>
              <a:rPr lang="de-AT" sz="2200" dirty="0" smtClean="0">
                <a:solidFill>
                  <a:schemeClr val="tx1">
                    <a:lumMod val="75000"/>
                    <a:lumOff val="25000"/>
                  </a:schemeClr>
                </a:solidFill>
              </a:rPr>
              <a:t> </a:t>
            </a:r>
            <a:r>
              <a:rPr lang="de-AT" sz="2200" dirty="0" err="1" smtClean="0">
                <a:solidFill>
                  <a:schemeClr val="tx1">
                    <a:lumMod val="75000"/>
                    <a:lumOff val="25000"/>
                  </a:schemeClr>
                </a:solidFill>
              </a:rPr>
              <a:t>to</a:t>
            </a:r>
            <a:r>
              <a:rPr lang="de-AT" sz="2200" dirty="0" smtClean="0">
                <a:solidFill>
                  <a:schemeClr val="tx1">
                    <a:lumMod val="75000"/>
                    <a:lumOff val="25000"/>
                  </a:schemeClr>
                </a:solidFill>
              </a:rPr>
              <a:t> </a:t>
            </a:r>
            <a:r>
              <a:rPr lang="de-AT" sz="2200" dirty="0" err="1" smtClean="0">
                <a:solidFill>
                  <a:schemeClr val="tx1">
                    <a:lumMod val="75000"/>
                    <a:lumOff val="25000"/>
                  </a:schemeClr>
                </a:solidFill>
              </a:rPr>
              <a:t>sustainable</a:t>
            </a:r>
            <a:r>
              <a:rPr lang="de-AT" sz="2200" dirty="0" smtClean="0">
                <a:solidFill>
                  <a:schemeClr val="tx1">
                    <a:lumMod val="75000"/>
                    <a:lumOff val="25000"/>
                  </a:schemeClr>
                </a:solidFill>
              </a:rPr>
              <a:t> </a:t>
            </a:r>
            <a:r>
              <a:rPr lang="de-AT" sz="2200" dirty="0" err="1" smtClean="0">
                <a:solidFill>
                  <a:schemeClr val="tx1">
                    <a:lumMod val="75000"/>
                    <a:lumOff val="25000"/>
                  </a:schemeClr>
                </a:solidFill>
              </a:rPr>
              <a:t>freight</a:t>
            </a:r>
            <a:r>
              <a:rPr lang="de-AT" sz="2200" dirty="0" smtClean="0">
                <a:solidFill>
                  <a:schemeClr val="tx1">
                    <a:lumMod val="75000"/>
                    <a:lumOff val="25000"/>
                  </a:schemeClr>
                </a:solidFill>
              </a:rPr>
              <a:t> </a:t>
            </a:r>
            <a:r>
              <a:rPr lang="de-AT" sz="2200" dirty="0" err="1" smtClean="0">
                <a:solidFill>
                  <a:schemeClr val="tx1">
                    <a:lumMod val="75000"/>
                    <a:lumOff val="25000"/>
                  </a:schemeClr>
                </a:solidFill>
              </a:rPr>
              <a:t>transport</a:t>
            </a:r>
            <a:endParaRPr lang="de-AT" sz="2200" dirty="0">
              <a:solidFill>
                <a:schemeClr val="tx1">
                  <a:lumMod val="75000"/>
                  <a:lumOff val="25000"/>
                </a:schemeClr>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31</a:t>
            </a:fld>
            <a:endParaRPr lang="de-AT" dirty="0">
              <a:solidFill>
                <a:prstClr val="white"/>
              </a:solidFill>
            </a:endParaRPr>
          </a:p>
        </p:txBody>
      </p:sp>
      <p:graphicFrame>
        <p:nvGraphicFramePr>
          <p:cNvPr id="5" name="Inhaltsplatzhalter 4"/>
          <p:cNvGraphicFramePr>
            <a:graphicFrameLocks/>
          </p:cNvGraphicFramePr>
          <p:nvPr>
            <p:extLst>
              <p:ext uri="{D42A27DB-BD31-4B8C-83A1-F6EECF244321}">
                <p14:modId xmlns:p14="http://schemas.microsoft.com/office/powerpoint/2010/main" val="3183106768"/>
              </p:ext>
            </p:extLst>
          </p:nvPr>
        </p:nvGraphicFramePr>
        <p:xfrm>
          <a:off x="1835696" y="1988840"/>
          <a:ext cx="6480720"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84007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tx1">
                    <a:lumMod val="75000"/>
                    <a:lumOff val="25000"/>
                  </a:schemeClr>
                </a:solidFill>
              </a:rPr>
              <a:t>Promotion </a:t>
            </a:r>
            <a:r>
              <a:rPr lang="de-AT" b="1" dirty="0" err="1" smtClean="0">
                <a:solidFill>
                  <a:schemeClr val="tx1">
                    <a:lumMod val="75000"/>
                    <a:lumOff val="25000"/>
                  </a:schemeClr>
                </a:solidFill>
              </a:rPr>
              <a:t>of</a:t>
            </a:r>
            <a:r>
              <a:rPr lang="de-AT" b="1" dirty="0" smtClean="0">
                <a:solidFill>
                  <a:schemeClr val="tx1">
                    <a:lumMod val="75000"/>
                    <a:lumOff val="25000"/>
                  </a:schemeClr>
                </a:solidFill>
              </a:rPr>
              <a:t> multimodal </a:t>
            </a:r>
            <a:r>
              <a:rPr lang="de-AT" b="1" dirty="0" err="1" smtClean="0">
                <a:solidFill>
                  <a:schemeClr val="tx1">
                    <a:lumMod val="75000"/>
                    <a:lumOff val="25000"/>
                  </a:schemeClr>
                </a:solidFill>
              </a:rPr>
              <a:t>transport</a:t>
            </a:r>
            <a:endParaRPr lang="de-AT" b="1" dirty="0">
              <a:solidFill>
                <a:schemeClr val="tx1">
                  <a:lumMod val="75000"/>
                  <a:lumOff val="25000"/>
                </a:schemeClr>
              </a:solidFill>
            </a:endParaRPr>
          </a:p>
        </p:txBody>
      </p:sp>
      <p:sp>
        <p:nvSpPr>
          <p:cNvPr id="3" name="Content Placeholder 2"/>
          <p:cNvSpPr>
            <a:spLocks noGrp="1"/>
          </p:cNvSpPr>
          <p:nvPr>
            <p:ph idx="1"/>
          </p:nvPr>
        </p:nvSpPr>
        <p:spPr/>
        <p:txBody>
          <a:bodyPr>
            <a:normAutofit/>
          </a:bodyPr>
          <a:lstStyle/>
          <a:p>
            <a:pPr marL="0" indent="0">
              <a:buNone/>
            </a:pPr>
            <a:endParaRPr lang="de-AT" sz="400" dirty="0" smtClean="0"/>
          </a:p>
          <a:p>
            <a:r>
              <a:rPr lang="de-AT" dirty="0" smtClean="0"/>
              <a:t>European-Directive on the liberalisation of</a:t>
            </a:r>
          </a:p>
          <a:p>
            <a:pPr marL="0" indent="0">
              <a:buNone/>
            </a:pPr>
            <a:r>
              <a:rPr lang="de-AT" dirty="0"/>
              <a:t> </a:t>
            </a:r>
            <a:r>
              <a:rPr lang="de-AT" dirty="0" smtClean="0"/>
              <a:t> pre- and post-haulage of combined transport</a:t>
            </a:r>
          </a:p>
          <a:p>
            <a:endParaRPr lang="de-AT" sz="1000" dirty="0" smtClean="0"/>
          </a:p>
          <a:p>
            <a:r>
              <a:rPr lang="de-AT" dirty="0" err="1" smtClean="0"/>
              <a:t>Increased</a:t>
            </a:r>
            <a:r>
              <a:rPr lang="de-AT" dirty="0" smtClean="0"/>
              <a:t> </a:t>
            </a:r>
            <a:r>
              <a:rPr lang="de-AT" dirty="0" err="1" smtClean="0"/>
              <a:t>attractiveness</a:t>
            </a:r>
            <a:r>
              <a:rPr lang="de-AT" dirty="0" smtClean="0"/>
              <a:t> </a:t>
            </a:r>
            <a:r>
              <a:rPr lang="de-AT" dirty="0" err="1" smtClean="0"/>
              <a:t>of</a:t>
            </a:r>
            <a:r>
              <a:rPr lang="de-AT" dirty="0" smtClean="0"/>
              <a:t> </a:t>
            </a:r>
            <a:r>
              <a:rPr lang="de-AT" dirty="0" err="1" smtClean="0"/>
              <a:t>combined</a:t>
            </a:r>
            <a:r>
              <a:rPr lang="de-AT" dirty="0" smtClean="0"/>
              <a:t> </a:t>
            </a:r>
            <a:r>
              <a:rPr lang="de-AT" dirty="0" err="1" smtClean="0"/>
              <a:t>transport</a:t>
            </a:r>
            <a:r>
              <a:rPr lang="de-AT" dirty="0" smtClean="0"/>
              <a:t>:</a:t>
            </a:r>
          </a:p>
          <a:p>
            <a:endParaRPr lang="de-AT" sz="1000" dirty="0" smtClean="0"/>
          </a:p>
          <a:p>
            <a:pPr lvl="1">
              <a:buFont typeface="Symbol" panose="05050102010706020507" pitchFamily="18" charset="2"/>
              <a:buChar char="-"/>
            </a:pPr>
            <a:r>
              <a:rPr lang="de-AT" dirty="0" err="1" smtClean="0"/>
              <a:t>Facilitation</a:t>
            </a:r>
            <a:r>
              <a:rPr lang="de-AT" dirty="0" smtClean="0"/>
              <a:t> </a:t>
            </a:r>
            <a:r>
              <a:rPr lang="de-AT" dirty="0" err="1" smtClean="0"/>
              <a:t>of</a:t>
            </a:r>
            <a:r>
              <a:rPr lang="de-AT" dirty="0" smtClean="0"/>
              <a:t>  international </a:t>
            </a:r>
            <a:r>
              <a:rPr lang="de-AT" dirty="0" err="1" smtClean="0"/>
              <a:t>transport</a:t>
            </a:r>
            <a:endParaRPr lang="de-AT" dirty="0" smtClean="0"/>
          </a:p>
          <a:p>
            <a:pPr lvl="1">
              <a:buFont typeface="Symbol" panose="05050102010706020507" pitchFamily="18" charset="2"/>
              <a:buChar char="-"/>
            </a:pPr>
            <a:endParaRPr lang="de-AT" sz="400" dirty="0" smtClean="0"/>
          </a:p>
          <a:p>
            <a:pPr lvl="1">
              <a:buFont typeface="Symbol" panose="05050102010706020507" pitchFamily="18" charset="2"/>
              <a:buChar char="-"/>
            </a:pPr>
            <a:r>
              <a:rPr lang="de-AT" dirty="0" err="1" smtClean="0"/>
              <a:t>Tax</a:t>
            </a:r>
            <a:r>
              <a:rPr lang="de-AT" dirty="0" smtClean="0"/>
              <a:t> </a:t>
            </a:r>
            <a:r>
              <a:rPr lang="de-AT" dirty="0" err="1" smtClean="0"/>
              <a:t>advantages</a:t>
            </a:r>
            <a:r>
              <a:rPr lang="de-AT" dirty="0" smtClean="0"/>
              <a:t> (e.g. preferential container tax) </a:t>
            </a:r>
          </a:p>
          <a:p>
            <a:pPr lvl="1">
              <a:buFont typeface="Symbol" panose="05050102010706020507" pitchFamily="18" charset="2"/>
              <a:buChar char="-"/>
            </a:pPr>
            <a:endParaRPr lang="de-AT" sz="400" dirty="0" smtClean="0"/>
          </a:p>
          <a:p>
            <a:pPr lvl="1">
              <a:buFont typeface="Symbol" panose="05050102010706020507" pitchFamily="18" charset="2"/>
              <a:buChar char="-"/>
            </a:pPr>
            <a:r>
              <a:rPr lang="de-AT" dirty="0" smtClean="0"/>
              <a:t>Financial </a:t>
            </a:r>
            <a:r>
              <a:rPr lang="de-AT" dirty="0" err="1" smtClean="0"/>
              <a:t>grants</a:t>
            </a:r>
            <a:endParaRPr lang="de-AT" dirty="0" smtClean="0"/>
          </a:p>
          <a:p>
            <a:pPr lvl="1">
              <a:buFont typeface="Symbol" panose="05050102010706020507" pitchFamily="18" charset="2"/>
              <a:buChar char="-"/>
            </a:pPr>
            <a:endParaRPr lang="de-AT" sz="400" dirty="0" smtClean="0"/>
          </a:p>
          <a:p>
            <a:pPr lvl="1">
              <a:buFont typeface="Symbol" panose="05050102010706020507" pitchFamily="18" charset="2"/>
              <a:buChar char="-"/>
            </a:pPr>
            <a:r>
              <a:rPr lang="de-AT" dirty="0" smtClean="0"/>
              <a:t>Further </a:t>
            </a:r>
            <a:r>
              <a:rPr lang="de-AT" dirty="0" err="1" smtClean="0"/>
              <a:t>advantages</a:t>
            </a:r>
            <a:r>
              <a:rPr lang="de-AT" dirty="0" smtClean="0"/>
              <a:t>: </a:t>
            </a:r>
            <a:r>
              <a:rPr lang="de-AT" dirty="0" err="1" smtClean="0"/>
              <a:t>Exemption</a:t>
            </a:r>
            <a:r>
              <a:rPr lang="de-AT" dirty="0" smtClean="0"/>
              <a:t> </a:t>
            </a:r>
            <a:r>
              <a:rPr lang="de-AT" dirty="0" err="1" smtClean="0"/>
              <a:t>from</a:t>
            </a:r>
            <a:r>
              <a:rPr lang="de-AT" dirty="0" smtClean="0"/>
              <a:t> </a:t>
            </a:r>
            <a:r>
              <a:rPr lang="de-AT" dirty="0" err="1" smtClean="0"/>
              <a:t>night</a:t>
            </a:r>
            <a:r>
              <a:rPr lang="de-AT" dirty="0" smtClean="0"/>
              <a:t> </a:t>
            </a:r>
            <a:r>
              <a:rPr lang="de-AT" dirty="0" err="1" smtClean="0"/>
              <a:t>driving</a:t>
            </a:r>
            <a:r>
              <a:rPr lang="de-AT" dirty="0" smtClean="0"/>
              <a:t> </a:t>
            </a:r>
            <a:r>
              <a:rPr lang="de-AT" dirty="0" err="1" smtClean="0"/>
              <a:t>ban</a:t>
            </a:r>
            <a:r>
              <a:rPr lang="de-AT" dirty="0" smtClean="0"/>
              <a:t>, </a:t>
            </a:r>
            <a:r>
              <a:rPr lang="de-AT" dirty="0" err="1" smtClean="0"/>
              <a:t>weekend</a:t>
            </a:r>
            <a:r>
              <a:rPr lang="de-AT" dirty="0" smtClean="0"/>
              <a:t> </a:t>
            </a:r>
            <a:r>
              <a:rPr lang="de-AT" dirty="0" err="1" smtClean="0"/>
              <a:t>and</a:t>
            </a:r>
            <a:r>
              <a:rPr lang="de-AT" dirty="0" smtClean="0"/>
              <a:t> </a:t>
            </a:r>
            <a:r>
              <a:rPr lang="de-AT" dirty="0" err="1" smtClean="0"/>
              <a:t>holiday</a:t>
            </a:r>
            <a:r>
              <a:rPr lang="de-AT" dirty="0" smtClean="0"/>
              <a:t> </a:t>
            </a:r>
            <a:r>
              <a:rPr lang="de-AT" dirty="0" err="1" smtClean="0"/>
              <a:t>driving</a:t>
            </a:r>
            <a:r>
              <a:rPr lang="de-AT" dirty="0" smtClean="0"/>
              <a:t> </a:t>
            </a:r>
            <a:r>
              <a:rPr lang="de-AT" dirty="0" err="1" smtClean="0"/>
              <a:t>ban</a:t>
            </a:r>
            <a:r>
              <a:rPr lang="de-AT" dirty="0" smtClean="0"/>
              <a:t>, etc…</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32</a:t>
            </a:fld>
            <a:endParaRPr lang="de-AT" dirty="0">
              <a:solidFill>
                <a:prstClr val="white"/>
              </a:solidFill>
            </a:endParaRPr>
          </a:p>
        </p:txBody>
      </p:sp>
      <p:pic>
        <p:nvPicPr>
          <p:cNvPr id="6" name="Picture 5"/>
          <p:cNvPicPr/>
          <p:nvPr/>
        </p:nvPicPr>
        <p:blipFill rotWithShape="1">
          <a:blip r:embed="rId3" cstate="screen">
            <a:extLst>
              <a:ext uri="{28A0092B-C50C-407E-A947-70E740481C1C}">
                <a14:useLocalDpi xmlns:a14="http://schemas.microsoft.com/office/drawing/2010/main"/>
              </a:ext>
            </a:extLst>
          </a:blip>
          <a:srcRect/>
          <a:stretch/>
        </p:blipFill>
        <p:spPr bwMode="auto">
          <a:xfrm>
            <a:off x="6917196" y="1412776"/>
            <a:ext cx="2195736" cy="1533710"/>
          </a:xfrm>
          <a:prstGeom prst="rect">
            <a:avLst/>
          </a:prstGeom>
          <a:ln>
            <a:noFill/>
          </a:ln>
          <a:extLst>
            <a:ext uri="{53640926-AAD7-44D8-BBD7-CCE9431645EC}">
              <a14:shadowObscured xmlns:a14="http://schemas.microsoft.com/office/drawing/2010/main"/>
            </a:ext>
          </a:extLst>
        </p:spPr>
      </p:pic>
      <p:sp>
        <p:nvSpPr>
          <p:cNvPr id="7" name="Textfeld 7"/>
          <p:cNvSpPr txBox="1"/>
          <p:nvPr/>
        </p:nvSpPr>
        <p:spPr>
          <a:xfrm>
            <a:off x="7855910" y="1412776"/>
            <a:ext cx="1288090" cy="246221"/>
          </a:xfrm>
          <a:prstGeom prst="rect">
            <a:avLst/>
          </a:prstGeom>
          <a:noFill/>
        </p:spPr>
        <p:txBody>
          <a:bodyPr wrap="square" rtlCol="0">
            <a:spAutoFit/>
          </a:bodyPr>
          <a:lstStyle/>
          <a:p>
            <a:pPr algn="r"/>
            <a:r>
              <a:rPr lang="de-AT" sz="1000" dirty="0" smtClean="0">
                <a:solidFill>
                  <a:schemeClr val="bg1"/>
                </a:solidFill>
              </a:rPr>
              <a:t> </a:t>
            </a:r>
            <a:r>
              <a:rPr lang="de-AT" sz="800" dirty="0" smtClean="0">
                <a:solidFill>
                  <a:schemeClr val="bg1"/>
                </a:solidFill>
              </a:rPr>
              <a:t>Source: via donau</a:t>
            </a:r>
            <a:endParaRPr lang="de-DE" sz="800" dirty="0">
              <a:solidFill>
                <a:schemeClr val="bg1"/>
              </a:solidFill>
            </a:endParaRPr>
          </a:p>
        </p:txBody>
      </p:sp>
      <p:sp>
        <p:nvSpPr>
          <p:cNvPr id="8"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5593817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tx1">
                    <a:lumMod val="75000"/>
                    <a:lumOff val="25000"/>
                  </a:schemeClr>
                </a:solidFill>
              </a:rPr>
              <a:t>Promotion </a:t>
            </a:r>
            <a:r>
              <a:rPr lang="de-AT" b="1" dirty="0" err="1" smtClean="0">
                <a:solidFill>
                  <a:schemeClr val="tx1">
                    <a:lumMod val="75000"/>
                    <a:lumOff val="25000"/>
                  </a:schemeClr>
                </a:solidFill>
              </a:rPr>
              <a:t>of</a:t>
            </a:r>
            <a:r>
              <a:rPr lang="de-AT" b="1" dirty="0" smtClean="0">
                <a:solidFill>
                  <a:schemeClr val="tx1">
                    <a:lumMod val="75000"/>
                    <a:lumOff val="25000"/>
                  </a:schemeClr>
                </a:solidFill>
              </a:rPr>
              <a:t> multimodal </a:t>
            </a:r>
            <a:r>
              <a:rPr lang="de-AT" b="1" dirty="0" err="1" smtClean="0">
                <a:solidFill>
                  <a:schemeClr val="tx1">
                    <a:lumMod val="75000"/>
                    <a:lumOff val="25000"/>
                  </a:schemeClr>
                </a:solidFill>
              </a:rPr>
              <a:t>transport</a:t>
            </a:r>
            <a:endParaRPr lang="de-AT" b="1" dirty="0">
              <a:solidFill>
                <a:schemeClr val="tx1">
                  <a:lumMod val="75000"/>
                  <a:lumOff val="25000"/>
                </a:schemeClr>
              </a:solidFill>
            </a:endParaRPr>
          </a:p>
        </p:txBody>
      </p:sp>
      <p:sp>
        <p:nvSpPr>
          <p:cNvPr id="3" name="Content Placeholder 2"/>
          <p:cNvSpPr>
            <a:spLocks noGrp="1"/>
          </p:cNvSpPr>
          <p:nvPr>
            <p:ph idx="1"/>
          </p:nvPr>
        </p:nvSpPr>
        <p:spPr/>
        <p:txBody>
          <a:bodyPr>
            <a:normAutofit/>
          </a:bodyPr>
          <a:lstStyle/>
          <a:p>
            <a:pPr>
              <a:lnSpc>
                <a:spcPct val="150000"/>
              </a:lnSpc>
            </a:pPr>
            <a:r>
              <a:rPr lang="de-AT" dirty="0" smtClean="0"/>
              <a:t>Further </a:t>
            </a:r>
            <a:r>
              <a:rPr lang="de-AT" dirty="0" err="1" smtClean="0"/>
              <a:t>development</a:t>
            </a:r>
            <a:r>
              <a:rPr lang="de-AT" dirty="0" smtClean="0"/>
              <a:t> </a:t>
            </a:r>
            <a:r>
              <a:rPr lang="de-AT" dirty="0" err="1" smtClean="0"/>
              <a:t>of</a:t>
            </a:r>
            <a:r>
              <a:rPr lang="de-AT" dirty="0" smtClean="0"/>
              <a:t> </a:t>
            </a:r>
            <a:r>
              <a:rPr lang="de-AT" dirty="0" err="1" smtClean="0"/>
              <a:t>the</a:t>
            </a:r>
            <a:r>
              <a:rPr lang="de-AT" dirty="0" smtClean="0"/>
              <a:t> European </a:t>
            </a:r>
            <a:r>
              <a:rPr lang="de-AT" dirty="0" err="1" smtClean="0"/>
              <a:t>transport</a:t>
            </a:r>
            <a:r>
              <a:rPr lang="de-AT" dirty="0" smtClean="0"/>
              <a:t> </a:t>
            </a:r>
            <a:r>
              <a:rPr lang="de-AT" dirty="0" err="1" smtClean="0"/>
              <a:t>network</a:t>
            </a:r>
            <a:endParaRPr lang="de-AT" dirty="0" smtClean="0"/>
          </a:p>
          <a:p>
            <a:pPr>
              <a:lnSpc>
                <a:spcPct val="150000"/>
              </a:lnSpc>
            </a:pPr>
            <a:r>
              <a:rPr lang="de-AT" dirty="0" err="1" smtClean="0"/>
              <a:t>Liberalisation</a:t>
            </a:r>
            <a:r>
              <a:rPr lang="de-AT" dirty="0" smtClean="0"/>
              <a:t> </a:t>
            </a:r>
            <a:r>
              <a:rPr lang="de-AT" dirty="0" err="1" smtClean="0"/>
              <a:t>of</a:t>
            </a:r>
            <a:r>
              <a:rPr lang="de-AT" dirty="0" smtClean="0"/>
              <a:t> </a:t>
            </a:r>
            <a:r>
              <a:rPr lang="de-AT" dirty="0" err="1" smtClean="0"/>
              <a:t>rail</a:t>
            </a:r>
            <a:r>
              <a:rPr lang="de-AT" dirty="0" smtClean="0"/>
              <a:t> </a:t>
            </a:r>
            <a:r>
              <a:rPr lang="de-AT" dirty="0" err="1" smtClean="0"/>
              <a:t>freight</a:t>
            </a:r>
            <a:r>
              <a:rPr lang="de-AT" dirty="0" smtClean="0"/>
              <a:t> </a:t>
            </a:r>
            <a:r>
              <a:rPr lang="de-AT" dirty="0" err="1" smtClean="0"/>
              <a:t>transport</a:t>
            </a:r>
            <a:endParaRPr lang="de-AT" dirty="0" smtClean="0"/>
          </a:p>
          <a:p>
            <a:pPr>
              <a:lnSpc>
                <a:spcPct val="150000"/>
              </a:lnSpc>
            </a:pPr>
            <a:r>
              <a:rPr lang="de-AT" dirty="0" smtClean="0"/>
              <a:t>Increased capacity </a:t>
            </a:r>
          </a:p>
          <a:p>
            <a:pPr>
              <a:lnSpc>
                <a:spcPct val="150000"/>
              </a:lnSpc>
            </a:pPr>
            <a:r>
              <a:rPr lang="de-AT" dirty="0" smtClean="0"/>
              <a:t>Avoidance of traffic bottlenecks (rail and waterway)</a:t>
            </a:r>
          </a:p>
          <a:p>
            <a:pPr>
              <a:lnSpc>
                <a:spcPct val="150000"/>
              </a:lnSpc>
            </a:pPr>
            <a:r>
              <a:rPr lang="de-AT" dirty="0" smtClean="0"/>
              <a:t>Technical </a:t>
            </a:r>
            <a:r>
              <a:rPr lang="de-AT" dirty="0" err="1" smtClean="0"/>
              <a:t>improvements</a:t>
            </a:r>
            <a:r>
              <a:rPr lang="de-AT" dirty="0" smtClean="0"/>
              <a:t> </a:t>
            </a:r>
          </a:p>
          <a:p>
            <a:pPr>
              <a:lnSpc>
                <a:spcPct val="150000"/>
              </a:lnSpc>
            </a:pPr>
            <a:r>
              <a:rPr lang="de-AT" dirty="0" smtClean="0"/>
              <a:t>Standards </a:t>
            </a:r>
            <a:r>
              <a:rPr lang="de-AT" dirty="0" err="1" smtClean="0"/>
              <a:t>for</a:t>
            </a:r>
            <a:r>
              <a:rPr lang="de-AT" dirty="0" smtClean="0"/>
              <a:t> </a:t>
            </a:r>
            <a:r>
              <a:rPr lang="de-AT" dirty="0" err="1" smtClean="0"/>
              <a:t>loading</a:t>
            </a:r>
            <a:r>
              <a:rPr lang="de-AT" dirty="0" smtClean="0"/>
              <a:t> </a:t>
            </a:r>
            <a:r>
              <a:rPr lang="de-AT" dirty="0" err="1" smtClean="0"/>
              <a:t>units</a:t>
            </a:r>
            <a:endParaRPr lang="de-AT" dirty="0" smtClean="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33</a:t>
            </a:fld>
            <a:endParaRPr lang="de-AT" dirty="0">
              <a:solidFill>
                <a:prstClr val="white"/>
              </a:solidFill>
            </a:endParaRPr>
          </a:p>
        </p:txBody>
      </p:sp>
      <p:sp>
        <p:nvSpPr>
          <p:cNvPr id="6"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29278717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smtClean="0">
                <a:solidFill>
                  <a:schemeClr val="tx1">
                    <a:lumMod val="75000"/>
                    <a:lumOff val="25000"/>
                  </a:schemeClr>
                </a:solidFill>
              </a:rPr>
              <a:t>Megatrends in </a:t>
            </a:r>
            <a:r>
              <a:rPr lang="de-DE" b="1" dirty="0" err="1" smtClean="0">
                <a:solidFill>
                  <a:schemeClr val="tx1">
                    <a:lumMod val="75000"/>
                    <a:lumOff val="25000"/>
                  </a:schemeClr>
                </a:solidFill>
              </a:rPr>
              <a:t>freight</a:t>
            </a:r>
            <a:r>
              <a:rPr lang="de-DE" b="1" dirty="0" smtClean="0">
                <a:solidFill>
                  <a:schemeClr val="tx1">
                    <a:lumMod val="75000"/>
                    <a:lumOff val="25000"/>
                  </a:schemeClr>
                </a:solidFill>
              </a:rPr>
              <a:t> </a:t>
            </a:r>
            <a:r>
              <a:rPr lang="de-DE" b="1" dirty="0" err="1" smtClean="0">
                <a:solidFill>
                  <a:schemeClr val="tx1">
                    <a:lumMod val="75000"/>
                    <a:lumOff val="25000"/>
                  </a:schemeClr>
                </a:solidFill>
              </a:rPr>
              <a:t>transport</a:t>
            </a:r>
            <a:endParaRPr lang="de-DE" b="1" dirty="0">
              <a:solidFill>
                <a:schemeClr val="tx1">
                  <a:lumMod val="75000"/>
                  <a:lumOff val="25000"/>
                </a:schemeClr>
              </a:solidFill>
            </a:endParaRPr>
          </a:p>
        </p:txBody>
      </p:sp>
      <p:sp>
        <p:nvSpPr>
          <p:cNvPr id="12" name="Right Arrow Callout 11"/>
          <p:cNvSpPr/>
          <p:nvPr/>
        </p:nvSpPr>
        <p:spPr>
          <a:xfrm>
            <a:off x="323528" y="1772816"/>
            <a:ext cx="6583735" cy="4824536"/>
          </a:xfrm>
          <a:prstGeom prst="rightArrowCallout">
            <a:avLst>
              <a:gd name="adj1" fmla="val 23397"/>
              <a:gd name="adj2" fmla="val 26069"/>
              <a:gd name="adj3" fmla="val 28741"/>
              <a:gd name="adj4" fmla="val 72309"/>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34</a:t>
            </a:fld>
            <a:endParaRPr lang="de-AT" dirty="0">
              <a:solidFill>
                <a:prstClr val="white"/>
              </a:solidFill>
            </a:endParaRPr>
          </a:p>
        </p:txBody>
      </p:sp>
      <p:graphicFrame>
        <p:nvGraphicFramePr>
          <p:cNvPr id="6" name="Diagram 5"/>
          <p:cNvGraphicFramePr/>
          <p:nvPr>
            <p:extLst>
              <p:ext uri="{D42A27DB-BD31-4B8C-83A1-F6EECF244321}">
                <p14:modId xmlns:p14="http://schemas.microsoft.com/office/powerpoint/2010/main" val="3489206731"/>
              </p:ext>
            </p:extLst>
          </p:nvPr>
        </p:nvGraphicFramePr>
        <p:xfrm>
          <a:off x="-756592" y="1880828"/>
          <a:ext cx="6984776"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p:cNvGrpSpPr/>
          <p:nvPr/>
        </p:nvGrpSpPr>
        <p:grpSpPr>
          <a:xfrm>
            <a:off x="7020272" y="3309484"/>
            <a:ext cx="1944856" cy="1750951"/>
            <a:chOff x="3739779" y="795970"/>
            <a:chExt cx="1386604" cy="1364270"/>
          </a:xfrm>
          <a:solidFill>
            <a:srgbClr val="92D050"/>
          </a:solidFill>
        </p:grpSpPr>
        <p:sp>
          <p:nvSpPr>
            <p:cNvPr id="10" name="Oval 9"/>
            <p:cNvSpPr/>
            <p:nvPr/>
          </p:nvSpPr>
          <p:spPr>
            <a:xfrm>
              <a:off x="3739779" y="795970"/>
              <a:ext cx="1386604" cy="1364270"/>
            </a:xfrm>
            <a:prstGeom prst="ellipse">
              <a:avLst/>
            </a:prstGeom>
            <a:grp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Oval 4"/>
            <p:cNvSpPr/>
            <p:nvPr/>
          </p:nvSpPr>
          <p:spPr>
            <a:xfrm>
              <a:off x="3942843" y="995763"/>
              <a:ext cx="980478" cy="964684"/>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de-DE" sz="2400" b="1" kern="1200" dirty="0" smtClean="0"/>
                <a:t>New </a:t>
              </a:r>
              <a:r>
                <a:rPr lang="de-DE" sz="2400" b="1" kern="1200" dirty="0" err="1" smtClean="0"/>
                <a:t>transport</a:t>
              </a:r>
              <a:r>
                <a:rPr lang="de-DE" sz="2400" b="1" kern="1200" dirty="0" smtClean="0"/>
                <a:t> </a:t>
              </a:r>
              <a:r>
                <a:rPr lang="de-DE" sz="2400" b="1" kern="1200" dirty="0" err="1" smtClean="0"/>
                <a:t>concepts</a:t>
              </a:r>
              <a:endParaRPr lang="de-DE" sz="2400" b="1" kern="1200" dirty="0"/>
            </a:p>
          </p:txBody>
        </p:sp>
      </p:grpSp>
      <p:sp>
        <p:nvSpPr>
          <p:cNvPr id="13"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36922639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b="1" dirty="0" smtClean="0">
                <a:solidFill>
                  <a:schemeClr val="tx1">
                    <a:lumMod val="75000"/>
                    <a:lumOff val="25000"/>
                  </a:schemeClr>
                </a:solidFill>
              </a:rPr>
              <a:t>Multimodal </a:t>
            </a:r>
            <a:r>
              <a:rPr lang="de-DE" b="1" dirty="0" err="1" smtClean="0">
                <a:solidFill>
                  <a:schemeClr val="tx1">
                    <a:lumMod val="75000"/>
                    <a:lumOff val="25000"/>
                  </a:schemeClr>
                </a:solidFill>
              </a:rPr>
              <a:t>transport</a:t>
            </a:r>
            <a:r>
              <a:rPr lang="de-DE" b="1" dirty="0" smtClean="0">
                <a:solidFill>
                  <a:schemeClr val="tx1">
                    <a:lumMod val="75000"/>
                    <a:lumOff val="25000"/>
                  </a:schemeClr>
                </a:solidFill>
              </a:rPr>
              <a:t> </a:t>
            </a:r>
            <a:r>
              <a:rPr lang="de-DE" b="1" dirty="0" err="1" smtClean="0">
                <a:solidFill>
                  <a:schemeClr val="tx1">
                    <a:lumMod val="75000"/>
                    <a:lumOff val="25000"/>
                  </a:schemeClr>
                </a:solidFill>
              </a:rPr>
              <a:t>concept</a:t>
            </a:r>
            <a:r>
              <a:rPr lang="de-DE" b="1" dirty="0" smtClean="0">
                <a:solidFill>
                  <a:schemeClr val="tx1">
                    <a:lumMod val="75000"/>
                    <a:lumOff val="25000"/>
                  </a:schemeClr>
                </a:solidFill>
              </a:rPr>
              <a:t> in </a:t>
            </a:r>
            <a:r>
              <a:rPr lang="de-DE" b="1" dirty="0" err="1" smtClean="0">
                <a:solidFill>
                  <a:schemeClr val="tx1">
                    <a:lumMod val="75000"/>
                    <a:lumOff val="25000"/>
                  </a:schemeClr>
                </a:solidFill>
              </a:rPr>
              <a:t>the</a:t>
            </a:r>
            <a:r>
              <a:rPr lang="de-DE" b="1" dirty="0" smtClean="0">
                <a:solidFill>
                  <a:schemeClr val="tx1">
                    <a:lumMod val="75000"/>
                    <a:lumOff val="25000"/>
                  </a:schemeClr>
                </a:solidFill>
              </a:rPr>
              <a:t> </a:t>
            </a:r>
            <a:r>
              <a:rPr lang="de-DE" b="1" dirty="0" err="1" smtClean="0">
                <a:solidFill>
                  <a:schemeClr val="tx1">
                    <a:lumMod val="75000"/>
                    <a:lumOff val="25000"/>
                  </a:schemeClr>
                </a:solidFill>
              </a:rPr>
              <a:t>future</a:t>
            </a:r>
            <a:endParaRPr lang="en-GB" b="1" dirty="0">
              <a:solidFill>
                <a:schemeClr val="tx1">
                  <a:lumMod val="75000"/>
                  <a:lumOff val="25000"/>
                </a:schemeClr>
              </a:solidFill>
            </a:endParaRPr>
          </a:p>
        </p:txBody>
      </p:sp>
      <p:sp>
        <p:nvSpPr>
          <p:cNvPr id="8" name="Content Placeholder 7"/>
          <p:cNvSpPr>
            <a:spLocks noGrp="1"/>
          </p:cNvSpPr>
          <p:nvPr>
            <p:ph idx="1"/>
          </p:nvPr>
        </p:nvSpPr>
        <p:spPr/>
        <p:txBody>
          <a:bodyPr>
            <a:normAutofit fontScale="92500" lnSpcReduction="10000"/>
          </a:bodyPr>
          <a:lstStyle/>
          <a:p>
            <a:r>
              <a:rPr lang="de-DE" dirty="0" err="1" smtClean="0"/>
              <a:t>Intermodality</a:t>
            </a:r>
            <a:endParaRPr lang="de-DE" dirty="0" smtClean="0"/>
          </a:p>
          <a:p>
            <a:pPr lvl="1"/>
            <a:r>
              <a:rPr lang="de-DE" dirty="0" smtClean="0"/>
              <a:t>Transport </a:t>
            </a:r>
            <a:r>
              <a:rPr lang="de-DE" dirty="0" err="1" smtClean="0"/>
              <a:t>with</a:t>
            </a:r>
            <a:r>
              <a:rPr lang="de-DE" dirty="0" smtClean="0"/>
              <a:t> at least </a:t>
            </a:r>
            <a:r>
              <a:rPr lang="de-DE" dirty="0" err="1" smtClean="0"/>
              <a:t>two</a:t>
            </a:r>
            <a:r>
              <a:rPr lang="de-DE" dirty="0" smtClean="0"/>
              <a:t> </a:t>
            </a:r>
            <a:r>
              <a:rPr lang="de-DE" dirty="0" err="1" smtClean="0"/>
              <a:t>transport</a:t>
            </a:r>
            <a:r>
              <a:rPr lang="de-DE" dirty="0" smtClean="0"/>
              <a:t> </a:t>
            </a:r>
            <a:r>
              <a:rPr lang="de-DE" dirty="0" err="1" smtClean="0"/>
              <a:t>modes</a:t>
            </a:r>
            <a:endParaRPr lang="de-DE" dirty="0" smtClean="0"/>
          </a:p>
          <a:p>
            <a:pPr lvl="1"/>
            <a:r>
              <a:rPr lang="de-DE" dirty="0" err="1" smtClean="0"/>
              <a:t>Only</a:t>
            </a:r>
            <a:r>
              <a:rPr lang="de-DE" dirty="0" smtClean="0"/>
              <a:t> </a:t>
            </a:r>
            <a:r>
              <a:rPr lang="de-DE" dirty="0" err="1" smtClean="0"/>
              <a:t>the</a:t>
            </a:r>
            <a:r>
              <a:rPr lang="de-DE" dirty="0" smtClean="0"/>
              <a:t> </a:t>
            </a:r>
            <a:r>
              <a:rPr lang="de-DE" dirty="0" err="1" smtClean="0"/>
              <a:t>loading</a:t>
            </a:r>
            <a:r>
              <a:rPr lang="de-DE" dirty="0" smtClean="0"/>
              <a:t> </a:t>
            </a:r>
            <a:r>
              <a:rPr lang="de-DE" dirty="0" err="1" smtClean="0"/>
              <a:t>unit</a:t>
            </a:r>
            <a:r>
              <a:rPr lang="de-DE" dirty="0" smtClean="0"/>
              <a:t> (not </a:t>
            </a:r>
            <a:r>
              <a:rPr lang="de-DE" dirty="0" err="1" smtClean="0"/>
              <a:t>the</a:t>
            </a:r>
            <a:r>
              <a:rPr lang="de-DE" dirty="0" smtClean="0"/>
              <a:t> </a:t>
            </a:r>
            <a:r>
              <a:rPr lang="de-DE" dirty="0" err="1" smtClean="0"/>
              <a:t>goods</a:t>
            </a:r>
            <a:r>
              <a:rPr lang="de-DE" dirty="0" smtClean="0"/>
              <a:t> </a:t>
            </a:r>
            <a:r>
              <a:rPr lang="de-DE" dirty="0" err="1" smtClean="0"/>
              <a:t>themselves</a:t>
            </a:r>
            <a:r>
              <a:rPr lang="de-DE" dirty="0" smtClean="0"/>
              <a:t>) </a:t>
            </a:r>
            <a:r>
              <a:rPr lang="de-DE" dirty="0" err="1" smtClean="0"/>
              <a:t>is</a:t>
            </a:r>
            <a:r>
              <a:rPr lang="de-DE" dirty="0" smtClean="0"/>
              <a:t> </a:t>
            </a:r>
            <a:r>
              <a:rPr lang="de-DE" dirty="0" err="1" smtClean="0"/>
              <a:t>handled</a:t>
            </a:r>
            <a:r>
              <a:rPr lang="de-DE" dirty="0"/>
              <a:t> </a:t>
            </a:r>
            <a:r>
              <a:rPr lang="de-DE" dirty="0" smtClean="0"/>
              <a:t>(e.g. </a:t>
            </a:r>
            <a:r>
              <a:rPr lang="de-DE" dirty="0" err="1" smtClean="0"/>
              <a:t>container</a:t>
            </a:r>
            <a:r>
              <a:rPr lang="de-DE" dirty="0" smtClean="0"/>
              <a:t> </a:t>
            </a:r>
            <a:r>
              <a:rPr lang="de-DE" dirty="0" err="1" smtClean="0"/>
              <a:t>transport</a:t>
            </a:r>
            <a:r>
              <a:rPr lang="de-DE" dirty="0" smtClean="0"/>
              <a:t>)</a:t>
            </a:r>
          </a:p>
          <a:p>
            <a:pPr lvl="1"/>
            <a:endParaRPr lang="de-DE" dirty="0" smtClean="0"/>
          </a:p>
          <a:p>
            <a:r>
              <a:rPr lang="de-DE" dirty="0" smtClean="0"/>
              <a:t>Co-</a:t>
            </a:r>
            <a:r>
              <a:rPr lang="de-DE" dirty="0" err="1" smtClean="0"/>
              <a:t>modality</a:t>
            </a:r>
            <a:endParaRPr lang="de-DE" dirty="0" smtClean="0"/>
          </a:p>
          <a:p>
            <a:pPr lvl="1"/>
            <a:r>
              <a:rPr lang="de-DE" dirty="0" smtClean="0"/>
              <a:t>Optimal </a:t>
            </a:r>
            <a:r>
              <a:rPr lang="de-DE" dirty="0" err="1" smtClean="0"/>
              <a:t>use</a:t>
            </a:r>
            <a:r>
              <a:rPr lang="de-DE" dirty="0" smtClean="0"/>
              <a:t> </a:t>
            </a:r>
            <a:r>
              <a:rPr lang="de-DE" dirty="0" err="1" smtClean="0"/>
              <a:t>of</a:t>
            </a:r>
            <a:r>
              <a:rPr lang="de-DE" dirty="0" smtClean="0"/>
              <a:t> </a:t>
            </a:r>
            <a:r>
              <a:rPr lang="de-DE" dirty="0" err="1" smtClean="0"/>
              <a:t>the</a:t>
            </a:r>
            <a:r>
              <a:rPr lang="de-DE" dirty="0" smtClean="0"/>
              <a:t> </a:t>
            </a:r>
            <a:r>
              <a:rPr lang="de-DE" dirty="0" err="1" smtClean="0"/>
              <a:t>various</a:t>
            </a:r>
            <a:r>
              <a:rPr lang="de-DE" dirty="0" smtClean="0"/>
              <a:t> </a:t>
            </a:r>
            <a:r>
              <a:rPr lang="de-DE" dirty="0" err="1" smtClean="0"/>
              <a:t>transport</a:t>
            </a:r>
            <a:r>
              <a:rPr lang="de-DE" dirty="0" smtClean="0"/>
              <a:t> </a:t>
            </a:r>
            <a:r>
              <a:rPr lang="de-DE" dirty="0" err="1" smtClean="0"/>
              <a:t>modes</a:t>
            </a:r>
            <a:endParaRPr lang="de-DE" dirty="0" smtClean="0"/>
          </a:p>
          <a:p>
            <a:pPr lvl="1"/>
            <a:r>
              <a:rPr lang="de-DE" dirty="0" err="1" smtClean="0"/>
              <a:t>Promotes</a:t>
            </a:r>
            <a:r>
              <a:rPr lang="de-DE" dirty="0" smtClean="0"/>
              <a:t> </a:t>
            </a:r>
            <a:r>
              <a:rPr lang="de-DE" dirty="0" err="1" smtClean="0"/>
              <a:t>the</a:t>
            </a:r>
            <a:r>
              <a:rPr lang="de-DE" dirty="0" smtClean="0"/>
              <a:t> </a:t>
            </a:r>
            <a:r>
              <a:rPr lang="de-DE" dirty="0" err="1" smtClean="0"/>
              <a:t>use</a:t>
            </a:r>
            <a:r>
              <a:rPr lang="de-DE" dirty="0" smtClean="0"/>
              <a:t> </a:t>
            </a:r>
            <a:r>
              <a:rPr lang="de-DE" dirty="0" err="1" smtClean="0"/>
              <a:t>of</a:t>
            </a:r>
            <a:r>
              <a:rPr lang="de-DE" dirty="0" smtClean="0"/>
              <a:t> alternative </a:t>
            </a:r>
            <a:r>
              <a:rPr lang="de-DE" dirty="0" err="1" smtClean="0"/>
              <a:t>means</a:t>
            </a:r>
            <a:r>
              <a:rPr lang="de-DE" dirty="0" smtClean="0"/>
              <a:t> </a:t>
            </a:r>
            <a:r>
              <a:rPr lang="de-DE" dirty="0" err="1" smtClean="0"/>
              <a:t>of</a:t>
            </a:r>
            <a:r>
              <a:rPr lang="de-DE" dirty="0" smtClean="0"/>
              <a:t> </a:t>
            </a:r>
            <a:r>
              <a:rPr lang="de-DE" dirty="0" err="1" smtClean="0"/>
              <a:t>transport</a:t>
            </a:r>
            <a:endParaRPr lang="de-DE" dirty="0" smtClean="0"/>
          </a:p>
          <a:p>
            <a:pPr lvl="1"/>
            <a:endParaRPr lang="de-DE" dirty="0" smtClean="0"/>
          </a:p>
          <a:p>
            <a:r>
              <a:rPr lang="de-DE" dirty="0" err="1" smtClean="0"/>
              <a:t>Synchromodality</a:t>
            </a:r>
            <a:endParaRPr lang="de-DE" dirty="0" smtClean="0"/>
          </a:p>
          <a:p>
            <a:pPr lvl="1"/>
            <a:r>
              <a:rPr lang="de-DE" dirty="0" err="1" smtClean="0"/>
              <a:t>Combination</a:t>
            </a:r>
            <a:r>
              <a:rPr lang="de-DE" dirty="0" smtClean="0"/>
              <a:t> </a:t>
            </a:r>
            <a:r>
              <a:rPr lang="de-DE" dirty="0" err="1" smtClean="0"/>
              <a:t>of</a:t>
            </a:r>
            <a:r>
              <a:rPr lang="de-DE" dirty="0" smtClean="0"/>
              <a:t> </a:t>
            </a:r>
            <a:r>
              <a:rPr lang="de-DE" dirty="0" err="1" smtClean="0"/>
              <a:t>intermodality</a:t>
            </a:r>
            <a:r>
              <a:rPr lang="de-DE" dirty="0" smtClean="0"/>
              <a:t> </a:t>
            </a:r>
            <a:r>
              <a:rPr lang="de-DE" dirty="0" err="1" smtClean="0"/>
              <a:t>and</a:t>
            </a:r>
            <a:r>
              <a:rPr lang="de-DE" dirty="0" smtClean="0"/>
              <a:t> </a:t>
            </a:r>
            <a:r>
              <a:rPr lang="de-DE" dirty="0" err="1" smtClean="0"/>
              <a:t>co-modality</a:t>
            </a:r>
            <a:endParaRPr lang="de-DE" dirty="0" smtClean="0"/>
          </a:p>
          <a:p>
            <a:pPr lvl="1"/>
            <a:r>
              <a:rPr lang="de-DE" dirty="0" err="1" smtClean="0"/>
              <a:t>Efficient</a:t>
            </a:r>
            <a:r>
              <a:rPr lang="de-DE" dirty="0" smtClean="0"/>
              <a:t> </a:t>
            </a:r>
            <a:r>
              <a:rPr lang="de-DE" dirty="0" err="1" smtClean="0"/>
              <a:t>and</a:t>
            </a:r>
            <a:r>
              <a:rPr lang="de-DE" dirty="0" smtClean="0"/>
              <a:t> </a:t>
            </a:r>
            <a:r>
              <a:rPr lang="de-DE" dirty="0" err="1" smtClean="0"/>
              <a:t>cooperative</a:t>
            </a:r>
            <a:r>
              <a:rPr lang="de-DE" dirty="0" smtClean="0"/>
              <a:t> </a:t>
            </a:r>
            <a:r>
              <a:rPr lang="de-DE" dirty="0" err="1" smtClean="0"/>
              <a:t>use</a:t>
            </a:r>
            <a:r>
              <a:rPr lang="de-DE" dirty="0" smtClean="0"/>
              <a:t> </a:t>
            </a:r>
            <a:r>
              <a:rPr lang="de-DE" dirty="0" err="1" smtClean="0"/>
              <a:t>of</a:t>
            </a:r>
            <a:r>
              <a:rPr lang="de-DE" dirty="0" smtClean="0"/>
              <a:t> </a:t>
            </a:r>
            <a:r>
              <a:rPr lang="de-DE" dirty="0" err="1" smtClean="0"/>
              <a:t>idfferent</a:t>
            </a:r>
            <a:r>
              <a:rPr lang="de-DE" dirty="0" smtClean="0"/>
              <a:t> </a:t>
            </a:r>
            <a:r>
              <a:rPr lang="de-DE" dirty="0" err="1" smtClean="0"/>
              <a:t>transport</a:t>
            </a:r>
            <a:r>
              <a:rPr lang="de-DE" dirty="0" smtClean="0"/>
              <a:t> </a:t>
            </a:r>
            <a:r>
              <a:rPr lang="de-DE" dirty="0" err="1" smtClean="0"/>
              <a:t>modes</a:t>
            </a:r>
            <a:endParaRPr lang="de-DE" dirty="0" smtClean="0"/>
          </a:p>
          <a:p>
            <a:pPr lvl="1"/>
            <a:r>
              <a:rPr lang="de-DE" dirty="0" err="1" smtClean="0"/>
              <a:t>Avoidance</a:t>
            </a:r>
            <a:r>
              <a:rPr lang="de-DE" dirty="0" smtClean="0"/>
              <a:t> </a:t>
            </a:r>
            <a:r>
              <a:rPr lang="de-DE" dirty="0" err="1" smtClean="0"/>
              <a:t>of</a:t>
            </a:r>
            <a:r>
              <a:rPr lang="de-DE" dirty="0" smtClean="0"/>
              <a:t> </a:t>
            </a:r>
            <a:r>
              <a:rPr lang="de-DE" dirty="0" err="1" smtClean="0"/>
              <a:t>unimodal</a:t>
            </a:r>
            <a:r>
              <a:rPr lang="de-DE" dirty="0" smtClean="0"/>
              <a:t> </a:t>
            </a:r>
            <a:r>
              <a:rPr lang="de-DE" dirty="0" err="1" smtClean="0"/>
              <a:t>transports</a:t>
            </a:r>
            <a:endParaRPr lang="de-DE" dirty="0" smtClean="0"/>
          </a:p>
          <a:p>
            <a:pPr lvl="1"/>
            <a:r>
              <a:rPr lang="de-DE" dirty="0" smtClean="0"/>
              <a:t>Real-time </a:t>
            </a:r>
            <a:r>
              <a:rPr lang="de-DE" dirty="0" err="1" smtClean="0"/>
              <a:t>switching</a:t>
            </a:r>
            <a:r>
              <a:rPr lang="de-DE" dirty="0" smtClean="0"/>
              <a:t> </a:t>
            </a:r>
            <a:r>
              <a:rPr lang="de-DE" dirty="0" err="1" smtClean="0"/>
              <a:t>between</a:t>
            </a:r>
            <a:r>
              <a:rPr lang="de-DE" dirty="0" smtClean="0"/>
              <a:t> </a:t>
            </a:r>
            <a:r>
              <a:rPr lang="de-DE" dirty="0" err="1" smtClean="0"/>
              <a:t>transport</a:t>
            </a:r>
            <a:r>
              <a:rPr lang="de-DE" dirty="0" smtClean="0"/>
              <a:t> </a:t>
            </a:r>
            <a:r>
              <a:rPr lang="de-DE" dirty="0" err="1" smtClean="0"/>
              <a:t>modes</a:t>
            </a:r>
            <a:endParaRPr lang="de-DE" dirty="0" smtClean="0"/>
          </a:p>
          <a:p>
            <a:pPr lvl="1"/>
            <a:endParaRPr lang="en-GB" dirty="0"/>
          </a:p>
        </p:txBody>
      </p:sp>
      <p:sp>
        <p:nvSpPr>
          <p:cNvPr id="4" name="Date Placeholder 3"/>
          <p:cNvSpPr>
            <a:spLocks noGrp="1"/>
          </p:cNvSpPr>
          <p:nvPr>
            <p:ph type="dt" sz="half" idx="10"/>
          </p:nvPr>
        </p:nvSpPr>
        <p:spPr/>
        <p:txBody>
          <a:bodyPr/>
          <a:lstStyle/>
          <a:p>
            <a:fld id="{6B171AD8-BD5F-4503-8C65-79BF784426C3}" type="datetime7">
              <a:rPr lang="de-DE" smtClean="0"/>
              <a:pPr/>
              <a:t>Aug-19</a:t>
            </a:fld>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pPr/>
              <a:t>35</a:t>
            </a:fld>
            <a:endParaRPr lang="de-AT" dirty="0"/>
          </a:p>
        </p:txBody>
      </p:sp>
    </p:spTree>
    <p:extLst>
      <p:ext uri="{BB962C8B-B14F-4D97-AF65-F5344CB8AC3E}">
        <p14:creationId xmlns:p14="http://schemas.microsoft.com/office/powerpoint/2010/main" val="7608381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err="1" smtClean="0">
                <a:solidFill>
                  <a:schemeClr val="tx1">
                    <a:lumMod val="75000"/>
                    <a:lumOff val="25000"/>
                  </a:schemeClr>
                </a:solidFill>
              </a:rPr>
              <a:t>Bibliography</a:t>
            </a:r>
            <a:r>
              <a:rPr lang="de-AT" b="1" dirty="0" smtClean="0">
                <a:solidFill>
                  <a:schemeClr val="tx1">
                    <a:lumMod val="75000"/>
                    <a:lumOff val="25000"/>
                  </a:schemeClr>
                </a:solidFill>
              </a:rPr>
              <a:t> </a:t>
            </a:r>
            <a:endParaRPr lang="de-DE" b="1" dirty="0">
              <a:solidFill>
                <a:schemeClr val="tx1">
                  <a:lumMod val="75000"/>
                  <a:lumOff val="25000"/>
                </a:schemeClr>
              </a:solidFill>
            </a:endParaRPr>
          </a:p>
        </p:txBody>
      </p:sp>
      <p:sp>
        <p:nvSpPr>
          <p:cNvPr id="3" name="Inhaltsplatzhalter 2"/>
          <p:cNvSpPr>
            <a:spLocks noGrp="1"/>
          </p:cNvSpPr>
          <p:nvPr>
            <p:ph idx="1"/>
          </p:nvPr>
        </p:nvSpPr>
        <p:spPr>
          <a:xfrm>
            <a:off x="251520" y="1700808"/>
            <a:ext cx="8435280" cy="4776192"/>
          </a:xfrm>
        </p:spPr>
        <p:txBody>
          <a:bodyPr>
            <a:normAutofit fontScale="92500" lnSpcReduction="10000"/>
          </a:bodyPr>
          <a:lstStyle/>
          <a:p>
            <a:r>
              <a:rPr lang="de-AT" sz="1300" dirty="0" smtClean="0"/>
              <a:t>Via </a:t>
            </a:r>
            <a:r>
              <a:rPr lang="de-AT" sz="1300" dirty="0"/>
              <a:t>donau, „Handbuch der Donauschifffahrt“ (2013</a:t>
            </a:r>
            <a:r>
              <a:rPr lang="de-AT" sz="1300" dirty="0" smtClean="0"/>
              <a:t>), Download</a:t>
            </a:r>
            <a:r>
              <a:rPr lang="de-AT" sz="1300" dirty="0"/>
              <a:t>: </a:t>
            </a:r>
            <a:r>
              <a:rPr lang="de-AT" sz="1300" dirty="0">
                <a:hlinkClick r:id="rId3"/>
              </a:rPr>
              <a:t>http://www.viadonau.org/de/newsroom/publikationen/handbuch-der-donauschifffahrt</a:t>
            </a:r>
            <a:r>
              <a:rPr lang="de-AT" sz="1300" dirty="0" smtClean="0">
                <a:hlinkClick r:id="rId3"/>
              </a:rPr>
              <a:t>/</a:t>
            </a:r>
            <a:r>
              <a:rPr lang="de-AT" sz="1300" dirty="0" smtClean="0"/>
              <a:t> </a:t>
            </a:r>
          </a:p>
          <a:p>
            <a:r>
              <a:rPr lang="de-DE" sz="1300" dirty="0"/>
              <a:t>Posset et al., „Intermodaler Verkehr Europa“ (2014</a:t>
            </a:r>
            <a:r>
              <a:rPr lang="de-DE" sz="1300" dirty="0" smtClean="0"/>
              <a:t>)</a:t>
            </a:r>
          </a:p>
          <a:p>
            <a:pPr defTabSz="904234">
              <a:spcBef>
                <a:spcPts val="0"/>
              </a:spcBef>
              <a:buSzTx/>
              <a:defRPr/>
            </a:pPr>
            <a:r>
              <a:rPr lang="de-DE" sz="1300" dirty="0"/>
              <a:t>BMVIT, </a:t>
            </a:r>
            <a:r>
              <a:rPr lang="de-DE" sz="1300" dirty="0" smtClean="0"/>
              <a:t>Court </a:t>
            </a:r>
            <a:r>
              <a:rPr lang="de-DE" sz="1300" dirty="0" err="1" smtClean="0"/>
              <a:t>of</a:t>
            </a:r>
            <a:r>
              <a:rPr lang="de-DE" sz="1300" dirty="0" smtClean="0"/>
              <a:t> Audit; </a:t>
            </a:r>
            <a:r>
              <a:rPr lang="de-DE" sz="1300" dirty="0"/>
              <a:t>„Bericht des Rechnungshof: Nachhaltiger Güterverkehr – Intermodale Vernetzung” (2012</a:t>
            </a:r>
            <a:r>
              <a:rPr lang="de-DE" sz="1300" dirty="0" smtClean="0"/>
              <a:t>),Online</a:t>
            </a:r>
            <a:r>
              <a:rPr lang="de-DE" sz="1300" dirty="0"/>
              <a:t>: </a:t>
            </a:r>
            <a:r>
              <a:rPr lang="de-DE" sz="1300" dirty="0">
                <a:hlinkClick r:id="rId4"/>
              </a:rPr>
              <a:t>http://</a:t>
            </a:r>
            <a:r>
              <a:rPr lang="de-DE" sz="1300" dirty="0" smtClean="0">
                <a:hlinkClick r:id="rId4"/>
              </a:rPr>
              <a:t>www.rechnungshof.gv.at/fileadmin/downloads/2012/berichte/teilberichte/bund/Bund_2012_05/Bund_2012_05_4.pdf</a:t>
            </a:r>
            <a:r>
              <a:rPr lang="de-DE" sz="1300" dirty="0" smtClean="0"/>
              <a:t> </a:t>
            </a:r>
            <a:r>
              <a:rPr lang="de-DE" sz="1300" dirty="0"/>
              <a:t>[26.07.2016</a:t>
            </a:r>
            <a:r>
              <a:rPr lang="de-DE" sz="1300" dirty="0" smtClean="0"/>
              <a:t>]</a:t>
            </a:r>
          </a:p>
          <a:p>
            <a:pPr>
              <a:spcBef>
                <a:spcPts val="0"/>
              </a:spcBef>
              <a:buSzTx/>
              <a:defRPr/>
            </a:pPr>
            <a:r>
              <a:rPr lang="de-AT" sz="1300" dirty="0"/>
              <a:t>Eurostat, „Freight transport statistics – modal split“, (2016), </a:t>
            </a:r>
            <a:r>
              <a:rPr lang="de-AT" sz="1300" dirty="0" smtClean="0"/>
              <a:t>Online: </a:t>
            </a:r>
            <a:r>
              <a:rPr lang="de-AT" sz="1300" dirty="0">
                <a:hlinkClick r:id="rId5"/>
              </a:rPr>
              <a:t>http://ec.europa.eu/eurostat/statistics-explained/index.php/Freight_transport_statistics_-_</a:t>
            </a:r>
            <a:r>
              <a:rPr lang="de-AT" sz="1300" dirty="0" smtClean="0">
                <a:hlinkClick r:id="rId5"/>
              </a:rPr>
              <a:t>modal_split</a:t>
            </a:r>
            <a:r>
              <a:rPr lang="de-AT" sz="1300" dirty="0" smtClean="0"/>
              <a:t>  </a:t>
            </a:r>
            <a:r>
              <a:rPr lang="de-AT" sz="1300" dirty="0"/>
              <a:t>[</a:t>
            </a:r>
            <a:r>
              <a:rPr lang="de-AT" sz="1300" dirty="0" smtClean="0"/>
              <a:t>26.07.2016]</a:t>
            </a:r>
            <a:endParaRPr lang="de-AT" sz="1300" dirty="0"/>
          </a:p>
          <a:p>
            <a:pPr defTabSz="904234">
              <a:spcBef>
                <a:spcPts val="0"/>
              </a:spcBef>
              <a:buSzTx/>
              <a:defRPr/>
            </a:pPr>
            <a:r>
              <a:rPr lang="en-US" sz="1300" dirty="0"/>
              <a:t>European Commission, “EU energy, transport and GHG emissions  - Trends to 2050 Reference Scenario 2013” (2013</a:t>
            </a:r>
            <a:r>
              <a:rPr lang="en-US" sz="1300" dirty="0" smtClean="0"/>
              <a:t>), Online</a:t>
            </a:r>
            <a:r>
              <a:rPr lang="en-US" sz="1300" dirty="0"/>
              <a:t>: </a:t>
            </a:r>
            <a:r>
              <a:rPr lang="en-US" sz="1300" spc="60" dirty="0">
                <a:hlinkClick r:id="rId6"/>
              </a:rPr>
              <a:t>http://ec.europa.eu/transport/media/publications/doc/trends-to-2050-update-2013.pdf</a:t>
            </a:r>
            <a:r>
              <a:rPr lang="en-US" sz="1300" spc="60" dirty="0"/>
              <a:t>  </a:t>
            </a:r>
            <a:r>
              <a:rPr lang="de-DE" sz="1300" dirty="0"/>
              <a:t>[26.07.2016</a:t>
            </a:r>
            <a:r>
              <a:rPr lang="de-DE" sz="1300" dirty="0" smtClean="0"/>
              <a:t>]</a:t>
            </a:r>
            <a:endParaRPr lang="en-US" sz="1300" spc="60" dirty="0"/>
          </a:p>
          <a:p>
            <a:pPr defTabSz="904234">
              <a:spcBef>
                <a:spcPts val="0"/>
              </a:spcBef>
              <a:buSzTx/>
              <a:defRPr/>
            </a:pPr>
            <a:r>
              <a:rPr lang="en-US" sz="1300" dirty="0"/>
              <a:t>International Transport Forum/ OECD, “ITF Transport Outlook 2015”, (2015), </a:t>
            </a:r>
            <a:r>
              <a:rPr lang="en-US" sz="1300" dirty="0" smtClean="0"/>
              <a:t>Online</a:t>
            </a:r>
            <a:r>
              <a:rPr lang="en-US" sz="1300" dirty="0"/>
              <a:t>: </a:t>
            </a:r>
            <a:r>
              <a:rPr lang="en-US" sz="1300" spc="60" dirty="0">
                <a:hlinkClick r:id="rId7"/>
              </a:rPr>
              <a:t>http://</a:t>
            </a:r>
            <a:r>
              <a:rPr lang="en-US" sz="1300" spc="60" dirty="0" smtClean="0">
                <a:hlinkClick r:id="rId7"/>
              </a:rPr>
              <a:t>www.oecd-ilibrary.org/docserver/download/7414021e.pdf?expires=1457012730&amp;id=id&amp;accname=ocid56027859&amp;checksum=F3F96F396835D30F46A01AD6921DC83C</a:t>
            </a:r>
            <a:r>
              <a:rPr lang="en-US" sz="1300" spc="60" dirty="0" smtClean="0"/>
              <a:t> </a:t>
            </a:r>
            <a:r>
              <a:rPr lang="de-DE" sz="1300" dirty="0"/>
              <a:t>[26.07.2016</a:t>
            </a:r>
            <a:r>
              <a:rPr lang="de-DE" sz="1300" dirty="0" smtClean="0"/>
              <a:t>]</a:t>
            </a:r>
            <a:endParaRPr lang="de-AT" sz="1300" dirty="0"/>
          </a:p>
          <a:p>
            <a:pPr defTabSz="904234">
              <a:spcBef>
                <a:spcPts val="0"/>
              </a:spcBef>
              <a:buSzTx/>
              <a:defRPr/>
            </a:pPr>
            <a:r>
              <a:rPr lang="en-GB" sz="1300" dirty="0" smtClean="0"/>
              <a:t>European Commission</a:t>
            </a:r>
            <a:r>
              <a:rPr lang="en-GB" sz="1300" dirty="0"/>
              <a:t>, “White Paper on transport – Roadmap to a single European transport area – towards a competitive and resource-efficient transport system” (2011), </a:t>
            </a:r>
            <a:r>
              <a:rPr lang="en-GB" sz="1300" dirty="0" smtClean="0"/>
              <a:t>Online</a:t>
            </a:r>
            <a:r>
              <a:rPr lang="en-GB" sz="1300" dirty="0"/>
              <a:t>: </a:t>
            </a:r>
            <a:r>
              <a:rPr lang="en-GB" sz="1300" dirty="0">
                <a:hlinkClick r:id="rId8"/>
              </a:rPr>
              <a:t>http://</a:t>
            </a:r>
            <a:r>
              <a:rPr lang="en-GB" sz="1300" dirty="0" smtClean="0">
                <a:hlinkClick r:id="rId8"/>
              </a:rPr>
              <a:t>ec.europa.eu/transport/themes/strategies/doc/2011_white_paper/white-paper-illustrated-brochure_en.pdf</a:t>
            </a:r>
            <a:r>
              <a:rPr lang="en-GB" sz="1300" dirty="0" smtClean="0"/>
              <a:t> </a:t>
            </a:r>
            <a:r>
              <a:rPr lang="de-DE" sz="1300" dirty="0"/>
              <a:t>[26.07.2016</a:t>
            </a:r>
            <a:r>
              <a:rPr lang="de-DE" sz="1300" dirty="0" smtClean="0"/>
              <a:t>]</a:t>
            </a:r>
            <a:endParaRPr lang="en-GB" sz="1300" dirty="0"/>
          </a:p>
          <a:p>
            <a:pPr>
              <a:spcBef>
                <a:spcPts val="0"/>
              </a:spcBef>
              <a:buSzTx/>
              <a:defRPr/>
            </a:pPr>
            <a:r>
              <a:rPr lang="de-DE" sz="1300" dirty="0" smtClean="0"/>
              <a:t>Institute </a:t>
            </a:r>
            <a:r>
              <a:rPr lang="de-DE" sz="1300" dirty="0"/>
              <a:t>for Transport Studies, </a:t>
            </a:r>
            <a:r>
              <a:rPr lang="de-DE" sz="1300" dirty="0" smtClean="0"/>
              <a:t>University </a:t>
            </a:r>
            <a:r>
              <a:rPr lang="de-DE" sz="1300" dirty="0"/>
              <a:t>Leeds, </a:t>
            </a:r>
            <a:r>
              <a:rPr lang="de-DE" sz="1300" dirty="0" smtClean="0"/>
              <a:t>United </a:t>
            </a:r>
            <a:r>
              <a:rPr lang="de-DE" sz="1300" dirty="0" err="1" smtClean="0"/>
              <a:t>Kingdom</a:t>
            </a:r>
            <a:r>
              <a:rPr lang="de-DE" sz="1300" dirty="0" smtClean="0"/>
              <a:t>;</a:t>
            </a:r>
            <a:r>
              <a:rPr lang="de-AT" sz="1300" dirty="0" smtClean="0"/>
              <a:t> </a:t>
            </a:r>
            <a:r>
              <a:rPr lang="de-AT" sz="1300" dirty="0"/>
              <a:t>„Die Zukunft der Nachhaltigkeit in Güterverkehr und Logistik“ (2010), Online: </a:t>
            </a:r>
            <a:r>
              <a:rPr lang="de-AT" sz="1300" dirty="0">
                <a:hlinkClick r:id="rId9"/>
              </a:rPr>
              <a:t>http://</a:t>
            </a:r>
            <a:r>
              <a:rPr lang="de-AT" sz="1300" dirty="0" smtClean="0">
                <a:hlinkClick r:id="rId9"/>
              </a:rPr>
              <a:t>www.europarl.europa.eu/RegData/etudes/note/join/2010/431578/IPOL-TRAN_NT(2010)431578_DE.pdf</a:t>
            </a:r>
            <a:r>
              <a:rPr lang="de-AT" sz="1300" dirty="0" smtClean="0"/>
              <a:t>  </a:t>
            </a:r>
            <a:r>
              <a:rPr lang="de-DE" sz="1300" dirty="0" smtClean="0"/>
              <a:t>[</a:t>
            </a:r>
            <a:r>
              <a:rPr lang="de-DE" sz="1300" dirty="0"/>
              <a:t>26.07.2016]</a:t>
            </a:r>
          </a:p>
          <a:p>
            <a:r>
              <a:rPr lang="de-DE" sz="1400" dirty="0" err="1"/>
              <a:t>Results</a:t>
            </a:r>
            <a:r>
              <a:rPr lang="de-DE" sz="1400" dirty="0"/>
              <a:t> Internal Report „</a:t>
            </a:r>
            <a:r>
              <a:rPr lang="de-DE" sz="1400" dirty="0" err="1"/>
              <a:t>SynChain</a:t>
            </a:r>
            <a:r>
              <a:rPr lang="de-DE" sz="1400" dirty="0"/>
              <a:t>“ (2015) – </a:t>
            </a:r>
            <a:r>
              <a:rPr lang="de-DE" sz="1400" dirty="0" err="1"/>
              <a:t>for</a:t>
            </a:r>
            <a:r>
              <a:rPr lang="de-DE" sz="1400" dirty="0"/>
              <a:t> </a:t>
            </a:r>
            <a:r>
              <a:rPr lang="de-DE" sz="1400" dirty="0" err="1"/>
              <a:t>more</a:t>
            </a:r>
            <a:r>
              <a:rPr lang="de-DE" sz="1400" dirty="0"/>
              <a:t> </a:t>
            </a:r>
            <a:r>
              <a:rPr lang="de-DE" sz="1400" dirty="0" err="1"/>
              <a:t>information</a:t>
            </a:r>
            <a:r>
              <a:rPr lang="de-DE" sz="1400" dirty="0"/>
              <a:t> </a:t>
            </a:r>
            <a:r>
              <a:rPr lang="de-DE" sz="1400" dirty="0" err="1"/>
              <a:t>regarding</a:t>
            </a:r>
            <a:r>
              <a:rPr lang="de-DE" sz="1400" dirty="0"/>
              <a:t> </a:t>
            </a:r>
            <a:r>
              <a:rPr lang="de-DE" sz="1400" dirty="0" err="1"/>
              <a:t>this</a:t>
            </a:r>
            <a:r>
              <a:rPr lang="de-DE" sz="1400" dirty="0"/>
              <a:t> </a:t>
            </a:r>
            <a:r>
              <a:rPr lang="de-DE" sz="1400" dirty="0" err="1"/>
              <a:t>source</a:t>
            </a:r>
            <a:r>
              <a:rPr lang="de-DE" sz="1400" dirty="0"/>
              <a:t> </a:t>
            </a:r>
            <a:r>
              <a:rPr lang="de-DE" sz="1400" dirty="0" err="1"/>
              <a:t>kindly</a:t>
            </a:r>
            <a:r>
              <a:rPr lang="de-DE" sz="1400" dirty="0"/>
              <a:t> </a:t>
            </a:r>
            <a:r>
              <a:rPr lang="de-DE" sz="1400" dirty="0" err="1"/>
              <a:t>contact</a:t>
            </a:r>
            <a:r>
              <a:rPr lang="de-DE" sz="1400" dirty="0"/>
              <a:t> </a:t>
            </a:r>
            <a:r>
              <a:rPr lang="de-DE" sz="1400" dirty="0" err="1"/>
              <a:t>us</a:t>
            </a:r>
            <a:r>
              <a:rPr lang="de-DE" sz="1400" dirty="0"/>
              <a:t>. </a:t>
            </a:r>
          </a:p>
          <a:p>
            <a:r>
              <a:rPr lang="de-AT" sz="1400" dirty="0" smtClean="0"/>
              <a:t>Dominic </a:t>
            </a:r>
            <a:r>
              <a:rPr lang="de-AT" sz="1400" dirty="0"/>
              <a:t>Stead, „Mid-term review of the European Commission‘s 2001 Transport White Paper“ (2006), </a:t>
            </a:r>
            <a:r>
              <a:rPr lang="de-AT" sz="1400" dirty="0" smtClean="0"/>
              <a:t>Online</a:t>
            </a:r>
            <a:r>
              <a:rPr lang="de-AT" sz="1400" dirty="0"/>
              <a:t>: </a:t>
            </a:r>
            <a:r>
              <a:rPr lang="de-AT" sz="1400" dirty="0">
                <a:hlinkClick r:id="rId10"/>
              </a:rPr>
              <a:t>http://</a:t>
            </a:r>
            <a:r>
              <a:rPr lang="de-AT" sz="1400" dirty="0" smtClean="0">
                <a:hlinkClick r:id="rId10"/>
              </a:rPr>
              <a:t>www.ejtir.tudelft.nl/issues/2006_04/pdf/2006_04_04.pdf</a:t>
            </a:r>
            <a:r>
              <a:rPr lang="de-AT" sz="1400" dirty="0" smtClean="0"/>
              <a:t> </a:t>
            </a:r>
            <a:r>
              <a:rPr lang="de-DE" sz="1400" dirty="0"/>
              <a:t>[26.07.2016]</a:t>
            </a:r>
          </a:p>
          <a:p>
            <a:r>
              <a:rPr lang="de-DE" sz="1300" dirty="0" smtClean="0"/>
              <a:t>Europe </a:t>
            </a:r>
            <a:r>
              <a:rPr lang="de-DE" sz="1300" dirty="0"/>
              <a:t>Container Terminals BV, „</a:t>
            </a:r>
            <a:r>
              <a:rPr lang="en-US" sz="1300" dirty="0"/>
              <a:t>The future of freight transport – ECT‘s vision on sustainable and reliable European transport</a:t>
            </a:r>
            <a:r>
              <a:rPr lang="de-DE" sz="1300" dirty="0"/>
              <a:t>“ (2011), </a:t>
            </a:r>
            <a:r>
              <a:rPr lang="de-DE" sz="1300" dirty="0" smtClean="0"/>
              <a:t>Online</a:t>
            </a:r>
            <a:r>
              <a:rPr lang="de-DE" sz="1300" dirty="0"/>
              <a:t>: </a:t>
            </a:r>
            <a:r>
              <a:rPr lang="de-DE" sz="1300" dirty="0">
                <a:hlinkClick r:id="rId11"/>
              </a:rPr>
              <a:t>http://</a:t>
            </a:r>
            <a:r>
              <a:rPr lang="de-DE" sz="1300" dirty="0" smtClean="0">
                <a:hlinkClick r:id="rId11"/>
              </a:rPr>
              <a:t>www.informatie.binnenvaart.nl/documenten/doc_view/158-the-future-of-freight-transport-ect-s-vision-on-sustainable-and-reliable-european-transport</a:t>
            </a:r>
            <a:r>
              <a:rPr lang="de-DE" sz="1300" dirty="0" smtClean="0"/>
              <a:t> [</a:t>
            </a:r>
            <a:r>
              <a:rPr lang="de-DE" sz="1300" dirty="0"/>
              <a:t>26.07.2016]</a:t>
            </a:r>
          </a:p>
          <a:p>
            <a:pPr>
              <a:spcBef>
                <a:spcPts val="0"/>
              </a:spcBef>
              <a:buSzTx/>
              <a:defRPr/>
            </a:pPr>
            <a:r>
              <a:rPr lang="de-DE" sz="1300" dirty="0"/>
              <a:t>Lehmacher W., „Wirtschaft, Gesellschaft und Logistik 2050 in Logistik – eine Industrie, die (sich) bewegt. Strategien und Lösungen entlang der Supply Chain 4.0“ (2015</a:t>
            </a:r>
            <a:r>
              <a:rPr lang="de-DE" sz="1300" dirty="0" smtClean="0"/>
              <a:t>)</a:t>
            </a:r>
            <a:endParaRPr lang="de-AT" sz="1300" dirty="0"/>
          </a:p>
          <a:p>
            <a:pPr defTabSz="904234">
              <a:spcBef>
                <a:spcPts val="0"/>
              </a:spcBef>
              <a:buSzTx/>
              <a:defRPr/>
            </a:pPr>
            <a:endParaRPr lang="de-DE" sz="1200" dirty="0"/>
          </a:p>
          <a:p>
            <a:pPr defTabSz="904234">
              <a:spcBef>
                <a:spcPts val="0"/>
              </a:spcBef>
              <a:buSzTx/>
              <a:defRPr/>
            </a:pPr>
            <a:endParaRPr lang="de-DE" sz="1600" dirty="0" smtClean="0"/>
          </a:p>
          <a:p>
            <a:endParaRPr lang="de-AT" sz="1600" dirty="0" smtClean="0"/>
          </a:p>
          <a:p>
            <a:endParaRPr lang="de-AT" sz="1600" dirty="0" smtClean="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36</a:t>
            </a:fld>
            <a:endParaRPr lang="de-AT" dirty="0">
              <a:solidFill>
                <a:prstClr val="white"/>
              </a:solidFill>
            </a:endParaRPr>
          </a:p>
        </p:txBody>
      </p:sp>
      <p:sp>
        <p:nvSpPr>
          <p:cNvPr id="6"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30056977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p41662\AppData\Local\Microsoft\Windows\Temporary Internet Files\Content.Outlook\VDWGJMU4\RZ-Logo-Logistikum-hoch-cmyk-2000x2000px.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5589241"/>
            <a:ext cx="1259633" cy="1032668"/>
          </a:xfrm>
          <a:prstGeom prst="rect">
            <a:avLst/>
          </a:prstGeom>
          <a:noFill/>
          <a:extLst/>
        </p:spPr>
      </p:pic>
      <p:sp>
        <p:nvSpPr>
          <p:cNvPr id="2" name="Title 1"/>
          <p:cNvSpPr>
            <a:spLocks noGrp="1"/>
          </p:cNvSpPr>
          <p:nvPr>
            <p:ph type="title"/>
          </p:nvPr>
        </p:nvSpPr>
        <p:spPr/>
        <p:txBody>
          <a:bodyPr/>
          <a:lstStyle/>
          <a:p>
            <a:r>
              <a:rPr lang="de-AT" b="1" dirty="0" smtClean="0">
                <a:solidFill>
                  <a:schemeClr val="tx1">
                    <a:lumMod val="75000"/>
                    <a:lumOff val="25000"/>
                  </a:schemeClr>
                </a:solidFill>
              </a:rPr>
              <a:t>Additional Information</a:t>
            </a:r>
            <a:endParaRPr lang="de-AT" b="1" dirty="0">
              <a:solidFill>
                <a:schemeClr val="tx1">
                  <a:lumMod val="75000"/>
                  <a:lumOff val="25000"/>
                </a:schemeClr>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de-AT" sz="2000" b="1" dirty="0" err="1" smtClean="0"/>
              <a:t>We</a:t>
            </a:r>
            <a:r>
              <a:rPr lang="de-AT" sz="2000" b="1" dirty="0" smtClean="0"/>
              <a:t> </a:t>
            </a:r>
            <a:r>
              <a:rPr lang="de-AT" sz="2000" b="1" dirty="0" err="1" smtClean="0"/>
              <a:t>hope</a:t>
            </a:r>
            <a:r>
              <a:rPr lang="de-AT" sz="2000" b="1" dirty="0" smtClean="0"/>
              <a:t> </a:t>
            </a:r>
            <a:r>
              <a:rPr lang="de-AT" sz="2000" b="1" dirty="0" err="1" smtClean="0"/>
              <a:t>our</a:t>
            </a:r>
            <a:r>
              <a:rPr lang="de-AT" sz="2000" b="1" dirty="0" smtClean="0"/>
              <a:t> </a:t>
            </a:r>
            <a:r>
              <a:rPr lang="de-AT" sz="2000" b="1" dirty="0" err="1" smtClean="0"/>
              <a:t>slide</a:t>
            </a:r>
            <a:r>
              <a:rPr lang="de-AT" sz="2000" b="1" dirty="0" smtClean="0"/>
              <a:t> </a:t>
            </a:r>
            <a:r>
              <a:rPr lang="de-AT" sz="2000" b="1" dirty="0" err="1" smtClean="0"/>
              <a:t>set</a:t>
            </a:r>
            <a:r>
              <a:rPr lang="de-AT" sz="2000" b="1" dirty="0" smtClean="0"/>
              <a:t> </a:t>
            </a:r>
            <a:r>
              <a:rPr lang="de-AT" sz="2000" b="1" dirty="0" err="1" smtClean="0"/>
              <a:t>meets</a:t>
            </a:r>
            <a:r>
              <a:rPr lang="de-AT" sz="2000" b="1" dirty="0" smtClean="0"/>
              <a:t> </a:t>
            </a:r>
            <a:r>
              <a:rPr lang="de-AT" sz="2000" b="1" dirty="0" err="1" smtClean="0"/>
              <a:t>your</a:t>
            </a:r>
            <a:r>
              <a:rPr lang="de-AT" sz="2000" b="1" dirty="0" smtClean="0"/>
              <a:t> </a:t>
            </a:r>
            <a:r>
              <a:rPr lang="de-AT" sz="2000" b="1" dirty="0" err="1" smtClean="0"/>
              <a:t>requirements</a:t>
            </a:r>
            <a:r>
              <a:rPr lang="de-AT" sz="2000" b="1" dirty="0" smtClean="0"/>
              <a:t>!</a:t>
            </a:r>
          </a:p>
          <a:p>
            <a:pPr marL="0" indent="0">
              <a:buNone/>
            </a:pPr>
            <a:endParaRPr lang="de-AT" sz="2000" b="1" dirty="0" smtClean="0"/>
          </a:p>
          <a:p>
            <a:pPr marL="0" indent="0">
              <a:buNone/>
            </a:pPr>
            <a:r>
              <a:rPr lang="de-AT" sz="2000" b="1" dirty="0"/>
              <a:t> </a:t>
            </a:r>
            <a:r>
              <a:rPr lang="de-AT" sz="2000" b="1" dirty="0" smtClean="0"/>
              <a:t>        - </a:t>
            </a:r>
            <a:r>
              <a:rPr lang="de-AT" sz="2000" b="1" dirty="0" err="1" smtClean="0"/>
              <a:t>Your</a:t>
            </a:r>
            <a:r>
              <a:rPr lang="de-AT" sz="2000" b="1" dirty="0" smtClean="0"/>
              <a:t> </a:t>
            </a:r>
            <a:r>
              <a:rPr lang="de-AT" sz="2000" b="1" dirty="0" err="1" smtClean="0"/>
              <a:t>are</a:t>
            </a:r>
            <a:r>
              <a:rPr lang="de-AT" sz="2000" b="1" dirty="0" smtClean="0"/>
              <a:t> </a:t>
            </a:r>
            <a:r>
              <a:rPr lang="de-AT" sz="2000" b="1" dirty="0" err="1" smtClean="0"/>
              <a:t>welcome</a:t>
            </a:r>
            <a:r>
              <a:rPr lang="de-AT" sz="2000" b="1" dirty="0" smtClean="0"/>
              <a:t> </a:t>
            </a:r>
            <a:r>
              <a:rPr lang="de-AT" sz="2000" b="1" dirty="0" err="1" smtClean="0"/>
              <a:t>to</a:t>
            </a:r>
            <a:r>
              <a:rPr lang="de-AT" sz="2000" b="1" dirty="0" smtClean="0"/>
              <a:t> </a:t>
            </a:r>
            <a:r>
              <a:rPr lang="de-AT" sz="2000" b="1" dirty="0" err="1" smtClean="0"/>
              <a:t>adapt</a:t>
            </a:r>
            <a:r>
              <a:rPr lang="de-AT" sz="2000" b="1" dirty="0" smtClean="0"/>
              <a:t> </a:t>
            </a:r>
            <a:r>
              <a:rPr lang="de-AT" sz="2000" b="1" dirty="0" err="1" smtClean="0"/>
              <a:t>the</a:t>
            </a:r>
            <a:r>
              <a:rPr lang="de-AT" sz="2000" b="1" dirty="0" smtClean="0"/>
              <a:t> </a:t>
            </a:r>
            <a:r>
              <a:rPr lang="de-AT" sz="2000" b="1" dirty="0" err="1" smtClean="0"/>
              <a:t>slide</a:t>
            </a:r>
            <a:r>
              <a:rPr lang="de-AT" sz="2000" b="1" dirty="0" smtClean="0"/>
              <a:t> </a:t>
            </a:r>
            <a:r>
              <a:rPr lang="de-AT" sz="2000" b="1" dirty="0" err="1" smtClean="0"/>
              <a:t>set</a:t>
            </a:r>
            <a:r>
              <a:rPr lang="de-AT" sz="2000" b="1" dirty="0" smtClean="0"/>
              <a:t> </a:t>
            </a:r>
            <a:r>
              <a:rPr lang="de-AT" sz="2000" b="1" dirty="0" err="1" smtClean="0"/>
              <a:t>according</a:t>
            </a:r>
            <a:r>
              <a:rPr lang="de-AT" sz="2000" b="1" dirty="0" smtClean="0"/>
              <a:t> </a:t>
            </a:r>
            <a:r>
              <a:rPr lang="de-AT" sz="2000" b="1" dirty="0" err="1" smtClean="0"/>
              <a:t>to</a:t>
            </a:r>
            <a:r>
              <a:rPr lang="de-AT" sz="2000" b="1" dirty="0" smtClean="0"/>
              <a:t> </a:t>
            </a:r>
            <a:r>
              <a:rPr lang="de-AT" sz="2000" b="1" dirty="0" err="1" smtClean="0"/>
              <a:t>your</a:t>
            </a:r>
            <a:r>
              <a:rPr lang="de-AT" sz="2000" b="1" dirty="0" smtClean="0"/>
              <a:t> </a:t>
            </a:r>
            <a:r>
              <a:rPr lang="de-AT" sz="2000" b="1" dirty="0" err="1" smtClean="0"/>
              <a:t>wishes</a:t>
            </a:r>
            <a:r>
              <a:rPr lang="de-AT" sz="2000" b="1" dirty="0" smtClean="0"/>
              <a:t> </a:t>
            </a:r>
            <a:r>
              <a:rPr lang="de-AT" sz="2000" b="1" dirty="0" err="1" smtClean="0"/>
              <a:t>and</a:t>
            </a:r>
            <a:r>
              <a:rPr lang="de-AT" sz="2000" b="1" dirty="0" smtClean="0"/>
              <a:t> </a:t>
            </a:r>
            <a:r>
              <a:rPr lang="de-AT" sz="2000" b="1" dirty="0" err="1" smtClean="0"/>
              <a:t>requirements</a:t>
            </a:r>
            <a:r>
              <a:rPr lang="de-AT" sz="2000" b="1" dirty="0" smtClean="0"/>
              <a:t> </a:t>
            </a:r>
            <a:r>
              <a:rPr lang="de-AT" sz="2000" b="1" dirty="0" err="1" smtClean="0"/>
              <a:t>and</a:t>
            </a:r>
            <a:r>
              <a:rPr lang="de-AT" sz="2000" b="1" dirty="0" smtClean="0"/>
              <a:t> </a:t>
            </a:r>
            <a:r>
              <a:rPr lang="de-AT" sz="2000" b="1" dirty="0" err="1" smtClean="0"/>
              <a:t>use</a:t>
            </a:r>
            <a:r>
              <a:rPr lang="de-AT" sz="2000" b="1" dirty="0" smtClean="0"/>
              <a:t> </a:t>
            </a:r>
            <a:r>
              <a:rPr lang="de-AT" sz="2000" b="1" dirty="0" err="1" smtClean="0"/>
              <a:t>it</a:t>
            </a:r>
            <a:r>
              <a:rPr lang="de-AT" sz="2000" b="1" dirty="0" smtClean="0"/>
              <a:t> </a:t>
            </a:r>
            <a:r>
              <a:rPr lang="de-AT" sz="2000" b="1" dirty="0" err="1" smtClean="0"/>
              <a:t>for</a:t>
            </a:r>
            <a:r>
              <a:rPr lang="de-AT" sz="2000" b="1" dirty="0" smtClean="0"/>
              <a:t> </a:t>
            </a:r>
            <a:r>
              <a:rPr lang="de-AT" sz="2000" b="1" dirty="0" err="1" smtClean="0"/>
              <a:t>your</a:t>
            </a:r>
            <a:r>
              <a:rPr lang="de-AT" sz="2000" b="1" dirty="0" smtClean="0"/>
              <a:t> </a:t>
            </a:r>
            <a:r>
              <a:rPr lang="de-AT" sz="2000" b="1" dirty="0" err="1" smtClean="0"/>
              <a:t>lessons</a:t>
            </a:r>
            <a:r>
              <a:rPr lang="de-AT" sz="2000" b="1" dirty="0" smtClean="0"/>
              <a:t>/</a:t>
            </a:r>
            <a:r>
              <a:rPr lang="de-AT" sz="2000" b="1" dirty="0" err="1" smtClean="0"/>
              <a:t>lectures</a:t>
            </a:r>
            <a:r>
              <a:rPr lang="de-AT" sz="2000" b="1" dirty="0" smtClean="0"/>
              <a:t>.</a:t>
            </a:r>
          </a:p>
          <a:p>
            <a:pPr marL="0" indent="0">
              <a:buNone/>
            </a:pPr>
            <a:endParaRPr lang="de-AT" sz="2000" b="1" dirty="0"/>
          </a:p>
          <a:p>
            <a:pPr marL="0" indent="0">
              <a:buNone/>
            </a:pPr>
            <a:r>
              <a:rPr lang="de-AT" sz="2000" b="1" dirty="0" err="1" smtClean="0"/>
              <a:t>For</a:t>
            </a:r>
            <a:r>
              <a:rPr lang="de-AT" sz="2000" b="1" dirty="0" smtClean="0"/>
              <a:t> </a:t>
            </a:r>
            <a:r>
              <a:rPr lang="de-AT" sz="2000" b="1" dirty="0" err="1" smtClean="0"/>
              <a:t>questions</a:t>
            </a:r>
            <a:r>
              <a:rPr lang="de-AT" sz="2000" b="1" dirty="0" smtClean="0"/>
              <a:t> </a:t>
            </a:r>
            <a:r>
              <a:rPr lang="de-AT" sz="2000" b="1" dirty="0" err="1" smtClean="0"/>
              <a:t>and</a:t>
            </a:r>
            <a:r>
              <a:rPr lang="de-AT" sz="2000" b="1" dirty="0" smtClean="0"/>
              <a:t> </a:t>
            </a:r>
            <a:r>
              <a:rPr lang="de-AT" sz="2000" b="1" dirty="0" err="1" smtClean="0"/>
              <a:t>feedback</a:t>
            </a:r>
            <a:r>
              <a:rPr lang="de-AT" sz="2000" b="1" dirty="0" smtClean="0"/>
              <a:t> </a:t>
            </a:r>
            <a:r>
              <a:rPr lang="de-AT" sz="2000" b="1" dirty="0" err="1" smtClean="0"/>
              <a:t>please</a:t>
            </a:r>
            <a:r>
              <a:rPr lang="de-AT" sz="2000" b="1" dirty="0" smtClean="0"/>
              <a:t> </a:t>
            </a:r>
            <a:r>
              <a:rPr lang="de-AT" sz="2000" b="1" dirty="0" err="1" smtClean="0"/>
              <a:t>contact</a:t>
            </a:r>
            <a:r>
              <a:rPr lang="de-AT" sz="2000" b="1" dirty="0" smtClean="0"/>
              <a:t> </a:t>
            </a:r>
            <a:r>
              <a:rPr lang="de-AT" sz="2000" b="1" dirty="0" err="1" smtClean="0"/>
              <a:t>our</a:t>
            </a:r>
            <a:r>
              <a:rPr lang="de-AT" sz="2000" b="1" dirty="0" smtClean="0"/>
              <a:t> </a:t>
            </a:r>
            <a:r>
              <a:rPr lang="de-AT" sz="2000" b="1" dirty="0" err="1" smtClean="0"/>
              <a:t>research</a:t>
            </a:r>
            <a:r>
              <a:rPr lang="de-AT" sz="2000" b="1" dirty="0" smtClean="0"/>
              <a:t> </a:t>
            </a:r>
            <a:r>
              <a:rPr lang="de-AT" sz="2000" b="1" dirty="0" err="1" smtClean="0"/>
              <a:t>team</a:t>
            </a:r>
            <a:r>
              <a:rPr lang="de-AT" sz="2000" b="1" dirty="0" smtClean="0"/>
              <a:t>.</a:t>
            </a:r>
          </a:p>
          <a:p>
            <a:pPr marL="0" indent="0">
              <a:buNone/>
            </a:pPr>
            <a:r>
              <a:rPr lang="de-AT" sz="2000" b="1" dirty="0" smtClean="0"/>
              <a:t>alexandra.haller@fh-steyr.at </a:t>
            </a:r>
            <a:r>
              <a:rPr lang="de-AT" sz="2000" b="1" dirty="0" err="1" smtClean="0"/>
              <a:t>or</a:t>
            </a:r>
            <a:r>
              <a:rPr lang="de-AT" sz="2000" b="1" dirty="0" smtClean="0"/>
              <a:t> lisa-maria.putz@fh-steyr.at </a:t>
            </a:r>
            <a:r>
              <a:rPr lang="de-AT" sz="2000" b="1" dirty="0" err="1" smtClean="0"/>
              <a:t>are</a:t>
            </a:r>
            <a:r>
              <a:rPr lang="de-AT" sz="2000" b="1" dirty="0" smtClean="0"/>
              <a:t> at </a:t>
            </a:r>
            <a:r>
              <a:rPr lang="de-AT" sz="2000" b="1" dirty="0" err="1" smtClean="0"/>
              <a:t>your</a:t>
            </a:r>
            <a:r>
              <a:rPr lang="de-AT" sz="2000" b="1" dirty="0" smtClean="0"/>
              <a:t> </a:t>
            </a:r>
            <a:r>
              <a:rPr lang="de-AT" sz="2000" b="1" dirty="0" err="1" smtClean="0"/>
              <a:t>disposal</a:t>
            </a:r>
            <a:r>
              <a:rPr lang="de-AT" sz="2000" b="1" dirty="0" smtClean="0"/>
              <a:t>.</a:t>
            </a:r>
          </a:p>
          <a:p>
            <a:pPr marL="0" indent="0">
              <a:buNone/>
            </a:pPr>
            <a:endParaRPr lang="de-AT" sz="2000" b="1" dirty="0" smtClean="0"/>
          </a:p>
          <a:p>
            <a:pPr marL="0" indent="0">
              <a:buNone/>
            </a:pPr>
            <a:r>
              <a:rPr lang="de-AT" sz="2000" b="1" dirty="0" err="1" smtClean="0"/>
              <a:t>You</a:t>
            </a:r>
            <a:r>
              <a:rPr lang="de-AT" sz="2000" b="1" dirty="0" smtClean="0"/>
              <a:t> can find further slide sets here:</a:t>
            </a:r>
            <a:endParaRPr lang="de-AT" sz="400" b="1" dirty="0"/>
          </a:p>
          <a:p>
            <a:pPr marL="0" indent="0">
              <a:buNone/>
            </a:pPr>
            <a:r>
              <a:rPr lang="de-AT" sz="2000" dirty="0"/>
              <a:t>http://www.reecotrans.at/en/teaching-materials/bundles</a:t>
            </a:r>
            <a:r>
              <a:rPr lang="de-AT" sz="2000" dirty="0" smtClean="0"/>
              <a:t>/ </a:t>
            </a:r>
            <a:endParaRPr lang="de-AT" sz="2000" dirty="0"/>
          </a:p>
          <a:p>
            <a:pPr marL="0" indent="0">
              <a:buNone/>
            </a:pPr>
            <a:endParaRPr lang="de-AT" sz="2000" dirty="0" smtClean="0"/>
          </a:p>
          <a:p>
            <a:pPr marL="0" indent="0">
              <a:buNone/>
            </a:pPr>
            <a:r>
              <a:rPr lang="de-AT" sz="2000" b="1" dirty="0" err="1" smtClean="0"/>
              <a:t>If</a:t>
            </a:r>
            <a:r>
              <a:rPr lang="de-AT" sz="2000" b="1" dirty="0" smtClean="0"/>
              <a:t> </a:t>
            </a:r>
            <a:r>
              <a:rPr lang="de-AT" sz="2000" b="1" dirty="0" err="1" smtClean="0"/>
              <a:t>you</a:t>
            </a:r>
            <a:r>
              <a:rPr lang="de-AT" sz="2000" b="1" dirty="0" smtClean="0"/>
              <a:t> </a:t>
            </a:r>
            <a:r>
              <a:rPr lang="de-AT" sz="2000" b="1" dirty="0" err="1" smtClean="0"/>
              <a:t>are</a:t>
            </a:r>
            <a:r>
              <a:rPr lang="de-AT" sz="2000" b="1" dirty="0" smtClean="0"/>
              <a:t> </a:t>
            </a:r>
            <a:r>
              <a:rPr lang="de-AT" sz="2000" b="1" dirty="0" err="1" smtClean="0"/>
              <a:t>interested</a:t>
            </a:r>
            <a:r>
              <a:rPr lang="de-AT" sz="2000" b="1" dirty="0" smtClean="0"/>
              <a:t> in </a:t>
            </a:r>
            <a:r>
              <a:rPr lang="de-AT" sz="2000" b="1" dirty="0" err="1" smtClean="0"/>
              <a:t>our</a:t>
            </a:r>
            <a:r>
              <a:rPr lang="de-AT" sz="2000" b="1" dirty="0" smtClean="0"/>
              <a:t> Transport School Lab </a:t>
            </a:r>
            <a:r>
              <a:rPr lang="de-AT" sz="2000" b="1" dirty="0" err="1" smtClean="0"/>
              <a:t>or</a:t>
            </a:r>
            <a:r>
              <a:rPr lang="de-AT" sz="2000" b="1" dirty="0" smtClean="0"/>
              <a:t> a </a:t>
            </a:r>
            <a:r>
              <a:rPr lang="de-AT" sz="2000" b="1" dirty="0" err="1" smtClean="0"/>
              <a:t>guest</a:t>
            </a:r>
            <a:r>
              <a:rPr lang="de-AT" sz="2000" b="1" dirty="0" smtClean="0"/>
              <a:t> </a:t>
            </a:r>
            <a:r>
              <a:rPr lang="de-AT" sz="2000" b="1" dirty="0" err="1" smtClean="0"/>
              <a:t>lecture</a:t>
            </a:r>
            <a:r>
              <a:rPr lang="de-AT" sz="2000" b="1" dirty="0" smtClean="0"/>
              <a:t> </a:t>
            </a:r>
            <a:r>
              <a:rPr lang="de-AT" sz="2000" b="1" dirty="0" err="1" smtClean="0"/>
              <a:t>have</a:t>
            </a:r>
            <a:r>
              <a:rPr lang="de-AT" sz="2000" b="1" dirty="0" smtClean="0"/>
              <a:t> a </a:t>
            </a:r>
            <a:r>
              <a:rPr lang="de-AT" sz="2000" b="1" dirty="0" err="1" smtClean="0"/>
              <a:t>look</a:t>
            </a:r>
            <a:r>
              <a:rPr lang="de-AT" sz="2000" b="1" dirty="0" smtClean="0"/>
              <a:t> at:</a:t>
            </a:r>
          </a:p>
          <a:p>
            <a:pPr marL="0" indent="0">
              <a:buNone/>
            </a:pPr>
            <a:r>
              <a:rPr lang="de-AT" sz="2000" dirty="0"/>
              <a:t>http://</a:t>
            </a:r>
            <a:r>
              <a:rPr lang="de-AT" sz="2000" dirty="0" smtClean="0"/>
              <a:t>www.reecotrans.at/en/services/ </a:t>
            </a:r>
            <a:endParaRPr lang="de-AT" sz="2000" dirty="0"/>
          </a:p>
        </p:txBody>
      </p:sp>
      <p:sp>
        <p:nvSpPr>
          <p:cNvPr id="5" name="Slide Number Placeholder 4"/>
          <p:cNvSpPr>
            <a:spLocks noGrp="1"/>
          </p:cNvSpPr>
          <p:nvPr>
            <p:ph type="sldNum" sz="quarter" idx="12"/>
          </p:nvPr>
        </p:nvSpPr>
        <p:spPr/>
        <p:txBody>
          <a:bodyPr/>
          <a:lstStyle/>
          <a:p>
            <a:fld id="{7D34D7BA-8E13-46FE-8871-8877FE7E3568}" type="slidenum">
              <a:rPr lang="de-AT" smtClean="0"/>
              <a:t>37</a:t>
            </a:fld>
            <a:endParaRPr lang="de-AT" dirty="0"/>
          </a:p>
        </p:txBody>
      </p:sp>
      <p:pic>
        <p:nvPicPr>
          <p:cNvPr id="4" name="Picture 3"/>
          <p:cNvPicPr>
            <a:picLocks noChangeAspect="1"/>
          </p:cNvPicPr>
          <p:nvPr/>
        </p:nvPicPr>
        <p:blipFill>
          <a:blip r:embed="rId4" cstate="print">
            <a:grayscl/>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39552" y="2315660"/>
            <a:ext cx="432048" cy="432048"/>
          </a:xfrm>
          <a:prstGeom prst="rect">
            <a:avLst/>
          </a:prstGeom>
          <a:ln>
            <a:noFill/>
          </a:ln>
        </p:spPr>
      </p:pic>
    </p:spTree>
    <p:extLst>
      <p:ext uri="{BB962C8B-B14F-4D97-AF65-F5344CB8AC3E}">
        <p14:creationId xmlns:p14="http://schemas.microsoft.com/office/powerpoint/2010/main" val="24655225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de-AT" sz="3100" b="1" dirty="0" smtClean="0">
                <a:solidFill>
                  <a:schemeClr val="tx1">
                    <a:lumMod val="75000"/>
                    <a:lumOff val="25000"/>
                  </a:schemeClr>
                </a:solidFill>
              </a:rPr>
              <a:t>Agenda </a:t>
            </a:r>
            <a:r>
              <a:rPr lang="de-AT" b="1" dirty="0" smtClean="0">
                <a:solidFill>
                  <a:schemeClr val="tx1">
                    <a:lumMod val="75000"/>
                    <a:lumOff val="25000"/>
                  </a:schemeClr>
                </a:solidFill>
              </a:rPr>
              <a:t/>
            </a:r>
            <a:br>
              <a:rPr lang="de-AT" b="1" dirty="0" smtClean="0">
                <a:solidFill>
                  <a:schemeClr val="tx1">
                    <a:lumMod val="75000"/>
                    <a:lumOff val="25000"/>
                  </a:schemeClr>
                </a:solidFill>
              </a:rPr>
            </a:br>
            <a:r>
              <a:rPr lang="de-AT" sz="2200" dirty="0" smtClean="0">
                <a:solidFill>
                  <a:schemeClr val="tx1">
                    <a:lumMod val="75000"/>
                    <a:lumOff val="25000"/>
                  </a:schemeClr>
                </a:solidFill>
              </a:rPr>
              <a:t>Multimodal </a:t>
            </a:r>
            <a:r>
              <a:rPr lang="de-AT" sz="2200" dirty="0" err="1" smtClean="0">
                <a:solidFill>
                  <a:schemeClr val="tx1">
                    <a:lumMod val="75000"/>
                    <a:lumOff val="25000"/>
                  </a:schemeClr>
                </a:solidFill>
              </a:rPr>
              <a:t>transport</a:t>
            </a:r>
            <a:r>
              <a:rPr lang="de-AT" sz="2200" dirty="0" smtClean="0">
                <a:solidFill>
                  <a:schemeClr val="tx1">
                    <a:lumMod val="75000"/>
                    <a:lumOff val="25000"/>
                  </a:schemeClr>
                </a:solidFill>
              </a:rPr>
              <a:t> </a:t>
            </a:r>
            <a:r>
              <a:rPr lang="de-AT" sz="2200" dirty="0" err="1" smtClean="0">
                <a:solidFill>
                  <a:schemeClr val="tx1">
                    <a:lumMod val="75000"/>
                    <a:lumOff val="25000"/>
                  </a:schemeClr>
                </a:solidFill>
              </a:rPr>
              <a:t>as</a:t>
            </a:r>
            <a:r>
              <a:rPr lang="de-AT" sz="2200" dirty="0" smtClean="0">
                <a:solidFill>
                  <a:schemeClr val="tx1">
                    <a:lumMod val="75000"/>
                    <a:lumOff val="25000"/>
                  </a:schemeClr>
                </a:solidFill>
              </a:rPr>
              <a:t> a </a:t>
            </a:r>
            <a:r>
              <a:rPr lang="de-AT" sz="2200" dirty="0" err="1" smtClean="0">
                <a:solidFill>
                  <a:schemeClr val="tx1">
                    <a:lumMod val="75000"/>
                    <a:lumOff val="25000"/>
                  </a:schemeClr>
                </a:solidFill>
              </a:rPr>
              <a:t>contribution</a:t>
            </a:r>
            <a:r>
              <a:rPr lang="de-AT" sz="2200" dirty="0" smtClean="0">
                <a:solidFill>
                  <a:schemeClr val="tx1">
                    <a:lumMod val="75000"/>
                    <a:lumOff val="25000"/>
                  </a:schemeClr>
                </a:solidFill>
              </a:rPr>
              <a:t> </a:t>
            </a:r>
            <a:r>
              <a:rPr lang="de-AT" sz="2200" dirty="0" err="1" smtClean="0">
                <a:solidFill>
                  <a:schemeClr val="tx1">
                    <a:lumMod val="75000"/>
                    <a:lumOff val="25000"/>
                  </a:schemeClr>
                </a:solidFill>
              </a:rPr>
              <a:t>to</a:t>
            </a:r>
            <a:r>
              <a:rPr lang="de-AT" sz="2200" dirty="0" smtClean="0">
                <a:solidFill>
                  <a:schemeClr val="tx1">
                    <a:lumMod val="75000"/>
                    <a:lumOff val="25000"/>
                  </a:schemeClr>
                </a:solidFill>
              </a:rPr>
              <a:t> </a:t>
            </a:r>
            <a:r>
              <a:rPr lang="de-AT" sz="2200" dirty="0" err="1" smtClean="0">
                <a:solidFill>
                  <a:schemeClr val="tx1">
                    <a:lumMod val="75000"/>
                    <a:lumOff val="25000"/>
                  </a:schemeClr>
                </a:solidFill>
              </a:rPr>
              <a:t>sustainable</a:t>
            </a:r>
            <a:r>
              <a:rPr lang="de-AT" sz="2200" dirty="0" smtClean="0">
                <a:solidFill>
                  <a:schemeClr val="tx1">
                    <a:lumMod val="75000"/>
                    <a:lumOff val="25000"/>
                  </a:schemeClr>
                </a:solidFill>
              </a:rPr>
              <a:t> </a:t>
            </a:r>
            <a:r>
              <a:rPr lang="de-AT" sz="2200" dirty="0" err="1" smtClean="0">
                <a:solidFill>
                  <a:schemeClr val="tx1">
                    <a:lumMod val="75000"/>
                    <a:lumOff val="25000"/>
                  </a:schemeClr>
                </a:solidFill>
              </a:rPr>
              <a:t>freight</a:t>
            </a:r>
            <a:r>
              <a:rPr lang="de-AT" sz="2200" dirty="0" smtClean="0">
                <a:solidFill>
                  <a:schemeClr val="tx1">
                    <a:lumMod val="75000"/>
                    <a:lumOff val="25000"/>
                  </a:schemeClr>
                </a:solidFill>
              </a:rPr>
              <a:t> </a:t>
            </a:r>
            <a:r>
              <a:rPr lang="de-AT" sz="2200" dirty="0" err="1" smtClean="0">
                <a:solidFill>
                  <a:schemeClr val="tx1">
                    <a:lumMod val="75000"/>
                    <a:lumOff val="25000"/>
                  </a:schemeClr>
                </a:solidFill>
              </a:rPr>
              <a:t>transport</a:t>
            </a:r>
            <a:endParaRPr lang="de-AT" sz="2200" dirty="0">
              <a:solidFill>
                <a:schemeClr val="tx1">
                  <a:lumMod val="75000"/>
                  <a:lumOff val="25000"/>
                </a:schemeClr>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graphicFrame>
        <p:nvGraphicFramePr>
          <p:cNvPr id="5" name="Inhaltsplatzhalter 4"/>
          <p:cNvGraphicFramePr>
            <a:graphicFrameLocks/>
          </p:cNvGraphicFramePr>
          <p:nvPr>
            <p:extLst>
              <p:ext uri="{D42A27DB-BD31-4B8C-83A1-F6EECF244321}">
                <p14:modId xmlns:p14="http://schemas.microsoft.com/office/powerpoint/2010/main" val="2456313843"/>
              </p:ext>
            </p:extLst>
          </p:nvPr>
        </p:nvGraphicFramePr>
        <p:xfrm>
          <a:off x="1835696" y="1988840"/>
          <a:ext cx="6480720"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49443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AT" b="1" dirty="0" err="1" smtClean="0">
                <a:solidFill>
                  <a:schemeClr val="tx1">
                    <a:lumMod val="75000"/>
                    <a:lumOff val="25000"/>
                  </a:schemeClr>
                </a:solidFill>
              </a:rPr>
              <a:t>Definitions</a:t>
            </a:r>
            <a:endParaRPr lang="de-AT" b="1" dirty="0">
              <a:solidFill>
                <a:schemeClr val="tx1">
                  <a:lumMod val="75000"/>
                  <a:lumOff val="25000"/>
                </a:schemeClr>
              </a:solidFill>
            </a:endParaRPr>
          </a:p>
        </p:txBody>
      </p:sp>
      <p:sp>
        <p:nvSpPr>
          <p:cNvPr id="5" name="Content Placeholder 4"/>
          <p:cNvSpPr>
            <a:spLocks noGrp="1"/>
          </p:cNvSpPr>
          <p:nvPr>
            <p:ph idx="1"/>
          </p:nvPr>
        </p:nvSpPr>
        <p:spPr/>
        <p:txBody>
          <a:bodyPr>
            <a:normAutofit/>
          </a:bodyPr>
          <a:lstStyle/>
          <a:p>
            <a:endParaRPr lang="de-AT" sz="200" b="1" dirty="0" smtClean="0"/>
          </a:p>
          <a:p>
            <a:pPr>
              <a:spcAft>
                <a:spcPts val="600"/>
              </a:spcAft>
            </a:pPr>
            <a:r>
              <a:rPr lang="de-AT" sz="1900" b="1" dirty="0" err="1" smtClean="0"/>
              <a:t>Means</a:t>
            </a:r>
            <a:r>
              <a:rPr lang="de-AT" sz="1900" b="1" dirty="0" smtClean="0"/>
              <a:t> </a:t>
            </a:r>
            <a:r>
              <a:rPr lang="de-AT" sz="1900" b="1" dirty="0" err="1" smtClean="0"/>
              <a:t>of</a:t>
            </a:r>
            <a:r>
              <a:rPr lang="de-AT" sz="1900" b="1" dirty="0" smtClean="0"/>
              <a:t> </a:t>
            </a:r>
            <a:r>
              <a:rPr lang="de-AT" sz="1900" b="1" dirty="0" err="1" smtClean="0"/>
              <a:t>transport</a:t>
            </a:r>
            <a:r>
              <a:rPr lang="de-AT" sz="1900" b="1" dirty="0" smtClean="0"/>
              <a:t>:</a:t>
            </a:r>
            <a:r>
              <a:rPr lang="de-AT" sz="1900" dirty="0" smtClean="0"/>
              <a:t>  </a:t>
            </a:r>
            <a:r>
              <a:rPr lang="de-AT" sz="1900" dirty="0" err="1" smtClean="0"/>
              <a:t>vehicle</a:t>
            </a:r>
            <a:r>
              <a:rPr lang="de-AT" sz="1900" dirty="0" smtClean="0"/>
              <a:t> </a:t>
            </a:r>
            <a:r>
              <a:rPr lang="de-AT" sz="1900" dirty="0" err="1" smtClean="0"/>
              <a:t>used</a:t>
            </a:r>
            <a:r>
              <a:rPr lang="de-AT" sz="1900" dirty="0" smtClean="0"/>
              <a:t> </a:t>
            </a:r>
            <a:r>
              <a:rPr lang="de-AT" sz="1900" dirty="0" err="1" smtClean="0"/>
              <a:t>for</a:t>
            </a:r>
            <a:r>
              <a:rPr lang="de-AT" sz="1900" dirty="0" smtClean="0"/>
              <a:t> </a:t>
            </a:r>
            <a:r>
              <a:rPr lang="de-AT" sz="1900" dirty="0" err="1" smtClean="0"/>
              <a:t>the</a:t>
            </a:r>
            <a:r>
              <a:rPr lang="de-AT" sz="1900" dirty="0" smtClean="0"/>
              <a:t> </a:t>
            </a:r>
            <a:r>
              <a:rPr lang="de-AT" sz="1900" dirty="0" err="1" smtClean="0"/>
              <a:t>transport</a:t>
            </a:r>
            <a:r>
              <a:rPr lang="de-AT" sz="1900" dirty="0" smtClean="0"/>
              <a:t> </a:t>
            </a:r>
            <a:r>
              <a:rPr lang="de-AT" sz="1900" dirty="0" err="1" smtClean="0"/>
              <a:t>of</a:t>
            </a:r>
            <a:r>
              <a:rPr lang="de-AT" sz="1900" dirty="0" smtClean="0"/>
              <a:t> </a:t>
            </a:r>
            <a:r>
              <a:rPr lang="de-AT" sz="1900" dirty="0" err="1" smtClean="0"/>
              <a:t>passengers</a:t>
            </a:r>
            <a:r>
              <a:rPr lang="de-AT" sz="1900" dirty="0" smtClean="0"/>
              <a:t> </a:t>
            </a:r>
            <a:r>
              <a:rPr lang="de-AT" sz="1900" dirty="0" err="1" smtClean="0"/>
              <a:t>and</a:t>
            </a:r>
            <a:r>
              <a:rPr lang="de-AT" sz="1900" dirty="0" smtClean="0"/>
              <a:t> </a:t>
            </a:r>
            <a:r>
              <a:rPr lang="de-AT" sz="1900" dirty="0" err="1" smtClean="0"/>
              <a:t>goods</a:t>
            </a:r>
            <a:r>
              <a:rPr lang="de-AT" sz="1900" dirty="0" smtClean="0"/>
              <a:t> (e.g. </a:t>
            </a:r>
            <a:r>
              <a:rPr lang="de-AT" sz="1900" dirty="0" err="1" smtClean="0"/>
              <a:t>inland</a:t>
            </a:r>
            <a:r>
              <a:rPr lang="de-AT" sz="1900" dirty="0" smtClean="0"/>
              <a:t> </a:t>
            </a:r>
            <a:r>
              <a:rPr lang="de-AT" sz="1900" dirty="0" err="1" smtClean="0"/>
              <a:t>waterway</a:t>
            </a:r>
            <a:r>
              <a:rPr lang="de-AT" sz="1900" dirty="0" smtClean="0"/>
              <a:t>, </a:t>
            </a:r>
            <a:r>
              <a:rPr lang="de-AT" sz="1900" dirty="0" err="1" smtClean="0"/>
              <a:t>truck</a:t>
            </a:r>
            <a:r>
              <a:rPr lang="de-AT" sz="1900" dirty="0" smtClean="0"/>
              <a:t>, …)</a:t>
            </a:r>
          </a:p>
          <a:p>
            <a:pPr>
              <a:spcAft>
                <a:spcPts val="600"/>
              </a:spcAft>
            </a:pPr>
            <a:endParaRPr lang="de-AT" sz="800" dirty="0" smtClean="0"/>
          </a:p>
          <a:p>
            <a:pPr>
              <a:spcAft>
                <a:spcPts val="600"/>
              </a:spcAft>
            </a:pPr>
            <a:r>
              <a:rPr lang="de-AT" sz="1900" b="1" dirty="0" smtClean="0"/>
              <a:t>Transport mode: </a:t>
            </a:r>
            <a:r>
              <a:rPr lang="de-AT" sz="1900" dirty="0" smtClean="0"/>
              <a:t>Infrastructure used                                                                                                  by the means of transport</a:t>
            </a:r>
            <a:br>
              <a:rPr lang="de-AT" sz="1900" dirty="0" smtClean="0"/>
            </a:br>
            <a:r>
              <a:rPr lang="de-AT" sz="1900" dirty="0" smtClean="0"/>
              <a:t>(such as road, rail, waterway,…)</a:t>
            </a:r>
          </a:p>
          <a:p>
            <a:pPr>
              <a:spcAft>
                <a:spcPts val="600"/>
              </a:spcAft>
            </a:pPr>
            <a:endParaRPr lang="de-AT" sz="800" dirty="0" smtClean="0"/>
          </a:p>
          <a:p>
            <a:pPr>
              <a:spcAft>
                <a:spcPts val="600"/>
              </a:spcAft>
            </a:pPr>
            <a:endParaRPr lang="de-AT" sz="800" dirty="0"/>
          </a:p>
          <a:p>
            <a:pPr>
              <a:spcAft>
                <a:spcPts val="600"/>
              </a:spcAft>
            </a:pPr>
            <a:endParaRPr lang="de-AT" sz="800" dirty="0" smtClean="0"/>
          </a:p>
          <a:p>
            <a:endParaRPr lang="de-AT" sz="800" dirty="0"/>
          </a:p>
          <a:p>
            <a:pPr>
              <a:spcAft>
                <a:spcPts val="600"/>
              </a:spcAft>
            </a:pPr>
            <a:endParaRPr lang="de-AT" sz="800" dirty="0" smtClean="0"/>
          </a:p>
          <a:p>
            <a:pPr marL="0" indent="0">
              <a:spcAft>
                <a:spcPts val="600"/>
              </a:spcAft>
              <a:buNone/>
            </a:pPr>
            <a:endParaRPr lang="de-AT" sz="800" dirty="0" smtClean="0"/>
          </a:p>
          <a:p>
            <a:pPr>
              <a:spcAft>
                <a:spcPts val="600"/>
              </a:spcAft>
            </a:pPr>
            <a:endParaRPr lang="de-AT" sz="800" dirty="0"/>
          </a:p>
          <a:p>
            <a:pPr>
              <a:spcAft>
                <a:spcPts val="600"/>
              </a:spcAft>
            </a:pPr>
            <a:endParaRPr lang="de-AT" sz="1900" dirty="0"/>
          </a:p>
          <a:p>
            <a:endParaRPr lang="de-AT" sz="1800" dirty="0" smtClean="0"/>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5</a:t>
            </a:fld>
            <a:endParaRPr lang="de-AT" dirty="0">
              <a:solidFill>
                <a:prstClr val="white"/>
              </a:solidFill>
            </a:endParaRPr>
          </a:p>
        </p:txBody>
      </p:sp>
      <p:sp>
        <p:nvSpPr>
          <p:cNvPr id="6"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pic>
        <p:nvPicPr>
          <p:cNvPr id="2" name="Picture 1"/>
          <p:cNvPicPr>
            <a:picLocks noChangeAspect="1"/>
          </p:cNvPicPr>
          <p:nvPr/>
        </p:nvPicPr>
        <p:blipFill>
          <a:blip r:embed="rId3"/>
          <a:stretch>
            <a:fillRect/>
          </a:stretch>
        </p:blipFill>
        <p:spPr>
          <a:xfrm>
            <a:off x="3334072" y="2636912"/>
            <a:ext cx="5364945" cy="3529890"/>
          </a:xfrm>
          <a:prstGeom prst="rect">
            <a:avLst/>
          </a:prstGeom>
        </p:spPr>
      </p:pic>
      <p:sp>
        <p:nvSpPr>
          <p:cNvPr id="7" name="TextBox 6"/>
          <p:cNvSpPr txBox="1"/>
          <p:nvPr/>
        </p:nvSpPr>
        <p:spPr>
          <a:xfrm>
            <a:off x="6307319" y="6241514"/>
            <a:ext cx="2385589" cy="230832"/>
          </a:xfrm>
          <a:prstGeom prst="rect">
            <a:avLst/>
          </a:prstGeom>
          <a:noFill/>
        </p:spPr>
        <p:txBody>
          <a:bodyPr wrap="none" rtlCol="0">
            <a:spAutoFit/>
          </a:bodyPr>
          <a:lstStyle/>
          <a:p>
            <a:pPr algn="r"/>
            <a:r>
              <a:rPr lang="en-GB" sz="900" dirty="0" smtClean="0"/>
              <a:t>Source</a:t>
            </a:r>
            <a:r>
              <a:rPr lang="en-GB" sz="900" dirty="0"/>
              <a:t>: </a:t>
            </a:r>
            <a:r>
              <a:rPr lang="en-GB" sz="900" dirty="0" err="1"/>
              <a:t>viadonau</a:t>
            </a:r>
            <a:r>
              <a:rPr lang="en-GB" sz="900" dirty="0"/>
              <a:t> based on </a:t>
            </a:r>
            <a:r>
              <a:rPr lang="en-GB" sz="900" dirty="0" err="1"/>
              <a:t>Gronalt</a:t>
            </a:r>
            <a:r>
              <a:rPr lang="en-GB" sz="900" dirty="0"/>
              <a:t> et </a:t>
            </a:r>
            <a:r>
              <a:rPr lang="en-GB" sz="900" dirty="0" smtClean="0"/>
              <a:t>al.2010</a:t>
            </a:r>
            <a:endParaRPr lang="de-AT" sz="900" dirty="0"/>
          </a:p>
        </p:txBody>
      </p:sp>
    </p:spTree>
    <p:extLst>
      <p:ext uri="{BB962C8B-B14F-4D97-AF65-F5344CB8AC3E}">
        <p14:creationId xmlns:p14="http://schemas.microsoft.com/office/powerpoint/2010/main" val="33104723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AT" b="1" dirty="0" err="1" smtClean="0">
                <a:solidFill>
                  <a:schemeClr val="tx1">
                    <a:lumMod val="75000"/>
                    <a:lumOff val="25000"/>
                  </a:schemeClr>
                </a:solidFill>
              </a:rPr>
              <a:t>Overview</a:t>
            </a:r>
            <a:r>
              <a:rPr lang="de-AT" b="1" dirty="0" smtClean="0">
                <a:solidFill>
                  <a:schemeClr val="tx1">
                    <a:lumMod val="75000"/>
                    <a:lumOff val="25000"/>
                  </a:schemeClr>
                </a:solidFill>
              </a:rPr>
              <a:t> </a:t>
            </a:r>
            <a:r>
              <a:rPr lang="de-AT" b="1" dirty="0" err="1" smtClean="0">
                <a:solidFill>
                  <a:schemeClr val="tx1">
                    <a:lumMod val="75000"/>
                    <a:lumOff val="25000"/>
                  </a:schemeClr>
                </a:solidFill>
              </a:rPr>
              <a:t>of</a:t>
            </a:r>
            <a:r>
              <a:rPr lang="de-AT" b="1" dirty="0" smtClean="0">
                <a:solidFill>
                  <a:schemeClr val="tx1">
                    <a:lumMod val="75000"/>
                    <a:lumOff val="25000"/>
                  </a:schemeClr>
                </a:solidFill>
              </a:rPr>
              <a:t> Transport </a:t>
            </a:r>
            <a:r>
              <a:rPr lang="de-AT" b="1" dirty="0" err="1" smtClean="0">
                <a:solidFill>
                  <a:schemeClr val="tx1">
                    <a:lumMod val="75000"/>
                    <a:lumOff val="25000"/>
                  </a:schemeClr>
                </a:solidFill>
              </a:rPr>
              <a:t>Processes</a:t>
            </a:r>
            <a:endParaRPr lang="de-AT" b="1" dirty="0">
              <a:solidFill>
                <a:schemeClr val="tx1">
                  <a:lumMod val="75000"/>
                  <a:lumOff val="25000"/>
                </a:schemeClr>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6</a:t>
            </a:fld>
            <a:endParaRPr lang="de-AT" dirty="0">
              <a:solidFill>
                <a:prstClr val="white"/>
              </a:solidFill>
            </a:endParaRPr>
          </a:p>
        </p:txBody>
      </p:sp>
      <p:grpSp>
        <p:nvGrpSpPr>
          <p:cNvPr id="36" name="Group 35"/>
          <p:cNvGrpSpPr/>
          <p:nvPr/>
        </p:nvGrpSpPr>
        <p:grpSpPr>
          <a:xfrm>
            <a:off x="323528" y="1772816"/>
            <a:ext cx="8496944" cy="4011088"/>
            <a:chOff x="323528" y="1772816"/>
            <a:chExt cx="8496944" cy="4011088"/>
          </a:xfrm>
        </p:grpSpPr>
        <p:sp>
          <p:nvSpPr>
            <p:cNvPr id="2" name="Rectangle 1"/>
            <p:cNvSpPr/>
            <p:nvPr/>
          </p:nvSpPr>
          <p:spPr>
            <a:xfrm>
              <a:off x="323528" y="1772816"/>
              <a:ext cx="8496944" cy="504056"/>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smtClean="0">
                  <a:solidFill>
                    <a:schemeClr val="tx1">
                      <a:lumMod val="75000"/>
                      <a:lumOff val="25000"/>
                    </a:schemeClr>
                  </a:solidFill>
                </a:rPr>
                <a:t>Transport </a:t>
              </a:r>
              <a:r>
                <a:rPr lang="de-DE" sz="2000" b="1" dirty="0" err="1" smtClean="0">
                  <a:solidFill>
                    <a:schemeClr val="tx1">
                      <a:lumMod val="75000"/>
                      <a:lumOff val="25000"/>
                    </a:schemeClr>
                  </a:solidFill>
                </a:rPr>
                <a:t>processes</a:t>
              </a:r>
              <a:endParaRPr lang="en-GB" b="1" dirty="0">
                <a:solidFill>
                  <a:schemeClr val="tx1">
                    <a:lumMod val="75000"/>
                    <a:lumOff val="25000"/>
                  </a:schemeClr>
                </a:solidFill>
              </a:endParaRPr>
            </a:p>
          </p:txBody>
        </p:sp>
        <p:sp>
          <p:nvSpPr>
            <p:cNvPr id="7" name="Rectangle 6"/>
            <p:cNvSpPr/>
            <p:nvPr/>
          </p:nvSpPr>
          <p:spPr>
            <a:xfrm>
              <a:off x="331584" y="2708920"/>
              <a:ext cx="6832704" cy="43204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lumMod val="75000"/>
                      <a:lumOff val="25000"/>
                    </a:schemeClr>
                  </a:solidFill>
                </a:rPr>
                <a:t>Multi-unit </a:t>
              </a:r>
              <a:r>
                <a:rPr lang="de-DE" dirty="0" err="1" smtClean="0">
                  <a:solidFill>
                    <a:schemeClr val="tx1">
                      <a:lumMod val="75000"/>
                      <a:lumOff val="25000"/>
                    </a:schemeClr>
                  </a:solidFill>
                </a:rPr>
                <a:t>transport</a:t>
              </a:r>
              <a:endParaRPr lang="en-GB" dirty="0">
                <a:solidFill>
                  <a:schemeClr val="tx1">
                    <a:lumMod val="75000"/>
                    <a:lumOff val="25000"/>
                  </a:schemeClr>
                </a:solidFill>
              </a:endParaRPr>
            </a:p>
          </p:txBody>
        </p:sp>
        <p:sp>
          <p:nvSpPr>
            <p:cNvPr id="8" name="Rectangle 7"/>
            <p:cNvSpPr/>
            <p:nvPr/>
          </p:nvSpPr>
          <p:spPr>
            <a:xfrm>
              <a:off x="7380312" y="2708920"/>
              <a:ext cx="1440160" cy="43204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lumMod val="75000"/>
                      <a:lumOff val="25000"/>
                    </a:schemeClr>
                  </a:solidFill>
                </a:rPr>
                <a:t>Single-tier</a:t>
              </a:r>
              <a:endParaRPr lang="en-GB" dirty="0">
                <a:solidFill>
                  <a:schemeClr val="tx1">
                    <a:lumMod val="75000"/>
                    <a:lumOff val="25000"/>
                  </a:schemeClr>
                </a:solidFill>
              </a:endParaRPr>
            </a:p>
          </p:txBody>
        </p:sp>
        <p:sp>
          <p:nvSpPr>
            <p:cNvPr id="9" name="Rectangle 8"/>
            <p:cNvSpPr/>
            <p:nvPr/>
          </p:nvSpPr>
          <p:spPr>
            <a:xfrm>
              <a:off x="7380312" y="3429000"/>
              <a:ext cx="1440160" cy="711696"/>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tx1">
                      <a:lumMod val="75000"/>
                      <a:lumOff val="25000"/>
                    </a:schemeClr>
                  </a:solidFill>
                </a:rPr>
                <a:t>Single-tier </a:t>
              </a:r>
              <a:r>
                <a:rPr lang="de-DE" sz="1400" dirty="0" err="1" smtClean="0">
                  <a:solidFill>
                    <a:schemeClr val="tx1">
                      <a:lumMod val="75000"/>
                      <a:lumOff val="25000"/>
                    </a:schemeClr>
                  </a:solidFill>
                </a:rPr>
                <a:t>unimodal</a:t>
              </a:r>
              <a:r>
                <a:rPr lang="de-DE" sz="1400" dirty="0" smtClean="0">
                  <a:solidFill>
                    <a:schemeClr val="tx1">
                      <a:lumMod val="75000"/>
                      <a:lumOff val="25000"/>
                    </a:schemeClr>
                  </a:solidFill>
                </a:rPr>
                <a:t>* </a:t>
              </a:r>
              <a:r>
                <a:rPr lang="de-DE" sz="1400" dirty="0" err="1" smtClean="0">
                  <a:solidFill>
                    <a:schemeClr val="tx1">
                      <a:lumMod val="75000"/>
                      <a:lumOff val="25000"/>
                    </a:schemeClr>
                  </a:solidFill>
                </a:rPr>
                <a:t>transport</a:t>
              </a:r>
              <a:endParaRPr lang="en-GB" sz="1400" dirty="0">
                <a:solidFill>
                  <a:schemeClr val="tx1">
                    <a:lumMod val="75000"/>
                    <a:lumOff val="25000"/>
                  </a:schemeClr>
                </a:solidFill>
              </a:endParaRPr>
            </a:p>
          </p:txBody>
        </p:sp>
        <p:sp>
          <p:nvSpPr>
            <p:cNvPr id="10" name="Rectangle 9"/>
            <p:cNvSpPr/>
            <p:nvPr/>
          </p:nvSpPr>
          <p:spPr>
            <a:xfrm>
              <a:off x="7380312" y="4293096"/>
              <a:ext cx="1440160" cy="945560"/>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tx1">
                      <a:lumMod val="75000"/>
                      <a:lumOff val="25000"/>
                    </a:schemeClr>
                  </a:solidFill>
                </a:rPr>
                <a:t>Direct transport  </a:t>
              </a:r>
              <a:r>
                <a:rPr lang="de-DE" sz="1400" dirty="0">
                  <a:solidFill>
                    <a:schemeClr val="tx1">
                      <a:lumMod val="75000"/>
                      <a:lumOff val="25000"/>
                    </a:schemeClr>
                  </a:solidFill>
                </a:rPr>
                <a:t>(direct </a:t>
              </a:r>
              <a:r>
                <a:rPr lang="de-DE" sz="1400" dirty="0" smtClean="0">
                  <a:solidFill>
                    <a:schemeClr val="tx1">
                      <a:lumMod val="75000"/>
                      <a:lumOff val="25000"/>
                    </a:schemeClr>
                  </a:solidFill>
                </a:rPr>
                <a:t>shipping)</a:t>
              </a:r>
              <a:endParaRPr lang="en-GB" sz="1400" dirty="0">
                <a:solidFill>
                  <a:schemeClr val="tx1">
                    <a:lumMod val="75000"/>
                    <a:lumOff val="25000"/>
                  </a:schemeClr>
                </a:solidFill>
              </a:endParaRPr>
            </a:p>
          </p:txBody>
        </p:sp>
        <p:sp>
          <p:nvSpPr>
            <p:cNvPr id="11" name="Rectangle 10"/>
            <p:cNvSpPr/>
            <p:nvPr/>
          </p:nvSpPr>
          <p:spPr>
            <a:xfrm>
              <a:off x="360951" y="3429000"/>
              <a:ext cx="1330729" cy="72129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tx1">
                      <a:lumMod val="75000"/>
                      <a:lumOff val="25000"/>
                    </a:schemeClr>
                  </a:solidFill>
                </a:rPr>
                <a:t>Multi-unit </a:t>
              </a:r>
              <a:r>
                <a:rPr lang="de-DE" sz="1400" dirty="0" err="1" smtClean="0">
                  <a:solidFill>
                    <a:schemeClr val="tx1">
                      <a:lumMod val="75000"/>
                      <a:lumOff val="25000"/>
                    </a:schemeClr>
                  </a:solidFill>
                </a:rPr>
                <a:t>unimodal</a:t>
              </a:r>
              <a:r>
                <a:rPr lang="de-DE" sz="1400" dirty="0" smtClean="0">
                  <a:solidFill>
                    <a:schemeClr val="tx1">
                      <a:lumMod val="75000"/>
                      <a:lumOff val="25000"/>
                    </a:schemeClr>
                  </a:solidFill>
                </a:rPr>
                <a:t> </a:t>
              </a:r>
              <a:r>
                <a:rPr lang="de-DE" sz="1400" dirty="0" err="1" smtClean="0">
                  <a:solidFill>
                    <a:schemeClr val="tx1">
                      <a:lumMod val="75000"/>
                      <a:lumOff val="25000"/>
                    </a:schemeClr>
                  </a:solidFill>
                </a:rPr>
                <a:t>transport</a:t>
              </a:r>
              <a:endParaRPr lang="en-GB" sz="1400" dirty="0">
                <a:solidFill>
                  <a:schemeClr val="tx1">
                    <a:lumMod val="75000"/>
                    <a:lumOff val="25000"/>
                  </a:schemeClr>
                </a:solidFill>
              </a:endParaRPr>
            </a:p>
          </p:txBody>
        </p:sp>
        <p:sp>
          <p:nvSpPr>
            <p:cNvPr id="12" name="Rectangle 11"/>
            <p:cNvSpPr/>
            <p:nvPr/>
          </p:nvSpPr>
          <p:spPr>
            <a:xfrm>
              <a:off x="1907705" y="3429000"/>
              <a:ext cx="5256584" cy="72129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smtClean="0">
                  <a:solidFill>
                    <a:schemeClr val="tx1">
                      <a:lumMod val="75000"/>
                      <a:lumOff val="25000"/>
                    </a:schemeClr>
                  </a:solidFill>
                </a:rPr>
                <a:t>Multimodal </a:t>
              </a:r>
              <a:r>
                <a:rPr lang="de-DE" sz="1600" b="1" dirty="0" err="1" smtClean="0">
                  <a:solidFill>
                    <a:schemeClr val="tx1">
                      <a:lumMod val="75000"/>
                      <a:lumOff val="25000"/>
                    </a:schemeClr>
                  </a:solidFill>
                </a:rPr>
                <a:t>transport</a:t>
              </a:r>
              <a:r>
                <a:rPr lang="de-DE" sz="1600" b="1" dirty="0" smtClean="0">
                  <a:solidFill>
                    <a:schemeClr val="tx1">
                      <a:lumMod val="75000"/>
                      <a:lumOff val="25000"/>
                    </a:schemeClr>
                  </a:solidFill>
                </a:rPr>
                <a:t> </a:t>
              </a:r>
              <a:endParaRPr lang="en-GB" sz="1600" b="1" dirty="0">
                <a:solidFill>
                  <a:schemeClr val="tx1">
                    <a:lumMod val="75000"/>
                    <a:lumOff val="25000"/>
                  </a:schemeClr>
                </a:solidFill>
              </a:endParaRPr>
            </a:p>
          </p:txBody>
        </p:sp>
        <p:sp>
          <p:nvSpPr>
            <p:cNvPr id="13" name="Rectangle 12"/>
            <p:cNvSpPr/>
            <p:nvPr/>
          </p:nvSpPr>
          <p:spPr>
            <a:xfrm>
              <a:off x="1907704" y="4308333"/>
              <a:ext cx="2448271" cy="711696"/>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tx1">
                      <a:lumMod val="75000"/>
                      <a:lumOff val="25000"/>
                    </a:schemeClr>
                  </a:solidFill>
                </a:rPr>
                <a:t>Modal </a:t>
              </a:r>
              <a:r>
                <a:rPr lang="de-DE" sz="1400" dirty="0" err="1" smtClean="0">
                  <a:solidFill>
                    <a:schemeClr val="tx1">
                      <a:lumMod val="75000"/>
                      <a:lumOff val="25000"/>
                    </a:schemeClr>
                  </a:solidFill>
                </a:rPr>
                <a:t>split</a:t>
              </a:r>
              <a:endParaRPr lang="en-GB" sz="1400" dirty="0">
                <a:solidFill>
                  <a:schemeClr val="tx1">
                    <a:lumMod val="75000"/>
                    <a:lumOff val="25000"/>
                  </a:schemeClr>
                </a:solidFill>
              </a:endParaRPr>
            </a:p>
          </p:txBody>
        </p:sp>
        <p:sp>
          <p:nvSpPr>
            <p:cNvPr id="14" name="Rectangle 13"/>
            <p:cNvSpPr/>
            <p:nvPr/>
          </p:nvSpPr>
          <p:spPr>
            <a:xfrm>
              <a:off x="4535997" y="4308333"/>
              <a:ext cx="2628291" cy="711696"/>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tx1">
                      <a:lumMod val="75000"/>
                      <a:lumOff val="25000"/>
                    </a:schemeClr>
                  </a:solidFill>
                </a:rPr>
                <a:t>Intermodal </a:t>
              </a:r>
              <a:r>
                <a:rPr lang="de-DE" sz="1400" dirty="0" err="1" smtClean="0">
                  <a:solidFill>
                    <a:schemeClr val="tx1">
                      <a:lumMod val="75000"/>
                      <a:lumOff val="25000"/>
                    </a:schemeClr>
                  </a:solidFill>
                </a:rPr>
                <a:t>transport</a:t>
              </a:r>
              <a:endParaRPr lang="en-GB" sz="1400" dirty="0">
                <a:solidFill>
                  <a:schemeClr val="tx1">
                    <a:lumMod val="75000"/>
                    <a:lumOff val="25000"/>
                  </a:schemeClr>
                </a:solidFill>
              </a:endParaRPr>
            </a:p>
          </p:txBody>
        </p:sp>
        <p:sp>
          <p:nvSpPr>
            <p:cNvPr id="6" name="TextBox 5"/>
            <p:cNvSpPr txBox="1"/>
            <p:nvPr/>
          </p:nvSpPr>
          <p:spPr>
            <a:xfrm>
              <a:off x="1907704" y="5045240"/>
              <a:ext cx="2412269" cy="523220"/>
            </a:xfrm>
            <a:prstGeom prst="rect">
              <a:avLst/>
            </a:prstGeom>
            <a:noFill/>
          </p:spPr>
          <p:txBody>
            <a:bodyPr wrap="square" rtlCol="0">
              <a:spAutoFit/>
            </a:bodyPr>
            <a:lstStyle/>
            <a:p>
              <a:pPr marL="285750" indent="-285750">
                <a:buFontTx/>
                <a:buChar char="-"/>
              </a:pPr>
              <a:r>
                <a:rPr lang="de-DE" sz="1400" dirty="0" err="1" smtClean="0"/>
                <a:t>Broken</a:t>
              </a:r>
              <a:r>
                <a:rPr lang="de-DE" sz="1400" dirty="0" smtClean="0"/>
                <a:t> </a:t>
              </a:r>
              <a:r>
                <a:rPr lang="de-DE" sz="1400" dirty="0" err="1" smtClean="0"/>
                <a:t>bulk</a:t>
              </a:r>
              <a:r>
                <a:rPr lang="de-DE" sz="1400" dirty="0" smtClean="0"/>
                <a:t> </a:t>
              </a:r>
              <a:r>
                <a:rPr lang="de-DE" sz="1400" dirty="0" err="1" smtClean="0"/>
                <a:t>transport</a:t>
              </a:r>
              <a:endParaRPr lang="de-DE" sz="1400" dirty="0" smtClean="0"/>
            </a:p>
            <a:p>
              <a:pPr marL="285750" indent="-285750">
                <a:buFontTx/>
                <a:buChar char="-"/>
              </a:pPr>
              <a:r>
                <a:rPr lang="de-DE" sz="1400" dirty="0" smtClean="0"/>
                <a:t>General </a:t>
              </a:r>
              <a:r>
                <a:rPr lang="de-DE" sz="1400" dirty="0" err="1" smtClean="0"/>
                <a:t>cargo</a:t>
              </a:r>
              <a:r>
                <a:rPr lang="de-DE" sz="1400" dirty="0" smtClean="0"/>
                <a:t> </a:t>
              </a:r>
              <a:r>
                <a:rPr lang="de-DE" sz="1400" dirty="0" err="1" smtClean="0"/>
                <a:t>transport</a:t>
              </a:r>
              <a:endParaRPr lang="en-GB" sz="1400" dirty="0"/>
            </a:p>
          </p:txBody>
        </p:sp>
        <p:sp>
          <p:nvSpPr>
            <p:cNvPr id="16" name="TextBox 15"/>
            <p:cNvSpPr txBox="1"/>
            <p:nvPr/>
          </p:nvSpPr>
          <p:spPr>
            <a:xfrm>
              <a:off x="4535997" y="5045240"/>
              <a:ext cx="2628291" cy="738664"/>
            </a:xfrm>
            <a:prstGeom prst="rect">
              <a:avLst/>
            </a:prstGeom>
            <a:noFill/>
          </p:spPr>
          <p:txBody>
            <a:bodyPr wrap="square" rtlCol="0">
              <a:spAutoFit/>
            </a:bodyPr>
            <a:lstStyle/>
            <a:p>
              <a:pPr marL="285750" indent="-285750">
                <a:buFontTx/>
                <a:buChar char="-"/>
              </a:pPr>
              <a:r>
                <a:rPr lang="de-DE" sz="1400" dirty="0" err="1" smtClean="0"/>
                <a:t>Combined</a:t>
              </a:r>
              <a:r>
                <a:rPr lang="de-DE" sz="1400" dirty="0" smtClean="0"/>
                <a:t> </a:t>
              </a:r>
              <a:r>
                <a:rPr lang="de-DE" sz="1400" dirty="0" err="1" smtClean="0"/>
                <a:t>transport</a:t>
              </a:r>
              <a:r>
                <a:rPr lang="de-DE" sz="1400" dirty="0"/>
                <a:t> (</a:t>
              </a:r>
              <a:r>
                <a:rPr lang="de-DE" sz="1400" dirty="0" err="1"/>
                <a:t>rolling</a:t>
              </a:r>
              <a:r>
                <a:rPr lang="de-DE" sz="1400" dirty="0"/>
                <a:t> </a:t>
              </a:r>
              <a:r>
                <a:rPr lang="de-DE" sz="1400" dirty="0" err="1" smtClean="0"/>
                <a:t>road</a:t>
              </a:r>
              <a:r>
                <a:rPr lang="de-DE" sz="1400" dirty="0" smtClean="0"/>
                <a:t>, UCT)</a:t>
              </a:r>
            </a:p>
            <a:p>
              <a:pPr marL="285750" indent="-285750">
                <a:buFontTx/>
                <a:buChar char="-"/>
              </a:pPr>
              <a:r>
                <a:rPr lang="de-DE" sz="1400" dirty="0" smtClean="0"/>
                <a:t>Further intermodal </a:t>
              </a:r>
              <a:r>
                <a:rPr lang="de-DE" sz="1400" dirty="0" err="1" smtClean="0"/>
                <a:t>transport</a:t>
              </a:r>
              <a:endParaRPr lang="en-GB" sz="1400" dirty="0"/>
            </a:p>
          </p:txBody>
        </p:sp>
        <p:cxnSp>
          <p:nvCxnSpPr>
            <p:cNvPr id="17" name="Straight Connector 16"/>
            <p:cNvCxnSpPr>
              <a:endCxn id="7" idx="0"/>
            </p:cNvCxnSpPr>
            <p:nvPr/>
          </p:nvCxnSpPr>
          <p:spPr>
            <a:xfrm>
              <a:off x="3747936" y="2276872"/>
              <a:ext cx="0" cy="432048"/>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a:endCxn id="8" idx="0"/>
            </p:cNvCxnSpPr>
            <p:nvPr/>
          </p:nvCxnSpPr>
          <p:spPr>
            <a:xfrm>
              <a:off x="8100392" y="2276872"/>
              <a:ext cx="0" cy="432048"/>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899592" y="3140968"/>
              <a:ext cx="0" cy="288032"/>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4535997" y="3140968"/>
              <a:ext cx="0" cy="288032"/>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a:off x="8100392" y="3140968"/>
              <a:ext cx="0" cy="288032"/>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a:endCxn id="10" idx="0"/>
            </p:cNvCxnSpPr>
            <p:nvPr/>
          </p:nvCxnSpPr>
          <p:spPr>
            <a:xfrm>
              <a:off x="8096288" y="4140696"/>
              <a:ext cx="4104" cy="152400"/>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5846038" y="4157144"/>
              <a:ext cx="4104" cy="15240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3109734" y="4150298"/>
              <a:ext cx="4104" cy="152400"/>
            </a:xfrm>
            <a:prstGeom prst="line">
              <a:avLst/>
            </a:prstGeom>
          </p:spPr>
          <p:style>
            <a:lnRef idx="1">
              <a:schemeClr val="dk1"/>
            </a:lnRef>
            <a:fillRef idx="0">
              <a:schemeClr val="dk1"/>
            </a:fillRef>
            <a:effectRef idx="0">
              <a:schemeClr val="dk1"/>
            </a:effectRef>
            <a:fontRef idx="minor">
              <a:schemeClr val="tx1"/>
            </a:fontRef>
          </p:style>
        </p:cxnSp>
      </p:grpSp>
      <p:sp>
        <p:nvSpPr>
          <p:cNvPr id="33" name="Rectangle 32"/>
          <p:cNvSpPr/>
          <p:nvPr/>
        </p:nvSpPr>
        <p:spPr>
          <a:xfrm>
            <a:off x="360950" y="6186790"/>
            <a:ext cx="8459522" cy="338554"/>
          </a:xfrm>
          <a:prstGeom prst="rect">
            <a:avLst/>
          </a:prstGeom>
        </p:spPr>
        <p:txBody>
          <a:bodyPr wrap="square">
            <a:spAutoFit/>
          </a:bodyPr>
          <a:lstStyle/>
          <a:p>
            <a:pPr>
              <a:spcAft>
                <a:spcPts val="600"/>
              </a:spcAft>
            </a:pPr>
            <a:r>
              <a:rPr lang="de-AT" sz="1600" b="1" dirty="0" smtClean="0"/>
              <a:t>*Unimodal </a:t>
            </a:r>
            <a:r>
              <a:rPr lang="de-AT" sz="1600" b="1" dirty="0"/>
              <a:t>= </a:t>
            </a:r>
            <a:r>
              <a:rPr lang="en-US" sz="1600" dirty="0"/>
              <a:t>Goods are transported from </a:t>
            </a:r>
            <a:r>
              <a:rPr lang="en-US" sz="1600" dirty="0" smtClean="0"/>
              <a:t>their </a:t>
            </a:r>
            <a:r>
              <a:rPr lang="en-US" sz="1600" dirty="0"/>
              <a:t>source to </a:t>
            </a:r>
            <a:r>
              <a:rPr lang="en-US" sz="1600" dirty="0" smtClean="0"/>
              <a:t>their </a:t>
            </a:r>
            <a:r>
              <a:rPr lang="en-US" sz="1600" dirty="0"/>
              <a:t>destination by a means of transport</a:t>
            </a:r>
            <a:endParaRPr lang="de-AT" sz="1600" dirty="0"/>
          </a:p>
        </p:txBody>
      </p:sp>
      <p:sp>
        <p:nvSpPr>
          <p:cNvPr id="26"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39050002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smtClean="0">
                <a:solidFill>
                  <a:schemeClr val="tx1">
                    <a:lumMod val="75000"/>
                    <a:lumOff val="25000"/>
                  </a:schemeClr>
                </a:solidFill>
              </a:rPr>
              <a:t>Elements </a:t>
            </a:r>
            <a:r>
              <a:rPr lang="de-DE" b="1" dirty="0" err="1" smtClean="0">
                <a:solidFill>
                  <a:schemeClr val="tx1">
                    <a:lumMod val="75000"/>
                    <a:lumOff val="25000"/>
                  </a:schemeClr>
                </a:solidFill>
              </a:rPr>
              <a:t>of</a:t>
            </a:r>
            <a:r>
              <a:rPr lang="de-DE" b="1" dirty="0" smtClean="0">
                <a:solidFill>
                  <a:schemeClr val="tx1">
                    <a:lumMod val="75000"/>
                    <a:lumOff val="25000"/>
                  </a:schemeClr>
                </a:solidFill>
              </a:rPr>
              <a:t> Multimodal Transport</a:t>
            </a:r>
            <a:endParaRPr lang="en-GB" b="1" dirty="0">
              <a:solidFill>
                <a:schemeClr val="tx1">
                  <a:lumMod val="75000"/>
                  <a:lumOff val="25000"/>
                </a:schemeClr>
              </a:solidFill>
            </a:endParaRPr>
          </a:p>
        </p:txBody>
      </p:sp>
      <p:sp>
        <p:nvSpPr>
          <p:cNvPr id="3" name="Content Placeholder 2"/>
          <p:cNvSpPr>
            <a:spLocks noGrp="1"/>
          </p:cNvSpPr>
          <p:nvPr>
            <p:ph idx="1"/>
          </p:nvPr>
        </p:nvSpPr>
        <p:spPr/>
        <p:txBody>
          <a:bodyPr>
            <a:normAutofit lnSpcReduction="10000"/>
          </a:bodyPr>
          <a:lstStyle/>
          <a:p>
            <a:pPr>
              <a:lnSpc>
                <a:spcPct val="200000"/>
              </a:lnSpc>
            </a:pPr>
            <a:r>
              <a:rPr lang="en-US" dirty="0" smtClean="0"/>
              <a:t>Stuffing</a:t>
            </a:r>
            <a:r>
              <a:rPr lang="de-DE" dirty="0" smtClean="0"/>
              <a:t> (</a:t>
            </a:r>
            <a:r>
              <a:rPr lang="de-DE" dirty="0" err="1" smtClean="0"/>
              <a:t>loading</a:t>
            </a:r>
            <a:r>
              <a:rPr lang="de-DE" dirty="0" smtClean="0"/>
              <a:t> </a:t>
            </a:r>
            <a:r>
              <a:rPr lang="de-DE" dirty="0" err="1" smtClean="0"/>
              <a:t>the</a:t>
            </a:r>
            <a:r>
              <a:rPr lang="de-DE" dirty="0" smtClean="0"/>
              <a:t> </a:t>
            </a:r>
            <a:r>
              <a:rPr lang="de-DE" dirty="0" err="1" smtClean="0"/>
              <a:t>loading</a:t>
            </a:r>
            <a:r>
              <a:rPr lang="de-DE" dirty="0" smtClean="0"/>
              <a:t> </a:t>
            </a:r>
            <a:r>
              <a:rPr lang="de-DE" dirty="0" err="1" smtClean="0"/>
              <a:t>unit</a:t>
            </a:r>
            <a:r>
              <a:rPr lang="de-DE" dirty="0" smtClean="0"/>
              <a:t>)</a:t>
            </a:r>
          </a:p>
          <a:p>
            <a:pPr>
              <a:lnSpc>
                <a:spcPct val="200000"/>
              </a:lnSpc>
            </a:pPr>
            <a:r>
              <a:rPr lang="de-DE" dirty="0" err="1" smtClean="0"/>
              <a:t>Pre-haulage</a:t>
            </a:r>
            <a:endParaRPr lang="de-DE" dirty="0" smtClean="0"/>
          </a:p>
          <a:p>
            <a:pPr>
              <a:lnSpc>
                <a:spcPct val="200000"/>
              </a:lnSpc>
            </a:pPr>
            <a:r>
              <a:rPr lang="de-DE" dirty="0" err="1" smtClean="0"/>
              <a:t>Transhipment</a:t>
            </a:r>
            <a:endParaRPr lang="de-DE" dirty="0" smtClean="0"/>
          </a:p>
          <a:p>
            <a:pPr>
              <a:lnSpc>
                <a:spcPct val="200000"/>
              </a:lnSpc>
            </a:pPr>
            <a:r>
              <a:rPr lang="de-DE" dirty="0" smtClean="0"/>
              <a:t>Main-</a:t>
            </a:r>
            <a:r>
              <a:rPr lang="de-DE" dirty="0" err="1" smtClean="0"/>
              <a:t>haulage</a:t>
            </a:r>
            <a:r>
              <a:rPr lang="de-DE" dirty="0" smtClean="0"/>
              <a:t> </a:t>
            </a:r>
          </a:p>
          <a:p>
            <a:pPr>
              <a:lnSpc>
                <a:spcPct val="200000"/>
              </a:lnSpc>
            </a:pPr>
            <a:r>
              <a:rPr lang="de-DE" dirty="0" smtClean="0"/>
              <a:t>End-</a:t>
            </a:r>
            <a:r>
              <a:rPr lang="de-DE" dirty="0" err="1" smtClean="0"/>
              <a:t>haulage</a:t>
            </a:r>
            <a:r>
              <a:rPr lang="de-DE" dirty="0" smtClean="0"/>
              <a:t> </a:t>
            </a:r>
          </a:p>
          <a:p>
            <a:pPr>
              <a:lnSpc>
                <a:spcPct val="200000"/>
              </a:lnSpc>
            </a:pPr>
            <a:r>
              <a:rPr lang="de-DE" dirty="0" smtClean="0"/>
              <a:t>Stripping (</a:t>
            </a:r>
            <a:r>
              <a:rPr lang="de-DE" dirty="0" err="1" smtClean="0"/>
              <a:t>unloading</a:t>
            </a:r>
            <a:r>
              <a:rPr lang="de-DE" dirty="0" smtClean="0"/>
              <a:t> </a:t>
            </a:r>
            <a:r>
              <a:rPr lang="de-DE" dirty="0" err="1" smtClean="0"/>
              <a:t>the</a:t>
            </a:r>
            <a:r>
              <a:rPr lang="de-DE" dirty="0" smtClean="0"/>
              <a:t> </a:t>
            </a:r>
            <a:r>
              <a:rPr lang="de-DE" dirty="0" err="1" smtClean="0"/>
              <a:t>loading</a:t>
            </a:r>
            <a:r>
              <a:rPr lang="de-DE" dirty="0" smtClean="0"/>
              <a:t> </a:t>
            </a:r>
            <a:r>
              <a:rPr lang="de-DE" dirty="0" err="1" smtClean="0"/>
              <a:t>unit</a:t>
            </a:r>
            <a:r>
              <a:rPr lang="de-DE" dirty="0" smtClean="0"/>
              <a:t>)</a:t>
            </a:r>
            <a:endParaRPr lang="en-GB" dirty="0"/>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7</a:t>
            </a:fld>
            <a:endParaRPr lang="de-AT" dirty="0">
              <a:solidFill>
                <a:prstClr val="white"/>
              </a:solidFill>
            </a:endParaRPr>
          </a:p>
        </p:txBody>
      </p:sp>
      <p:grpSp>
        <p:nvGrpSpPr>
          <p:cNvPr id="6" name="Group 5"/>
          <p:cNvGrpSpPr/>
          <p:nvPr/>
        </p:nvGrpSpPr>
        <p:grpSpPr>
          <a:xfrm>
            <a:off x="6876256" y="1893830"/>
            <a:ext cx="744262" cy="492447"/>
            <a:chOff x="5236413" y="3645024"/>
            <a:chExt cx="744262" cy="492447"/>
          </a:xfrm>
        </p:grpSpPr>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6413" y="3699321"/>
              <a:ext cx="628650"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flipV="1">
              <a:off x="5236413" y="3645024"/>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64088" y="3645024"/>
              <a:ext cx="6080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72170" y="3645024"/>
              <a:ext cx="8505" cy="403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844494" y="3645024"/>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853000" y="4048521"/>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848747" y="3857807"/>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7058260" y="5960889"/>
            <a:ext cx="744262" cy="492447"/>
            <a:chOff x="5236413" y="3645024"/>
            <a:chExt cx="744262" cy="492447"/>
          </a:xfrm>
        </p:grpSpPr>
        <p:pic>
          <p:nvPicPr>
            <p:cNvPr id="1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6413" y="3699321"/>
              <a:ext cx="628650"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Connector 15"/>
            <p:cNvCxnSpPr/>
            <p:nvPr/>
          </p:nvCxnSpPr>
          <p:spPr>
            <a:xfrm flipV="1">
              <a:off x="5236413" y="3645024"/>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364088" y="3645024"/>
              <a:ext cx="6080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972170" y="3645024"/>
              <a:ext cx="8505" cy="403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844494" y="3645024"/>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853000" y="4048521"/>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848747" y="3857807"/>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2" name="Picture 21"/>
          <p:cNvPicPr>
            <a:picLocks noChangeAspect="1" noChangeArrowheads="1"/>
          </p:cNvPicPr>
          <p:nvPr/>
        </p:nvPicPr>
        <p:blipFill>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092280" y="2852936"/>
            <a:ext cx="740301" cy="24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noChangeArrowheads="1"/>
          </p:cNvPicPr>
          <p:nvPr/>
        </p:nvPicPr>
        <p:blipFill>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100927" y="5373216"/>
            <a:ext cx="740301" cy="24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102786" y="4541751"/>
            <a:ext cx="1061502" cy="272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p:nvPicPr>
        <p:blipFill>
          <a:blip r:embed="rId6">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647496" y="4445054"/>
            <a:ext cx="1022201" cy="368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p:nvPr/>
        </p:nvPicPr>
        <p:blipFill rotWithShape="1">
          <a:blip r:embed="rId7" cstate="screen">
            <a:extLst>
              <a:ext uri="{28A0092B-C50C-407E-A947-70E740481C1C}">
                <a14:useLocalDpi xmlns:a14="http://schemas.microsoft.com/office/drawing/2010/main"/>
              </a:ext>
            </a:extLst>
          </a:blip>
          <a:srcRect l="67363" t="34393" r="21872" b="18904"/>
          <a:stretch/>
        </p:blipFill>
        <p:spPr bwMode="auto">
          <a:xfrm>
            <a:off x="7134972" y="3429000"/>
            <a:ext cx="605380" cy="739910"/>
          </a:xfrm>
          <a:prstGeom prst="rect">
            <a:avLst/>
          </a:prstGeom>
          <a:ln>
            <a:noFill/>
          </a:ln>
          <a:extLst>
            <a:ext uri="{53640926-AAD7-44D8-BBD7-CCE9431645EC}">
              <a14:shadowObscured xmlns:a14="http://schemas.microsoft.com/office/drawing/2010/main"/>
            </a:ext>
          </a:extLst>
        </p:spPr>
      </p:pic>
      <p:cxnSp>
        <p:nvCxnSpPr>
          <p:cNvPr id="27" name="Straight Arrow Connector 26"/>
          <p:cNvCxnSpPr/>
          <p:nvPr/>
        </p:nvCxnSpPr>
        <p:spPr>
          <a:xfrm>
            <a:off x="6265083" y="2235912"/>
            <a:ext cx="576064" cy="0"/>
          </a:xfrm>
          <a:prstGeom prst="straightConnector1">
            <a:avLst/>
          </a:prstGeom>
          <a:ln w="5715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7942696" y="6101089"/>
            <a:ext cx="576064" cy="0"/>
          </a:xfrm>
          <a:prstGeom prst="straightConnector1">
            <a:avLst/>
          </a:prstGeom>
          <a:ln w="5715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7446205" y="2451404"/>
            <a:ext cx="6115" cy="40153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7452320" y="3122548"/>
            <a:ext cx="6115" cy="40153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6" idx="2"/>
          </p:cNvCxnSpPr>
          <p:nvPr/>
        </p:nvCxnSpPr>
        <p:spPr>
          <a:xfrm flipH="1">
            <a:off x="7087473" y="4168910"/>
            <a:ext cx="350189" cy="256924"/>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6" idx="2"/>
          </p:cNvCxnSpPr>
          <p:nvPr/>
        </p:nvCxnSpPr>
        <p:spPr>
          <a:xfrm>
            <a:off x="7437662" y="4168910"/>
            <a:ext cx="395044" cy="276144"/>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7426642" y="4832778"/>
            <a:ext cx="6115" cy="40153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7420222" y="5541071"/>
            <a:ext cx="6115" cy="40153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23527" y="2580162"/>
            <a:ext cx="8346169" cy="704822"/>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smtClean="0">
              <a:solidFill>
                <a:schemeClr val="tx1">
                  <a:lumMod val="75000"/>
                  <a:lumOff val="25000"/>
                </a:schemeClr>
              </a:solidFill>
            </a:endParaRPr>
          </a:p>
          <a:p>
            <a:pPr algn="ctr"/>
            <a:endParaRPr lang="de-DE" sz="1050" dirty="0" smtClean="0">
              <a:solidFill>
                <a:schemeClr val="tx1">
                  <a:lumMod val="75000"/>
                  <a:lumOff val="25000"/>
                </a:schemeClr>
              </a:solidFill>
            </a:endParaRPr>
          </a:p>
          <a:p>
            <a:pPr algn="ctr"/>
            <a:r>
              <a:rPr lang="de-DE" dirty="0" smtClean="0">
                <a:solidFill>
                  <a:schemeClr val="tx1">
                    <a:lumMod val="75000"/>
                    <a:lumOff val="25000"/>
                  </a:schemeClr>
                </a:solidFill>
              </a:rPr>
              <a:t>Transportation route</a:t>
            </a:r>
            <a:endParaRPr lang="en-GB" dirty="0">
              <a:solidFill>
                <a:schemeClr val="tx1">
                  <a:lumMod val="75000"/>
                  <a:lumOff val="25000"/>
                </a:schemeClr>
              </a:solidFill>
            </a:endParaRPr>
          </a:p>
        </p:txBody>
      </p:sp>
      <p:sp>
        <p:nvSpPr>
          <p:cNvPr id="37" name="Rectangle 36"/>
          <p:cNvSpPr/>
          <p:nvPr/>
        </p:nvSpPr>
        <p:spPr>
          <a:xfrm>
            <a:off x="323528" y="4221088"/>
            <a:ext cx="8346170" cy="1444464"/>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smtClean="0">
              <a:solidFill>
                <a:schemeClr val="tx1">
                  <a:lumMod val="75000"/>
                  <a:lumOff val="25000"/>
                </a:schemeClr>
              </a:solidFill>
            </a:endParaRPr>
          </a:p>
          <a:p>
            <a:endParaRPr lang="de-DE" dirty="0">
              <a:solidFill>
                <a:schemeClr val="tx1">
                  <a:lumMod val="75000"/>
                  <a:lumOff val="25000"/>
                </a:schemeClr>
              </a:solidFill>
            </a:endParaRPr>
          </a:p>
          <a:p>
            <a:endParaRPr lang="de-DE" sz="1200" dirty="0" smtClean="0">
              <a:solidFill>
                <a:schemeClr val="tx1">
                  <a:lumMod val="75000"/>
                  <a:lumOff val="25000"/>
                </a:schemeClr>
              </a:solidFill>
            </a:endParaRPr>
          </a:p>
          <a:p>
            <a:endParaRPr lang="de-DE" sz="1050" dirty="0">
              <a:solidFill>
                <a:schemeClr val="tx1">
                  <a:lumMod val="75000"/>
                  <a:lumOff val="25000"/>
                </a:schemeClr>
              </a:solidFill>
            </a:endParaRPr>
          </a:p>
          <a:p>
            <a:endParaRPr lang="de-DE" dirty="0" smtClean="0">
              <a:solidFill>
                <a:schemeClr val="tx1">
                  <a:lumMod val="75000"/>
                  <a:lumOff val="25000"/>
                </a:schemeClr>
              </a:solidFill>
            </a:endParaRPr>
          </a:p>
          <a:p>
            <a:pPr algn="ctr"/>
            <a:r>
              <a:rPr lang="de-DE" dirty="0" smtClean="0">
                <a:solidFill>
                  <a:schemeClr val="tx1">
                    <a:lumMod val="75000"/>
                    <a:lumOff val="25000"/>
                  </a:schemeClr>
                </a:solidFill>
              </a:rPr>
              <a:t>Transportation route</a:t>
            </a:r>
            <a:endParaRPr lang="en-GB" dirty="0"/>
          </a:p>
        </p:txBody>
      </p:sp>
    </p:spTree>
    <p:extLst>
      <p:ext uri="{BB962C8B-B14F-4D97-AF65-F5344CB8AC3E}">
        <p14:creationId xmlns:p14="http://schemas.microsoft.com/office/powerpoint/2010/main" val="10344747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b="1" dirty="0" smtClean="0">
                <a:solidFill>
                  <a:schemeClr val="tx1">
                    <a:lumMod val="75000"/>
                    <a:lumOff val="25000"/>
                  </a:schemeClr>
                </a:solidFill>
              </a:rPr>
              <a:t>Transportation </a:t>
            </a:r>
            <a:r>
              <a:rPr lang="de-DE" b="1" dirty="0" err="1">
                <a:solidFill>
                  <a:schemeClr val="tx1">
                    <a:lumMod val="75000"/>
                    <a:lumOff val="25000"/>
                  </a:schemeClr>
                </a:solidFill>
              </a:rPr>
              <a:t>R</a:t>
            </a:r>
            <a:r>
              <a:rPr lang="de-DE" b="1" dirty="0" err="1" smtClean="0">
                <a:solidFill>
                  <a:schemeClr val="tx1">
                    <a:lumMod val="75000"/>
                    <a:lumOff val="25000"/>
                  </a:schemeClr>
                </a:solidFill>
              </a:rPr>
              <a:t>outes</a:t>
            </a:r>
            <a:r>
              <a:rPr lang="de-DE" b="1" dirty="0" smtClean="0">
                <a:solidFill>
                  <a:schemeClr val="tx1">
                    <a:lumMod val="75000"/>
                    <a:lumOff val="25000"/>
                  </a:schemeClr>
                </a:solidFill>
              </a:rPr>
              <a:t/>
            </a:r>
            <a:br>
              <a:rPr lang="de-DE" b="1" dirty="0" smtClean="0">
                <a:solidFill>
                  <a:schemeClr val="tx1">
                    <a:lumMod val="75000"/>
                    <a:lumOff val="25000"/>
                  </a:schemeClr>
                </a:solidFill>
              </a:rPr>
            </a:br>
            <a:r>
              <a:rPr lang="de-DE" sz="2000" dirty="0" smtClean="0">
                <a:solidFill>
                  <a:schemeClr val="tx1">
                    <a:lumMod val="75000"/>
                    <a:lumOff val="25000"/>
                  </a:schemeClr>
                </a:solidFill>
              </a:rPr>
              <a:t>Elements </a:t>
            </a:r>
            <a:r>
              <a:rPr lang="de-DE" sz="2000" dirty="0" err="1" smtClean="0">
                <a:solidFill>
                  <a:schemeClr val="tx1">
                    <a:lumMod val="75000"/>
                    <a:lumOff val="25000"/>
                  </a:schemeClr>
                </a:solidFill>
              </a:rPr>
              <a:t>of</a:t>
            </a:r>
            <a:r>
              <a:rPr lang="de-DE" sz="2000" dirty="0" smtClean="0">
                <a:solidFill>
                  <a:schemeClr val="tx1">
                    <a:lumMod val="75000"/>
                    <a:lumOff val="25000"/>
                  </a:schemeClr>
                </a:solidFill>
              </a:rPr>
              <a:t> multimodal </a:t>
            </a:r>
            <a:r>
              <a:rPr lang="de-DE" sz="2000" dirty="0" err="1" smtClean="0">
                <a:solidFill>
                  <a:schemeClr val="tx1">
                    <a:lumMod val="75000"/>
                    <a:lumOff val="25000"/>
                  </a:schemeClr>
                </a:solidFill>
              </a:rPr>
              <a:t>transport</a:t>
            </a:r>
            <a:endParaRPr lang="en-GB" sz="2200" dirty="0">
              <a:solidFill>
                <a:schemeClr val="tx1">
                  <a:lumMod val="75000"/>
                  <a:lumOff val="25000"/>
                </a:schemeClr>
              </a:solidFill>
            </a:endParaRPr>
          </a:p>
        </p:txBody>
      </p:sp>
      <p:sp>
        <p:nvSpPr>
          <p:cNvPr id="3" name="Content Placeholder 2"/>
          <p:cNvSpPr>
            <a:spLocks noGrp="1"/>
          </p:cNvSpPr>
          <p:nvPr>
            <p:ph idx="1"/>
          </p:nvPr>
        </p:nvSpPr>
        <p:spPr/>
        <p:txBody>
          <a:bodyPr>
            <a:normAutofit/>
          </a:bodyPr>
          <a:lstStyle/>
          <a:p>
            <a:pPr marL="0" indent="0">
              <a:buNone/>
            </a:pPr>
            <a:r>
              <a:rPr lang="de-DE" b="1" dirty="0" err="1" smtClean="0"/>
              <a:t>Pre-haulage</a:t>
            </a:r>
            <a:endParaRPr lang="de-DE" b="1" dirty="0" smtClean="0"/>
          </a:p>
          <a:p>
            <a:r>
              <a:rPr lang="de-DE" dirty="0" smtClean="0"/>
              <a:t>First </a:t>
            </a:r>
            <a:r>
              <a:rPr lang="de-DE" dirty="0" err="1" smtClean="0"/>
              <a:t>segment</a:t>
            </a:r>
            <a:r>
              <a:rPr lang="de-DE" dirty="0" smtClean="0"/>
              <a:t> </a:t>
            </a:r>
            <a:r>
              <a:rPr lang="de-DE" dirty="0" err="1" smtClean="0"/>
              <a:t>of</a:t>
            </a:r>
            <a:r>
              <a:rPr lang="de-DE" dirty="0" smtClean="0"/>
              <a:t> a </a:t>
            </a:r>
            <a:r>
              <a:rPr lang="de-DE" dirty="0" err="1" smtClean="0"/>
              <a:t>transportation</a:t>
            </a:r>
            <a:r>
              <a:rPr lang="de-DE" dirty="0" smtClean="0"/>
              <a:t> </a:t>
            </a:r>
            <a:r>
              <a:rPr lang="de-DE" dirty="0" err="1" smtClean="0"/>
              <a:t>path</a:t>
            </a:r>
            <a:r>
              <a:rPr lang="de-DE" dirty="0" smtClean="0"/>
              <a:t>: </a:t>
            </a:r>
            <a:br>
              <a:rPr lang="de-DE" dirty="0" smtClean="0"/>
            </a:br>
            <a:r>
              <a:rPr lang="de-DE" dirty="0" err="1" smtClean="0"/>
              <a:t>Consignor</a:t>
            </a:r>
            <a:r>
              <a:rPr lang="de-DE" dirty="0" smtClean="0"/>
              <a:t> </a:t>
            </a:r>
            <a:r>
              <a:rPr lang="de-DE" dirty="0" smtClean="0">
                <a:sym typeface="Wingdings" panose="05000000000000000000" pitchFamily="2" charset="2"/>
              </a:rPr>
              <a:t> </a:t>
            </a:r>
            <a:r>
              <a:rPr lang="de-DE" dirty="0" err="1" smtClean="0">
                <a:sym typeface="Wingdings" panose="05000000000000000000" pitchFamily="2" charset="2"/>
              </a:rPr>
              <a:t>shipping</a:t>
            </a:r>
            <a:r>
              <a:rPr lang="de-DE" dirty="0" smtClean="0">
                <a:sym typeface="Wingdings" panose="05000000000000000000" pitchFamily="2" charset="2"/>
              </a:rPr>
              <a:t> hub</a:t>
            </a:r>
          </a:p>
          <a:p>
            <a:r>
              <a:rPr lang="de-DE" dirty="0" err="1" smtClean="0">
                <a:sym typeface="Wingdings" panose="05000000000000000000" pitchFamily="2" charset="2"/>
              </a:rPr>
              <a:t>Mainly</a:t>
            </a:r>
            <a:r>
              <a:rPr lang="de-DE" dirty="0" smtClean="0">
                <a:sym typeface="Wingdings" panose="05000000000000000000" pitchFamily="2" charset="2"/>
              </a:rPr>
              <a:t> </a:t>
            </a:r>
            <a:r>
              <a:rPr lang="de-DE" dirty="0" err="1" smtClean="0">
                <a:sym typeface="Wingdings" panose="05000000000000000000" pitchFamily="2" charset="2"/>
              </a:rPr>
              <a:t>with</a:t>
            </a:r>
            <a:r>
              <a:rPr lang="de-DE" dirty="0" smtClean="0">
                <a:sym typeface="Wingdings" panose="05000000000000000000" pitchFamily="2" charset="2"/>
              </a:rPr>
              <a:t> </a:t>
            </a:r>
            <a:r>
              <a:rPr lang="de-DE" dirty="0" err="1" smtClean="0">
                <a:sym typeface="Wingdings" panose="05000000000000000000" pitchFamily="2" charset="2"/>
              </a:rPr>
              <a:t>truck</a:t>
            </a:r>
            <a:endParaRPr lang="de-DE" dirty="0" smtClean="0">
              <a:sym typeface="Wingdings" panose="05000000000000000000" pitchFamily="2" charset="2"/>
            </a:endParaRPr>
          </a:p>
          <a:p>
            <a:endParaRPr lang="de-DE" sz="1200" dirty="0" smtClean="0">
              <a:sym typeface="Wingdings" panose="05000000000000000000" pitchFamily="2" charset="2"/>
            </a:endParaRPr>
          </a:p>
          <a:p>
            <a:pPr marL="0" indent="0">
              <a:buNone/>
            </a:pPr>
            <a:r>
              <a:rPr lang="de-DE" b="1" dirty="0" smtClean="0">
                <a:sym typeface="Wingdings" panose="05000000000000000000" pitchFamily="2" charset="2"/>
              </a:rPr>
              <a:t>Main-</a:t>
            </a:r>
            <a:r>
              <a:rPr lang="de-DE" b="1" dirty="0" err="1" smtClean="0">
                <a:sym typeface="Wingdings" panose="05000000000000000000" pitchFamily="2" charset="2"/>
              </a:rPr>
              <a:t>haulage</a:t>
            </a:r>
            <a:endParaRPr lang="de-DE" b="1" dirty="0">
              <a:sym typeface="Wingdings" panose="05000000000000000000" pitchFamily="2" charset="2"/>
            </a:endParaRPr>
          </a:p>
          <a:p>
            <a:r>
              <a:rPr lang="de-DE" dirty="0" err="1" smtClean="0">
                <a:sym typeface="Wingdings" panose="05000000000000000000" pitchFamily="2" charset="2"/>
              </a:rPr>
              <a:t>Shipping</a:t>
            </a:r>
            <a:r>
              <a:rPr lang="de-DE" dirty="0" smtClean="0">
                <a:sym typeface="Wingdings" panose="05000000000000000000" pitchFamily="2" charset="2"/>
              </a:rPr>
              <a:t> hub  </a:t>
            </a:r>
            <a:r>
              <a:rPr lang="de-DE" dirty="0" err="1" smtClean="0">
                <a:sym typeface="Wingdings" panose="05000000000000000000" pitchFamily="2" charset="2"/>
              </a:rPr>
              <a:t>receiving</a:t>
            </a:r>
            <a:r>
              <a:rPr lang="de-DE" dirty="0" smtClean="0">
                <a:sym typeface="Wingdings" panose="05000000000000000000" pitchFamily="2" charset="2"/>
              </a:rPr>
              <a:t> hub</a:t>
            </a:r>
          </a:p>
          <a:p>
            <a:endParaRPr lang="de-DE" sz="1200" dirty="0">
              <a:sym typeface="Wingdings" panose="05000000000000000000" pitchFamily="2" charset="2"/>
            </a:endParaRPr>
          </a:p>
          <a:p>
            <a:pPr marL="0" indent="0">
              <a:buNone/>
            </a:pPr>
            <a:r>
              <a:rPr lang="de-DE" b="1" dirty="0" smtClean="0">
                <a:sym typeface="Wingdings" panose="05000000000000000000" pitchFamily="2" charset="2"/>
              </a:rPr>
              <a:t>End-</a:t>
            </a:r>
            <a:r>
              <a:rPr lang="de-DE" b="1" dirty="0" err="1" smtClean="0">
                <a:sym typeface="Wingdings" panose="05000000000000000000" pitchFamily="2" charset="2"/>
              </a:rPr>
              <a:t>haulage</a:t>
            </a:r>
            <a:endParaRPr lang="de-DE" b="1" dirty="0">
              <a:sym typeface="Wingdings" panose="05000000000000000000" pitchFamily="2" charset="2"/>
            </a:endParaRPr>
          </a:p>
          <a:p>
            <a:r>
              <a:rPr lang="de-DE" dirty="0" err="1" smtClean="0">
                <a:sym typeface="Wingdings" panose="05000000000000000000" pitchFamily="2" charset="2"/>
              </a:rPr>
              <a:t>Receiving</a:t>
            </a:r>
            <a:r>
              <a:rPr lang="de-DE" dirty="0" smtClean="0">
                <a:sym typeface="Wingdings" panose="05000000000000000000" pitchFamily="2" charset="2"/>
              </a:rPr>
              <a:t> hub  </a:t>
            </a:r>
            <a:r>
              <a:rPr lang="de-DE" dirty="0" err="1" smtClean="0">
                <a:sym typeface="Wingdings" panose="05000000000000000000" pitchFamily="2" charset="2"/>
              </a:rPr>
              <a:t>Consignee</a:t>
            </a:r>
            <a:endParaRPr lang="de-DE" dirty="0" smtClean="0">
              <a:sym typeface="Wingdings" panose="05000000000000000000" pitchFamily="2" charset="2"/>
            </a:endParaRPr>
          </a:p>
          <a:p>
            <a:r>
              <a:rPr lang="de-DE" dirty="0" smtClean="0">
                <a:sym typeface="Wingdings" panose="05000000000000000000" pitchFamily="2" charset="2"/>
              </a:rPr>
              <a:t>„Last-Mile“ </a:t>
            </a:r>
          </a:p>
          <a:p>
            <a:r>
              <a:rPr lang="de-DE" dirty="0" err="1" smtClean="0">
                <a:sym typeface="Wingdings" panose="05000000000000000000" pitchFamily="2" charset="2"/>
              </a:rPr>
              <a:t>Mainly</a:t>
            </a:r>
            <a:r>
              <a:rPr lang="de-DE" dirty="0" smtClean="0">
                <a:sym typeface="Wingdings" panose="05000000000000000000" pitchFamily="2" charset="2"/>
              </a:rPr>
              <a:t> </a:t>
            </a:r>
            <a:r>
              <a:rPr lang="de-DE" dirty="0" err="1" smtClean="0">
                <a:sym typeface="Wingdings" panose="05000000000000000000" pitchFamily="2" charset="2"/>
              </a:rPr>
              <a:t>with</a:t>
            </a:r>
            <a:r>
              <a:rPr lang="de-DE" dirty="0" smtClean="0">
                <a:sym typeface="Wingdings" panose="05000000000000000000" pitchFamily="2" charset="2"/>
              </a:rPr>
              <a:t> </a:t>
            </a:r>
            <a:r>
              <a:rPr lang="de-DE" dirty="0" err="1" smtClean="0">
                <a:sym typeface="Wingdings" panose="05000000000000000000" pitchFamily="2" charset="2"/>
              </a:rPr>
              <a:t>truck</a:t>
            </a:r>
            <a:endParaRPr lang="de-DE" dirty="0" smtClean="0">
              <a:sym typeface="Wingdings" panose="05000000000000000000" pitchFamily="2" charset="2"/>
            </a:endParaRPr>
          </a:p>
          <a:p>
            <a:pPr marL="0" indent="0">
              <a:buNone/>
            </a:pPr>
            <a:endParaRPr lang="de-DE" dirty="0">
              <a:sym typeface="Wingdings" panose="05000000000000000000" pitchFamily="2" charset="2"/>
            </a:endParaRPr>
          </a:p>
          <a:p>
            <a:pPr marL="0" indent="0">
              <a:buNone/>
            </a:pPr>
            <a:endParaRPr lang="de-DE" dirty="0" smtClean="0">
              <a:sym typeface="Wingdings" panose="05000000000000000000" pitchFamily="2" charset="2"/>
            </a:endParaRPr>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8</a:t>
            </a:fld>
            <a:endParaRPr lang="de-AT" dirty="0">
              <a:solidFill>
                <a:prstClr val="white"/>
              </a:solidFill>
            </a:endParaRPr>
          </a:p>
        </p:txBody>
      </p:sp>
    </p:spTree>
    <p:extLst>
      <p:ext uri="{BB962C8B-B14F-4D97-AF65-F5344CB8AC3E}">
        <p14:creationId xmlns:p14="http://schemas.microsoft.com/office/powerpoint/2010/main" val="29003595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5410944" cy="990600"/>
          </a:xfrm>
        </p:spPr>
        <p:txBody>
          <a:bodyPr>
            <a:normAutofit/>
          </a:bodyPr>
          <a:lstStyle/>
          <a:p>
            <a:r>
              <a:rPr lang="de-DE" b="1" dirty="0" smtClean="0">
                <a:solidFill>
                  <a:schemeClr val="tx1">
                    <a:lumMod val="75000"/>
                    <a:lumOff val="25000"/>
                  </a:schemeClr>
                </a:solidFill>
              </a:rPr>
              <a:t>Container </a:t>
            </a:r>
            <a:r>
              <a:rPr lang="de-DE" b="1" dirty="0" err="1" smtClean="0">
                <a:solidFill>
                  <a:schemeClr val="tx1">
                    <a:lumMod val="75000"/>
                    <a:lumOff val="25000"/>
                  </a:schemeClr>
                </a:solidFill>
              </a:rPr>
              <a:t>Loading</a:t>
            </a:r>
            <a:r>
              <a:rPr lang="de-DE" b="1" dirty="0" smtClean="0">
                <a:solidFill>
                  <a:schemeClr val="tx1">
                    <a:lumMod val="75000"/>
                    <a:lumOff val="25000"/>
                  </a:schemeClr>
                </a:solidFill>
              </a:rPr>
              <a:t> </a:t>
            </a:r>
            <a:r>
              <a:rPr lang="de-DE" b="1" dirty="0" err="1" smtClean="0">
                <a:solidFill>
                  <a:schemeClr val="tx1">
                    <a:lumMod val="75000"/>
                    <a:lumOff val="25000"/>
                  </a:schemeClr>
                </a:solidFill>
              </a:rPr>
              <a:t>and</a:t>
            </a:r>
            <a:r>
              <a:rPr lang="de-DE" b="1" dirty="0" smtClean="0">
                <a:solidFill>
                  <a:schemeClr val="tx1">
                    <a:lumMod val="75000"/>
                    <a:lumOff val="25000"/>
                  </a:schemeClr>
                </a:solidFill>
              </a:rPr>
              <a:t> </a:t>
            </a:r>
            <a:r>
              <a:rPr lang="de-DE" b="1" dirty="0" err="1" smtClean="0">
                <a:solidFill>
                  <a:schemeClr val="tx1">
                    <a:lumMod val="75000"/>
                    <a:lumOff val="25000"/>
                  </a:schemeClr>
                </a:solidFill>
              </a:rPr>
              <a:t>Unloading</a:t>
            </a:r>
            <a:r>
              <a:rPr lang="de-DE" b="1" dirty="0" smtClean="0">
                <a:solidFill>
                  <a:schemeClr val="tx1">
                    <a:lumMod val="75000"/>
                    <a:lumOff val="25000"/>
                  </a:schemeClr>
                </a:solidFill>
              </a:rPr>
              <a:t/>
            </a:r>
            <a:br>
              <a:rPr lang="de-DE" b="1" dirty="0" smtClean="0">
                <a:solidFill>
                  <a:schemeClr val="tx1">
                    <a:lumMod val="75000"/>
                    <a:lumOff val="25000"/>
                  </a:schemeClr>
                </a:solidFill>
              </a:rPr>
            </a:br>
            <a:r>
              <a:rPr lang="de-DE" sz="2000" dirty="0" smtClean="0">
                <a:solidFill>
                  <a:schemeClr val="tx1">
                    <a:lumMod val="75000"/>
                    <a:lumOff val="25000"/>
                  </a:schemeClr>
                </a:solidFill>
              </a:rPr>
              <a:t>Elements </a:t>
            </a:r>
            <a:r>
              <a:rPr lang="de-DE" sz="2000" dirty="0" err="1" smtClean="0">
                <a:solidFill>
                  <a:schemeClr val="tx1">
                    <a:lumMod val="75000"/>
                    <a:lumOff val="25000"/>
                  </a:schemeClr>
                </a:solidFill>
              </a:rPr>
              <a:t>of</a:t>
            </a:r>
            <a:r>
              <a:rPr lang="de-DE" sz="2000" dirty="0" smtClean="0">
                <a:solidFill>
                  <a:schemeClr val="tx1">
                    <a:lumMod val="75000"/>
                    <a:lumOff val="25000"/>
                  </a:schemeClr>
                </a:solidFill>
              </a:rPr>
              <a:t> multimodal </a:t>
            </a:r>
            <a:r>
              <a:rPr lang="de-DE" sz="2000" dirty="0" err="1" smtClean="0">
                <a:solidFill>
                  <a:schemeClr val="tx1">
                    <a:lumMod val="75000"/>
                    <a:lumOff val="25000"/>
                  </a:schemeClr>
                </a:solidFill>
              </a:rPr>
              <a:t>transport</a:t>
            </a:r>
            <a:endParaRPr lang="en-GB" sz="2200" b="1" dirty="0">
              <a:solidFill>
                <a:schemeClr val="tx1">
                  <a:lumMod val="75000"/>
                  <a:lumOff val="25000"/>
                </a:schemeClr>
              </a:solidFill>
            </a:endParaRPr>
          </a:p>
        </p:txBody>
      </p:sp>
      <p:sp>
        <p:nvSpPr>
          <p:cNvPr id="3" name="Content Placeholder 2"/>
          <p:cNvSpPr>
            <a:spLocks noGrp="1"/>
          </p:cNvSpPr>
          <p:nvPr>
            <p:ph idx="1"/>
          </p:nvPr>
        </p:nvSpPr>
        <p:spPr/>
        <p:txBody>
          <a:bodyPr>
            <a:normAutofit/>
          </a:bodyPr>
          <a:lstStyle/>
          <a:p>
            <a:pPr marL="0" indent="0">
              <a:buNone/>
            </a:pPr>
            <a:r>
              <a:rPr lang="de-DE" b="1" dirty="0" err="1" smtClean="0"/>
              <a:t>Stuffing</a:t>
            </a:r>
            <a:r>
              <a:rPr lang="de-DE" b="1" dirty="0" smtClean="0"/>
              <a:t> (</a:t>
            </a:r>
            <a:r>
              <a:rPr lang="de-DE" b="1" dirty="0" err="1" smtClean="0"/>
              <a:t>loading</a:t>
            </a:r>
            <a:r>
              <a:rPr lang="de-DE" b="1" dirty="0" smtClean="0"/>
              <a:t>) </a:t>
            </a:r>
          </a:p>
          <a:p>
            <a:pPr marL="0" indent="0">
              <a:buNone/>
            </a:pPr>
            <a:r>
              <a:rPr lang="de-DE" dirty="0" err="1" smtClean="0"/>
              <a:t>Criteria</a:t>
            </a:r>
            <a:r>
              <a:rPr lang="de-DE" dirty="0" smtClean="0"/>
              <a:t>:</a:t>
            </a:r>
          </a:p>
          <a:p>
            <a:pPr lvl="1"/>
            <a:r>
              <a:rPr lang="de-DE" i="1" dirty="0" smtClean="0"/>
              <a:t>Space-</a:t>
            </a:r>
            <a:r>
              <a:rPr lang="de-DE" i="1" dirty="0" err="1" smtClean="0"/>
              <a:t>saving</a:t>
            </a:r>
            <a:r>
              <a:rPr lang="de-DE" i="1" dirty="0" smtClean="0"/>
              <a:t>, </a:t>
            </a:r>
            <a:r>
              <a:rPr lang="de-DE" i="1" dirty="0" err="1" smtClean="0"/>
              <a:t>damage</a:t>
            </a:r>
            <a:r>
              <a:rPr lang="de-DE" i="1" dirty="0" smtClean="0"/>
              <a:t> </a:t>
            </a:r>
            <a:r>
              <a:rPr lang="de-DE" i="1" dirty="0" err="1" smtClean="0"/>
              <a:t>prevention</a:t>
            </a:r>
            <a:endParaRPr lang="de-DE" i="1" dirty="0" smtClean="0"/>
          </a:p>
          <a:p>
            <a:pPr lvl="1"/>
            <a:r>
              <a:rPr lang="de-DE" i="1" dirty="0" err="1" smtClean="0"/>
              <a:t>Weight</a:t>
            </a:r>
            <a:r>
              <a:rPr lang="de-DE" i="1" dirty="0" smtClean="0"/>
              <a:t> </a:t>
            </a:r>
            <a:r>
              <a:rPr lang="de-DE" i="1" dirty="0" err="1" smtClean="0"/>
              <a:t>and</a:t>
            </a:r>
            <a:r>
              <a:rPr lang="de-DE" i="1" dirty="0" smtClean="0"/>
              <a:t> </a:t>
            </a:r>
            <a:r>
              <a:rPr lang="de-DE" i="1" dirty="0" err="1" smtClean="0"/>
              <a:t>distribution</a:t>
            </a:r>
            <a:r>
              <a:rPr lang="de-DE" i="1" dirty="0" smtClean="0"/>
              <a:t> in </a:t>
            </a:r>
            <a:r>
              <a:rPr lang="de-DE" i="1" dirty="0" err="1" smtClean="0"/>
              <a:t>the</a:t>
            </a:r>
            <a:r>
              <a:rPr lang="de-DE" i="1" dirty="0" smtClean="0"/>
              <a:t> </a:t>
            </a:r>
            <a:r>
              <a:rPr lang="de-DE" i="1" dirty="0" err="1" smtClean="0"/>
              <a:t>container</a:t>
            </a:r>
            <a:r>
              <a:rPr lang="de-DE" i="1" dirty="0" smtClean="0"/>
              <a:t> </a:t>
            </a:r>
            <a:r>
              <a:rPr lang="de-DE" dirty="0" smtClean="0"/>
              <a:t>– </a:t>
            </a:r>
            <a:r>
              <a:rPr lang="de-DE" dirty="0" err="1" smtClean="0"/>
              <a:t>maximum</a:t>
            </a:r>
            <a:r>
              <a:rPr lang="de-DE" dirty="0" smtClean="0"/>
              <a:t> </a:t>
            </a:r>
            <a:r>
              <a:rPr lang="de-DE" dirty="0" err="1" smtClean="0"/>
              <a:t>weight</a:t>
            </a:r>
            <a:r>
              <a:rPr lang="de-DE" dirty="0" smtClean="0"/>
              <a:t> </a:t>
            </a:r>
            <a:r>
              <a:rPr lang="de-DE" dirty="0" err="1" smtClean="0"/>
              <a:t>country</a:t>
            </a:r>
            <a:r>
              <a:rPr lang="de-DE" dirty="0" smtClean="0"/>
              <a:t> </a:t>
            </a:r>
            <a:r>
              <a:rPr lang="de-DE" dirty="0" err="1" smtClean="0"/>
              <a:t>specific</a:t>
            </a:r>
            <a:r>
              <a:rPr lang="de-DE" dirty="0" smtClean="0"/>
              <a:t> </a:t>
            </a:r>
            <a:r>
              <a:rPr lang="de-DE" dirty="0" err="1" smtClean="0"/>
              <a:t>for</a:t>
            </a:r>
            <a:r>
              <a:rPr lang="de-DE" dirty="0" smtClean="0"/>
              <a:t> </a:t>
            </a:r>
            <a:r>
              <a:rPr lang="de-DE" dirty="0" err="1" smtClean="0"/>
              <a:t>rail</a:t>
            </a:r>
            <a:r>
              <a:rPr lang="de-DE" dirty="0" smtClean="0"/>
              <a:t> </a:t>
            </a:r>
            <a:r>
              <a:rPr lang="de-DE" dirty="0" err="1" smtClean="0"/>
              <a:t>and</a:t>
            </a:r>
            <a:r>
              <a:rPr lang="de-DE" dirty="0" smtClean="0"/>
              <a:t> </a:t>
            </a:r>
            <a:r>
              <a:rPr lang="de-DE" dirty="0" err="1" smtClean="0"/>
              <a:t>road</a:t>
            </a:r>
            <a:r>
              <a:rPr lang="de-DE" dirty="0" smtClean="0"/>
              <a:t>)</a:t>
            </a:r>
          </a:p>
          <a:p>
            <a:pPr lvl="1"/>
            <a:r>
              <a:rPr lang="de-DE" i="1" dirty="0" err="1" smtClean="0"/>
              <a:t>Stowage</a:t>
            </a:r>
            <a:r>
              <a:rPr lang="de-DE" i="1" dirty="0" smtClean="0"/>
              <a:t> plan</a:t>
            </a:r>
            <a:r>
              <a:rPr lang="de-DE" dirty="0" smtClean="0"/>
              <a:t> – optimal </a:t>
            </a:r>
            <a:r>
              <a:rPr lang="de-DE" dirty="0" err="1" smtClean="0"/>
              <a:t>capacity</a:t>
            </a:r>
            <a:r>
              <a:rPr lang="de-DE" dirty="0" smtClean="0"/>
              <a:t> </a:t>
            </a:r>
            <a:r>
              <a:rPr lang="de-DE" dirty="0" err="1" smtClean="0"/>
              <a:t>utilization</a:t>
            </a:r>
            <a:r>
              <a:rPr lang="de-DE" dirty="0" smtClean="0"/>
              <a:t>, </a:t>
            </a:r>
            <a:r>
              <a:rPr lang="de-DE" dirty="0" err="1" smtClean="0"/>
              <a:t>efficient</a:t>
            </a:r>
            <a:r>
              <a:rPr lang="de-DE" dirty="0" smtClean="0"/>
              <a:t> design </a:t>
            </a:r>
            <a:r>
              <a:rPr lang="de-DE" dirty="0" err="1" smtClean="0"/>
              <a:t>of</a:t>
            </a:r>
            <a:r>
              <a:rPr lang="de-DE" dirty="0" smtClean="0"/>
              <a:t> </a:t>
            </a:r>
            <a:r>
              <a:rPr lang="de-DE" dirty="0" err="1" smtClean="0"/>
              <a:t>loading</a:t>
            </a:r>
            <a:r>
              <a:rPr lang="de-DE" dirty="0" smtClean="0"/>
              <a:t> </a:t>
            </a:r>
            <a:r>
              <a:rPr lang="de-DE" dirty="0" err="1" smtClean="0"/>
              <a:t>and</a:t>
            </a:r>
            <a:r>
              <a:rPr lang="de-DE" dirty="0" smtClean="0"/>
              <a:t> </a:t>
            </a:r>
            <a:r>
              <a:rPr lang="de-DE" dirty="0" err="1" smtClean="0"/>
              <a:t>unloading</a:t>
            </a:r>
            <a:endParaRPr lang="de-DE" dirty="0" smtClean="0"/>
          </a:p>
          <a:p>
            <a:pPr lvl="1"/>
            <a:r>
              <a:rPr lang="de-DE" i="1" dirty="0" err="1" smtClean="0"/>
              <a:t>Packaging</a:t>
            </a:r>
            <a:r>
              <a:rPr lang="de-DE" dirty="0" smtClean="0"/>
              <a:t> – </a:t>
            </a:r>
            <a:r>
              <a:rPr lang="de-DE" dirty="0" err="1" smtClean="0"/>
              <a:t>load</a:t>
            </a:r>
            <a:r>
              <a:rPr lang="de-DE" dirty="0" smtClean="0"/>
              <a:t> </a:t>
            </a:r>
            <a:r>
              <a:rPr lang="de-DE" dirty="0" err="1" smtClean="0"/>
              <a:t>securing</a:t>
            </a:r>
            <a:r>
              <a:rPr lang="de-DE" dirty="0" smtClean="0"/>
              <a:t>, </a:t>
            </a:r>
            <a:r>
              <a:rPr lang="de-DE" dirty="0" err="1" smtClean="0"/>
              <a:t>labelling</a:t>
            </a:r>
            <a:r>
              <a:rPr lang="de-DE" dirty="0" smtClean="0"/>
              <a:t> </a:t>
            </a:r>
            <a:r>
              <a:rPr lang="de-DE" dirty="0" err="1" smtClean="0"/>
              <a:t>of</a:t>
            </a:r>
            <a:r>
              <a:rPr lang="de-DE" dirty="0" smtClean="0"/>
              <a:t> </a:t>
            </a:r>
            <a:r>
              <a:rPr lang="de-DE" dirty="0" err="1" smtClean="0"/>
              <a:t>goods</a:t>
            </a:r>
            <a:endParaRPr lang="de-DE" dirty="0" smtClean="0"/>
          </a:p>
          <a:p>
            <a:pPr marL="0" indent="0">
              <a:buNone/>
            </a:pPr>
            <a:r>
              <a:rPr lang="de-DE" dirty="0" smtClean="0"/>
              <a:t>CTU-Code (Cargo-Transport-Unit): Code </a:t>
            </a:r>
            <a:r>
              <a:rPr lang="de-DE" dirty="0" err="1" smtClean="0"/>
              <a:t>of</a:t>
            </a:r>
            <a:r>
              <a:rPr lang="de-DE" dirty="0" smtClean="0"/>
              <a:t> </a:t>
            </a:r>
            <a:r>
              <a:rPr lang="de-DE" dirty="0" err="1" smtClean="0"/>
              <a:t>practice</a:t>
            </a:r>
            <a:r>
              <a:rPr lang="de-DE" dirty="0" smtClean="0"/>
              <a:t>  </a:t>
            </a:r>
          </a:p>
          <a:p>
            <a:pPr marL="0" indent="0">
              <a:buNone/>
            </a:pPr>
            <a:endParaRPr lang="de-DE" sz="1400" dirty="0" smtClean="0"/>
          </a:p>
          <a:p>
            <a:pPr marL="0" indent="0">
              <a:buNone/>
            </a:pPr>
            <a:r>
              <a:rPr lang="de-DE" b="1" dirty="0" smtClean="0"/>
              <a:t>Stripping (</a:t>
            </a:r>
            <a:r>
              <a:rPr lang="de-DE" b="1" dirty="0" err="1" smtClean="0"/>
              <a:t>unloading</a:t>
            </a:r>
            <a:r>
              <a:rPr lang="de-DE" b="1" dirty="0" smtClean="0"/>
              <a:t>)</a:t>
            </a:r>
          </a:p>
          <a:p>
            <a:pPr marL="0" indent="0">
              <a:buNone/>
            </a:pPr>
            <a:r>
              <a:rPr lang="de-DE" sz="2000" dirty="0" smtClean="0"/>
              <a:t>Often provided as an additional service if goods from different shippers are located in one container (e.g. </a:t>
            </a:r>
            <a:r>
              <a:rPr lang="de-DE" sz="2000" dirty="0" err="1" smtClean="0"/>
              <a:t>consolidated</a:t>
            </a:r>
            <a:r>
              <a:rPr lang="de-DE" sz="2000" dirty="0" smtClean="0"/>
              <a:t> </a:t>
            </a:r>
            <a:r>
              <a:rPr lang="de-DE" sz="2000" dirty="0" err="1" smtClean="0"/>
              <a:t>container</a:t>
            </a:r>
            <a:r>
              <a:rPr lang="de-DE" sz="2000" dirty="0" smtClean="0"/>
              <a:t>) </a:t>
            </a:r>
            <a:endParaRPr lang="de-DE" sz="2000" dirty="0"/>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9</a:t>
            </a:fld>
            <a:endParaRPr lang="de-AT" dirty="0">
              <a:solidFill>
                <a:prstClr val="white"/>
              </a:solidFill>
            </a:endParaRPr>
          </a:p>
        </p:txBody>
      </p:sp>
    </p:spTree>
    <p:extLst>
      <p:ext uri="{BB962C8B-B14F-4D97-AF65-F5344CB8AC3E}">
        <p14:creationId xmlns:p14="http://schemas.microsoft.com/office/powerpoint/2010/main" val="1424122132"/>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04617B"/>
      </a:dk2>
      <a:lt2>
        <a:srgbClr val="DBF5F9"/>
      </a:lt2>
      <a:accent1>
        <a:srgbClr val="0B9B74"/>
      </a:accent1>
      <a:accent2>
        <a:srgbClr val="5FF2CA"/>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1">
      <a:dk1>
        <a:sysClr val="windowText" lastClr="000000"/>
      </a:dk1>
      <a:lt1>
        <a:sysClr val="window" lastClr="FFFFFF"/>
      </a:lt1>
      <a:dk2>
        <a:srgbClr val="04617B"/>
      </a:dk2>
      <a:lt2>
        <a:srgbClr val="DBF5F9"/>
      </a:lt2>
      <a:accent1>
        <a:srgbClr val="0B9B74"/>
      </a:accent1>
      <a:accent2>
        <a:srgbClr val="5FF2CA"/>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0</TotalTime>
  <Words>7294</Words>
  <Application>Microsoft Office PowerPoint</Application>
  <PresentationFormat>On-screen Show (4:3)</PresentationFormat>
  <Paragraphs>753</Paragraphs>
  <Slides>37</Slides>
  <Notes>37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37</vt:i4>
      </vt:variant>
    </vt:vector>
  </HeadingPairs>
  <TitlesOfParts>
    <vt:vector size="44" baseType="lpstr">
      <vt:lpstr>Arial</vt:lpstr>
      <vt:lpstr>Calibri</vt:lpstr>
      <vt:lpstr>Courier New</vt:lpstr>
      <vt:lpstr>Symbol</vt:lpstr>
      <vt:lpstr>Wingdings</vt:lpstr>
      <vt:lpstr>Custom Design</vt:lpstr>
      <vt:lpstr>1_Clarity</vt:lpstr>
      <vt:lpstr>How do I work with this learning material?</vt:lpstr>
      <vt:lpstr>Warm-Up: Discussion</vt:lpstr>
      <vt:lpstr>MULTIMODAL TRANSPORT</vt:lpstr>
      <vt:lpstr>Agenda  Multimodal transport as a contribution to sustainable freight transport</vt:lpstr>
      <vt:lpstr>Definitions</vt:lpstr>
      <vt:lpstr>Overview of Transport Processes</vt:lpstr>
      <vt:lpstr>Elements of Multimodal Transport</vt:lpstr>
      <vt:lpstr>Transportation Routes Elements of multimodal transport</vt:lpstr>
      <vt:lpstr>Container Loading and Unloading Elements of multimodal transport</vt:lpstr>
      <vt:lpstr>Transhipment Elements of multimodal transport</vt:lpstr>
      <vt:lpstr>Transhipment Facilities Elements of multimodal transport</vt:lpstr>
      <vt:lpstr>Transhipment facilities Elements of multimodal transport</vt:lpstr>
      <vt:lpstr>Transhipment facilities Elements of multimodal transport</vt:lpstr>
      <vt:lpstr>Actors in  multimodal transport</vt:lpstr>
      <vt:lpstr>Agenda  Multimodal transport as a contribution to sustainable freight transport</vt:lpstr>
      <vt:lpstr>Advantages of multimodal transport</vt:lpstr>
      <vt:lpstr>Strenghts and weaknesses of transport modes</vt:lpstr>
      <vt:lpstr>Requirements for multimodal transport</vt:lpstr>
      <vt:lpstr>Challenges of multimodal transport</vt:lpstr>
      <vt:lpstr>Agenda  Multimodal transport as a contribution to sustainable freight transport</vt:lpstr>
      <vt:lpstr>Transport Policy: Freight Transport in Europe</vt:lpstr>
      <vt:lpstr>Importance of multimodal transport  Multimodal transport in Europe</vt:lpstr>
      <vt:lpstr>Status quo  Multimodal transport in Europe</vt:lpstr>
      <vt:lpstr>Multimodal transport in Austria  Multimodal transport in Europe</vt:lpstr>
      <vt:lpstr>Agenda  Multimodal transport as a contribution to sustainable freight transport</vt:lpstr>
      <vt:lpstr>Application example Multimodal transport</vt:lpstr>
      <vt:lpstr>Example transport of organic wheat</vt:lpstr>
      <vt:lpstr>Example transport of organic wheat</vt:lpstr>
      <vt:lpstr>Example transport of steel products</vt:lpstr>
      <vt:lpstr>Example mineral raw materials</vt:lpstr>
      <vt:lpstr>Agenda  Multimodal transport as a contribution to sustainable freight transport</vt:lpstr>
      <vt:lpstr>Promotion of multimodal transport</vt:lpstr>
      <vt:lpstr>Promotion of multimodal transport</vt:lpstr>
      <vt:lpstr>Megatrends in freight transport</vt:lpstr>
      <vt:lpstr>Multimodal transport concept in the future</vt:lpstr>
      <vt:lpstr>Bibliography </vt:lpstr>
      <vt:lpstr>Additional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Haller Alexandra</cp:lastModifiedBy>
  <cp:revision>761</cp:revision>
  <cp:lastPrinted>2016-07-26T10:59:23Z</cp:lastPrinted>
  <dcterms:created xsi:type="dcterms:W3CDTF">2012-09-17T08:31:25Z</dcterms:created>
  <dcterms:modified xsi:type="dcterms:W3CDTF">2019-08-06T07:52:59Z</dcterms:modified>
</cp:coreProperties>
</file>