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4.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 id="2147483675" r:id="rId2"/>
  </p:sldMasterIdLst>
  <p:notesMasterIdLst>
    <p:notesMasterId r:id="rId41"/>
  </p:notesMasterIdLst>
  <p:sldIdLst>
    <p:sldId id="507" r:id="rId3"/>
    <p:sldId id="570" r:id="rId4"/>
    <p:sldId id="420" r:id="rId5"/>
    <p:sldId id="431" r:id="rId6"/>
    <p:sldId id="561" r:id="rId7"/>
    <p:sldId id="532" r:id="rId8"/>
    <p:sldId id="525" r:id="rId9"/>
    <p:sldId id="529" r:id="rId10"/>
    <p:sldId id="518" r:id="rId11"/>
    <p:sldId id="524" r:id="rId12"/>
    <p:sldId id="571" r:id="rId13"/>
    <p:sldId id="530" r:id="rId14"/>
    <p:sldId id="539" r:id="rId15"/>
    <p:sldId id="543" r:id="rId16"/>
    <p:sldId id="566" r:id="rId17"/>
    <p:sldId id="540" r:id="rId18"/>
    <p:sldId id="541" r:id="rId19"/>
    <p:sldId id="572" r:id="rId20"/>
    <p:sldId id="553" r:id="rId21"/>
    <p:sldId id="554" r:id="rId22"/>
    <p:sldId id="555" r:id="rId23"/>
    <p:sldId id="557" r:id="rId24"/>
    <p:sldId id="573" r:id="rId25"/>
    <p:sldId id="563" r:id="rId26"/>
    <p:sldId id="564" r:id="rId27"/>
    <p:sldId id="567" r:id="rId28"/>
    <p:sldId id="565" r:id="rId29"/>
    <p:sldId id="574" r:id="rId30"/>
    <p:sldId id="560" r:id="rId31"/>
    <p:sldId id="535" r:id="rId32"/>
    <p:sldId id="568" r:id="rId33"/>
    <p:sldId id="550" r:id="rId34"/>
    <p:sldId id="514" r:id="rId35"/>
    <p:sldId id="522" r:id="rId36"/>
    <p:sldId id="569" r:id="rId37"/>
    <p:sldId id="519" r:id="rId38"/>
    <p:sldId id="395" r:id="rId39"/>
    <p:sldId id="575" r:id="rId40"/>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ng Eva" initials="JE" lastIdx="1" clrIdx="0"/>
  <p:cmAuthor id="1" name="Haller Alexandra" initials="H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71" autoAdjust="0"/>
    <p:restoredTop sz="58673" autoAdjust="0"/>
  </p:normalViewPr>
  <p:slideViewPr>
    <p:cSldViewPr showGuides="1">
      <p:cViewPr varScale="1">
        <p:scale>
          <a:sx n="78" d="100"/>
          <a:sy n="78" d="100"/>
        </p:scale>
        <p:origin x="2664" y="62"/>
      </p:cViewPr>
      <p:guideLst>
        <p:guide orient="horz" pos="2160"/>
        <p:guide pos="2880"/>
      </p:guideLst>
    </p:cSldViewPr>
  </p:slideViewPr>
  <p:notesTextViewPr>
    <p:cViewPr>
      <p:scale>
        <a:sx n="1" d="1"/>
        <a:sy n="1" d="1"/>
      </p:scale>
      <p:origin x="0" y="0"/>
    </p:cViewPr>
  </p:notesTextViewPr>
  <p:notesViewPr>
    <p:cSldViewPr>
      <p:cViewPr varScale="1">
        <p:scale>
          <a:sx n="93" d="100"/>
          <a:sy n="93" d="100"/>
        </p:scale>
        <p:origin x="-3774"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noProof="0" dirty="0" err="1" smtClean="0">
                <a:solidFill>
                  <a:schemeClr val="tx1">
                    <a:lumMod val="75000"/>
                    <a:lumOff val="25000"/>
                  </a:schemeClr>
                </a:solidFill>
              </a:rPr>
              <a:t>Caused</a:t>
            </a:r>
            <a:r>
              <a:rPr lang="de-DE" baseline="0" noProof="0" dirty="0" smtClean="0">
                <a:solidFill>
                  <a:schemeClr val="tx1">
                    <a:lumMod val="75000"/>
                    <a:lumOff val="25000"/>
                  </a:schemeClr>
                </a:solidFill>
              </a:rPr>
              <a:t> </a:t>
            </a:r>
            <a:r>
              <a:rPr lang="de-DE" baseline="0" noProof="0" dirty="0" err="1" smtClean="0">
                <a:solidFill>
                  <a:schemeClr val="tx1">
                    <a:lumMod val="75000"/>
                    <a:lumOff val="25000"/>
                  </a:schemeClr>
                </a:solidFill>
              </a:rPr>
              <a:t>greenhouse</a:t>
            </a:r>
            <a:r>
              <a:rPr lang="de-DE" baseline="0" noProof="0" dirty="0" smtClean="0">
                <a:solidFill>
                  <a:schemeClr val="tx1">
                    <a:lumMod val="75000"/>
                    <a:lumOff val="25000"/>
                  </a:schemeClr>
                </a:solidFill>
              </a:rPr>
              <a:t> gas</a:t>
            </a:r>
            <a:r>
              <a:rPr lang="de-DE" noProof="0" dirty="0" smtClean="0">
                <a:solidFill>
                  <a:schemeClr val="tx1">
                    <a:lumMod val="75000"/>
                    <a:lumOff val="25000"/>
                  </a:schemeClr>
                </a:solidFill>
              </a:rPr>
              <a:t> due </a:t>
            </a:r>
            <a:r>
              <a:rPr lang="de-DE" noProof="0" dirty="0" err="1" smtClean="0">
                <a:solidFill>
                  <a:schemeClr val="tx1">
                    <a:lumMod val="75000"/>
                    <a:lumOff val="25000"/>
                  </a:schemeClr>
                </a:solidFill>
              </a:rPr>
              <a:t>to</a:t>
            </a:r>
            <a:r>
              <a:rPr lang="de-DE" noProof="0" dirty="0" smtClean="0">
                <a:solidFill>
                  <a:schemeClr val="tx1">
                    <a:lumMod val="75000"/>
                    <a:lumOff val="25000"/>
                  </a:schemeClr>
                </a:solidFill>
              </a:rPr>
              <a:t> </a:t>
            </a:r>
            <a:r>
              <a:rPr lang="de-DE" noProof="0" dirty="0" err="1" smtClean="0">
                <a:solidFill>
                  <a:schemeClr val="tx1">
                    <a:lumMod val="75000"/>
                    <a:lumOff val="25000"/>
                  </a:schemeClr>
                </a:solidFill>
              </a:rPr>
              <a:t>transport</a:t>
            </a:r>
            <a:r>
              <a:rPr lang="de-DE" noProof="0" dirty="0" smtClean="0">
                <a:solidFill>
                  <a:schemeClr val="tx1">
                    <a:lumMod val="75000"/>
                    <a:lumOff val="25000"/>
                  </a:schemeClr>
                </a:solidFill>
              </a:rPr>
              <a:t> </a:t>
            </a:r>
            <a:r>
              <a:rPr lang="de-DE" noProof="0" dirty="0" err="1" smtClean="0">
                <a:solidFill>
                  <a:schemeClr val="tx1">
                    <a:lumMod val="75000"/>
                    <a:lumOff val="25000"/>
                  </a:schemeClr>
                </a:solidFill>
              </a:rPr>
              <a:t>modes</a:t>
            </a:r>
            <a:r>
              <a:rPr lang="de-DE" baseline="0" noProof="0" dirty="0" smtClean="0">
                <a:solidFill>
                  <a:schemeClr val="tx1">
                    <a:lumMod val="75000"/>
                    <a:lumOff val="25000"/>
                  </a:schemeClr>
                </a:solidFill>
              </a:rPr>
              <a:t> in Germany</a:t>
            </a:r>
            <a:r>
              <a:rPr lang="de-DE" noProof="0" dirty="0" smtClean="0">
                <a:solidFill>
                  <a:schemeClr val="tx1">
                    <a:lumMod val="75000"/>
                    <a:lumOff val="25000"/>
                  </a:schemeClr>
                </a:solidFill>
              </a:rPr>
              <a:t> (2010)</a:t>
            </a:r>
            <a:endParaRPr lang="de-DE" noProof="0" dirty="0">
              <a:solidFill>
                <a:schemeClr val="tx1">
                  <a:lumMod val="75000"/>
                  <a:lumOff val="25000"/>
                </a:schemeClr>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AE4A-41E4-BA2D-FA9EE3CCE90B}"/>
              </c:ext>
            </c:extLst>
          </c:dPt>
          <c:dPt>
            <c:idx val="1"/>
            <c:bubble3D val="0"/>
            <c:spPr>
              <a:solidFill>
                <a:schemeClr val="tx1"/>
              </a:solidFill>
            </c:spPr>
            <c:extLst>
              <c:ext xmlns:c16="http://schemas.microsoft.com/office/drawing/2014/chart" uri="{C3380CC4-5D6E-409C-BE32-E72D297353CC}">
                <c16:uniqueId val="{00000003-AE4A-41E4-BA2D-FA9EE3CCE90B}"/>
              </c:ext>
            </c:extLst>
          </c:dPt>
          <c:dPt>
            <c:idx val="2"/>
            <c:bubble3D val="0"/>
            <c:spPr>
              <a:solidFill>
                <a:schemeClr val="tx1">
                  <a:lumMod val="75000"/>
                  <a:lumOff val="25000"/>
                </a:schemeClr>
              </a:solidFill>
            </c:spPr>
            <c:extLst>
              <c:ext xmlns:c16="http://schemas.microsoft.com/office/drawing/2014/chart" uri="{C3380CC4-5D6E-409C-BE32-E72D297353CC}">
                <c16:uniqueId val="{00000005-AE4A-41E4-BA2D-FA9EE3CCE90B}"/>
              </c:ext>
            </c:extLst>
          </c:dPt>
          <c:dPt>
            <c:idx val="3"/>
            <c:bubble3D val="0"/>
            <c:spPr>
              <a:solidFill>
                <a:srgbClr val="92D050"/>
              </a:solidFill>
            </c:spPr>
            <c:extLst>
              <c:ext xmlns:c16="http://schemas.microsoft.com/office/drawing/2014/chart" uri="{C3380CC4-5D6E-409C-BE32-E72D297353CC}">
                <c16:uniqueId val="{00000007-AE4A-41E4-BA2D-FA9EE3CCE90B}"/>
              </c:ext>
            </c:extLst>
          </c:dPt>
          <c:dPt>
            <c:idx val="4"/>
            <c:bubble3D val="0"/>
            <c:spPr>
              <a:solidFill>
                <a:schemeClr val="bg1">
                  <a:lumMod val="50000"/>
                </a:schemeClr>
              </a:solidFill>
            </c:spPr>
            <c:extLst>
              <c:ext xmlns:c16="http://schemas.microsoft.com/office/drawing/2014/chart" uri="{C3380CC4-5D6E-409C-BE32-E72D297353CC}">
                <c16:uniqueId val="{00000009-AE4A-41E4-BA2D-FA9EE3CCE90B}"/>
              </c:ext>
            </c:extLst>
          </c:dPt>
          <c:dLbls>
            <c:dLbl>
              <c:idx val="1"/>
              <c:tx>
                <c:rich>
                  <a:bodyPr/>
                  <a:lstStyle/>
                  <a:p>
                    <a:fld id="{CFE69186-E6A8-45B3-BB76-C8DDC110D9A3}" type="VALUE">
                      <a:rPr lang="en-US">
                        <a:solidFill>
                          <a:schemeClr val="bg1"/>
                        </a:solidFill>
                      </a:rPr>
                      <a:pPr/>
                      <a:t>[VALUE]</a:t>
                    </a:fld>
                    <a:endParaRPr lang="de-AT"/>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E4A-41E4-BA2D-FA9EE3CCE90B}"/>
                </c:ext>
              </c:extLst>
            </c:dLbl>
            <c:dLbl>
              <c:idx val="2"/>
              <c:tx>
                <c:rich>
                  <a:bodyPr/>
                  <a:lstStyle/>
                  <a:p>
                    <a:fld id="{F76ECD1A-31C1-4B29-9C25-29F2C793CD2C}" type="VALUE">
                      <a:rPr lang="en-US">
                        <a:solidFill>
                          <a:schemeClr val="bg1"/>
                        </a:solidFill>
                      </a:rPr>
                      <a:pPr/>
                      <a:t>[VALUE]</a:t>
                    </a:fld>
                    <a:endParaRPr lang="de-AT"/>
                  </a:p>
                </c:rich>
              </c:tx>
              <c:dLblPos val="bestFi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E4A-41E4-BA2D-FA9EE3CCE90B}"/>
                </c:ext>
              </c:extLst>
            </c:dLbl>
            <c:spPr>
              <a:noFill/>
              <a:ln>
                <a:noFill/>
              </a:ln>
              <a:effectLst/>
            </c:sp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Tabelle1!$A$2:$A$4</c:f>
              <c:strCache>
                <c:ptCount val="3"/>
                <c:pt idx="0">
                  <c:v>Truck</c:v>
                </c:pt>
                <c:pt idx="1">
                  <c:v>Rail</c:v>
                </c:pt>
                <c:pt idx="2">
                  <c:v>Inland waterway</c:v>
                </c:pt>
              </c:strCache>
            </c:strRef>
          </c:cat>
          <c:val>
            <c:numRef>
              <c:f>Tabelle1!$B$2:$B$4</c:f>
              <c:numCache>
                <c:formatCode>0%</c:formatCode>
                <c:ptCount val="3"/>
                <c:pt idx="0">
                  <c:v>0.63</c:v>
                </c:pt>
                <c:pt idx="1">
                  <c:v>0.15</c:v>
                </c:pt>
                <c:pt idx="2">
                  <c:v>0.22</c:v>
                </c:pt>
              </c:numCache>
            </c:numRef>
          </c:val>
          <c:extLst>
            <c:ext xmlns:c16="http://schemas.microsoft.com/office/drawing/2014/chart" uri="{C3380CC4-5D6E-409C-BE32-E72D297353CC}">
              <c16:uniqueId val="{0000000A-AE4A-41E4-BA2D-FA9EE3CCE90B}"/>
            </c:ext>
          </c:extLst>
        </c:ser>
        <c:dLbls>
          <c:dLblPos val="bestFit"/>
          <c:showLegendKey val="0"/>
          <c:showVal val="1"/>
          <c:showCatName val="0"/>
          <c:showSerName val="0"/>
          <c:showPercent val="0"/>
          <c:showBubbleSize val="0"/>
          <c:showLeaderLines val="1"/>
        </c:dLbls>
        <c:firstSliceAng val="0"/>
      </c:pieChart>
    </c:plotArea>
    <c:legend>
      <c:legendPos val="r"/>
      <c:overlay val="0"/>
      <c:txPr>
        <a:bodyPr/>
        <a:lstStyle/>
        <a:p>
          <a:pPr>
            <a:defRPr sz="1100">
              <a:solidFill>
                <a:schemeClr val="tx1">
                  <a:lumMod val="75000"/>
                  <a:lumOff val="25000"/>
                </a:schemeClr>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noProof="0" dirty="0" err="1" smtClean="0">
                <a:solidFill>
                  <a:schemeClr val="tx1">
                    <a:lumMod val="75000"/>
                    <a:lumOff val="25000"/>
                  </a:schemeClr>
                </a:solidFill>
              </a:rPr>
              <a:t>Caused</a:t>
            </a:r>
            <a:r>
              <a:rPr lang="de-DE" noProof="0" dirty="0" smtClean="0">
                <a:solidFill>
                  <a:schemeClr val="tx1">
                    <a:lumMod val="75000"/>
                    <a:lumOff val="25000"/>
                  </a:schemeClr>
                </a:solidFill>
              </a:rPr>
              <a:t> </a:t>
            </a:r>
            <a:r>
              <a:rPr lang="de-DE" noProof="0" dirty="0" err="1" smtClean="0">
                <a:solidFill>
                  <a:schemeClr val="tx1">
                    <a:lumMod val="75000"/>
                    <a:lumOff val="25000"/>
                  </a:schemeClr>
                </a:solidFill>
              </a:rPr>
              <a:t>greenhouse</a:t>
            </a:r>
            <a:r>
              <a:rPr lang="de-DE" noProof="0" dirty="0" smtClean="0">
                <a:solidFill>
                  <a:schemeClr val="tx1">
                    <a:lumMod val="75000"/>
                    <a:lumOff val="25000"/>
                  </a:schemeClr>
                </a:solidFill>
              </a:rPr>
              <a:t> gas due </a:t>
            </a:r>
            <a:r>
              <a:rPr lang="de-DE" noProof="0" dirty="0" err="1" smtClean="0">
                <a:solidFill>
                  <a:schemeClr val="tx1">
                    <a:lumMod val="75000"/>
                    <a:lumOff val="25000"/>
                  </a:schemeClr>
                </a:solidFill>
              </a:rPr>
              <a:t>to</a:t>
            </a:r>
            <a:r>
              <a:rPr lang="de-DE" noProof="0" dirty="0" smtClean="0">
                <a:solidFill>
                  <a:schemeClr val="tx1">
                    <a:lumMod val="75000"/>
                    <a:lumOff val="25000"/>
                  </a:schemeClr>
                </a:solidFill>
              </a:rPr>
              <a:t> </a:t>
            </a:r>
            <a:r>
              <a:rPr lang="de-DE" noProof="0" dirty="0" err="1" smtClean="0">
                <a:solidFill>
                  <a:schemeClr val="tx1">
                    <a:lumMod val="75000"/>
                    <a:lumOff val="25000"/>
                  </a:schemeClr>
                </a:solidFill>
              </a:rPr>
              <a:t>branch</a:t>
            </a:r>
            <a:r>
              <a:rPr lang="de-DE" noProof="0" dirty="0" smtClean="0">
                <a:solidFill>
                  <a:schemeClr val="tx1">
                    <a:lumMod val="75000"/>
                    <a:lumOff val="25000"/>
                  </a:schemeClr>
                </a:solidFill>
              </a:rPr>
              <a:t> in EU-28 (2014)</a:t>
            </a:r>
            <a:endParaRPr lang="de-DE" noProof="0" dirty="0">
              <a:solidFill>
                <a:schemeClr val="tx1">
                  <a:lumMod val="75000"/>
                  <a:lumOff val="25000"/>
                </a:schemeClr>
              </a:solidFill>
            </a:endParaRPr>
          </a:p>
        </c:rich>
      </c:tx>
      <c:overlay val="0"/>
    </c:title>
    <c:autoTitleDeleted val="0"/>
    <c:plotArea>
      <c:layout/>
      <c:pieChart>
        <c:varyColors val="1"/>
        <c:ser>
          <c:idx val="0"/>
          <c:order val="0"/>
          <c:tx>
            <c:strRef>
              <c:f>Tabelle1!$B$1</c:f>
              <c:strCache>
                <c:ptCount val="1"/>
                <c:pt idx="0">
                  <c:v>verursachte Treibhausgase nach Branche</c:v>
                </c:pt>
              </c:strCache>
            </c:strRef>
          </c:tx>
          <c:dPt>
            <c:idx val="0"/>
            <c:bubble3D val="0"/>
            <c:spPr>
              <a:solidFill>
                <a:schemeClr val="bg1">
                  <a:lumMod val="75000"/>
                </a:schemeClr>
              </a:solidFill>
            </c:spPr>
            <c:extLst>
              <c:ext xmlns:c16="http://schemas.microsoft.com/office/drawing/2014/chart" uri="{C3380CC4-5D6E-409C-BE32-E72D297353CC}">
                <c16:uniqueId val="{00000001-9C04-4981-9356-93D0961820DC}"/>
              </c:ext>
            </c:extLst>
          </c:dPt>
          <c:dPt>
            <c:idx val="1"/>
            <c:bubble3D val="0"/>
            <c:spPr>
              <a:solidFill>
                <a:schemeClr val="tx1"/>
              </a:solidFill>
            </c:spPr>
            <c:extLst>
              <c:ext xmlns:c16="http://schemas.microsoft.com/office/drawing/2014/chart" uri="{C3380CC4-5D6E-409C-BE32-E72D297353CC}">
                <c16:uniqueId val="{00000003-9C04-4981-9356-93D0961820DC}"/>
              </c:ext>
            </c:extLst>
          </c:dPt>
          <c:dPt>
            <c:idx val="2"/>
            <c:bubble3D val="0"/>
            <c:spPr>
              <a:solidFill>
                <a:schemeClr val="tx1">
                  <a:lumMod val="75000"/>
                  <a:lumOff val="25000"/>
                </a:schemeClr>
              </a:solidFill>
            </c:spPr>
            <c:extLst>
              <c:ext xmlns:c16="http://schemas.microsoft.com/office/drawing/2014/chart" uri="{C3380CC4-5D6E-409C-BE32-E72D297353CC}">
                <c16:uniqueId val="{00000005-9C04-4981-9356-93D0961820DC}"/>
              </c:ext>
            </c:extLst>
          </c:dPt>
          <c:dPt>
            <c:idx val="3"/>
            <c:bubble3D val="0"/>
            <c:spPr>
              <a:solidFill>
                <a:srgbClr val="92D050"/>
              </a:solidFill>
            </c:spPr>
            <c:extLst>
              <c:ext xmlns:c16="http://schemas.microsoft.com/office/drawing/2014/chart" uri="{C3380CC4-5D6E-409C-BE32-E72D297353CC}">
                <c16:uniqueId val="{00000007-9C04-4981-9356-93D0961820DC}"/>
              </c:ext>
            </c:extLst>
          </c:dPt>
          <c:dPt>
            <c:idx val="4"/>
            <c:bubble3D val="0"/>
            <c:spPr>
              <a:solidFill>
                <a:schemeClr val="bg1">
                  <a:lumMod val="50000"/>
                </a:schemeClr>
              </a:solidFill>
            </c:spPr>
            <c:extLst>
              <c:ext xmlns:c16="http://schemas.microsoft.com/office/drawing/2014/chart" uri="{C3380CC4-5D6E-409C-BE32-E72D297353CC}">
                <c16:uniqueId val="{00000009-9C04-4981-9356-93D0961820DC}"/>
              </c:ext>
            </c:extLst>
          </c:dPt>
          <c:dLbls>
            <c:dLbl>
              <c:idx val="1"/>
              <c:spPr/>
              <c:txPr>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C04-4981-9356-93D0961820DC}"/>
                </c:ext>
              </c:extLst>
            </c:dLbl>
            <c:dLbl>
              <c:idx val="2"/>
              <c:spPr>
                <a:noFill/>
              </c:spPr>
              <c:txPr>
                <a:bodyPr/>
                <a:lstStyle/>
                <a:p>
                  <a:pPr>
                    <a:defRPr sz="1200">
                      <a:solidFill>
                        <a:schemeClr val="bg1"/>
                      </a:solidFill>
                    </a:defRPr>
                  </a:pPr>
                  <a:endParaRPr lang="de-DE"/>
                </a:p>
              </c:txPr>
              <c:showLegendKey val="0"/>
              <c:showVal val="1"/>
              <c:showCatName val="0"/>
              <c:showSerName val="0"/>
              <c:showPercent val="0"/>
              <c:showBubbleSize val="0"/>
              <c:extLst>
                <c:ext xmlns:c16="http://schemas.microsoft.com/office/drawing/2014/chart" uri="{C3380CC4-5D6E-409C-BE32-E72D297353CC}">
                  <c16:uniqueId val="{00000005-9C04-4981-9356-93D0961820DC}"/>
                </c:ext>
              </c:extLst>
            </c:dLbl>
            <c:spPr>
              <a:noFill/>
              <a:ln>
                <a:noFill/>
              </a:ln>
              <a:effectLst/>
            </c:spPr>
            <c:txPr>
              <a:bodyPr/>
              <a:lstStyle/>
              <a:p>
                <a:pPr>
                  <a:defRPr sz="1200"/>
                </a:pPr>
                <a:endParaRPr lang="de-DE"/>
              </a:p>
            </c:txPr>
            <c:showLegendKey val="0"/>
            <c:showVal val="1"/>
            <c:showCatName val="0"/>
            <c:showSerName val="0"/>
            <c:showPercent val="0"/>
            <c:showBubbleSize val="0"/>
            <c:showLeaderLines val="1"/>
            <c:extLst>
              <c:ext xmlns:c15="http://schemas.microsoft.com/office/drawing/2012/chart" uri="{CE6537A1-D6FC-4f65-9D91-7224C49458BB}"/>
            </c:extLst>
          </c:dLbls>
          <c:cat>
            <c:strRef>
              <c:f>Tabelle1!$A$2:$A$6</c:f>
              <c:strCache>
                <c:ptCount val="5"/>
                <c:pt idx="0">
                  <c:v>waste management</c:v>
                </c:pt>
                <c:pt idx="1">
                  <c:v>Agriculture</c:v>
                </c:pt>
                <c:pt idx="2">
                  <c:v>Industrial processes and product use</c:v>
                </c:pt>
                <c:pt idx="3">
                  <c:v>Transport (incl. internat. air transport</c:v>
                </c:pt>
                <c:pt idx="4">
                  <c:v>Fuel combustion and volatile emissions of fuels (excluding transport)</c:v>
                </c:pt>
              </c:strCache>
            </c:strRef>
          </c:cat>
          <c:val>
            <c:numRef>
              <c:f>Tabelle1!$B$2:$B$6</c:f>
              <c:numCache>
                <c:formatCode>0.0%</c:formatCode>
                <c:ptCount val="5"/>
                <c:pt idx="0">
                  <c:v>3.3000000000000002E-2</c:v>
                </c:pt>
                <c:pt idx="1">
                  <c:v>9.9000000000000005E-2</c:v>
                </c:pt>
                <c:pt idx="2">
                  <c:v>8.5000000000000006E-2</c:v>
                </c:pt>
                <c:pt idx="3">
                  <c:v>0.23200000000000001</c:v>
                </c:pt>
                <c:pt idx="4">
                  <c:v>0.55100000000000005</c:v>
                </c:pt>
              </c:numCache>
            </c:numRef>
          </c:val>
          <c:extLst>
            <c:ext xmlns:c16="http://schemas.microsoft.com/office/drawing/2014/chart" uri="{C3380CC4-5D6E-409C-BE32-E72D297353CC}">
              <c16:uniqueId val="{0000000A-9C04-4981-9356-93D0961820DC}"/>
            </c:ext>
          </c:extLst>
        </c:ser>
        <c:dLbls>
          <c:showLegendKey val="0"/>
          <c:showVal val="0"/>
          <c:showCatName val="0"/>
          <c:showSerName val="0"/>
          <c:showPercent val="0"/>
          <c:showBubbleSize val="0"/>
          <c:showLeaderLines val="1"/>
        </c:dLbls>
        <c:firstSliceAng val="0"/>
      </c:pieChart>
    </c:plotArea>
    <c:legend>
      <c:legendPos val="r"/>
      <c:legendEntry>
        <c:idx val="3"/>
        <c:txPr>
          <a:bodyPr/>
          <a:lstStyle/>
          <a:p>
            <a:pPr>
              <a:defRPr sz="1050" b="1">
                <a:solidFill>
                  <a:schemeClr val="tx1">
                    <a:lumMod val="75000"/>
                    <a:lumOff val="25000"/>
                  </a:schemeClr>
                </a:solidFill>
              </a:defRPr>
            </a:pPr>
            <a:endParaRPr lang="de-DE"/>
          </a:p>
        </c:txPr>
      </c:legendEntry>
      <c:overlay val="0"/>
      <c:txPr>
        <a:bodyPr/>
        <a:lstStyle/>
        <a:p>
          <a:pPr>
            <a:defRPr sz="900">
              <a:solidFill>
                <a:schemeClr val="tx1">
                  <a:lumMod val="75000"/>
                  <a:lumOff val="25000"/>
                </a:schemeClr>
              </a:solidFill>
            </a:defRPr>
          </a:pPr>
          <a:endParaRPr lang="de-DE"/>
        </a:p>
      </c:txPr>
    </c:legend>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800" noProof="0" dirty="0" err="1" smtClean="0">
                <a:solidFill>
                  <a:schemeClr val="tx1">
                    <a:lumMod val="75000"/>
                    <a:lumOff val="25000"/>
                  </a:schemeClr>
                </a:solidFill>
              </a:rPr>
              <a:t>Congestion</a:t>
            </a:r>
            <a:r>
              <a:rPr lang="de-DE" sz="1800" noProof="0" dirty="0" smtClean="0">
                <a:solidFill>
                  <a:schemeClr val="tx1">
                    <a:lumMod val="75000"/>
                    <a:lumOff val="25000"/>
                  </a:schemeClr>
                </a:solidFill>
              </a:rPr>
              <a:t> </a:t>
            </a:r>
            <a:r>
              <a:rPr lang="de-DE" sz="1800" noProof="0" dirty="0" err="1" smtClean="0">
                <a:solidFill>
                  <a:schemeClr val="tx1">
                    <a:lumMod val="75000"/>
                    <a:lumOff val="25000"/>
                  </a:schemeClr>
                </a:solidFill>
              </a:rPr>
              <a:t>situation</a:t>
            </a:r>
            <a:r>
              <a:rPr lang="de-DE" sz="1800" noProof="0" dirty="0" smtClean="0">
                <a:solidFill>
                  <a:schemeClr val="tx1">
                    <a:lumMod val="75000"/>
                    <a:lumOff val="25000"/>
                  </a:schemeClr>
                </a:solidFill>
              </a:rPr>
              <a:t> in European countries 2014 (</a:t>
            </a:r>
            <a:r>
              <a:rPr lang="de-DE" sz="1800" noProof="0" dirty="0" err="1" smtClean="0">
                <a:solidFill>
                  <a:schemeClr val="tx1">
                    <a:lumMod val="75000"/>
                    <a:lumOff val="25000"/>
                  </a:schemeClr>
                </a:solidFill>
              </a:rPr>
              <a:t>congestion</a:t>
            </a:r>
            <a:r>
              <a:rPr lang="de-DE" sz="1800" noProof="0" dirty="0" smtClean="0">
                <a:solidFill>
                  <a:schemeClr val="tx1">
                    <a:lumMod val="75000"/>
                    <a:lumOff val="25000"/>
                  </a:schemeClr>
                </a:solidFill>
              </a:rPr>
              <a:t> </a:t>
            </a:r>
            <a:r>
              <a:rPr lang="de-DE" sz="1800" noProof="0" dirty="0" err="1" smtClean="0">
                <a:solidFill>
                  <a:schemeClr val="tx1">
                    <a:lumMod val="75000"/>
                    <a:lumOff val="25000"/>
                  </a:schemeClr>
                </a:solidFill>
              </a:rPr>
              <a:t>hours</a:t>
            </a:r>
            <a:r>
              <a:rPr lang="de-DE" sz="1800" noProof="0" dirty="0" smtClean="0">
                <a:solidFill>
                  <a:schemeClr val="tx1">
                    <a:lumMod val="75000"/>
                    <a:lumOff val="25000"/>
                  </a:schemeClr>
                </a:solidFill>
              </a:rPr>
              <a:t>/</a:t>
            </a:r>
            <a:r>
              <a:rPr lang="de-DE" sz="1800" noProof="0" dirty="0" err="1" smtClean="0">
                <a:solidFill>
                  <a:schemeClr val="tx1">
                    <a:lumMod val="75000"/>
                    <a:lumOff val="25000"/>
                  </a:schemeClr>
                </a:solidFill>
              </a:rPr>
              <a:t>year</a:t>
            </a:r>
            <a:r>
              <a:rPr lang="de-DE" sz="1800" noProof="0" dirty="0" smtClean="0">
                <a:solidFill>
                  <a:schemeClr val="tx1">
                    <a:lumMod val="75000"/>
                    <a:lumOff val="25000"/>
                  </a:schemeClr>
                </a:solidFill>
              </a:rPr>
              <a:t>) </a:t>
            </a:r>
            <a:endParaRPr lang="de-DE" sz="1800" noProof="0" dirty="0">
              <a:solidFill>
                <a:schemeClr val="tx1">
                  <a:lumMod val="75000"/>
                  <a:lumOff val="25000"/>
                </a:schemeClr>
              </a:solidFill>
            </a:endParaRPr>
          </a:p>
        </c:rich>
      </c:tx>
      <c:layout>
        <c:manualLayout>
          <c:xMode val="edge"/>
          <c:yMode val="edge"/>
          <c:x val="0.2373926063241952"/>
          <c:y val="8.2172796980840859E-2"/>
        </c:manualLayout>
      </c:layout>
      <c:overlay val="0"/>
    </c:title>
    <c:autoTitleDeleted val="0"/>
    <c:plotArea>
      <c:layout/>
      <c:barChart>
        <c:barDir val="col"/>
        <c:grouping val="clustered"/>
        <c:varyColors val="0"/>
        <c:ser>
          <c:idx val="0"/>
          <c:order val="0"/>
          <c:tx>
            <c:strRef>
              <c:f>Sheet1!$B$1</c:f>
              <c:strCache>
                <c:ptCount val="1"/>
                <c:pt idx="0">
                  <c:v>Europe's most congested countries in 2014</c:v>
                </c:pt>
              </c:strCache>
            </c:strRef>
          </c:tx>
          <c:spPr>
            <a:solidFill>
              <a:schemeClr val="accent5"/>
            </a:solidFill>
          </c:spPr>
          <c:invertIfNegative val="0"/>
          <c:dLbls>
            <c:spPr>
              <a:noFill/>
              <a:ln>
                <a:noFill/>
              </a:ln>
              <a:effectLst/>
            </c:spPr>
            <c:txPr>
              <a:bodyPr/>
              <a:lstStyle/>
              <a:p>
                <a:pPr>
                  <a:defRPr sz="1200"/>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Belgium</c:v>
                </c:pt>
                <c:pt idx="1">
                  <c:v>The Netherlands</c:v>
                </c:pt>
                <c:pt idx="2">
                  <c:v>Germany</c:v>
                </c:pt>
                <c:pt idx="3">
                  <c:v>Luxembourg</c:v>
                </c:pt>
                <c:pt idx="4">
                  <c:v>UK</c:v>
                </c:pt>
                <c:pt idx="5">
                  <c:v>Switzerland</c:v>
                </c:pt>
                <c:pt idx="6">
                  <c:v>France</c:v>
                </c:pt>
                <c:pt idx="7">
                  <c:v>Austria</c:v>
                </c:pt>
                <c:pt idx="8">
                  <c:v>Ireland</c:v>
                </c:pt>
                <c:pt idx="9">
                  <c:v>Italy</c:v>
                </c:pt>
              </c:strCache>
            </c:strRef>
          </c:cat>
          <c:val>
            <c:numRef>
              <c:f>Sheet1!$B$2:$B$11</c:f>
              <c:numCache>
                <c:formatCode>General</c:formatCode>
                <c:ptCount val="10"/>
                <c:pt idx="0">
                  <c:v>51</c:v>
                </c:pt>
                <c:pt idx="1">
                  <c:v>41</c:v>
                </c:pt>
                <c:pt idx="2">
                  <c:v>39</c:v>
                </c:pt>
                <c:pt idx="3">
                  <c:v>34</c:v>
                </c:pt>
                <c:pt idx="4">
                  <c:v>30</c:v>
                </c:pt>
                <c:pt idx="5">
                  <c:v>29</c:v>
                </c:pt>
                <c:pt idx="6">
                  <c:v>29</c:v>
                </c:pt>
                <c:pt idx="7">
                  <c:v>25</c:v>
                </c:pt>
                <c:pt idx="8">
                  <c:v>24</c:v>
                </c:pt>
                <c:pt idx="9">
                  <c:v>20</c:v>
                </c:pt>
              </c:numCache>
            </c:numRef>
          </c:val>
          <c:extLst>
            <c:ext xmlns:c16="http://schemas.microsoft.com/office/drawing/2014/chart" uri="{C3380CC4-5D6E-409C-BE32-E72D297353CC}">
              <c16:uniqueId val="{00000000-A166-498A-84D3-918D5FA2EA6A}"/>
            </c:ext>
          </c:extLst>
        </c:ser>
        <c:dLbls>
          <c:showLegendKey val="0"/>
          <c:showVal val="0"/>
          <c:showCatName val="0"/>
          <c:showSerName val="0"/>
          <c:showPercent val="0"/>
          <c:showBubbleSize val="0"/>
        </c:dLbls>
        <c:gapWidth val="150"/>
        <c:axId val="54574464"/>
        <c:axId val="32928896"/>
      </c:barChart>
      <c:catAx>
        <c:axId val="54574464"/>
        <c:scaling>
          <c:orientation val="minMax"/>
        </c:scaling>
        <c:delete val="0"/>
        <c:axPos val="b"/>
        <c:numFmt formatCode="General" sourceLinked="0"/>
        <c:majorTickMark val="out"/>
        <c:minorTickMark val="none"/>
        <c:tickLblPos val="nextTo"/>
        <c:txPr>
          <a:bodyPr/>
          <a:lstStyle/>
          <a:p>
            <a:pPr>
              <a:defRPr sz="1200">
                <a:solidFill>
                  <a:schemeClr val="tx1">
                    <a:lumMod val="75000"/>
                    <a:lumOff val="25000"/>
                  </a:schemeClr>
                </a:solidFill>
              </a:defRPr>
            </a:pPr>
            <a:endParaRPr lang="de-DE"/>
          </a:p>
        </c:txPr>
        <c:crossAx val="32928896"/>
        <c:crosses val="autoZero"/>
        <c:auto val="1"/>
        <c:lblAlgn val="ctr"/>
        <c:lblOffset val="100"/>
        <c:noMultiLvlLbl val="0"/>
      </c:catAx>
      <c:valAx>
        <c:axId val="32928896"/>
        <c:scaling>
          <c:orientation val="minMax"/>
          <c:max val="51"/>
          <c:min val="0"/>
        </c:scaling>
        <c:delete val="0"/>
        <c:axPos val="l"/>
        <c:majorGridlines/>
        <c:numFmt formatCode="General" sourceLinked="1"/>
        <c:majorTickMark val="out"/>
        <c:minorTickMark val="none"/>
        <c:tickLblPos val="nextTo"/>
        <c:crossAx val="54574464"/>
        <c:crosses val="autoZero"/>
        <c:crossBetween val="between"/>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chemeClr val="tx1">
                    <a:lumMod val="75000"/>
                    <a:lumOff val="25000"/>
                  </a:schemeClr>
                </a:solidFill>
              </a:defRPr>
            </a:pPr>
            <a:r>
              <a:rPr lang="de-DE" sz="1400" noProof="0" dirty="0" err="1" smtClean="0">
                <a:solidFill>
                  <a:schemeClr val="tx1">
                    <a:lumMod val="75000"/>
                    <a:lumOff val="25000"/>
                  </a:schemeClr>
                </a:solidFill>
              </a:rPr>
              <a:t>Greenhouse</a:t>
            </a:r>
            <a:r>
              <a:rPr lang="de-DE" sz="1400" noProof="0" dirty="0" smtClean="0">
                <a:solidFill>
                  <a:schemeClr val="tx1">
                    <a:lumMod val="75000"/>
                    <a:lumOff val="25000"/>
                  </a:schemeClr>
                </a:solidFill>
              </a:rPr>
              <a:t> </a:t>
            </a:r>
            <a:r>
              <a:rPr lang="de-DE" sz="1400" noProof="0" dirty="0" err="1" smtClean="0">
                <a:solidFill>
                  <a:schemeClr val="tx1">
                    <a:lumMod val="75000"/>
                    <a:lumOff val="25000"/>
                  </a:schemeClr>
                </a:solidFill>
              </a:rPr>
              <a:t>gases</a:t>
            </a:r>
            <a:endParaRPr lang="de-DE" sz="1400" noProof="0" dirty="0" smtClean="0">
              <a:solidFill>
                <a:schemeClr val="tx1">
                  <a:lumMod val="75000"/>
                  <a:lumOff val="25000"/>
                </a:schemeClr>
              </a:solidFill>
            </a:endParaRPr>
          </a:p>
          <a:p>
            <a:pPr>
              <a:defRPr sz="1400">
                <a:solidFill>
                  <a:schemeClr val="tx1">
                    <a:lumMod val="75000"/>
                    <a:lumOff val="25000"/>
                  </a:schemeClr>
                </a:solidFill>
              </a:defRPr>
            </a:pPr>
            <a:r>
              <a:rPr lang="en-US" sz="1400" dirty="0" smtClean="0">
                <a:solidFill>
                  <a:schemeClr val="tx1">
                    <a:lumMod val="75000"/>
                    <a:lumOff val="25000"/>
                  </a:schemeClr>
                </a:solidFill>
              </a:rPr>
              <a:t> </a:t>
            </a:r>
            <a:r>
              <a:rPr lang="en-US" sz="1400" dirty="0">
                <a:solidFill>
                  <a:schemeClr val="tx1">
                    <a:lumMod val="75000"/>
                    <a:lumOff val="25000"/>
                  </a:schemeClr>
                </a:solidFill>
              </a:rPr>
              <a:t>(</a:t>
            </a:r>
            <a:r>
              <a:rPr lang="en-US" sz="1400" dirty="0" smtClean="0">
                <a:solidFill>
                  <a:schemeClr val="tx1">
                    <a:lumMod val="75000"/>
                    <a:lumOff val="25000"/>
                  </a:schemeClr>
                </a:solidFill>
              </a:rPr>
              <a:t>CO2-equivalent</a:t>
            </a:r>
            <a:r>
              <a:rPr lang="en-US" sz="1400" dirty="0">
                <a:solidFill>
                  <a:schemeClr val="tx1">
                    <a:lumMod val="75000"/>
                    <a:lumOff val="25000"/>
                  </a:schemeClr>
                </a:solidFill>
              </a:rPr>
              <a:t>)</a:t>
            </a:r>
          </a:p>
        </c:rich>
      </c:tx>
      <c:overlay val="0"/>
    </c:title>
    <c:autoTitleDeleted val="0"/>
    <c:plotArea>
      <c:layout/>
      <c:barChart>
        <c:barDir val="col"/>
        <c:grouping val="stacked"/>
        <c:varyColors val="0"/>
        <c:ser>
          <c:idx val="0"/>
          <c:order val="0"/>
          <c:tx>
            <c:strRef>
              <c:f>Tabelle1!$B$1</c:f>
              <c:strCache>
                <c:ptCount val="1"/>
                <c:pt idx="0">
                  <c:v>Treibhausgase (CO2-Äquivalent)</c:v>
                </c:pt>
              </c:strCache>
            </c:strRef>
          </c:tx>
          <c:spPr>
            <a:solidFill>
              <a:schemeClr val="accent5">
                <a:lumMod val="50000"/>
              </a:schemeClr>
            </a:solidFill>
            <a:ln>
              <a:solidFill>
                <a:schemeClr val="accent5">
                  <a:lumMod val="75000"/>
                </a:schemeClr>
              </a:solidFill>
            </a:ln>
          </c:spPr>
          <c:invertIfNegative val="0"/>
          <c:cat>
            <c:strRef>
              <c:f>Tabelle1!$A$2:$A$4</c:f>
              <c:strCache>
                <c:ptCount val="3"/>
                <c:pt idx="0">
                  <c:v>Truck</c:v>
                </c:pt>
                <c:pt idx="1">
                  <c:v>Rail</c:v>
                </c:pt>
                <c:pt idx="2">
                  <c:v>Inland waterway</c:v>
                </c:pt>
              </c:strCache>
            </c:strRef>
          </c:cat>
          <c:val>
            <c:numRef>
              <c:f>Tabelle1!$B$2:$B$4</c:f>
              <c:numCache>
                <c:formatCode>General</c:formatCode>
                <c:ptCount val="3"/>
                <c:pt idx="0">
                  <c:v>97.5</c:v>
                </c:pt>
                <c:pt idx="1">
                  <c:v>23.4</c:v>
                </c:pt>
                <c:pt idx="2">
                  <c:v>33.4</c:v>
                </c:pt>
              </c:numCache>
            </c:numRef>
          </c:val>
          <c:extLst>
            <c:ext xmlns:c16="http://schemas.microsoft.com/office/drawing/2014/chart" uri="{C3380CC4-5D6E-409C-BE32-E72D297353CC}">
              <c16:uniqueId val="{00000000-EF37-4E9A-BAFE-6739821E881D}"/>
            </c:ext>
          </c:extLst>
        </c:ser>
        <c:dLbls>
          <c:showLegendKey val="0"/>
          <c:showVal val="0"/>
          <c:showCatName val="0"/>
          <c:showSerName val="0"/>
          <c:showPercent val="0"/>
          <c:showBubbleSize val="0"/>
        </c:dLbls>
        <c:gapWidth val="150"/>
        <c:overlap val="100"/>
        <c:axId val="124417920"/>
        <c:axId val="124419456"/>
      </c:barChart>
      <c:catAx>
        <c:axId val="124417920"/>
        <c:scaling>
          <c:orientation val="minMax"/>
        </c:scaling>
        <c:delete val="0"/>
        <c:axPos val="b"/>
        <c:numFmt formatCode="General" sourceLinked="0"/>
        <c:majorTickMark val="out"/>
        <c:minorTickMark val="none"/>
        <c:tickLblPos val="nextTo"/>
        <c:crossAx val="124419456"/>
        <c:crosses val="autoZero"/>
        <c:auto val="1"/>
        <c:lblAlgn val="ctr"/>
        <c:lblOffset val="100"/>
        <c:noMultiLvlLbl val="0"/>
      </c:catAx>
      <c:valAx>
        <c:axId val="124419456"/>
        <c:scaling>
          <c:orientation val="minMax"/>
        </c:scaling>
        <c:delete val="0"/>
        <c:axPos val="l"/>
        <c:majorGridlines/>
        <c:numFmt formatCode="General" sourceLinked="1"/>
        <c:majorTickMark val="out"/>
        <c:minorTickMark val="none"/>
        <c:tickLblPos val="nextTo"/>
        <c:crossAx val="124417920"/>
        <c:crosses val="autoZero"/>
        <c:crossBetween val="between"/>
      </c:valAx>
    </c:plotArea>
    <c:plotVisOnly val="1"/>
    <c:dispBlanksAs val="gap"/>
    <c:showDLblsOverMax val="0"/>
  </c:chart>
  <c:txPr>
    <a:bodyPr/>
    <a:lstStyle/>
    <a:p>
      <a:pPr>
        <a:defRPr sz="11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de-DE" sz="1400" noProof="0" dirty="0" smtClean="0">
                <a:solidFill>
                  <a:schemeClr val="tx1">
                    <a:lumMod val="75000"/>
                    <a:lumOff val="25000"/>
                  </a:schemeClr>
                </a:solidFill>
              </a:rPr>
              <a:t>Nitrogen </a:t>
            </a:r>
            <a:r>
              <a:rPr lang="de-DE" sz="1400" noProof="0" dirty="0" err="1" smtClean="0">
                <a:solidFill>
                  <a:schemeClr val="tx1">
                    <a:lumMod val="75000"/>
                    <a:lumOff val="25000"/>
                  </a:schemeClr>
                </a:solidFill>
              </a:rPr>
              <a:t>oxide</a:t>
            </a:r>
            <a:endParaRPr lang="de-DE" sz="1400" noProof="0" dirty="0" smtClean="0">
              <a:solidFill>
                <a:schemeClr val="tx1">
                  <a:lumMod val="75000"/>
                  <a:lumOff val="25000"/>
                </a:schemeClr>
              </a:solidFill>
            </a:endParaRPr>
          </a:p>
          <a:p>
            <a:pPr>
              <a:defRPr/>
            </a:pPr>
            <a:r>
              <a:rPr lang="de-DE" sz="1400" noProof="0" dirty="0" smtClean="0">
                <a:solidFill>
                  <a:schemeClr val="tx1">
                    <a:lumMod val="75000"/>
                    <a:lumOff val="25000"/>
                  </a:schemeClr>
                </a:solidFill>
              </a:rPr>
              <a:t>(NO2)</a:t>
            </a:r>
            <a:endParaRPr lang="en-US" sz="1400" dirty="0">
              <a:solidFill>
                <a:schemeClr val="tx1">
                  <a:lumMod val="75000"/>
                  <a:lumOff val="25000"/>
                </a:schemeClr>
              </a:solidFill>
            </a:endParaRPr>
          </a:p>
        </c:rich>
      </c:tx>
      <c:overlay val="0"/>
    </c:title>
    <c:autoTitleDeleted val="0"/>
    <c:plotArea>
      <c:layout/>
      <c:barChart>
        <c:barDir val="col"/>
        <c:grouping val="stacked"/>
        <c:varyColors val="0"/>
        <c:ser>
          <c:idx val="0"/>
          <c:order val="0"/>
          <c:tx>
            <c:strRef>
              <c:f>Tabelle1!$B$1</c:f>
              <c:strCache>
                <c:ptCount val="1"/>
                <c:pt idx="0">
                  <c:v>Stickstoffoxide (NO2)</c:v>
                </c:pt>
              </c:strCache>
            </c:strRef>
          </c:tx>
          <c:spPr>
            <a:solidFill>
              <a:schemeClr val="accent5">
                <a:lumMod val="50000"/>
              </a:schemeClr>
            </a:solidFill>
          </c:spPr>
          <c:invertIfNegative val="0"/>
          <c:cat>
            <c:strRef>
              <c:f>Tabelle1!$A$2:$A$4</c:f>
              <c:strCache>
                <c:ptCount val="3"/>
                <c:pt idx="0">
                  <c:v>Truck</c:v>
                </c:pt>
                <c:pt idx="1">
                  <c:v>Rail</c:v>
                </c:pt>
                <c:pt idx="2">
                  <c:v>Inland waterway</c:v>
                </c:pt>
              </c:strCache>
            </c:strRef>
          </c:cat>
          <c:val>
            <c:numRef>
              <c:f>Tabelle1!$B$2:$B$4</c:f>
              <c:numCache>
                <c:formatCode>General</c:formatCode>
                <c:ptCount val="3"/>
                <c:pt idx="0">
                  <c:v>0.49</c:v>
                </c:pt>
                <c:pt idx="1">
                  <c:v>7.0000000000000007E-2</c:v>
                </c:pt>
                <c:pt idx="2">
                  <c:v>0.55000000000000004</c:v>
                </c:pt>
              </c:numCache>
            </c:numRef>
          </c:val>
          <c:extLst>
            <c:ext xmlns:c16="http://schemas.microsoft.com/office/drawing/2014/chart" uri="{C3380CC4-5D6E-409C-BE32-E72D297353CC}">
              <c16:uniqueId val="{00000000-1586-407F-B3A5-FA9B7BFC3D92}"/>
            </c:ext>
          </c:extLst>
        </c:ser>
        <c:dLbls>
          <c:showLegendKey val="0"/>
          <c:showVal val="0"/>
          <c:showCatName val="0"/>
          <c:showSerName val="0"/>
          <c:showPercent val="0"/>
          <c:showBubbleSize val="0"/>
        </c:dLbls>
        <c:gapWidth val="150"/>
        <c:overlap val="100"/>
        <c:axId val="124460032"/>
        <c:axId val="124474112"/>
      </c:barChart>
      <c:catAx>
        <c:axId val="124460032"/>
        <c:scaling>
          <c:orientation val="minMax"/>
        </c:scaling>
        <c:delete val="0"/>
        <c:axPos val="b"/>
        <c:numFmt formatCode="General" sourceLinked="0"/>
        <c:majorTickMark val="out"/>
        <c:minorTickMark val="none"/>
        <c:tickLblPos val="nextTo"/>
        <c:crossAx val="124474112"/>
        <c:crosses val="autoZero"/>
        <c:auto val="1"/>
        <c:lblAlgn val="ctr"/>
        <c:lblOffset val="100"/>
        <c:noMultiLvlLbl val="0"/>
      </c:catAx>
      <c:valAx>
        <c:axId val="124474112"/>
        <c:scaling>
          <c:orientation val="minMax"/>
        </c:scaling>
        <c:delete val="0"/>
        <c:axPos val="l"/>
        <c:majorGridlines/>
        <c:numFmt formatCode="General" sourceLinked="1"/>
        <c:majorTickMark val="out"/>
        <c:minorTickMark val="none"/>
        <c:tickLblPos val="nextTo"/>
        <c:crossAx val="124460032"/>
        <c:crosses val="autoZero"/>
        <c:crossBetween val="between"/>
      </c:valAx>
    </c:plotArea>
    <c:plotVisOnly val="1"/>
    <c:dispBlanksAs val="gap"/>
    <c:showDLblsOverMax val="0"/>
  </c:chart>
  <c:txPr>
    <a:bodyPr/>
    <a:lstStyle/>
    <a:p>
      <a:pPr>
        <a:defRPr sz="11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smtClean="0">
                <a:solidFill>
                  <a:schemeClr val="tx1">
                    <a:lumMod val="75000"/>
                    <a:lumOff val="25000"/>
                  </a:schemeClr>
                </a:solidFill>
              </a:rPr>
              <a:t>Particulate matter</a:t>
            </a:r>
            <a:endParaRPr lang="en-US" sz="1400" dirty="0">
              <a:solidFill>
                <a:schemeClr val="tx1">
                  <a:lumMod val="75000"/>
                  <a:lumOff val="25000"/>
                </a:schemeClr>
              </a:solidFill>
            </a:endParaRPr>
          </a:p>
        </c:rich>
      </c:tx>
      <c:layout>
        <c:manualLayout>
          <c:xMode val="edge"/>
          <c:yMode val="edge"/>
          <c:x val="0.34671335317096902"/>
          <c:y val="0"/>
        </c:manualLayout>
      </c:layout>
      <c:overlay val="0"/>
    </c:title>
    <c:autoTitleDeleted val="0"/>
    <c:plotArea>
      <c:layout/>
      <c:barChart>
        <c:barDir val="col"/>
        <c:grouping val="stacked"/>
        <c:varyColors val="0"/>
        <c:ser>
          <c:idx val="0"/>
          <c:order val="0"/>
          <c:tx>
            <c:strRef>
              <c:f>Tabelle1!$B$1</c:f>
              <c:strCache>
                <c:ptCount val="1"/>
                <c:pt idx="0">
                  <c:v>Stickstoffoxide (NO2)</c:v>
                </c:pt>
              </c:strCache>
            </c:strRef>
          </c:tx>
          <c:spPr>
            <a:solidFill>
              <a:schemeClr val="accent5">
                <a:lumMod val="50000"/>
              </a:schemeClr>
            </a:solidFill>
          </c:spPr>
          <c:invertIfNegative val="0"/>
          <c:cat>
            <c:strRef>
              <c:f>Tabelle1!$A$2:$A$4</c:f>
              <c:strCache>
                <c:ptCount val="3"/>
                <c:pt idx="0">
                  <c:v>Truck</c:v>
                </c:pt>
                <c:pt idx="1">
                  <c:v>Rail</c:v>
                </c:pt>
                <c:pt idx="2">
                  <c:v>Inland waterway</c:v>
                </c:pt>
              </c:strCache>
            </c:strRef>
          </c:cat>
          <c:val>
            <c:numRef>
              <c:f>Tabelle1!$B$2:$B$4</c:f>
              <c:numCache>
                <c:formatCode>General</c:formatCode>
                <c:ptCount val="3"/>
                <c:pt idx="0">
                  <c:v>7.9000000000000008E-3</c:v>
                </c:pt>
                <c:pt idx="1">
                  <c:v>1.1999999999999999E-3</c:v>
                </c:pt>
                <c:pt idx="2">
                  <c:v>1.7100000000000001E-2</c:v>
                </c:pt>
              </c:numCache>
            </c:numRef>
          </c:val>
          <c:extLst>
            <c:ext xmlns:c16="http://schemas.microsoft.com/office/drawing/2014/chart" uri="{C3380CC4-5D6E-409C-BE32-E72D297353CC}">
              <c16:uniqueId val="{00000000-6EF4-46A2-9384-60C84F7C230B}"/>
            </c:ext>
          </c:extLst>
        </c:ser>
        <c:dLbls>
          <c:showLegendKey val="0"/>
          <c:showVal val="0"/>
          <c:showCatName val="0"/>
          <c:showSerName val="0"/>
          <c:showPercent val="0"/>
          <c:showBubbleSize val="0"/>
        </c:dLbls>
        <c:gapWidth val="150"/>
        <c:overlap val="100"/>
        <c:axId val="156635520"/>
        <c:axId val="156637056"/>
      </c:barChart>
      <c:catAx>
        <c:axId val="156635520"/>
        <c:scaling>
          <c:orientation val="minMax"/>
        </c:scaling>
        <c:delete val="0"/>
        <c:axPos val="b"/>
        <c:numFmt formatCode="General" sourceLinked="0"/>
        <c:majorTickMark val="out"/>
        <c:minorTickMark val="none"/>
        <c:tickLblPos val="nextTo"/>
        <c:crossAx val="156637056"/>
        <c:crosses val="autoZero"/>
        <c:auto val="1"/>
        <c:lblAlgn val="ctr"/>
        <c:lblOffset val="100"/>
        <c:noMultiLvlLbl val="0"/>
      </c:catAx>
      <c:valAx>
        <c:axId val="156637056"/>
        <c:scaling>
          <c:orientation val="minMax"/>
        </c:scaling>
        <c:delete val="0"/>
        <c:axPos val="l"/>
        <c:majorGridlines/>
        <c:numFmt formatCode="General" sourceLinked="1"/>
        <c:majorTickMark val="out"/>
        <c:minorTickMark val="none"/>
        <c:tickLblPos val="nextTo"/>
        <c:crossAx val="156635520"/>
        <c:crosses val="autoZero"/>
        <c:crossBetween val="between"/>
        <c:majorUnit val="4.000000000000001E-3"/>
      </c:valAx>
    </c:plotArea>
    <c:plotVisOnly val="1"/>
    <c:dispBlanksAs val="gap"/>
    <c:showDLblsOverMax val="0"/>
  </c:chart>
  <c:txPr>
    <a:bodyPr/>
    <a:lstStyle/>
    <a:p>
      <a:pPr>
        <a:defRPr sz="11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de-DE"/>
              <a:t>Perception of Transport Modes</a:t>
            </a:r>
          </a:p>
        </c:rich>
      </c:tx>
      <c:layout>
        <c:manualLayout>
          <c:xMode val="edge"/>
          <c:yMode val="edge"/>
          <c:x val="0.20249503212124248"/>
          <c:y val="2.25112711453067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stacked"/>
        <c:varyColors val="0"/>
        <c:ser>
          <c:idx val="0"/>
          <c:order val="0"/>
          <c:tx>
            <c:strRef>
              <c:f>Tabelle1!$B$1</c:f>
              <c:strCache>
                <c:ptCount val="1"/>
                <c:pt idx="0">
                  <c:v>yes, very eco-friendly </c:v>
                </c:pt>
              </c:strCache>
            </c:strRef>
          </c:tx>
          <c:spPr>
            <a:solidFill>
              <a:schemeClr val="accent5">
                <a:shade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Truck</c:v>
                </c:pt>
                <c:pt idx="1">
                  <c:v>Ship</c:v>
                </c:pt>
                <c:pt idx="2">
                  <c:v>Train</c:v>
                </c:pt>
              </c:strCache>
            </c:strRef>
          </c:cat>
          <c:val>
            <c:numRef>
              <c:f>Tabelle1!$B$2:$B$4</c:f>
              <c:numCache>
                <c:formatCode>0%</c:formatCode>
                <c:ptCount val="3"/>
                <c:pt idx="0">
                  <c:v>7.0000000000000007E-2</c:v>
                </c:pt>
                <c:pt idx="1">
                  <c:v>0.63</c:v>
                </c:pt>
                <c:pt idx="2">
                  <c:v>0.86</c:v>
                </c:pt>
              </c:numCache>
            </c:numRef>
          </c:val>
          <c:extLst>
            <c:ext xmlns:c16="http://schemas.microsoft.com/office/drawing/2014/chart" uri="{C3380CC4-5D6E-409C-BE32-E72D297353CC}">
              <c16:uniqueId val="{00000000-D73B-4DDC-973D-8688C7192EFF}"/>
            </c:ext>
          </c:extLst>
        </c:ser>
        <c:ser>
          <c:idx val="1"/>
          <c:order val="1"/>
          <c:tx>
            <c:strRef>
              <c:f>Tabelle1!$C$1</c:f>
              <c:strCache>
                <c:ptCount val="1"/>
                <c:pt idx="0">
                  <c:v>no, rather not so environmentally friendly</c:v>
                </c:pt>
              </c:strCache>
            </c:strRef>
          </c:tx>
          <c:spPr>
            <a:solidFill>
              <a:schemeClr val="accent5"/>
            </a:solidFill>
            <a:ln>
              <a:noFill/>
            </a:ln>
            <a:effectLst/>
          </c:spPr>
          <c:invertIfNegative val="0"/>
          <c:dLbls>
            <c:dLbl>
              <c:idx val="2"/>
              <c:layout>
                <c:manualLayout>
                  <c:x val="0"/>
                  <c:y val="2.62631496695244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3B-4DDC-973D-8688C7192EF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Truck</c:v>
                </c:pt>
                <c:pt idx="1">
                  <c:v>Ship</c:v>
                </c:pt>
                <c:pt idx="2">
                  <c:v>Train</c:v>
                </c:pt>
              </c:strCache>
            </c:strRef>
          </c:cat>
          <c:val>
            <c:numRef>
              <c:f>Tabelle1!$C$2:$C$4</c:f>
              <c:numCache>
                <c:formatCode>0%</c:formatCode>
                <c:ptCount val="3"/>
                <c:pt idx="0">
                  <c:v>0.83</c:v>
                </c:pt>
                <c:pt idx="1">
                  <c:v>0.21</c:v>
                </c:pt>
                <c:pt idx="2">
                  <c:v>0.08</c:v>
                </c:pt>
              </c:numCache>
            </c:numRef>
          </c:val>
          <c:extLst>
            <c:ext xmlns:c16="http://schemas.microsoft.com/office/drawing/2014/chart" uri="{C3380CC4-5D6E-409C-BE32-E72D297353CC}">
              <c16:uniqueId val="{00000002-D73B-4DDC-973D-8688C7192EFF}"/>
            </c:ext>
          </c:extLst>
        </c:ser>
        <c:ser>
          <c:idx val="2"/>
          <c:order val="2"/>
          <c:tx>
            <c:strRef>
              <c:f>Tabelle1!$D$1</c:f>
              <c:strCache>
                <c:ptCount val="1"/>
                <c:pt idx="0">
                  <c:v>I do not know</c:v>
                </c:pt>
              </c:strCache>
            </c:strRef>
          </c:tx>
          <c:spPr>
            <a:solidFill>
              <a:schemeClr val="accent5">
                <a:tint val="6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Tabelle1!$A$2:$A$4</c:f>
              <c:strCache>
                <c:ptCount val="3"/>
                <c:pt idx="0">
                  <c:v>Truck</c:v>
                </c:pt>
                <c:pt idx="1">
                  <c:v>Ship</c:v>
                </c:pt>
                <c:pt idx="2">
                  <c:v>Train</c:v>
                </c:pt>
              </c:strCache>
            </c:strRef>
          </c:cat>
          <c:val>
            <c:numRef>
              <c:f>Tabelle1!$D$2:$D$4</c:f>
              <c:numCache>
                <c:formatCode>0%</c:formatCode>
                <c:ptCount val="3"/>
                <c:pt idx="0">
                  <c:v>0.1</c:v>
                </c:pt>
                <c:pt idx="1">
                  <c:v>0.16</c:v>
                </c:pt>
                <c:pt idx="2">
                  <c:v>0.06</c:v>
                </c:pt>
              </c:numCache>
            </c:numRef>
          </c:val>
          <c:extLst>
            <c:ext xmlns:c16="http://schemas.microsoft.com/office/drawing/2014/chart" uri="{C3380CC4-5D6E-409C-BE32-E72D297353CC}">
              <c16:uniqueId val="{00000003-D73B-4DDC-973D-8688C7192EFF}"/>
            </c:ext>
          </c:extLst>
        </c:ser>
        <c:dLbls>
          <c:showLegendKey val="0"/>
          <c:showVal val="0"/>
          <c:showCatName val="0"/>
          <c:showSerName val="0"/>
          <c:showPercent val="0"/>
          <c:showBubbleSize val="0"/>
        </c:dLbls>
        <c:gapWidth val="150"/>
        <c:overlap val="100"/>
        <c:axId val="167801984"/>
        <c:axId val="167803520"/>
      </c:barChart>
      <c:catAx>
        <c:axId val="16780198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7803520"/>
        <c:crosses val="autoZero"/>
        <c:auto val="1"/>
        <c:lblAlgn val="ctr"/>
        <c:lblOffset val="100"/>
        <c:noMultiLvlLbl val="0"/>
      </c:catAx>
      <c:valAx>
        <c:axId val="167803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167801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1" noProof="0" dirty="0" smtClean="0"/>
            <a:t>Traffic </a:t>
          </a:r>
          <a:r>
            <a:rPr lang="de-DE" sz="2400" b="1" noProof="0" dirty="0" err="1" smtClean="0"/>
            <a:t>and</a:t>
          </a:r>
          <a:r>
            <a:rPr lang="de-DE" sz="2400" b="1" noProof="0" dirty="0" smtClean="0"/>
            <a:t> Environment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noProof="0" dirty="0" err="1" smtClean="0"/>
            <a:t>Comparison</a:t>
          </a:r>
          <a:r>
            <a:rPr lang="de-DE" sz="2400" noProof="0" dirty="0" smtClean="0"/>
            <a:t> </a:t>
          </a:r>
          <a:r>
            <a:rPr lang="de-DE" sz="2400" noProof="0" dirty="0" err="1" smtClean="0"/>
            <a:t>of</a:t>
          </a:r>
          <a:r>
            <a:rPr lang="de-DE" sz="2400" noProof="0" dirty="0" smtClean="0"/>
            <a:t> Transport Modes</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err="1" smtClean="0"/>
            <a:t>Influencing</a:t>
          </a:r>
          <a:r>
            <a:rPr lang="de-DE" sz="2400" noProof="0" dirty="0" smtClean="0"/>
            <a:t> </a:t>
          </a:r>
          <a:r>
            <a:rPr lang="de-DE" sz="2400" noProof="0" dirty="0" err="1" smtClean="0"/>
            <a:t>Factor</a:t>
          </a:r>
          <a:r>
            <a:rPr lang="de-DE" sz="2400" noProof="0" dirty="0" smtClean="0"/>
            <a:t> Society</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noProof="0" dirty="0" err="1" smtClean="0"/>
            <a:t>Sustainable</a:t>
          </a:r>
          <a:r>
            <a:rPr lang="de-DE" sz="2400" noProof="0" dirty="0" smtClean="0"/>
            <a:t> Transport Modes</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err="1" smtClean="0"/>
            <a:t>Challenges</a:t>
          </a:r>
          <a:r>
            <a:rPr lang="de-DE" sz="2400" noProof="0" dirty="0" smtClean="0"/>
            <a:t> </a:t>
          </a:r>
          <a:r>
            <a:rPr lang="de-DE" sz="2400" noProof="0" dirty="0" err="1" smtClean="0"/>
            <a:t>for</a:t>
          </a:r>
          <a:r>
            <a:rPr lang="de-DE" sz="2400" noProof="0" dirty="0" smtClean="0"/>
            <a:t> </a:t>
          </a:r>
          <a:r>
            <a:rPr lang="de-DE" sz="2400" noProof="0" dirty="0" err="1" smtClean="0"/>
            <a:t>Sustainable</a:t>
          </a:r>
          <a:r>
            <a:rPr lang="de-DE" sz="2400" noProof="0" dirty="0" smtClean="0"/>
            <a:t> </a:t>
          </a:r>
          <a:r>
            <a:rPr lang="de-DE" sz="2400" noProof="0" dirty="0" err="1" smtClean="0"/>
            <a:t>Freight</a:t>
          </a:r>
          <a:r>
            <a:rPr lang="de-DE" sz="2400" noProof="0" dirty="0" smtClean="0"/>
            <a:t> Transport</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rgbClr val="92D050"/>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E07AF042-8FF1-408A-B89E-45A4258C4723}" type="presOf" srcId="{572E14F8-8F9A-4E34-A94A-12746280469D}" destId="{213C5082-0FBD-4670-9DFB-4C2018BBD7E8}" srcOrd="0" destOrd="0" presId="urn:microsoft.com/office/officeart/2008/layout/VerticalCurvedList"/>
    <dgm:cxn modelId="{112D099D-3B74-41FB-9987-B0874F317F66}" type="presOf" srcId="{754914D3-2823-4D9D-9B5F-8AAE908A2791}" destId="{AE6139D5-D84B-4711-8A6A-A5161E022A99}" srcOrd="0" destOrd="0" presId="urn:microsoft.com/office/officeart/2008/layout/VerticalCurvedList"/>
    <dgm:cxn modelId="{87720E15-DB1E-41BF-8B89-2A7E24F86C6F}"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9D61296A-D695-4477-9252-C90B8172B5DA}" type="presOf" srcId="{0CF79BA9-38A5-469E-A5F4-723A1AFB8F96}" destId="{93855F07-44CB-45DE-B464-761E63A71CD5}" srcOrd="0" destOrd="0" presId="urn:microsoft.com/office/officeart/2008/layout/VerticalCurvedList"/>
    <dgm:cxn modelId="{5C4F2F3E-4870-4F38-B47D-B160759A2159}"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C20947BA-AC12-4645-A222-8ED16837D4A8}" type="presOf" srcId="{98FFCFD7-6EAF-43B3-B073-F90520D80DD2}" destId="{2B62C432-4905-40F9-9530-D2F004B7D3F6}"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903662E2-DFAE-4519-8344-4E3E867FFBCA}" type="presOf" srcId="{D2FBAA6B-0649-4A7D-B8DE-F6658D838F30}" destId="{A29E20C2-4062-4701-941A-96E5E9546BBD}" srcOrd="0" destOrd="0" presId="urn:microsoft.com/office/officeart/2008/layout/VerticalCurvedList"/>
    <dgm:cxn modelId="{BFBC33BB-B0E1-4C09-9926-E4C4976951C5}" type="presParOf" srcId="{AE6139D5-D84B-4711-8A6A-A5161E022A99}" destId="{00F42187-34FD-4D8B-A449-F316E9EB9AFA}" srcOrd="0" destOrd="0" presId="urn:microsoft.com/office/officeart/2008/layout/VerticalCurvedList"/>
    <dgm:cxn modelId="{2348F494-2153-4A11-AAAA-9C75187D4DF4}" type="presParOf" srcId="{00F42187-34FD-4D8B-A449-F316E9EB9AFA}" destId="{C168C53D-163A-4892-8EF0-B5326C3FF8C8}" srcOrd="0" destOrd="0" presId="urn:microsoft.com/office/officeart/2008/layout/VerticalCurvedList"/>
    <dgm:cxn modelId="{F412C659-4E8B-452B-B88A-8290D3F05AF3}" type="presParOf" srcId="{C168C53D-163A-4892-8EF0-B5326C3FF8C8}" destId="{0FAB2C97-DF89-43B9-B7B2-C745E026F562}" srcOrd="0" destOrd="0" presId="urn:microsoft.com/office/officeart/2008/layout/VerticalCurvedList"/>
    <dgm:cxn modelId="{34362140-AA5C-4955-BFAF-01D3A06F5200}" type="presParOf" srcId="{C168C53D-163A-4892-8EF0-B5326C3FF8C8}" destId="{93855F07-44CB-45DE-B464-761E63A71CD5}" srcOrd="1" destOrd="0" presId="urn:microsoft.com/office/officeart/2008/layout/VerticalCurvedList"/>
    <dgm:cxn modelId="{994BC537-F249-4910-BA61-551BB2A022E6}" type="presParOf" srcId="{C168C53D-163A-4892-8EF0-B5326C3FF8C8}" destId="{D258DE45-194F-4470-A0BE-D234AB24927B}" srcOrd="2" destOrd="0" presId="urn:microsoft.com/office/officeart/2008/layout/VerticalCurvedList"/>
    <dgm:cxn modelId="{744BC0D0-5AE4-4FD9-B671-E2299D02C1C4}" type="presParOf" srcId="{C168C53D-163A-4892-8EF0-B5326C3FF8C8}" destId="{BF8CDB65-7F63-46ED-AD6F-299BB5E410A3}" srcOrd="3" destOrd="0" presId="urn:microsoft.com/office/officeart/2008/layout/VerticalCurvedList"/>
    <dgm:cxn modelId="{53CECEFE-5792-4A3C-8C0D-19DC2C466122}" type="presParOf" srcId="{00F42187-34FD-4D8B-A449-F316E9EB9AFA}" destId="{2B62C432-4905-40F9-9530-D2F004B7D3F6}" srcOrd="1" destOrd="0" presId="urn:microsoft.com/office/officeart/2008/layout/VerticalCurvedList"/>
    <dgm:cxn modelId="{05FF1733-DEC4-4861-9F34-7B255E0988AF}" type="presParOf" srcId="{00F42187-34FD-4D8B-A449-F316E9EB9AFA}" destId="{7D7CD6F4-5BF8-4820-9EDA-8C7339E21069}" srcOrd="2" destOrd="0" presId="urn:microsoft.com/office/officeart/2008/layout/VerticalCurvedList"/>
    <dgm:cxn modelId="{5B8A300A-569A-4635-8021-41515D364DB4}" type="presParOf" srcId="{7D7CD6F4-5BF8-4820-9EDA-8C7339E21069}" destId="{C2A52F33-F895-4B2F-BC4C-05306D79D5F7}" srcOrd="0" destOrd="0" presId="urn:microsoft.com/office/officeart/2008/layout/VerticalCurvedList"/>
    <dgm:cxn modelId="{2980FEF2-60E2-47CF-A388-C9FD2063FD7A}" type="presParOf" srcId="{00F42187-34FD-4D8B-A449-F316E9EB9AFA}" destId="{A29E20C2-4062-4701-941A-96E5E9546BBD}" srcOrd="3" destOrd="0" presId="urn:microsoft.com/office/officeart/2008/layout/VerticalCurvedList"/>
    <dgm:cxn modelId="{1948F9FC-99B2-4CAA-8F08-EF820493B530}" type="presParOf" srcId="{00F42187-34FD-4D8B-A449-F316E9EB9AFA}" destId="{9CD94E1B-0FBE-4194-9A51-A23FB831ABB9}" srcOrd="4" destOrd="0" presId="urn:microsoft.com/office/officeart/2008/layout/VerticalCurvedList"/>
    <dgm:cxn modelId="{36D3A702-A912-4833-A89A-A1631BB34E07}" type="presParOf" srcId="{9CD94E1B-0FBE-4194-9A51-A23FB831ABB9}" destId="{EB1F24B5-C955-4DF0-8B66-30DE1C707555}" srcOrd="0" destOrd="0" presId="urn:microsoft.com/office/officeart/2008/layout/VerticalCurvedList"/>
    <dgm:cxn modelId="{7EA87467-8F1B-4FB5-A9E4-AB4886532A61}" type="presParOf" srcId="{00F42187-34FD-4D8B-A449-F316E9EB9AFA}" destId="{213C5082-0FBD-4670-9DFB-4C2018BBD7E8}" srcOrd="5" destOrd="0" presId="urn:microsoft.com/office/officeart/2008/layout/VerticalCurvedList"/>
    <dgm:cxn modelId="{EBD27862-251C-4F2B-B562-A9F9A8A7DB1D}" type="presParOf" srcId="{00F42187-34FD-4D8B-A449-F316E9EB9AFA}" destId="{57195DA5-13D7-4D64-BABD-02B647B6585A}" srcOrd="6" destOrd="0" presId="urn:microsoft.com/office/officeart/2008/layout/VerticalCurvedList"/>
    <dgm:cxn modelId="{EB84C711-E19B-41A4-BB88-74C4BF6EA451}" type="presParOf" srcId="{57195DA5-13D7-4D64-BABD-02B647B6585A}" destId="{53114754-F35B-4924-8329-EDA5A56352F4}" srcOrd="0" destOrd="0" presId="urn:microsoft.com/office/officeart/2008/layout/VerticalCurvedList"/>
    <dgm:cxn modelId="{2555B0C0-59FA-436D-A997-578E4A46FD70}" type="presParOf" srcId="{00F42187-34FD-4D8B-A449-F316E9EB9AFA}" destId="{56100353-DA78-4DFE-93FB-E136ADC1A1B2}" srcOrd="7" destOrd="0" presId="urn:microsoft.com/office/officeart/2008/layout/VerticalCurvedList"/>
    <dgm:cxn modelId="{4A79B356-89A9-4BDA-A98E-0C2EDBAEC813}" type="presParOf" srcId="{00F42187-34FD-4D8B-A449-F316E9EB9AFA}" destId="{22428253-B547-483B-81B3-FBFA5D9DAAFA}" srcOrd="8" destOrd="0" presId="urn:microsoft.com/office/officeart/2008/layout/VerticalCurvedList"/>
    <dgm:cxn modelId="{C99F2E69-5C5C-41EB-AA96-50B339BE824B}" type="presParOf" srcId="{22428253-B547-483B-81B3-FBFA5D9DAAFA}" destId="{36D88088-1D9D-40D6-BE20-8C223E60D045}" srcOrd="0" destOrd="0" presId="urn:microsoft.com/office/officeart/2008/layout/VerticalCurvedList"/>
    <dgm:cxn modelId="{2B350BB1-8CF5-4933-A84A-5028EBCD6ECA}" type="presParOf" srcId="{00F42187-34FD-4D8B-A449-F316E9EB9AFA}" destId="{0968A4EE-66E0-4DA5-B46C-661C25F5873D}" srcOrd="9" destOrd="0" presId="urn:microsoft.com/office/officeart/2008/layout/VerticalCurvedList"/>
    <dgm:cxn modelId="{1309492E-98F5-40FE-91A8-66FA8150D5F8}" type="presParOf" srcId="{00F42187-34FD-4D8B-A449-F316E9EB9AFA}" destId="{58AF1325-2A2F-4695-938C-7B8F8DCA2F8D}" srcOrd="10" destOrd="0" presId="urn:microsoft.com/office/officeart/2008/layout/VerticalCurvedList"/>
    <dgm:cxn modelId="{E55E05F7-EAA2-4044-A4EB-566DF05D4DE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E381F880-9DC3-4DBC-85DA-5FA398B99430}">
      <dgm:prSet phldrT="[Text]" custT="1"/>
      <dgm:spPr/>
      <dgm:t>
        <a:bodyPr/>
        <a:lstStyle/>
        <a:p>
          <a:r>
            <a:rPr lang="de-DE" sz="2000" dirty="0" smtClean="0"/>
            <a:t>Low </a:t>
          </a:r>
          <a:r>
            <a:rPr lang="de-DE" sz="2000" dirty="0" err="1" smtClean="0"/>
            <a:t>transport</a:t>
          </a:r>
          <a:r>
            <a:rPr lang="de-DE" sz="2000" dirty="0" smtClean="0"/>
            <a:t> </a:t>
          </a:r>
          <a:r>
            <a:rPr lang="de-DE" sz="2000" dirty="0" err="1" smtClean="0"/>
            <a:t>costs</a:t>
          </a:r>
          <a:r>
            <a:rPr lang="de-DE" sz="2000" dirty="0" smtClean="0"/>
            <a:t>	</a:t>
          </a:r>
        </a:p>
        <a:p>
          <a:r>
            <a:rPr lang="de-DE" sz="2000" dirty="0" err="1" smtClean="0"/>
            <a:t>Mass</a:t>
          </a:r>
          <a:r>
            <a:rPr lang="de-DE" sz="2000" dirty="0" smtClean="0"/>
            <a:t> Efficiency</a:t>
          </a:r>
        </a:p>
        <a:p>
          <a:r>
            <a:rPr lang="de-DE" sz="2000" dirty="0" smtClean="0"/>
            <a:t>Environmental </a:t>
          </a:r>
          <a:r>
            <a:rPr lang="de-DE" sz="2000" dirty="0" err="1" smtClean="0"/>
            <a:t>friendliness</a:t>
          </a:r>
          <a:endParaRPr lang="de-DE" sz="2000" dirty="0" smtClean="0"/>
        </a:p>
        <a:p>
          <a:r>
            <a:rPr lang="de-DE" sz="2000" dirty="0" err="1" smtClean="0"/>
            <a:t>Saftey</a:t>
          </a:r>
          <a:r>
            <a:rPr lang="de-DE" sz="2000" dirty="0" smtClean="0"/>
            <a:t> </a:t>
          </a:r>
          <a:r>
            <a:rPr lang="de-DE" sz="2000" dirty="0" err="1" smtClean="0"/>
            <a:t>and</a:t>
          </a:r>
          <a:r>
            <a:rPr lang="de-DE" sz="2000" dirty="0" smtClean="0"/>
            <a:t> </a:t>
          </a:r>
          <a:r>
            <a:rPr lang="de-DE" sz="2000" dirty="0" err="1" smtClean="0"/>
            <a:t>security</a:t>
          </a:r>
          <a:endParaRPr lang="de-DE" sz="2000" dirty="0" smtClean="0"/>
        </a:p>
        <a:p>
          <a:r>
            <a:rPr lang="de-DE" sz="2000" dirty="0" smtClean="0"/>
            <a:t>Transport </a:t>
          </a:r>
          <a:r>
            <a:rPr lang="de-DE" sz="2000" dirty="0" err="1" smtClean="0"/>
            <a:t>fequency</a:t>
          </a:r>
          <a:r>
            <a:rPr lang="de-DE" sz="2000" dirty="0" smtClean="0"/>
            <a:t> – 24hours operational </a:t>
          </a:r>
          <a:r>
            <a:rPr lang="de-DE" sz="2000" dirty="0" err="1" smtClean="0"/>
            <a:t>readiness</a:t>
          </a:r>
          <a:endParaRPr lang="de-DE" sz="2000" dirty="0" smtClean="0"/>
        </a:p>
        <a:p>
          <a:r>
            <a:rPr lang="de-DE" sz="2000" dirty="0" smtClean="0"/>
            <a:t>Low </a:t>
          </a:r>
          <a:r>
            <a:rPr lang="de-DE" sz="2000" dirty="0" err="1" smtClean="0"/>
            <a:t>infrastructure</a:t>
          </a:r>
          <a:r>
            <a:rPr lang="de-DE" sz="2000" dirty="0" smtClean="0"/>
            <a:t> </a:t>
          </a:r>
          <a:r>
            <a:rPr lang="de-DE" sz="2000" dirty="0" err="1" smtClean="0"/>
            <a:t>costs</a:t>
          </a:r>
          <a:endParaRPr lang="de-DE" sz="2000" dirty="0"/>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000" noProof="0" dirty="0" err="1" smtClean="0"/>
            <a:t>Dependency</a:t>
          </a:r>
          <a:r>
            <a:rPr lang="de-DE" sz="2000" noProof="0" dirty="0" smtClean="0"/>
            <a:t> on </a:t>
          </a:r>
          <a:r>
            <a:rPr lang="de-DE" sz="2000" noProof="0" dirty="0" err="1" smtClean="0"/>
            <a:t>fairway</a:t>
          </a:r>
          <a:r>
            <a:rPr lang="de-DE" sz="2000" noProof="0" dirty="0" smtClean="0"/>
            <a:t> </a:t>
          </a:r>
          <a:r>
            <a:rPr lang="de-DE" sz="2000" noProof="0" dirty="0" err="1" smtClean="0"/>
            <a:t>conditions</a:t>
          </a:r>
          <a:endParaRPr lang="de-DE" sz="2000" dirty="0" smtClean="0"/>
        </a:p>
        <a:p>
          <a:r>
            <a:rPr lang="de-DE" sz="2000" dirty="0" smtClean="0"/>
            <a:t>Low </a:t>
          </a:r>
          <a:r>
            <a:rPr lang="de-DE" sz="2000" dirty="0" err="1" smtClean="0"/>
            <a:t>transport</a:t>
          </a:r>
          <a:r>
            <a:rPr lang="de-DE" sz="2000" dirty="0" smtClean="0"/>
            <a:t> </a:t>
          </a:r>
          <a:r>
            <a:rPr lang="de-DE" sz="2000" dirty="0" err="1" smtClean="0"/>
            <a:t>speed</a:t>
          </a:r>
          <a:endParaRPr lang="de-DE" sz="2000" dirty="0" smtClean="0"/>
        </a:p>
        <a:p>
          <a:r>
            <a:rPr lang="de-DE" sz="2000" dirty="0" smtClean="0"/>
            <a:t>Low </a:t>
          </a:r>
          <a:r>
            <a:rPr lang="de-DE" sz="2000" dirty="0" err="1" smtClean="0"/>
            <a:t>network</a:t>
          </a:r>
          <a:r>
            <a:rPr lang="de-DE" sz="2000" dirty="0" smtClean="0"/>
            <a:t> </a:t>
          </a:r>
          <a:r>
            <a:rPr lang="de-DE" sz="2000" dirty="0" err="1" smtClean="0"/>
            <a:t>density</a:t>
          </a:r>
          <a:r>
            <a:rPr lang="de-DE" sz="2000" dirty="0" smtClean="0"/>
            <a:t> – </a:t>
          </a:r>
          <a:r>
            <a:rPr lang="de-DE" sz="2000" dirty="0" err="1" smtClean="0"/>
            <a:t>necessity</a:t>
          </a:r>
          <a:r>
            <a:rPr lang="de-DE" sz="2000" dirty="0" smtClean="0"/>
            <a:t> </a:t>
          </a:r>
          <a:r>
            <a:rPr lang="de-DE" sz="2000" dirty="0" err="1" smtClean="0"/>
            <a:t>of</a:t>
          </a:r>
          <a:r>
            <a:rPr lang="de-DE" sz="2000" dirty="0" smtClean="0"/>
            <a:t> </a:t>
          </a:r>
          <a:r>
            <a:rPr lang="de-DE" sz="2000" dirty="0" err="1" smtClean="0"/>
            <a:t>pre</a:t>
          </a:r>
          <a:r>
            <a:rPr lang="de-DE" sz="2000" dirty="0" smtClean="0"/>
            <a:t>/post-</a:t>
          </a:r>
          <a:r>
            <a:rPr lang="de-DE" sz="2000" dirty="0" err="1" smtClean="0"/>
            <a:t>travel</a:t>
          </a:r>
          <a:endParaRPr lang="de-DE" sz="2000" dirty="0"/>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a:solidFill>
          <a:srgbClr val="92D050"/>
        </a:solidFill>
        <a:ln>
          <a:solidFill>
            <a:srgbClr val="92D050"/>
          </a:solidFill>
        </a:ln>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a:solidFill>
          <a:srgbClr val="92D050"/>
        </a:solidFill>
        <a:ln>
          <a:solidFill>
            <a:srgbClr val="92D050"/>
          </a:solidFill>
        </a:ln>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08AE8F04-4135-47C5-B3F6-345B513C5487}" srcId="{8449697C-FC95-4421-B101-89BE582803B8}" destId="{A4B8B6D7-1F2F-472F-80BF-F55E51EF34B4}" srcOrd="1" destOrd="0" parTransId="{D26CE15A-C4AB-46BF-83FC-18015F603810}" sibTransId="{D8EEB9E0-4EC2-4FFE-A284-8C8CAEC3B6B8}"/>
    <dgm:cxn modelId="{D04DB878-16FE-40E1-B80E-9E662CF913DD}" type="presOf" srcId="{E381F880-9DC3-4DBC-85DA-5FA398B99430}" destId="{E2559051-6E0A-4117-A0CE-2E7DEA7EA08B}" srcOrd="0" destOrd="0" presId="urn:microsoft.com/office/officeart/2009/3/layout/PlusandMinus"/>
    <dgm:cxn modelId="{C880A9A6-6F1E-4A4F-9E1F-ECC7F8CAAD14}" type="presOf" srcId="{A4B8B6D7-1F2F-472F-80BF-F55E51EF34B4}" destId="{58AF2CD3-BEB7-4C62-BCF0-31F388F74B93}"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6B431144-5E31-4226-8315-C73F9B07EBB9}" type="presOf" srcId="{8449697C-FC95-4421-B101-89BE582803B8}" destId="{92884008-2A39-4319-866C-248EBFA87014}" srcOrd="0" destOrd="0" presId="urn:microsoft.com/office/officeart/2009/3/layout/PlusandMinus"/>
    <dgm:cxn modelId="{69FADC6B-FB58-4AF7-BAAB-FBCB699A91F9}" type="presParOf" srcId="{92884008-2A39-4319-866C-248EBFA87014}" destId="{35D22335-C9BA-4DA5-AA47-515C45813889}" srcOrd="0" destOrd="0" presId="urn:microsoft.com/office/officeart/2009/3/layout/PlusandMinus"/>
    <dgm:cxn modelId="{836F327F-76D5-421D-9F6A-D73526C6FC40}" type="presParOf" srcId="{92884008-2A39-4319-866C-248EBFA87014}" destId="{E2559051-6E0A-4117-A0CE-2E7DEA7EA08B}" srcOrd="1" destOrd="0" presId="urn:microsoft.com/office/officeart/2009/3/layout/PlusandMinus"/>
    <dgm:cxn modelId="{8F626E61-9867-47E1-BFA7-E352AA3D9B04}" type="presParOf" srcId="{92884008-2A39-4319-866C-248EBFA87014}" destId="{58AF2CD3-BEB7-4C62-BCF0-31F388F74B93}" srcOrd="2" destOrd="0" presId="urn:microsoft.com/office/officeart/2009/3/layout/PlusandMinus"/>
    <dgm:cxn modelId="{3B7B9FB0-6E88-4FFF-B038-F056D492A64C}" type="presParOf" srcId="{92884008-2A39-4319-866C-248EBFA87014}" destId="{0280E279-A1B9-477C-8BD5-810C6E71925E}" srcOrd="3" destOrd="0" presId="urn:microsoft.com/office/officeart/2009/3/layout/PlusandMinus"/>
    <dgm:cxn modelId="{B543DF58-2619-42FA-81C2-73CB9CA24927}" type="presParOf" srcId="{92884008-2A39-4319-866C-248EBFA87014}" destId="{AB93A9C8-FEF8-4AEE-ACA3-581756AE0CAC}" srcOrd="4" destOrd="0" presId="urn:microsoft.com/office/officeart/2009/3/layout/PlusandMinus"/>
    <dgm:cxn modelId="{9224D719-C078-4700-B147-3C458FA1B94B}"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Traffic </a:t>
          </a:r>
          <a:r>
            <a:rPr lang="de-DE" sz="2400" b="0" noProof="0" dirty="0" err="1" smtClean="0"/>
            <a:t>and</a:t>
          </a:r>
          <a:r>
            <a:rPr lang="de-DE" sz="2400" b="0" noProof="0" dirty="0" smtClean="0"/>
            <a:t> Environment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b="0" noProof="0" dirty="0" err="1" smtClean="0"/>
            <a:t>Comparison</a:t>
          </a:r>
          <a:r>
            <a:rPr lang="de-DE" sz="2400" b="0" noProof="0" dirty="0" smtClean="0"/>
            <a:t> </a:t>
          </a:r>
          <a:r>
            <a:rPr lang="de-DE" sz="2400" b="0" noProof="0" dirty="0" err="1" smtClean="0"/>
            <a:t>of</a:t>
          </a:r>
          <a:r>
            <a:rPr lang="de-DE" sz="2400" b="0" noProof="0" dirty="0" smtClean="0"/>
            <a:t> Transport Modes</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err="1" smtClean="0"/>
            <a:t>Influencing</a:t>
          </a:r>
          <a:r>
            <a:rPr lang="de-DE" sz="2400" noProof="0" dirty="0" smtClean="0"/>
            <a:t> </a:t>
          </a:r>
          <a:r>
            <a:rPr lang="de-DE" sz="2400" noProof="0" dirty="0" err="1" smtClean="0"/>
            <a:t>Factor</a:t>
          </a:r>
          <a:r>
            <a:rPr lang="de-DE" sz="2400" noProof="0" dirty="0" smtClean="0"/>
            <a:t> Society</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b="0" noProof="0" dirty="0" err="1" smtClean="0"/>
            <a:t>Sustainable</a:t>
          </a:r>
          <a:r>
            <a:rPr lang="de-DE" sz="2400" b="0" noProof="0" dirty="0" smtClean="0"/>
            <a:t> Transport Modes</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b="1" noProof="0" dirty="0" err="1" smtClean="0"/>
            <a:t>Challenges</a:t>
          </a:r>
          <a:r>
            <a:rPr lang="de-DE" sz="2400" b="1" noProof="0" dirty="0" smtClean="0"/>
            <a:t> </a:t>
          </a:r>
          <a:r>
            <a:rPr lang="de-DE" sz="2400" b="1" noProof="0" dirty="0" err="1" smtClean="0"/>
            <a:t>for</a:t>
          </a:r>
          <a:r>
            <a:rPr lang="de-DE" sz="2400" b="1" noProof="0" dirty="0" smtClean="0"/>
            <a:t> </a:t>
          </a:r>
          <a:r>
            <a:rPr lang="de-DE" sz="2400" b="1" noProof="0" dirty="0" err="1" smtClean="0"/>
            <a:t>Sustainable</a:t>
          </a:r>
          <a:r>
            <a:rPr lang="de-DE" sz="2400" b="1" noProof="0" dirty="0" smtClean="0"/>
            <a:t> </a:t>
          </a:r>
          <a:r>
            <a:rPr lang="de-DE" sz="2400" b="1" noProof="0" dirty="0" err="1" smtClean="0"/>
            <a:t>Freight</a:t>
          </a:r>
          <a:r>
            <a:rPr lang="de-DE" sz="2400" b="1" noProof="0" dirty="0" smtClean="0"/>
            <a:t> Transport</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rgbClr val="92D050"/>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E07AF042-8FF1-408A-B89E-45A4258C4723}" type="presOf" srcId="{572E14F8-8F9A-4E34-A94A-12746280469D}" destId="{213C5082-0FBD-4670-9DFB-4C2018BBD7E8}" srcOrd="0" destOrd="0" presId="urn:microsoft.com/office/officeart/2008/layout/VerticalCurvedList"/>
    <dgm:cxn modelId="{112D099D-3B74-41FB-9987-B0874F317F66}" type="presOf" srcId="{754914D3-2823-4D9D-9B5F-8AAE908A2791}" destId="{AE6139D5-D84B-4711-8A6A-A5161E022A99}" srcOrd="0" destOrd="0" presId="urn:microsoft.com/office/officeart/2008/layout/VerticalCurvedList"/>
    <dgm:cxn modelId="{87720E15-DB1E-41BF-8B89-2A7E24F86C6F}"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9D61296A-D695-4477-9252-C90B8172B5DA}" type="presOf" srcId="{0CF79BA9-38A5-469E-A5F4-723A1AFB8F96}" destId="{93855F07-44CB-45DE-B464-761E63A71CD5}" srcOrd="0" destOrd="0" presId="urn:microsoft.com/office/officeart/2008/layout/VerticalCurvedList"/>
    <dgm:cxn modelId="{5C4F2F3E-4870-4F38-B47D-B160759A2159}"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C20947BA-AC12-4645-A222-8ED16837D4A8}" type="presOf" srcId="{98FFCFD7-6EAF-43B3-B073-F90520D80DD2}" destId="{2B62C432-4905-40F9-9530-D2F004B7D3F6}"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903662E2-DFAE-4519-8344-4E3E867FFBCA}" type="presOf" srcId="{D2FBAA6B-0649-4A7D-B8DE-F6658D838F30}" destId="{A29E20C2-4062-4701-941A-96E5E9546BBD}" srcOrd="0" destOrd="0" presId="urn:microsoft.com/office/officeart/2008/layout/VerticalCurvedList"/>
    <dgm:cxn modelId="{BFBC33BB-B0E1-4C09-9926-E4C4976951C5}" type="presParOf" srcId="{AE6139D5-D84B-4711-8A6A-A5161E022A99}" destId="{00F42187-34FD-4D8B-A449-F316E9EB9AFA}" srcOrd="0" destOrd="0" presId="urn:microsoft.com/office/officeart/2008/layout/VerticalCurvedList"/>
    <dgm:cxn modelId="{2348F494-2153-4A11-AAAA-9C75187D4DF4}" type="presParOf" srcId="{00F42187-34FD-4D8B-A449-F316E9EB9AFA}" destId="{C168C53D-163A-4892-8EF0-B5326C3FF8C8}" srcOrd="0" destOrd="0" presId="urn:microsoft.com/office/officeart/2008/layout/VerticalCurvedList"/>
    <dgm:cxn modelId="{F412C659-4E8B-452B-B88A-8290D3F05AF3}" type="presParOf" srcId="{C168C53D-163A-4892-8EF0-B5326C3FF8C8}" destId="{0FAB2C97-DF89-43B9-B7B2-C745E026F562}" srcOrd="0" destOrd="0" presId="urn:microsoft.com/office/officeart/2008/layout/VerticalCurvedList"/>
    <dgm:cxn modelId="{34362140-AA5C-4955-BFAF-01D3A06F5200}" type="presParOf" srcId="{C168C53D-163A-4892-8EF0-B5326C3FF8C8}" destId="{93855F07-44CB-45DE-B464-761E63A71CD5}" srcOrd="1" destOrd="0" presId="urn:microsoft.com/office/officeart/2008/layout/VerticalCurvedList"/>
    <dgm:cxn modelId="{994BC537-F249-4910-BA61-551BB2A022E6}" type="presParOf" srcId="{C168C53D-163A-4892-8EF0-B5326C3FF8C8}" destId="{D258DE45-194F-4470-A0BE-D234AB24927B}" srcOrd="2" destOrd="0" presId="urn:microsoft.com/office/officeart/2008/layout/VerticalCurvedList"/>
    <dgm:cxn modelId="{744BC0D0-5AE4-4FD9-B671-E2299D02C1C4}" type="presParOf" srcId="{C168C53D-163A-4892-8EF0-B5326C3FF8C8}" destId="{BF8CDB65-7F63-46ED-AD6F-299BB5E410A3}" srcOrd="3" destOrd="0" presId="urn:microsoft.com/office/officeart/2008/layout/VerticalCurvedList"/>
    <dgm:cxn modelId="{53CECEFE-5792-4A3C-8C0D-19DC2C466122}" type="presParOf" srcId="{00F42187-34FD-4D8B-A449-F316E9EB9AFA}" destId="{2B62C432-4905-40F9-9530-D2F004B7D3F6}" srcOrd="1" destOrd="0" presId="urn:microsoft.com/office/officeart/2008/layout/VerticalCurvedList"/>
    <dgm:cxn modelId="{05FF1733-DEC4-4861-9F34-7B255E0988AF}" type="presParOf" srcId="{00F42187-34FD-4D8B-A449-F316E9EB9AFA}" destId="{7D7CD6F4-5BF8-4820-9EDA-8C7339E21069}" srcOrd="2" destOrd="0" presId="urn:microsoft.com/office/officeart/2008/layout/VerticalCurvedList"/>
    <dgm:cxn modelId="{5B8A300A-569A-4635-8021-41515D364DB4}" type="presParOf" srcId="{7D7CD6F4-5BF8-4820-9EDA-8C7339E21069}" destId="{C2A52F33-F895-4B2F-BC4C-05306D79D5F7}" srcOrd="0" destOrd="0" presId="urn:microsoft.com/office/officeart/2008/layout/VerticalCurvedList"/>
    <dgm:cxn modelId="{2980FEF2-60E2-47CF-A388-C9FD2063FD7A}" type="presParOf" srcId="{00F42187-34FD-4D8B-A449-F316E9EB9AFA}" destId="{A29E20C2-4062-4701-941A-96E5E9546BBD}" srcOrd="3" destOrd="0" presId="urn:microsoft.com/office/officeart/2008/layout/VerticalCurvedList"/>
    <dgm:cxn modelId="{1948F9FC-99B2-4CAA-8F08-EF820493B530}" type="presParOf" srcId="{00F42187-34FD-4D8B-A449-F316E9EB9AFA}" destId="{9CD94E1B-0FBE-4194-9A51-A23FB831ABB9}" srcOrd="4" destOrd="0" presId="urn:microsoft.com/office/officeart/2008/layout/VerticalCurvedList"/>
    <dgm:cxn modelId="{36D3A702-A912-4833-A89A-A1631BB34E07}" type="presParOf" srcId="{9CD94E1B-0FBE-4194-9A51-A23FB831ABB9}" destId="{EB1F24B5-C955-4DF0-8B66-30DE1C707555}" srcOrd="0" destOrd="0" presId="urn:microsoft.com/office/officeart/2008/layout/VerticalCurvedList"/>
    <dgm:cxn modelId="{7EA87467-8F1B-4FB5-A9E4-AB4886532A61}" type="presParOf" srcId="{00F42187-34FD-4D8B-A449-F316E9EB9AFA}" destId="{213C5082-0FBD-4670-9DFB-4C2018BBD7E8}" srcOrd="5" destOrd="0" presId="urn:microsoft.com/office/officeart/2008/layout/VerticalCurvedList"/>
    <dgm:cxn modelId="{EBD27862-251C-4F2B-B562-A9F9A8A7DB1D}" type="presParOf" srcId="{00F42187-34FD-4D8B-A449-F316E9EB9AFA}" destId="{57195DA5-13D7-4D64-BABD-02B647B6585A}" srcOrd="6" destOrd="0" presId="urn:microsoft.com/office/officeart/2008/layout/VerticalCurvedList"/>
    <dgm:cxn modelId="{EB84C711-E19B-41A4-BB88-74C4BF6EA451}" type="presParOf" srcId="{57195DA5-13D7-4D64-BABD-02B647B6585A}" destId="{53114754-F35B-4924-8329-EDA5A56352F4}" srcOrd="0" destOrd="0" presId="urn:microsoft.com/office/officeart/2008/layout/VerticalCurvedList"/>
    <dgm:cxn modelId="{2555B0C0-59FA-436D-A997-578E4A46FD70}" type="presParOf" srcId="{00F42187-34FD-4D8B-A449-F316E9EB9AFA}" destId="{56100353-DA78-4DFE-93FB-E136ADC1A1B2}" srcOrd="7" destOrd="0" presId="urn:microsoft.com/office/officeart/2008/layout/VerticalCurvedList"/>
    <dgm:cxn modelId="{4A79B356-89A9-4BDA-A98E-0C2EDBAEC813}" type="presParOf" srcId="{00F42187-34FD-4D8B-A449-F316E9EB9AFA}" destId="{22428253-B547-483B-81B3-FBFA5D9DAAFA}" srcOrd="8" destOrd="0" presId="urn:microsoft.com/office/officeart/2008/layout/VerticalCurvedList"/>
    <dgm:cxn modelId="{C99F2E69-5C5C-41EB-AA96-50B339BE824B}" type="presParOf" srcId="{22428253-B547-483B-81B3-FBFA5D9DAAFA}" destId="{36D88088-1D9D-40D6-BE20-8C223E60D045}" srcOrd="0" destOrd="0" presId="urn:microsoft.com/office/officeart/2008/layout/VerticalCurvedList"/>
    <dgm:cxn modelId="{2B350BB1-8CF5-4933-A84A-5028EBCD6ECA}" type="presParOf" srcId="{00F42187-34FD-4D8B-A449-F316E9EB9AFA}" destId="{0968A4EE-66E0-4DA5-B46C-661C25F5873D}" srcOrd="9" destOrd="0" presId="urn:microsoft.com/office/officeart/2008/layout/VerticalCurvedList"/>
    <dgm:cxn modelId="{1309492E-98F5-40FE-91A8-66FA8150D5F8}" type="presParOf" srcId="{00F42187-34FD-4D8B-A449-F316E9EB9AFA}" destId="{58AF1325-2A2F-4695-938C-7B8F8DCA2F8D}" srcOrd="10" destOrd="0" presId="urn:microsoft.com/office/officeart/2008/layout/VerticalCurvedList"/>
    <dgm:cxn modelId="{E55E05F7-EAA2-4044-A4EB-566DF05D4DE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4A9D4CA-61F5-47EA-9879-BCFA75A4602D}"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7B8D0352-B708-46B8-B2C7-0300E8B1BC30}">
      <dgm:prSet phldrT="[Text]"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r>
            <a:rPr lang="de-DE" sz="2000" b="1" noProof="0" dirty="0" err="1" smtClean="0">
              <a:solidFill>
                <a:schemeClr val="tx1">
                  <a:lumMod val="75000"/>
                  <a:lumOff val="25000"/>
                </a:schemeClr>
              </a:solidFill>
            </a:rPr>
            <a:t>Offer</a:t>
          </a:r>
          <a:r>
            <a:rPr lang="de-DE" sz="2000" b="1" noProof="0" dirty="0" smtClean="0">
              <a:solidFill>
                <a:schemeClr val="tx1">
                  <a:lumMod val="75000"/>
                  <a:lumOff val="25000"/>
                </a:schemeClr>
              </a:solidFill>
            </a:rPr>
            <a:t> </a:t>
          </a:r>
          <a:r>
            <a:rPr lang="de-DE" sz="2000" b="1" noProof="0" dirty="0" err="1" smtClean="0">
              <a:solidFill>
                <a:schemeClr val="tx1">
                  <a:lumMod val="75000"/>
                  <a:lumOff val="25000"/>
                </a:schemeClr>
              </a:solidFill>
            </a:rPr>
            <a:t>of</a:t>
          </a:r>
          <a:r>
            <a:rPr lang="de-DE" sz="2000" b="1" noProof="0" dirty="0" smtClean="0">
              <a:solidFill>
                <a:schemeClr val="tx1">
                  <a:lumMod val="75000"/>
                  <a:lumOff val="25000"/>
                </a:schemeClr>
              </a:solidFill>
            </a:rPr>
            <a:t> </a:t>
          </a:r>
          <a:r>
            <a:rPr lang="de-DE" sz="2000" b="1" noProof="0" dirty="0" err="1" smtClean="0">
              <a:solidFill>
                <a:schemeClr val="tx1">
                  <a:lumMod val="75000"/>
                  <a:lumOff val="25000"/>
                </a:schemeClr>
              </a:solidFill>
            </a:rPr>
            <a:t>Freight</a:t>
          </a:r>
          <a:r>
            <a:rPr lang="de-DE" sz="2000" b="1" noProof="0" dirty="0" smtClean="0">
              <a:solidFill>
                <a:schemeClr val="tx1">
                  <a:lumMod val="75000"/>
                  <a:lumOff val="25000"/>
                </a:schemeClr>
              </a:solidFill>
            </a:rPr>
            <a:t> Transport</a:t>
          </a:r>
          <a:endParaRPr lang="de-DE" sz="2000" b="1" noProof="0" dirty="0">
            <a:solidFill>
              <a:schemeClr val="tx1">
                <a:lumMod val="75000"/>
                <a:lumOff val="25000"/>
              </a:schemeClr>
            </a:solidFill>
          </a:endParaRPr>
        </a:p>
      </dgm:t>
    </dgm:pt>
    <dgm:pt modelId="{B4A50E61-E8ED-4772-B796-90F5DC3A57C9}" type="parTrans" cxnId="{4A995358-AAEC-49A8-B3A4-21B288133044}">
      <dgm:prSet/>
      <dgm:spPr/>
      <dgm:t>
        <a:bodyPr/>
        <a:lstStyle/>
        <a:p>
          <a:endParaRPr lang="en-US"/>
        </a:p>
      </dgm:t>
    </dgm:pt>
    <dgm:pt modelId="{44EE76A2-A9D8-4BC9-B6E5-5E003FC56F25}" type="sibTrans" cxnId="{4A995358-AAEC-49A8-B3A4-21B288133044}">
      <dgm:prSet/>
      <dgm:spPr/>
      <dgm:t>
        <a:bodyPr/>
        <a:lstStyle/>
        <a:p>
          <a:endParaRPr lang="en-US"/>
        </a:p>
      </dgm:t>
    </dgm:pt>
    <dgm:pt modelId="{8441BC9F-89E0-4C29-9E07-797A016439D6}">
      <dgm:prSet phldrT="[Text]" custT="1"/>
      <dgm:spPr>
        <a:solidFill>
          <a:srgbClr val="92D050"/>
        </a:solidFill>
      </dgm:spPr>
      <dgm:t>
        <a:bodyPr/>
        <a:lstStyle/>
        <a:p>
          <a:r>
            <a:rPr lang="de-DE" sz="1400" noProof="0" dirty="0" smtClean="0"/>
            <a:t>Infrastructure</a:t>
          </a:r>
          <a:endParaRPr lang="de-DE" sz="1400" noProof="0" dirty="0"/>
        </a:p>
      </dgm:t>
    </dgm:pt>
    <dgm:pt modelId="{F8FBC029-0445-4967-AEB7-28926BF90541}" type="parTrans" cxnId="{761531F8-4277-49DC-924D-C2D79967B193}">
      <dgm:prSet/>
      <dgm:spPr/>
      <dgm:t>
        <a:bodyPr/>
        <a:lstStyle/>
        <a:p>
          <a:endParaRPr lang="en-US"/>
        </a:p>
      </dgm:t>
    </dgm:pt>
    <dgm:pt modelId="{518391E2-D0A7-4029-B751-90D78C7FDBD5}" type="sibTrans" cxnId="{761531F8-4277-49DC-924D-C2D79967B193}">
      <dgm:prSet/>
      <dgm:spPr/>
      <dgm:t>
        <a:bodyPr/>
        <a:lstStyle/>
        <a:p>
          <a:endParaRPr lang="en-US"/>
        </a:p>
      </dgm:t>
    </dgm:pt>
    <dgm:pt modelId="{D3F99D15-E921-41CF-80A1-980C1C83AEF8}">
      <dgm:prSet phldrT="[Text]" custT="1"/>
      <dgm:spPr>
        <a:solidFill>
          <a:srgbClr val="92D050"/>
        </a:solidFill>
      </dgm:spPr>
      <dgm:t>
        <a:bodyPr/>
        <a:lstStyle/>
        <a:p>
          <a:r>
            <a:rPr lang="de-DE" sz="1400" noProof="0" dirty="0" smtClean="0"/>
            <a:t>New Technologies</a:t>
          </a:r>
        </a:p>
      </dgm:t>
    </dgm:pt>
    <dgm:pt modelId="{A8EED89D-1C6F-48DB-A9B0-E3DB8464D5AE}" type="parTrans" cxnId="{0B361646-D75C-4754-804C-4CB52BE0FE15}">
      <dgm:prSet/>
      <dgm:spPr/>
      <dgm:t>
        <a:bodyPr/>
        <a:lstStyle/>
        <a:p>
          <a:endParaRPr lang="en-US"/>
        </a:p>
      </dgm:t>
    </dgm:pt>
    <dgm:pt modelId="{B8F8D716-2A9F-45E8-9F28-E6FC733ED777}" type="sibTrans" cxnId="{0B361646-D75C-4754-804C-4CB52BE0FE15}">
      <dgm:prSet/>
      <dgm:spPr/>
      <dgm:t>
        <a:bodyPr/>
        <a:lstStyle/>
        <a:p>
          <a:endParaRPr lang="en-US"/>
        </a:p>
      </dgm:t>
    </dgm:pt>
    <dgm:pt modelId="{9A91997E-849F-4DF6-A95B-64E3BEF5374B}">
      <dgm:prSet phldrT="[Text]" custT="1">
        <dgm:style>
          <a:lnRef idx="2">
            <a:schemeClr val="accent5"/>
          </a:lnRef>
          <a:fillRef idx="1">
            <a:schemeClr val="lt1"/>
          </a:fillRef>
          <a:effectRef idx="0">
            <a:schemeClr val="accent5"/>
          </a:effectRef>
          <a:fontRef idx="minor">
            <a:schemeClr val="dk1"/>
          </a:fontRef>
        </dgm:style>
      </dgm:prSet>
      <dgm:spPr>
        <a:ln>
          <a:solidFill>
            <a:srgbClr val="92D050"/>
          </a:solidFill>
        </a:ln>
      </dgm:spPr>
      <dgm:t>
        <a:bodyPr/>
        <a:lstStyle/>
        <a:p>
          <a:r>
            <a:rPr lang="de-DE" sz="2000" b="1" noProof="0" dirty="0" smtClean="0">
              <a:solidFill>
                <a:schemeClr val="tx1">
                  <a:lumMod val="75000"/>
                  <a:lumOff val="25000"/>
                </a:schemeClr>
              </a:solidFill>
            </a:rPr>
            <a:t>Demand on </a:t>
          </a:r>
          <a:r>
            <a:rPr lang="de-DE" sz="2000" b="1" noProof="0" dirty="0" err="1" smtClean="0">
              <a:solidFill>
                <a:schemeClr val="tx1">
                  <a:lumMod val="75000"/>
                  <a:lumOff val="25000"/>
                </a:schemeClr>
              </a:solidFill>
            </a:rPr>
            <a:t>Freight</a:t>
          </a:r>
          <a:r>
            <a:rPr lang="de-DE" sz="2000" b="1" noProof="0" dirty="0" smtClean="0">
              <a:solidFill>
                <a:schemeClr val="tx1">
                  <a:lumMod val="75000"/>
                  <a:lumOff val="25000"/>
                </a:schemeClr>
              </a:solidFill>
            </a:rPr>
            <a:t> Transport</a:t>
          </a:r>
          <a:endParaRPr lang="de-DE" sz="2000" b="1" noProof="0" dirty="0">
            <a:solidFill>
              <a:schemeClr val="tx1">
                <a:lumMod val="75000"/>
                <a:lumOff val="25000"/>
              </a:schemeClr>
            </a:solidFill>
          </a:endParaRPr>
        </a:p>
      </dgm:t>
    </dgm:pt>
    <dgm:pt modelId="{0B2D152C-68CB-4B76-A130-3D6A40ACB828}" type="parTrans" cxnId="{76E1A533-8818-4342-9CE1-9176A2FC0A84}">
      <dgm:prSet/>
      <dgm:spPr/>
      <dgm:t>
        <a:bodyPr/>
        <a:lstStyle/>
        <a:p>
          <a:endParaRPr lang="en-US"/>
        </a:p>
      </dgm:t>
    </dgm:pt>
    <dgm:pt modelId="{F1295815-6D34-4543-AF4E-7D345327BD12}" type="sibTrans" cxnId="{76E1A533-8818-4342-9CE1-9176A2FC0A84}">
      <dgm:prSet/>
      <dgm:spPr/>
      <dgm:t>
        <a:bodyPr/>
        <a:lstStyle/>
        <a:p>
          <a:endParaRPr lang="en-US"/>
        </a:p>
      </dgm:t>
    </dgm:pt>
    <dgm:pt modelId="{5524D799-1395-425C-BC03-8AB0EAE08681}">
      <dgm:prSet phldrT="[Text]" custT="1"/>
      <dgm:spPr>
        <a:solidFill>
          <a:srgbClr val="92D050"/>
        </a:solidFill>
      </dgm:spPr>
      <dgm:t>
        <a:bodyPr/>
        <a:lstStyle/>
        <a:p>
          <a:r>
            <a:rPr lang="de-DE" sz="1400" noProof="0" dirty="0" smtClean="0"/>
            <a:t>Company</a:t>
          </a:r>
          <a:endParaRPr lang="de-DE" sz="1400" noProof="0" dirty="0"/>
        </a:p>
      </dgm:t>
    </dgm:pt>
    <dgm:pt modelId="{69FD0045-B4F2-48BD-AA1B-065CA71B3DE3}" type="parTrans" cxnId="{47EBE154-F96E-4674-9921-1CB168E4D9BD}">
      <dgm:prSet/>
      <dgm:spPr/>
      <dgm:t>
        <a:bodyPr/>
        <a:lstStyle/>
        <a:p>
          <a:endParaRPr lang="en-US"/>
        </a:p>
      </dgm:t>
    </dgm:pt>
    <dgm:pt modelId="{1A79962C-D2A9-446B-9076-F0789CD18131}" type="sibTrans" cxnId="{47EBE154-F96E-4674-9921-1CB168E4D9BD}">
      <dgm:prSet/>
      <dgm:spPr/>
      <dgm:t>
        <a:bodyPr/>
        <a:lstStyle/>
        <a:p>
          <a:endParaRPr lang="en-US"/>
        </a:p>
      </dgm:t>
    </dgm:pt>
    <dgm:pt modelId="{DB214FC5-6C6C-4F70-8CBE-31A819888F36}">
      <dgm:prSet phldrT="[Text]" custT="1"/>
      <dgm:spPr>
        <a:solidFill>
          <a:srgbClr val="92D050"/>
        </a:solidFill>
      </dgm:spPr>
      <dgm:t>
        <a:bodyPr/>
        <a:lstStyle/>
        <a:p>
          <a:r>
            <a:rPr lang="de-DE" sz="1400" noProof="0" dirty="0" smtClean="0"/>
            <a:t>Free </a:t>
          </a:r>
          <a:r>
            <a:rPr lang="de-DE" sz="1400" noProof="0" dirty="0" err="1" smtClean="0"/>
            <a:t>Capacities</a:t>
          </a:r>
          <a:endParaRPr lang="de-DE" sz="1400" noProof="0" dirty="0"/>
        </a:p>
      </dgm:t>
    </dgm:pt>
    <dgm:pt modelId="{6ECE3B8F-2DD7-4120-9260-D2026D05473B}" type="parTrans" cxnId="{C7FAC48E-880F-4EAD-A89E-7212A4D603DF}">
      <dgm:prSet/>
      <dgm:spPr/>
      <dgm:t>
        <a:bodyPr/>
        <a:lstStyle/>
        <a:p>
          <a:endParaRPr lang="en-US"/>
        </a:p>
      </dgm:t>
    </dgm:pt>
    <dgm:pt modelId="{83674C5B-8B0B-44A4-9C5A-C0C5EFB28876}" type="sibTrans" cxnId="{C7FAC48E-880F-4EAD-A89E-7212A4D603DF}">
      <dgm:prSet/>
      <dgm:spPr/>
      <dgm:t>
        <a:bodyPr/>
        <a:lstStyle/>
        <a:p>
          <a:endParaRPr lang="en-US"/>
        </a:p>
      </dgm:t>
    </dgm:pt>
    <dgm:pt modelId="{C3A1D9A5-36EB-4194-8F63-13E878E3CF96}">
      <dgm:prSet phldrT="[Text]" custT="1"/>
      <dgm:spPr>
        <a:solidFill>
          <a:srgbClr val="92D050"/>
        </a:solidFill>
      </dgm:spPr>
      <dgm:t>
        <a:bodyPr/>
        <a:lstStyle/>
        <a:p>
          <a:r>
            <a:rPr lang="de-DE" sz="1400" noProof="0" dirty="0" err="1" smtClean="0"/>
            <a:t>Competition</a:t>
          </a:r>
          <a:r>
            <a:rPr lang="de-DE" sz="1400" noProof="0" dirty="0" smtClean="0"/>
            <a:t> </a:t>
          </a:r>
          <a:endParaRPr lang="de-DE" sz="1400" noProof="0" dirty="0"/>
        </a:p>
      </dgm:t>
    </dgm:pt>
    <dgm:pt modelId="{D622E267-93E8-44AA-86A9-37BD2A24CD4F}" type="parTrans" cxnId="{DA2F58FB-FC9A-433D-891B-4E792BFE83E0}">
      <dgm:prSet/>
      <dgm:spPr/>
      <dgm:t>
        <a:bodyPr/>
        <a:lstStyle/>
        <a:p>
          <a:endParaRPr lang="en-US"/>
        </a:p>
      </dgm:t>
    </dgm:pt>
    <dgm:pt modelId="{1B6848BD-1282-4BC5-814A-4E779E67E6D1}" type="sibTrans" cxnId="{DA2F58FB-FC9A-433D-891B-4E792BFE83E0}">
      <dgm:prSet/>
      <dgm:spPr/>
      <dgm:t>
        <a:bodyPr/>
        <a:lstStyle/>
        <a:p>
          <a:endParaRPr lang="en-US"/>
        </a:p>
      </dgm:t>
    </dgm:pt>
    <dgm:pt modelId="{EA555027-261D-422D-BD7B-9AE485236D74}">
      <dgm:prSet phldrT="[Text]" custT="1"/>
      <dgm:spPr>
        <a:solidFill>
          <a:srgbClr val="92D050"/>
        </a:solidFill>
      </dgm:spPr>
      <dgm:t>
        <a:bodyPr/>
        <a:lstStyle/>
        <a:p>
          <a:r>
            <a:rPr lang="de-DE" sz="1400" noProof="0" dirty="0" smtClean="0"/>
            <a:t>Distribution </a:t>
          </a:r>
          <a:r>
            <a:rPr lang="de-DE" sz="1400" noProof="0" dirty="0" err="1" smtClean="0"/>
            <a:t>Strategy</a:t>
          </a:r>
          <a:endParaRPr lang="de-DE" sz="1400" noProof="0" dirty="0"/>
        </a:p>
      </dgm:t>
    </dgm:pt>
    <dgm:pt modelId="{FDF095CB-73FE-43D9-A7B1-50574C2817CE}" type="parTrans" cxnId="{33570EA8-A8A2-473F-8B71-E565F8A1DDE9}">
      <dgm:prSet/>
      <dgm:spPr/>
      <dgm:t>
        <a:bodyPr/>
        <a:lstStyle/>
        <a:p>
          <a:endParaRPr lang="en-US"/>
        </a:p>
      </dgm:t>
    </dgm:pt>
    <dgm:pt modelId="{8033268A-9D0F-418C-A78C-773600FD7770}" type="sibTrans" cxnId="{33570EA8-A8A2-473F-8B71-E565F8A1DDE9}">
      <dgm:prSet/>
      <dgm:spPr/>
      <dgm:t>
        <a:bodyPr/>
        <a:lstStyle/>
        <a:p>
          <a:endParaRPr lang="en-US"/>
        </a:p>
      </dgm:t>
    </dgm:pt>
    <dgm:pt modelId="{0F565FC9-5195-4CBE-A0D0-6539AE83379C}">
      <dgm:prSet phldrT="[Text]" custT="1"/>
      <dgm:spPr>
        <a:solidFill>
          <a:srgbClr val="92D050"/>
        </a:solidFill>
      </dgm:spPr>
      <dgm:t>
        <a:bodyPr/>
        <a:lstStyle/>
        <a:p>
          <a:r>
            <a:rPr lang="de-DE" sz="1400" noProof="0" dirty="0" smtClean="0"/>
            <a:t>Traffic Distribution</a:t>
          </a:r>
          <a:endParaRPr lang="de-DE" sz="1400" noProof="0" dirty="0"/>
        </a:p>
      </dgm:t>
    </dgm:pt>
    <dgm:pt modelId="{5F59B34C-E61B-459A-97FB-DE0397C1C46C}" type="parTrans" cxnId="{E9605747-94CB-47C2-A747-239B0F67C422}">
      <dgm:prSet/>
      <dgm:spPr/>
      <dgm:t>
        <a:bodyPr/>
        <a:lstStyle/>
        <a:p>
          <a:endParaRPr lang="en-US"/>
        </a:p>
      </dgm:t>
    </dgm:pt>
    <dgm:pt modelId="{A0974F6B-C224-42F7-85B3-39D95CCD830E}" type="sibTrans" cxnId="{E9605747-94CB-47C2-A747-239B0F67C422}">
      <dgm:prSet/>
      <dgm:spPr/>
      <dgm:t>
        <a:bodyPr/>
        <a:lstStyle/>
        <a:p>
          <a:endParaRPr lang="en-US"/>
        </a:p>
      </dgm:t>
    </dgm:pt>
    <dgm:pt modelId="{A1AADE06-1B52-4F8F-8B0A-7043E4C9996B}">
      <dgm:prSet phldrT="[Text]" custT="1"/>
      <dgm:spPr>
        <a:solidFill>
          <a:srgbClr val="92D050"/>
        </a:solidFill>
      </dgm:spPr>
      <dgm:t>
        <a:bodyPr/>
        <a:lstStyle/>
        <a:p>
          <a:r>
            <a:rPr lang="de-DE" sz="1400" noProof="0" dirty="0" err="1" smtClean="0"/>
            <a:t>Procurement</a:t>
          </a:r>
          <a:r>
            <a:rPr lang="de-DE" sz="1400" noProof="0" dirty="0" smtClean="0"/>
            <a:t> </a:t>
          </a:r>
          <a:r>
            <a:rPr lang="de-DE" sz="1400" noProof="0" dirty="0" err="1" smtClean="0"/>
            <a:t>Strategy</a:t>
          </a:r>
          <a:endParaRPr lang="de-DE" sz="1400" noProof="0" dirty="0"/>
        </a:p>
      </dgm:t>
    </dgm:pt>
    <dgm:pt modelId="{19CF0A25-9F41-4450-8575-D2B998AB5759}" type="sibTrans" cxnId="{67427920-7ED7-425A-908C-66C92B5F8E14}">
      <dgm:prSet/>
      <dgm:spPr/>
      <dgm:t>
        <a:bodyPr/>
        <a:lstStyle/>
        <a:p>
          <a:endParaRPr lang="en-US"/>
        </a:p>
      </dgm:t>
    </dgm:pt>
    <dgm:pt modelId="{5BCE2200-2045-4274-BD4E-8783CEC75A15}" type="parTrans" cxnId="{67427920-7ED7-425A-908C-66C92B5F8E14}">
      <dgm:prSet/>
      <dgm:spPr/>
      <dgm:t>
        <a:bodyPr/>
        <a:lstStyle/>
        <a:p>
          <a:endParaRPr lang="en-US"/>
        </a:p>
      </dgm:t>
    </dgm:pt>
    <dgm:pt modelId="{6661E598-3546-48BC-BBFE-2D8F3955E2A7}" type="pres">
      <dgm:prSet presAssocID="{F4A9D4CA-61F5-47EA-9879-BCFA75A4602D}" presName="theList" presStyleCnt="0">
        <dgm:presLayoutVars>
          <dgm:dir/>
          <dgm:animLvl val="lvl"/>
          <dgm:resizeHandles val="exact"/>
        </dgm:presLayoutVars>
      </dgm:prSet>
      <dgm:spPr/>
      <dgm:t>
        <a:bodyPr/>
        <a:lstStyle/>
        <a:p>
          <a:endParaRPr lang="en-US"/>
        </a:p>
      </dgm:t>
    </dgm:pt>
    <dgm:pt modelId="{08677723-D6A6-41D8-9EAE-FDF55BE7042D}" type="pres">
      <dgm:prSet presAssocID="{7B8D0352-B708-46B8-B2C7-0300E8B1BC30}" presName="compNode" presStyleCnt="0"/>
      <dgm:spPr/>
    </dgm:pt>
    <dgm:pt modelId="{A9447870-D96B-4730-AC8B-F54358B0234B}" type="pres">
      <dgm:prSet presAssocID="{7B8D0352-B708-46B8-B2C7-0300E8B1BC30}" presName="aNode" presStyleLbl="bgShp" presStyleIdx="0" presStyleCnt="2"/>
      <dgm:spPr/>
      <dgm:t>
        <a:bodyPr/>
        <a:lstStyle/>
        <a:p>
          <a:endParaRPr lang="en-US"/>
        </a:p>
      </dgm:t>
    </dgm:pt>
    <dgm:pt modelId="{CE0F8E05-4A87-4E3A-96D2-B605B8FB9EEF}" type="pres">
      <dgm:prSet presAssocID="{7B8D0352-B708-46B8-B2C7-0300E8B1BC30}" presName="textNode" presStyleLbl="bgShp" presStyleIdx="0" presStyleCnt="2"/>
      <dgm:spPr/>
      <dgm:t>
        <a:bodyPr/>
        <a:lstStyle/>
        <a:p>
          <a:endParaRPr lang="en-US"/>
        </a:p>
      </dgm:t>
    </dgm:pt>
    <dgm:pt modelId="{C5886B6D-0477-4E5E-B7F1-6E6B2FA85F7C}" type="pres">
      <dgm:prSet presAssocID="{7B8D0352-B708-46B8-B2C7-0300E8B1BC30}" presName="compChildNode" presStyleCnt="0"/>
      <dgm:spPr/>
    </dgm:pt>
    <dgm:pt modelId="{00B77F24-B17F-4DC3-BC6D-F0C5D9DCCBFC}" type="pres">
      <dgm:prSet presAssocID="{7B8D0352-B708-46B8-B2C7-0300E8B1BC30}" presName="theInnerList" presStyleCnt="0"/>
      <dgm:spPr/>
    </dgm:pt>
    <dgm:pt modelId="{88F91FAD-C427-4646-A6C0-635C51ABB4CF}" type="pres">
      <dgm:prSet presAssocID="{8441BC9F-89E0-4C29-9E07-797A016439D6}" presName="childNode" presStyleLbl="node1" presStyleIdx="0" presStyleCnt="8">
        <dgm:presLayoutVars>
          <dgm:bulletEnabled val="1"/>
        </dgm:presLayoutVars>
      </dgm:prSet>
      <dgm:spPr/>
      <dgm:t>
        <a:bodyPr/>
        <a:lstStyle/>
        <a:p>
          <a:endParaRPr lang="en-US"/>
        </a:p>
      </dgm:t>
    </dgm:pt>
    <dgm:pt modelId="{9C6F07A9-0C15-449E-B134-DF259AE5D35E}" type="pres">
      <dgm:prSet presAssocID="{8441BC9F-89E0-4C29-9E07-797A016439D6}" presName="aSpace2" presStyleCnt="0"/>
      <dgm:spPr/>
    </dgm:pt>
    <dgm:pt modelId="{09CE868F-05D4-4935-AB51-D12575DF60BA}" type="pres">
      <dgm:prSet presAssocID="{D3F99D15-E921-41CF-80A1-980C1C83AEF8}" presName="childNode" presStyleLbl="node1" presStyleIdx="1" presStyleCnt="8">
        <dgm:presLayoutVars>
          <dgm:bulletEnabled val="1"/>
        </dgm:presLayoutVars>
      </dgm:prSet>
      <dgm:spPr/>
      <dgm:t>
        <a:bodyPr/>
        <a:lstStyle/>
        <a:p>
          <a:endParaRPr lang="en-US"/>
        </a:p>
      </dgm:t>
    </dgm:pt>
    <dgm:pt modelId="{9160FAB0-D700-4413-A226-52B94A6FE58B}" type="pres">
      <dgm:prSet presAssocID="{D3F99D15-E921-41CF-80A1-980C1C83AEF8}" presName="aSpace2" presStyleCnt="0"/>
      <dgm:spPr/>
    </dgm:pt>
    <dgm:pt modelId="{AAA17150-39A2-498B-B35D-B4170F4888F8}" type="pres">
      <dgm:prSet presAssocID="{DB214FC5-6C6C-4F70-8CBE-31A819888F36}" presName="childNode" presStyleLbl="node1" presStyleIdx="2" presStyleCnt="8">
        <dgm:presLayoutVars>
          <dgm:bulletEnabled val="1"/>
        </dgm:presLayoutVars>
      </dgm:prSet>
      <dgm:spPr/>
      <dgm:t>
        <a:bodyPr/>
        <a:lstStyle/>
        <a:p>
          <a:endParaRPr lang="en-US"/>
        </a:p>
      </dgm:t>
    </dgm:pt>
    <dgm:pt modelId="{44F5260D-C311-48D5-9349-C96DD64F486F}" type="pres">
      <dgm:prSet presAssocID="{DB214FC5-6C6C-4F70-8CBE-31A819888F36}" presName="aSpace2" presStyleCnt="0"/>
      <dgm:spPr/>
    </dgm:pt>
    <dgm:pt modelId="{2DEFD77D-543E-4866-A80A-4B6BC69A68BF}" type="pres">
      <dgm:prSet presAssocID="{C3A1D9A5-36EB-4194-8F63-13E878E3CF96}" presName="childNode" presStyleLbl="node1" presStyleIdx="3" presStyleCnt="8">
        <dgm:presLayoutVars>
          <dgm:bulletEnabled val="1"/>
        </dgm:presLayoutVars>
      </dgm:prSet>
      <dgm:spPr/>
      <dgm:t>
        <a:bodyPr/>
        <a:lstStyle/>
        <a:p>
          <a:endParaRPr lang="en-US"/>
        </a:p>
      </dgm:t>
    </dgm:pt>
    <dgm:pt modelId="{C2B054A4-5CB2-4400-9036-F141407372FE}" type="pres">
      <dgm:prSet presAssocID="{7B8D0352-B708-46B8-B2C7-0300E8B1BC30}" presName="aSpace" presStyleCnt="0"/>
      <dgm:spPr/>
    </dgm:pt>
    <dgm:pt modelId="{2E101E99-1208-49CA-94C4-E71AA2B34B45}" type="pres">
      <dgm:prSet presAssocID="{9A91997E-849F-4DF6-A95B-64E3BEF5374B}" presName="compNode" presStyleCnt="0"/>
      <dgm:spPr/>
    </dgm:pt>
    <dgm:pt modelId="{F2AD4745-2F4E-4235-A44B-5655D96347C4}" type="pres">
      <dgm:prSet presAssocID="{9A91997E-849F-4DF6-A95B-64E3BEF5374B}" presName="aNode" presStyleLbl="bgShp" presStyleIdx="1" presStyleCnt="2" custLinFactNeighborX="763" custLinFactNeighborY="-1249"/>
      <dgm:spPr/>
      <dgm:t>
        <a:bodyPr/>
        <a:lstStyle/>
        <a:p>
          <a:endParaRPr lang="en-US"/>
        </a:p>
      </dgm:t>
    </dgm:pt>
    <dgm:pt modelId="{EB85F0CA-EE1A-4B03-A8D6-F83A14392114}" type="pres">
      <dgm:prSet presAssocID="{9A91997E-849F-4DF6-A95B-64E3BEF5374B}" presName="textNode" presStyleLbl="bgShp" presStyleIdx="1" presStyleCnt="2"/>
      <dgm:spPr/>
      <dgm:t>
        <a:bodyPr/>
        <a:lstStyle/>
        <a:p>
          <a:endParaRPr lang="en-US"/>
        </a:p>
      </dgm:t>
    </dgm:pt>
    <dgm:pt modelId="{E35B3C9E-2A90-417E-8350-6919691DF7A4}" type="pres">
      <dgm:prSet presAssocID="{9A91997E-849F-4DF6-A95B-64E3BEF5374B}" presName="compChildNode" presStyleCnt="0"/>
      <dgm:spPr/>
    </dgm:pt>
    <dgm:pt modelId="{5BD6F74D-6500-4328-B497-13274AD2BE28}" type="pres">
      <dgm:prSet presAssocID="{9A91997E-849F-4DF6-A95B-64E3BEF5374B}" presName="theInnerList" presStyleCnt="0"/>
      <dgm:spPr/>
    </dgm:pt>
    <dgm:pt modelId="{9D5F99E5-4DC6-4F1C-8B5D-887881FE7343}" type="pres">
      <dgm:prSet presAssocID="{5524D799-1395-425C-BC03-8AB0EAE08681}" presName="childNode" presStyleLbl="node1" presStyleIdx="4" presStyleCnt="8">
        <dgm:presLayoutVars>
          <dgm:bulletEnabled val="1"/>
        </dgm:presLayoutVars>
      </dgm:prSet>
      <dgm:spPr/>
      <dgm:t>
        <a:bodyPr/>
        <a:lstStyle/>
        <a:p>
          <a:endParaRPr lang="en-US"/>
        </a:p>
      </dgm:t>
    </dgm:pt>
    <dgm:pt modelId="{2E3EEAAE-FF33-4910-9908-83D881FCFEAE}" type="pres">
      <dgm:prSet presAssocID="{5524D799-1395-425C-BC03-8AB0EAE08681}" presName="aSpace2" presStyleCnt="0"/>
      <dgm:spPr/>
    </dgm:pt>
    <dgm:pt modelId="{83601EBD-FAEC-4ADA-B674-BD8E5DAAE0A7}" type="pres">
      <dgm:prSet presAssocID="{A1AADE06-1B52-4F8F-8B0A-7043E4C9996B}" presName="childNode" presStyleLbl="node1" presStyleIdx="5" presStyleCnt="8">
        <dgm:presLayoutVars>
          <dgm:bulletEnabled val="1"/>
        </dgm:presLayoutVars>
      </dgm:prSet>
      <dgm:spPr/>
      <dgm:t>
        <a:bodyPr/>
        <a:lstStyle/>
        <a:p>
          <a:endParaRPr lang="en-US"/>
        </a:p>
      </dgm:t>
    </dgm:pt>
    <dgm:pt modelId="{BD5C627C-E3A0-48BB-8D64-E3B6D47431A9}" type="pres">
      <dgm:prSet presAssocID="{A1AADE06-1B52-4F8F-8B0A-7043E4C9996B}" presName="aSpace2" presStyleCnt="0"/>
      <dgm:spPr/>
    </dgm:pt>
    <dgm:pt modelId="{8D076024-742B-424B-8700-FA134EDAE0C8}" type="pres">
      <dgm:prSet presAssocID="{EA555027-261D-422D-BD7B-9AE485236D74}" presName="childNode" presStyleLbl="node1" presStyleIdx="6" presStyleCnt="8">
        <dgm:presLayoutVars>
          <dgm:bulletEnabled val="1"/>
        </dgm:presLayoutVars>
      </dgm:prSet>
      <dgm:spPr/>
      <dgm:t>
        <a:bodyPr/>
        <a:lstStyle/>
        <a:p>
          <a:endParaRPr lang="en-US"/>
        </a:p>
      </dgm:t>
    </dgm:pt>
    <dgm:pt modelId="{7329E914-BFFB-44C1-BDD7-DA04A003CEAF}" type="pres">
      <dgm:prSet presAssocID="{EA555027-261D-422D-BD7B-9AE485236D74}" presName="aSpace2" presStyleCnt="0"/>
      <dgm:spPr/>
    </dgm:pt>
    <dgm:pt modelId="{9F2F610B-1C61-4C1F-993A-37E1209AD672}" type="pres">
      <dgm:prSet presAssocID="{0F565FC9-5195-4CBE-A0D0-6539AE83379C}" presName="childNode" presStyleLbl="node1" presStyleIdx="7" presStyleCnt="8">
        <dgm:presLayoutVars>
          <dgm:bulletEnabled val="1"/>
        </dgm:presLayoutVars>
      </dgm:prSet>
      <dgm:spPr/>
      <dgm:t>
        <a:bodyPr/>
        <a:lstStyle/>
        <a:p>
          <a:endParaRPr lang="en-US"/>
        </a:p>
      </dgm:t>
    </dgm:pt>
  </dgm:ptLst>
  <dgm:cxnLst>
    <dgm:cxn modelId="{E9605747-94CB-47C2-A747-239B0F67C422}" srcId="{9A91997E-849F-4DF6-A95B-64E3BEF5374B}" destId="{0F565FC9-5195-4CBE-A0D0-6539AE83379C}" srcOrd="3" destOrd="0" parTransId="{5F59B34C-E61B-459A-97FB-DE0397C1C46C}" sibTransId="{A0974F6B-C224-42F7-85B3-39D95CCD830E}"/>
    <dgm:cxn modelId="{9CA57E21-605F-4CA5-BD51-87E700CAB33A}" type="presOf" srcId="{5524D799-1395-425C-BC03-8AB0EAE08681}" destId="{9D5F99E5-4DC6-4F1C-8B5D-887881FE7343}" srcOrd="0" destOrd="0" presId="urn:microsoft.com/office/officeart/2005/8/layout/lProcess2"/>
    <dgm:cxn modelId="{33570EA8-A8A2-473F-8B71-E565F8A1DDE9}" srcId="{9A91997E-849F-4DF6-A95B-64E3BEF5374B}" destId="{EA555027-261D-422D-BD7B-9AE485236D74}" srcOrd="2" destOrd="0" parTransId="{FDF095CB-73FE-43D9-A7B1-50574C2817CE}" sibTransId="{8033268A-9D0F-418C-A78C-773600FD7770}"/>
    <dgm:cxn modelId="{2C581B9A-3E01-4AE2-8ED9-D096790D17B7}" type="presOf" srcId="{F4A9D4CA-61F5-47EA-9879-BCFA75A4602D}" destId="{6661E598-3546-48BC-BBFE-2D8F3955E2A7}" srcOrd="0" destOrd="0" presId="urn:microsoft.com/office/officeart/2005/8/layout/lProcess2"/>
    <dgm:cxn modelId="{99F683FC-83B9-4100-A469-DFDE504B612A}" type="presOf" srcId="{D3F99D15-E921-41CF-80A1-980C1C83AEF8}" destId="{09CE868F-05D4-4935-AB51-D12575DF60BA}" srcOrd="0" destOrd="0" presId="urn:microsoft.com/office/officeart/2005/8/layout/lProcess2"/>
    <dgm:cxn modelId="{E2A8C511-11A8-4769-8CE7-BDF7C489001A}" type="presOf" srcId="{7B8D0352-B708-46B8-B2C7-0300E8B1BC30}" destId="{A9447870-D96B-4730-AC8B-F54358B0234B}" srcOrd="0" destOrd="0" presId="urn:microsoft.com/office/officeart/2005/8/layout/lProcess2"/>
    <dgm:cxn modelId="{77BB9309-77AF-4A0F-80CC-60C606E535ED}" type="presOf" srcId="{9A91997E-849F-4DF6-A95B-64E3BEF5374B}" destId="{EB85F0CA-EE1A-4B03-A8D6-F83A14392114}" srcOrd="1" destOrd="0" presId="urn:microsoft.com/office/officeart/2005/8/layout/lProcess2"/>
    <dgm:cxn modelId="{47EBE154-F96E-4674-9921-1CB168E4D9BD}" srcId="{9A91997E-849F-4DF6-A95B-64E3BEF5374B}" destId="{5524D799-1395-425C-BC03-8AB0EAE08681}" srcOrd="0" destOrd="0" parTransId="{69FD0045-B4F2-48BD-AA1B-065CA71B3DE3}" sibTransId="{1A79962C-D2A9-446B-9076-F0789CD18131}"/>
    <dgm:cxn modelId="{4A995358-AAEC-49A8-B3A4-21B288133044}" srcId="{F4A9D4CA-61F5-47EA-9879-BCFA75A4602D}" destId="{7B8D0352-B708-46B8-B2C7-0300E8B1BC30}" srcOrd="0" destOrd="0" parTransId="{B4A50E61-E8ED-4772-B796-90F5DC3A57C9}" sibTransId="{44EE76A2-A9D8-4BC9-B6E5-5E003FC56F25}"/>
    <dgm:cxn modelId="{761531F8-4277-49DC-924D-C2D79967B193}" srcId="{7B8D0352-B708-46B8-B2C7-0300E8B1BC30}" destId="{8441BC9F-89E0-4C29-9E07-797A016439D6}" srcOrd="0" destOrd="0" parTransId="{F8FBC029-0445-4967-AEB7-28926BF90541}" sibTransId="{518391E2-D0A7-4029-B751-90D78C7FDBD5}"/>
    <dgm:cxn modelId="{139B54B4-8030-40CB-881A-9969B5A83708}" type="presOf" srcId="{A1AADE06-1B52-4F8F-8B0A-7043E4C9996B}" destId="{83601EBD-FAEC-4ADA-B674-BD8E5DAAE0A7}" srcOrd="0" destOrd="0" presId="urn:microsoft.com/office/officeart/2005/8/layout/lProcess2"/>
    <dgm:cxn modelId="{EAB38A57-B6A4-440B-88B5-B8ABE62CE469}" type="presOf" srcId="{DB214FC5-6C6C-4F70-8CBE-31A819888F36}" destId="{AAA17150-39A2-498B-B35D-B4170F4888F8}" srcOrd="0" destOrd="0" presId="urn:microsoft.com/office/officeart/2005/8/layout/lProcess2"/>
    <dgm:cxn modelId="{9685740A-E7E7-427D-B2C6-4A093908932A}" type="presOf" srcId="{7B8D0352-B708-46B8-B2C7-0300E8B1BC30}" destId="{CE0F8E05-4A87-4E3A-96D2-B605B8FB9EEF}" srcOrd="1" destOrd="0" presId="urn:microsoft.com/office/officeart/2005/8/layout/lProcess2"/>
    <dgm:cxn modelId="{76E1A533-8818-4342-9CE1-9176A2FC0A84}" srcId="{F4A9D4CA-61F5-47EA-9879-BCFA75A4602D}" destId="{9A91997E-849F-4DF6-A95B-64E3BEF5374B}" srcOrd="1" destOrd="0" parTransId="{0B2D152C-68CB-4B76-A130-3D6A40ACB828}" sibTransId="{F1295815-6D34-4543-AF4E-7D345327BD12}"/>
    <dgm:cxn modelId="{2DF6D48F-8109-4432-B629-460506055312}" type="presOf" srcId="{9A91997E-849F-4DF6-A95B-64E3BEF5374B}" destId="{F2AD4745-2F4E-4235-A44B-5655D96347C4}" srcOrd="0" destOrd="0" presId="urn:microsoft.com/office/officeart/2005/8/layout/lProcess2"/>
    <dgm:cxn modelId="{0B361646-D75C-4754-804C-4CB52BE0FE15}" srcId="{7B8D0352-B708-46B8-B2C7-0300E8B1BC30}" destId="{D3F99D15-E921-41CF-80A1-980C1C83AEF8}" srcOrd="1" destOrd="0" parTransId="{A8EED89D-1C6F-48DB-A9B0-E3DB8464D5AE}" sibTransId="{B8F8D716-2A9F-45E8-9F28-E6FC733ED777}"/>
    <dgm:cxn modelId="{C025654A-12C2-42CC-B0EF-E1DF574215B1}" type="presOf" srcId="{EA555027-261D-422D-BD7B-9AE485236D74}" destId="{8D076024-742B-424B-8700-FA134EDAE0C8}" srcOrd="0" destOrd="0" presId="urn:microsoft.com/office/officeart/2005/8/layout/lProcess2"/>
    <dgm:cxn modelId="{67427920-7ED7-425A-908C-66C92B5F8E14}" srcId="{9A91997E-849F-4DF6-A95B-64E3BEF5374B}" destId="{A1AADE06-1B52-4F8F-8B0A-7043E4C9996B}" srcOrd="1" destOrd="0" parTransId="{5BCE2200-2045-4274-BD4E-8783CEC75A15}" sibTransId="{19CF0A25-9F41-4450-8575-D2B998AB5759}"/>
    <dgm:cxn modelId="{CFEEDA6E-70B5-4247-A527-9FE17D876BC8}" type="presOf" srcId="{8441BC9F-89E0-4C29-9E07-797A016439D6}" destId="{88F91FAD-C427-4646-A6C0-635C51ABB4CF}" srcOrd="0" destOrd="0" presId="urn:microsoft.com/office/officeart/2005/8/layout/lProcess2"/>
    <dgm:cxn modelId="{787EABCE-9FA9-4347-B0AC-954099C3E2E2}" type="presOf" srcId="{C3A1D9A5-36EB-4194-8F63-13E878E3CF96}" destId="{2DEFD77D-543E-4866-A80A-4B6BC69A68BF}" srcOrd="0" destOrd="0" presId="urn:microsoft.com/office/officeart/2005/8/layout/lProcess2"/>
    <dgm:cxn modelId="{C7FAC48E-880F-4EAD-A89E-7212A4D603DF}" srcId="{7B8D0352-B708-46B8-B2C7-0300E8B1BC30}" destId="{DB214FC5-6C6C-4F70-8CBE-31A819888F36}" srcOrd="2" destOrd="0" parTransId="{6ECE3B8F-2DD7-4120-9260-D2026D05473B}" sibTransId="{83674C5B-8B0B-44A4-9C5A-C0C5EFB28876}"/>
    <dgm:cxn modelId="{DA2F58FB-FC9A-433D-891B-4E792BFE83E0}" srcId="{7B8D0352-B708-46B8-B2C7-0300E8B1BC30}" destId="{C3A1D9A5-36EB-4194-8F63-13E878E3CF96}" srcOrd="3" destOrd="0" parTransId="{D622E267-93E8-44AA-86A9-37BD2A24CD4F}" sibTransId="{1B6848BD-1282-4BC5-814A-4E779E67E6D1}"/>
    <dgm:cxn modelId="{3F94DDF2-B6F7-448F-8E39-1A509E34A8DF}" type="presOf" srcId="{0F565FC9-5195-4CBE-A0D0-6539AE83379C}" destId="{9F2F610B-1C61-4C1F-993A-37E1209AD672}" srcOrd="0" destOrd="0" presId="urn:microsoft.com/office/officeart/2005/8/layout/lProcess2"/>
    <dgm:cxn modelId="{6942E7B3-6168-44F6-8B6D-A7F42969CD2D}" type="presParOf" srcId="{6661E598-3546-48BC-BBFE-2D8F3955E2A7}" destId="{08677723-D6A6-41D8-9EAE-FDF55BE7042D}" srcOrd="0" destOrd="0" presId="urn:microsoft.com/office/officeart/2005/8/layout/lProcess2"/>
    <dgm:cxn modelId="{D6F589EB-2A6C-4DFB-9888-35BD1C6DF175}" type="presParOf" srcId="{08677723-D6A6-41D8-9EAE-FDF55BE7042D}" destId="{A9447870-D96B-4730-AC8B-F54358B0234B}" srcOrd="0" destOrd="0" presId="urn:microsoft.com/office/officeart/2005/8/layout/lProcess2"/>
    <dgm:cxn modelId="{9AC3F537-674C-4279-B284-C2C5335FB91A}" type="presParOf" srcId="{08677723-D6A6-41D8-9EAE-FDF55BE7042D}" destId="{CE0F8E05-4A87-4E3A-96D2-B605B8FB9EEF}" srcOrd="1" destOrd="0" presId="urn:microsoft.com/office/officeart/2005/8/layout/lProcess2"/>
    <dgm:cxn modelId="{E16C9575-249D-4DFF-89EC-2C83E3D56B5D}" type="presParOf" srcId="{08677723-D6A6-41D8-9EAE-FDF55BE7042D}" destId="{C5886B6D-0477-4E5E-B7F1-6E6B2FA85F7C}" srcOrd="2" destOrd="0" presId="urn:microsoft.com/office/officeart/2005/8/layout/lProcess2"/>
    <dgm:cxn modelId="{61EE351B-F4A4-478A-A5A6-18E2F2B6CCC9}" type="presParOf" srcId="{C5886B6D-0477-4E5E-B7F1-6E6B2FA85F7C}" destId="{00B77F24-B17F-4DC3-BC6D-F0C5D9DCCBFC}" srcOrd="0" destOrd="0" presId="urn:microsoft.com/office/officeart/2005/8/layout/lProcess2"/>
    <dgm:cxn modelId="{520655A6-B68C-4F8B-A9FC-F43A45263157}" type="presParOf" srcId="{00B77F24-B17F-4DC3-BC6D-F0C5D9DCCBFC}" destId="{88F91FAD-C427-4646-A6C0-635C51ABB4CF}" srcOrd="0" destOrd="0" presId="urn:microsoft.com/office/officeart/2005/8/layout/lProcess2"/>
    <dgm:cxn modelId="{815A1C08-BA7D-457F-822E-66CBFCA5604C}" type="presParOf" srcId="{00B77F24-B17F-4DC3-BC6D-F0C5D9DCCBFC}" destId="{9C6F07A9-0C15-449E-B134-DF259AE5D35E}" srcOrd="1" destOrd="0" presId="urn:microsoft.com/office/officeart/2005/8/layout/lProcess2"/>
    <dgm:cxn modelId="{33F622EA-68B5-4F7B-A1C3-3370A1E221CF}" type="presParOf" srcId="{00B77F24-B17F-4DC3-BC6D-F0C5D9DCCBFC}" destId="{09CE868F-05D4-4935-AB51-D12575DF60BA}" srcOrd="2" destOrd="0" presId="urn:microsoft.com/office/officeart/2005/8/layout/lProcess2"/>
    <dgm:cxn modelId="{244D53D8-F797-427D-A668-BE184C5E75D2}" type="presParOf" srcId="{00B77F24-B17F-4DC3-BC6D-F0C5D9DCCBFC}" destId="{9160FAB0-D700-4413-A226-52B94A6FE58B}" srcOrd="3" destOrd="0" presId="urn:microsoft.com/office/officeart/2005/8/layout/lProcess2"/>
    <dgm:cxn modelId="{2DFEA9ED-82B6-44C4-B2F8-B5BF38A52F8E}" type="presParOf" srcId="{00B77F24-B17F-4DC3-BC6D-F0C5D9DCCBFC}" destId="{AAA17150-39A2-498B-B35D-B4170F4888F8}" srcOrd="4" destOrd="0" presId="urn:microsoft.com/office/officeart/2005/8/layout/lProcess2"/>
    <dgm:cxn modelId="{1A4C82FF-5847-4DB4-A552-9F7C3BC269D0}" type="presParOf" srcId="{00B77F24-B17F-4DC3-BC6D-F0C5D9DCCBFC}" destId="{44F5260D-C311-48D5-9349-C96DD64F486F}" srcOrd="5" destOrd="0" presId="urn:microsoft.com/office/officeart/2005/8/layout/lProcess2"/>
    <dgm:cxn modelId="{93C4E097-34ED-4215-9A9B-987A35DC600F}" type="presParOf" srcId="{00B77F24-B17F-4DC3-BC6D-F0C5D9DCCBFC}" destId="{2DEFD77D-543E-4866-A80A-4B6BC69A68BF}" srcOrd="6" destOrd="0" presId="urn:microsoft.com/office/officeart/2005/8/layout/lProcess2"/>
    <dgm:cxn modelId="{B7680C47-DCCD-4076-9DDB-76F8074AB442}" type="presParOf" srcId="{6661E598-3546-48BC-BBFE-2D8F3955E2A7}" destId="{C2B054A4-5CB2-4400-9036-F141407372FE}" srcOrd="1" destOrd="0" presId="urn:microsoft.com/office/officeart/2005/8/layout/lProcess2"/>
    <dgm:cxn modelId="{987DA31B-613E-4C09-9F20-F08EF416A77B}" type="presParOf" srcId="{6661E598-3546-48BC-BBFE-2D8F3955E2A7}" destId="{2E101E99-1208-49CA-94C4-E71AA2B34B45}" srcOrd="2" destOrd="0" presId="urn:microsoft.com/office/officeart/2005/8/layout/lProcess2"/>
    <dgm:cxn modelId="{C4445229-4C16-4865-8505-2A9E96AE1624}" type="presParOf" srcId="{2E101E99-1208-49CA-94C4-E71AA2B34B45}" destId="{F2AD4745-2F4E-4235-A44B-5655D96347C4}" srcOrd="0" destOrd="0" presId="urn:microsoft.com/office/officeart/2005/8/layout/lProcess2"/>
    <dgm:cxn modelId="{1A1A7741-A8C2-4217-B4AD-850FE4C0DF67}" type="presParOf" srcId="{2E101E99-1208-49CA-94C4-E71AA2B34B45}" destId="{EB85F0CA-EE1A-4B03-A8D6-F83A14392114}" srcOrd="1" destOrd="0" presId="urn:microsoft.com/office/officeart/2005/8/layout/lProcess2"/>
    <dgm:cxn modelId="{0016BF7B-7494-4710-BB3E-603050982989}" type="presParOf" srcId="{2E101E99-1208-49CA-94C4-E71AA2B34B45}" destId="{E35B3C9E-2A90-417E-8350-6919691DF7A4}" srcOrd="2" destOrd="0" presId="urn:microsoft.com/office/officeart/2005/8/layout/lProcess2"/>
    <dgm:cxn modelId="{5FA10A57-DB48-4FDF-8F6C-F85D7B838573}" type="presParOf" srcId="{E35B3C9E-2A90-417E-8350-6919691DF7A4}" destId="{5BD6F74D-6500-4328-B497-13274AD2BE28}" srcOrd="0" destOrd="0" presId="urn:microsoft.com/office/officeart/2005/8/layout/lProcess2"/>
    <dgm:cxn modelId="{9E90A488-A406-4F77-A102-4D2980D4B55A}" type="presParOf" srcId="{5BD6F74D-6500-4328-B497-13274AD2BE28}" destId="{9D5F99E5-4DC6-4F1C-8B5D-887881FE7343}" srcOrd="0" destOrd="0" presId="urn:microsoft.com/office/officeart/2005/8/layout/lProcess2"/>
    <dgm:cxn modelId="{8A3806B6-EC9C-44E5-BBD7-585A6F75BCC4}" type="presParOf" srcId="{5BD6F74D-6500-4328-B497-13274AD2BE28}" destId="{2E3EEAAE-FF33-4910-9908-83D881FCFEAE}" srcOrd="1" destOrd="0" presId="urn:microsoft.com/office/officeart/2005/8/layout/lProcess2"/>
    <dgm:cxn modelId="{F79F9196-7F0A-469E-9544-5F4419D99408}" type="presParOf" srcId="{5BD6F74D-6500-4328-B497-13274AD2BE28}" destId="{83601EBD-FAEC-4ADA-B674-BD8E5DAAE0A7}" srcOrd="2" destOrd="0" presId="urn:microsoft.com/office/officeart/2005/8/layout/lProcess2"/>
    <dgm:cxn modelId="{89ADB9D8-00FC-4CB3-8D01-EAF291F0D129}" type="presParOf" srcId="{5BD6F74D-6500-4328-B497-13274AD2BE28}" destId="{BD5C627C-E3A0-48BB-8D64-E3B6D47431A9}" srcOrd="3" destOrd="0" presId="urn:microsoft.com/office/officeart/2005/8/layout/lProcess2"/>
    <dgm:cxn modelId="{01FB5029-3F23-44CE-9858-EC4BA8354274}" type="presParOf" srcId="{5BD6F74D-6500-4328-B497-13274AD2BE28}" destId="{8D076024-742B-424B-8700-FA134EDAE0C8}" srcOrd="4" destOrd="0" presId="urn:microsoft.com/office/officeart/2005/8/layout/lProcess2"/>
    <dgm:cxn modelId="{D6A29328-47A2-4361-9BD7-A84FCFCD7B5B}" type="presParOf" srcId="{5BD6F74D-6500-4328-B497-13274AD2BE28}" destId="{7329E914-BFFB-44C1-BDD7-DA04A003CEAF}" srcOrd="5" destOrd="0" presId="urn:microsoft.com/office/officeart/2005/8/layout/lProcess2"/>
    <dgm:cxn modelId="{1E32EBC5-D3A1-4161-B0E3-D3106AF13911}" type="presParOf" srcId="{5BD6F74D-6500-4328-B497-13274AD2BE28}" destId="{9F2F610B-1C61-4C1F-993A-37E1209AD672}"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Traffic </a:t>
          </a:r>
          <a:r>
            <a:rPr lang="de-DE" sz="2400" b="0" noProof="0" dirty="0" err="1" smtClean="0"/>
            <a:t>and</a:t>
          </a:r>
          <a:r>
            <a:rPr lang="de-DE" sz="2400" b="0" noProof="0" dirty="0" smtClean="0"/>
            <a:t> Environment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b="0" noProof="0" dirty="0" err="1" smtClean="0"/>
            <a:t>Comparison</a:t>
          </a:r>
          <a:r>
            <a:rPr lang="de-DE" sz="2400" b="0" noProof="0" dirty="0" smtClean="0"/>
            <a:t> </a:t>
          </a:r>
          <a:r>
            <a:rPr lang="de-DE" sz="2400" b="0" noProof="0" dirty="0" err="1" smtClean="0"/>
            <a:t>of</a:t>
          </a:r>
          <a:r>
            <a:rPr lang="de-DE" sz="2400" b="0" noProof="0" dirty="0" smtClean="0"/>
            <a:t> Transport Modes</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b="1" noProof="0" dirty="0" err="1" smtClean="0"/>
            <a:t>Influencing</a:t>
          </a:r>
          <a:r>
            <a:rPr lang="de-DE" sz="2400" b="1" noProof="0" dirty="0" smtClean="0"/>
            <a:t> </a:t>
          </a:r>
          <a:r>
            <a:rPr lang="de-DE" sz="2400" b="1" noProof="0" dirty="0" err="1" smtClean="0"/>
            <a:t>Factor</a:t>
          </a:r>
          <a:r>
            <a:rPr lang="de-DE" sz="2400" b="1" noProof="0" dirty="0" smtClean="0"/>
            <a:t> Society</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b="0" noProof="0" dirty="0" err="1" smtClean="0"/>
            <a:t>Sustainable</a:t>
          </a:r>
          <a:r>
            <a:rPr lang="de-DE" sz="2400" b="0" noProof="0" dirty="0" smtClean="0"/>
            <a:t> Transport Modes</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b="0" noProof="0" dirty="0" err="1" smtClean="0"/>
            <a:t>Challenges</a:t>
          </a:r>
          <a:r>
            <a:rPr lang="de-DE" sz="2400" b="0" noProof="0" dirty="0" smtClean="0"/>
            <a:t> </a:t>
          </a:r>
          <a:r>
            <a:rPr lang="de-DE" sz="2400" b="0" noProof="0" dirty="0" err="1" smtClean="0"/>
            <a:t>for</a:t>
          </a:r>
          <a:r>
            <a:rPr lang="de-DE" sz="2400" b="0" noProof="0" dirty="0" smtClean="0"/>
            <a:t> </a:t>
          </a:r>
          <a:r>
            <a:rPr lang="de-DE" sz="2400" b="0" noProof="0" dirty="0" err="1" smtClean="0"/>
            <a:t>Sustainable</a:t>
          </a:r>
          <a:r>
            <a:rPr lang="de-DE" sz="2400" b="0" noProof="0" dirty="0" smtClean="0"/>
            <a:t> </a:t>
          </a:r>
          <a:r>
            <a:rPr lang="de-DE" sz="2400" b="0" noProof="0" dirty="0" err="1" smtClean="0"/>
            <a:t>Freight</a:t>
          </a:r>
          <a:r>
            <a:rPr lang="de-DE" sz="2400" b="0" noProof="0" dirty="0" smtClean="0"/>
            <a:t> Transport</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rgbClr val="92D050"/>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E07AF042-8FF1-408A-B89E-45A4258C4723}" type="presOf" srcId="{572E14F8-8F9A-4E34-A94A-12746280469D}" destId="{213C5082-0FBD-4670-9DFB-4C2018BBD7E8}" srcOrd="0" destOrd="0" presId="urn:microsoft.com/office/officeart/2008/layout/VerticalCurvedList"/>
    <dgm:cxn modelId="{112D099D-3B74-41FB-9987-B0874F317F66}" type="presOf" srcId="{754914D3-2823-4D9D-9B5F-8AAE908A2791}" destId="{AE6139D5-D84B-4711-8A6A-A5161E022A99}" srcOrd="0" destOrd="0" presId="urn:microsoft.com/office/officeart/2008/layout/VerticalCurvedList"/>
    <dgm:cxn modelId="{87720E15-DB1E-41BF-8B89-2A7E24F86C6F}"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9D61296A-D695-4477-9252-C90B8172B5DA}" type="presOf" srcId="{0CF79BA9-38A5-469E-A5F4-723A1AFB8F96}" destId="{93855F07-44CB-45DE-B464-761E63A71CD5}" srcOrd="0" destOrd="0" presId="urn:microsoft.com/office/officeart/2008/layout/VerticalCurvedList"/>
    <dgm:cxn modelId="{5C4F2F3E-4870-4F38-B47D-B160759A2159}"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C20947BA-AC12-4645-A222-8ED16837D4A8}" type="presOf" srcId="{98FFCFD7-6EAF-43B3-B073-F90520D80DD2}" destId="{2B62C432-4905-40F9-9530-D2F004B7D3F6}"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903662E2-DFAE-4519-8344-4E3E867FFBCA}" type="presOf" srcId="{D2FBAA6B-0649-4A7D-B8DE-F6658D838F30}" destId="{A29E20C2-4062-4701-941A-96E5E9546BBD}" srcOrd="0" destOrd="0" presId="urn:microsoft.com/office/officeart/2008/layout/VerticalCurvedList"/>
    <dgm:cxn modelId="{BFBC33BB-B0E1-4C09-9926-E4C4976951C5}" type="presParOf" srcId="{AE6139D5-D84B-4711-8A6A-A5161E022A99}" destId="{00F42187-34FD-4D8B-A449-F316E9EB9AFA}" srcOrd="0" destOrd="0" presId="urn:microsoft.com/office/officeart/2008/layout/VerticalCurvedList"/>
    <dgm:cxn modelId="{2348F494-2153-4A11-AAAA-9C75187D4DF4}" type="presParOf" srcId="{00F42187-34FD-4D8B-A449-F316E9EB9AFA}" destId="{C168C53D-163A-4892-8EF0-B5326C3FF8C8}" srcOrd="0" destOrd="0" presId="urn:microsoft.com/office/officeart/2008/layout/VerticalCurvedList"/>
    <dgm:cxn modelId="{F412C659-4E8B-452B-B88A-8290D3F05AF3}" type="presParOf" srcId="{C168C53D-163A-4892-8EF0-B5326C3FF8C8}" destId="{0FAB2C97-DF89-43B9-B7B2-C745E026F562}" srcOrd="0" destOrd="0" presId="urn:microsoft.com/office/officeart/2008/layout/VerticalCurvedList"/>
    <dgm:cxn modelId="{34362140-AA5C-4955-BFAF-01D3A06F5200}" type="presParOf" srcId="{C168C53D-163A-4892-8EF0-B5326C3FF8C8}" destId="{93855F07-44CB-45DE-B464-761E63A71CD5}" srcOrd="1" destOrd="0" presId="urn:microsoft.com/office/officeart/2008/layout/VerticalCurvedList"/>
    <dgm:cxn modelId="{994BC537-F249-4910-BA61-551BB2A022E6}" type="presParOf" srcId="{C168C53D-163A-4892-8EF0-B5326C3FF8C8}" destId="{D258DE45-194F-4470-A0BE-D234AB24927B}" srcOrd="2" destOrd="0" presId="urn:microsoft.com/office/officeart/2008/layout/VerticalCurvedList"/>
    <dgm:cxn modelId="{744BC0D0-5AE4-4FD9-B671-E2299D02C1C4}" type="presParOf" srcId="{C168C53D-163A-4892-8EF0-B5326C3FF8C8}" destId="{BF8CDB65-7F63-46ED-AD6F-299BB5E410A3}" srcOrd="3" destOrd="0" presId="urn:microsoft.com/office/officeart/2008/layout/VerticalCurvedList"/>
    <dgm:cxn modelId="{53CECEFE-5792-4A3C-8C0D-19DC2C466122}" type="presParOf" srcId="{00F42187-34FD-4D8B-A449-F316E9EB9AFA}" destId="{2B62C432-4905-40F9-9530-D2F004B7D3F6}" srcOrd="1" destOrd="0" presId="urn:microsoft.com/office/officeart/2008/layout/VerticalCurvedList"/>
    <dgm:cxn modelId="{05FF1733-DEC4-4861-9F34-7B255E0988AF}" type="presParOf" srcId="{00F42187-34FD-4D8B-A449-F316E9EB9AFA}" destId="{7D7CD6F4-5BF8-4820-9EDA-8C7339E21069}" srcOrd="2" destOrd="0" presId="urn:microsoft.com/office/officeart/2008/layout/VerticalCurvedList"/>
    <dgm:cxn modelId="{5B8A300A-569A-4635-8021-41515D364DB4}" type="presParOf" srcId="{7D7CD6F4-5BF8-4820-9EDA-8C7339E21069}" destId="{C2A52F33-F895-4B2F-BC4C-05306D79D5F7}" srcOrd="0" destOrd="0" presId="urn:microsoft.com/office/officeart/2008/layout/VerticalCurvedList"/>
    <dgm:cxn modelId="{2980FEF2-60E2-47CF-A388-C9FD2063FD7A}" type="presParOf" srcId="{00F42187-34FD-4D8B-A449-F316E9EB9AFA}" destId="{A29E20C2-4062-4701-941A-96E5E9546BBD}" srcOrd="3" destOrd="0" presId="urn:microsoft.com/office/officeart/2008/layout/VerticalCurvedList"/>
    <dgm:cxn modelId="{1948F9FC-99B2-4CAA-8F08-EF820493B530}" type="presParOf" srcId="{00F42187-34FD-4D8B-A449-F316E9EB9AFA}" destId="{9CD94E1B-0FBE-4194-9A51-A23FB831ABB9}" srcOrd="4" destOrd="0" presId="urn:microsoft.com/office/officeart/2008/layout/VerticalCurvedList"/>
    <dgm:cxn modelId="{36D3A702-A912-4833-A89A-A1631BB34E07}" type="presParOf" srcId="{9CD94E1B-0FBE-4194-9A51-A23FB831ABB9}" destId="{EB1F24B5-C955-4DF0-8B66-30DE1C707555}" srcOrd="0" destOrd="0" presId="urn:microsoft.com/office/officeart/2008/layout/VerticalCurvedList"/>
    <dgm:cxn modelId="{7EA87467-8F1B-4FB5-A9E4-AB4886532A61}" type="presParOf" srcId="{00F42187-34FD-4D8B-A449-F316E9EB9AFA}" destId="{213C5082-0FBD-4670-9DFB-4C2018BBD7E8}" srcOrd="5" destOrd="0" presId="urn:microsoft.com/office/officeart/2008/layout/VerticalCurvedList"/>
    <dgm:cxn modelId="{EBD27862-251C-4F2B-B562-A9F9A8A7DB1D}" type="presParOf" srcId="{00F42187-34FD-4D8B-A449-F316E9EB9AFA}" destId="{57195DA5-13D7-4D64-BABD-02B647B6585A}" srcOrd="6" destOrd="0" presId="urn:microsoft.com/office/officeart/2008/layout/VerticalCurvedList"/>
    <dgm:cxn modelId="{EB84C711-E19B-41A4-BB88-74C4BF6EA451}" type="presParOf" srcId="{57195DA5-13D7-4D64-BABD-02B647B6585A}" destId="{53114754-F35B-4924-8329-EDA5A56352F4}" srcOrd="0" destOrd="0" presId="urn:microsoft.com/office/officeart/2008/layout/VerticalCurvedList"/>
    <dgm:cxn modelId="{2555B0C0-59FA-436D-A997-578E4A46FD70}" type="presParOf" srcId="{00F42187-34FD-4D8B-A449-F316E9EB9AFA}" destId="{56100353-DA78-4DFE-93FB-E136ADC1A1B2}" srcOrd="7" destOrd="0" presId="urn:microsoft.com/office/officeart/2008/layout/VerticalCurvedList"/>
    <dgm:cxn modelId="{4A79B356-89A9-4BDA-A98E-0C2EDBAEC813}" type="presParOf" srcId="{00F42187-34FD-4D8B-A449-F316E9EB9AFA}" destId="{22428253-B547-483B-81B3-FBFA5D9DAAFA}" srcOrd="8" destOrd="0" presId="urn:microsoft.com/office/officeart/2008/layout/VerticalCurvedList"/>
    <dgm:cxn modelId="{C99F2E69-5C5C-41EB-AA96-50B339BE824B}" type="presParOf" srcId="{22428253-B547-483B-81B3-FBFA5D9DAAFA}" destId="{36D88088-1D9D-40D6-BE20-8C223E60D045}" srcOrd="0" destOrd="0" presId="urn:microsoft.com/office/officeart/2008/layout/VerticalCurvedList"/>
    <dgm:cxn modelId="{2B350BB1-8CF5-4933-A84A-5028EBCD6ECA}" type="presParOf" srcId="{00F42187-34FD-4D8B-A449-F316E9EB9AFA}" destId="{0968A4EE-66E0-4DA5-B46C-661C25F5873D}" srcOrd="9" destOrd="0" presId="urn:microsoft.com/office/officeart/2008/layout/VerticalCurvedList"/>
    <dgm:cxn modelId="{1309492E-98F5-40FE-91A8-66FA8150D5F8}" type="presParOf" srcId="{00F42187-34FD-4D8B-A449-F316E9EB9AFA}" destId="{58AF1325-2A2F-4695-938C-7B8F8DCA2F8D}" srcOrd="10" destOrd="0" presId="urn:microsoft.com/office/officeart/2008/layout/VerticalCurvedList"/>
    <dgm:cxn modelId="{E55E05F7-EAA2-4044-A4EB-566DF05D4DE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94FFC-1CA4-4891-A30F-816238AFE515}"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de-DE"/>
        </a:p>
      </dgm:t>
    </dgm:pt>
    <dgm:pt modelId="{407118D3-8D8D-444F-AE37-C32EAA508E0B}">
      <dgm:prSet phldrT="[Text]" custT="1"/>
      <dgm:spPr/>
      <dgm:t>
        <a:bodyPr/>
        <a:lstStyle/>
        <a:p>
          <a:r>
            <a:rPr lang="de-DE" sz="1800" kern="1200" spc="60" noProof="0" dirty="0" err="1" smtClean="0">
              <a:solidFill>
                <a:schemeClr val="tx1">
                  <a:lumMod val="75000"/>
                  <a:lumOff val="25000"/>
                </a:schemeClr>
              </a:solidFill>
              <a:latin typeface="+mn-lt"/>
              <a:ea typeface="+mn-ea"/>
              <a:cs typeface="+mn-cs"/>
            </a:rPr>
            <a:t>Oil</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dependence</a:t>
          </a:r>
          <a:endParaRPr lang="de-DE" sz="1800" kern="1200" spc="60" noProof="0" dirty="0">
            <a:solidFill>
              <a:schemeClr val="tx1">
                <a:lumMod val="75000"/>
                <a:lumOff val="25000"/>
              </a:schemeClr>
            </a:solidFill>
            <a:latin typeface="+mn-lt"/>
            <a:ea typeface="+mn-ea"/>
            <a:cs typeface="+mn-cs"/>
          </a:endParaRPr>
        </a:p>
      </dgm:t>
    </dgm:pt>
    <dgm:pt modelId="{61DFFB39-4BC5-42D4-9EC3-851BBD02315A}" type="parTrans" cxnId="{8817AD66-E30C-4F9E-8021-17BAB0349085}">
      <dgm:prSet/>
      <dgm:spPr/>
      <dgm:t>
        <a:bodyPr/>
        <a:lstStyle/>
        <a:p>
          <a:endParaRPr lang="de-DE"/>
        </a:p>
      </dgm:t>
    </dgm:pt>
    <dgm:pt modelId="{6A37AC85-D90C-4324-9CE6-E713CE3BED8F}" type="sibTrans" cxnId="{8817AD66-E30C-4F9E-8021-17BAB0349085}">
      <dgm:prSet/>
      <dgm:spPr/>
      <dgm:t>
        <a:bodyPr/>
        <a:lstStyle/>
        <a:p>
          <a:endParaRPr lang="de-DE"/>
        </a:p>
      </dgm:t>
    </dgm:pt>
    <dgm:pt modelId="{1F35F7DD-A4F8-427E-A11A-EACCB7C12C0F}">
      <dgm:prSet phldrT="[Text]" custT="1"/>
      <dgm:spPr/>
      <dgm:t>
        <a:bodyPr/>
        <a:lstStyle/>
        <a:p>
          <a:pPr algn="ctr"/>
          <a:r>
            <a:rPr lang="de-DE" sz="1800" kern="1200" spc="60" noProof="0" dirty="0" err="1" smtClean="0">
              <a:solidFill>
                <a:schemeClr val="tx1">
                  <a:lumMod val="75000"/>
                  <a:lumOff val="25000"/>
                </a:schemeClr>
              </a:solidFill>
              <a:latin typeface="+mn-lt"/>
              <a:ea typeface="+mn-ea"/>
              <a:cs typeface="+mn-cs"/>
            </a:rPr>
            <a:t>Increasing</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transport</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volume</a:t>
          </a:r>
          <a:endParaRPr lang="de-DE" sz="1800" kern="1200" spc="60" noProof="0" dirty="0">
            <a:solidFill>
              <a:schemeClr val="tx1">
                <a:lumMod val="75000"/>
                <a:lumOff val="25000"/>
              </a:schemeClr>
            </a:solidFill>
            <a:latin typeface="+mn-lt"/>
            <a:ea typeface="+mn-ea"/>
            <a:cs typeface="+mn-cs"/>
          </a:endParaRPr>
        </a:p>
      </dgm:t>
    </dgm:pt>
    <dgm:pt modelId="{C06E3E4F-F02E-46B8-9A70-FC36BBF95354}" type="parTrans" cxnId="{39016A41-774D-4217-83F2-119ECA29192B}">
      <dgm:prSet/>
      <dgm:spPr/>
      <dgm:t>
        <a:bodyPr/>
        <a:lstStyle/>
        <a:p>
          <a:endParaRPr lang="de-DE"/>
        </a:p>
      </dgm:t>
    </dgm:pt>
    <dgm:pt modelId="{C2AD38AB-32CA-44FA-BC8F-F5336389414E}" type="sibTrans" cxnId="{39016A41-774D-4217-83F2-119ECA29192B}">
      <dgm:prSet/>
      <dgm:spPr/>
      <dgm:t>
        <a:bodyPr/>
        <a:lstStyle/>
        <a:p>
          <a:endParaRPr lang="de-DE"/>
        </a:p>
      </dgm:t>
    </dgm:pt>
    <dgm:pt modelId="{7DADDCB7-0224-4458-84C1-F74839C37B5F}">
      <dgm:prSet phldrT="[Text]" custT="1"/>
      <dgm:spPr/>
      <dgm:t>
        <a:bodyPr/>
        <a:lstStyle/>
        <a:p>
          <a:pPr algn="ctr"/>
          <a:r>
            <a:rPr lang="de-DE" sz="1800" kern="1200" spc="60" noProof="0" dirty="0" err="1" smtClean="0">
              <a:solidFill>
                <a:schemeClr val="tx1">
                  <a:lumMod val="75000"/>
                  <a:lumOff val="25000"/>
                </a:schemeClr>
              </a:solidFill>
              <a:latin typeface="+mn-lt"/>
              <a:ea typeface="+mn-ea"/>
              <a:cs typeface="+mn-cs"/>
            </a:rPr>
            <a:t>Greenhouse</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gases</a:t>
          </a:r>
          <a:endParaRPr lang="de-DE" sz="2000" kern="1200" noProof="0" dirty="0">
            <a:solidFill>
              <a:schemeClr val="tx1">
                <a:lumMod val="75000"/>
                <a:lumOff val="25000"/>
              </a:schemeClr>
            </a:solidFill>
          </a:endParaRPr>
        </a:p>
      </dgm:t>
    </dgm:pt>
    <dgm:pt modelId="{C0994B7C-CD1E-4327-BFF5-17B7411D553D}" type="parTrans" cxnId="{34AF251B-DC0C-45C8-90B3-46692B7959B5}">
      <dgm:prSet/>
      <dgm:spPr/>
      <dgm:t>
        <a:bodyPr/>
        <a:lstStyle/>
        <a:p>
          <a:endParaRPr lang="de-DE"/>
        </a:p>
      </dgm:t>
    </dgm:pt>
    <dgm:pt modelId="{0F298EA1-D0BF-4330-ADF9-A2FAA38FE665}" type="sibTrans" cxnId="{34AF251B-DC0C-45C8-90B3-46692B7959B5}">
      <dgm:prSet/>
      <dgm:spPr/>
      <dgm:t>
        <a:bodyPr/>
        <a:lstStyle/>
        <a:p>
          <a:endParaRPr lang="de-DE"/>
        </a:p>
      </dgm:t>
    </dgm:pt>
    <dgm:pt modelId="{C8A812BA-4A41-466A-9B76-6E0961F43B1B}">
      <dgm:prSet phldrT="[Text]" custT="1"/>
      <dgm:spPr/>
      <dgm:t>
        <a:bodyPr/>
        <a:lstStyle/>
        <a:p>
          <a:pPr algn="ctr"/>
          <a:r>
            <a:rPr lang="de-DE" sz="1800" kern="1200" spc="60" noProof="0" dirty="0" err="1" smtClean="0">
              <a:solidFill>
                <a:schemeClr val="tx1">
                  <a:lumMod val="75000"/>
                  <a:lumOff val="25000"/>
                </a:schemeClr>
              </a:solidFill>
              <a:latin typeface="+mn-lt"/>
              <a:ea typeface="+mn-ea"/>
              <a:cs typeface="+mn-cs"/>
            </a:rPr>
            <a:t>Multimodality</a:t>
          </a:r>
          <a:r>
            <a:rPr lang="de-DE" sz="1800" kern="1200" spc="60" noProof="0" dirty="0" smtClean="0">
              <a:solidFill>
                <a:schemeClr val="tx1">
                  <a:lumMod val="75000"/>
                  <a:lumOff val="25000"/>
                </a:schemeClr>
              </a:solidFill>
              <a:latin typeface="+mn-lt"/>
              <a:ea typeface="+mn-ea"/>
              <a:cs typeface="+mn-cs"/>
            </a:rPr>
            <a:t>*/</a:t>
          </a:r>
          <a:br>
            <a:rPr lang="de-DE" sz="1800" kern="1200" spc="60" noProof="0" dirty="0" smtClean="0">
              <a:solidFill>
                <a:schemeClr val="tx1">
                  <a:lumMod val="75000"/>
                  <a:lumOff val="25000"/>
                </a:schemeClr>
              </a:solidFill>
              <a:latin typeface="+mn-lt"/>
              <a:ea typeface="+mn-ea"/>
              <a:cs typeface="+mn-cs"/>
            </a:rPr>
          </a:br>
          <a:r>
            <a:rPr lang="de-DE" sz="1800" kern="1200" spc="60" noProof="0" dirty="0" smtClean="0">
              <a:solidFill>
                <a:schemeClr val="tx1">
                  <a:lumMod val="75000"/>
                  <a:lumOff val="25000"/>
                </a:schemeClr>
              </a:solidFill>
              <a:latin typeface="+mn-lt"/>
              <a:ea typeface="+mn-ea"/>
              <a:cs typeface="+mn-cs"/>
            </a:rPr>
            <a:t>modal </a:t>
          </a:r>
          <a:r>
            <a:rPr lang="de-DE" sz="1800" kern="1200" spc="60" noProof="0" dirty="0" err="1" smtClean="0">
              <a:solidFill>
                <a:schemeClr val="tx1">
                  <a:lumMod val="75000"/>
                  <a:lumOff val="25000"/>
                </a:schemeClr>
              </a:solidFill>
              <a:latin typeface="+mn-lt"/>
              <a:ea typeface="+mn-ea"/>
              <a:cs typeface="+mn-cs"/>
            </a:rPr>
            <a:t>shift</a:t>
          </a:r>
          <a:endParaRPr lang="de-DE" sz="1800" kern="1200" spc="60" noProof="0" dirty="0">
            <a:solidFill>
              <a:schemeClr val="tx1">
                <a:lumMod val="75000"/>
                <a:lumOff val="25000"/>
              </a:schemeClr>
            </a:solidFill>
            <a:latin typeface="+mn-lt"/>
            <a:ea typeface="+mn-ea"/>
            <a:cs typeface="+mn-cs"/>
          </a:endParaRPr>
        </a:p>
      </dgm:t>
    </dgm:pt>
    <dgm:pt modelId="{24826255-18F9-44F7-93BB-AD467ADB029A}" type="parTrans" cxnId="{B1D73279-1A0D-4EC0-B5CE-8117ECC2CF84}">
      <dgm:prSet/>
      <dgm:spPr/>
      <dgm:t>
        <a:bodyPr/>
        <a:lstStyle/>
        <a:p>
          <a:endParaRPr lang="de-DE"/>
        </a:p>
      </dgm:t>
    </dgm:pt>
    <dgm:pt modelId="{1D69694E-3030-4006-9B42-23CE24E72A0B}" type="sibTrans" cxnId="{B1D73279-1A0D-4EC0-B5CE-8117ECC2CF84}">
      <dgm:prSet/>
      <dgm:spPr/>
      <dgm:t>
        <a:bodyPr/>
        <a:lstStyle/>
        <a:p>
          <a:endParaRPr lang="de-DE"/>
        </a:p>
      </dgm:t>
    </dgm:pt>
    <dgm:pt modelId="{31359412-4F3F-480A-83A6-FBAF48EA61E5}" type="pres">
      <dgm:prSet presAssocID="{58694FFC-1CA4-4891-A30F-816238AFE515}" presName="arrowDiagram" presStyleCnt="0">
        <dgm:presLayoutVars>
          <dgm:chMax val="5"/>
          <dgm:dir/>
          <dgm:resizeHandles val="exact"/>
        </dgm:presLayoutVars>
      </dgm:prSet>
      <dgm:spPr/>
      <dgm:t>
        <a:bodyPr/>
        <a:lstStyle/>
        <a:p>
          <a:endParaRPr lang="de-DE"/>
        </a:p>
      </dgm:t>
    </dgm:pt>
    <dgm:pt modelId="{92F5A32E-0858-4EB5-8B17-91C64ED40DCA}" type="pres">
      <dgm:prSet presAssocID="{58694FFC-1CA4-4891-A30F-816238AFE515}" presName="arrow" presStyleLbl="bgShp" presStyleIdx="0" presStyleCnt="1" custScaleX="61076" custScaleY="78357" custLinFactNeighborX="-12207" custLinFactNeighborY="-748"/>
      <dgm:spPr>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dgm:spPr>
      <dgm:t>
        <a:bodyPr/>
        <a:lstStyle/>
        <a:p>
          <a:endParaRPr lang="en-US"/>
        </a:p>
      </dgm:t>
    </dgm:pt>
    <dgm:pt modelId="{06DBBE7E-E270-482C-ABC4-C9CAE7A69350}" type="pres">
      <dgm:prSet presAssocID="{58694FFC-1CA4-4891-A30F-816238AFE515}" presName="arrowDiagram4" presStyleCnt="0"/>
      <dgm:spPr/>
      <dgm:t>
        <a:bodyPr/>
        <a:lstStyle/>
        <a:p>
          <a:endParaRPr lang="en-GB"/>
        </a:p>
      </dgm:t>
    </dgm:pt>
    <dgm:pt modelId="{555C1699-3656-477D-B96A-DACE23EE97A5}" type="pres">
      <dgm:prSet presAssocID="{407118D3-8D8D-444F-AE37-C32EAA508E0B}" presName="bullet4a" presStyleLbl="node1" presStyleIdx="0" presStyleCnt="4" custLinFactX="37299" custLinFactY="-93360" custLinFactNeighborX="100000" custLinFactNeighborY="-100000"/>
      <dgm:spPr>
        <a:solidFill>
          <a:srgbClr val="92D050"/>
        </a:solidFill>
      </dgm:spPr>
      <dgm:t>
        <a:bodyPr/>
        <a:lstStyle/>
        <a:p>
          <a:endParaRPr lang="de-DE"/>
        </a:p>
      </dgm:t>
    </dgm:pt>
    <dgm:pt modelId="{F2245D28-D491-4923-9F88-012A50307A2A}" type="pres">
      <dgm:prSet presAssocID="{407118D3-8D8D-444F-AE37-C32EAA508E0B}" presName="textBox4a" presStyleLbl="revTx" presStyleIdx="0" presStyleCnt="4" custScaleX="217925" custLinFactNeighborX="22034" custLinFactNeighborY="-17663">
        <dgm:presLayoutVars>
          <dgm:bulletEnabled val="1"/>
        </dgm:presLayoutVars>
      </dgm:prSet>
      <dgm:spPr/>
      <dgm:t>
        <a:bodyPr/>
        <a:lstStyle/>
        <a:p>
          <a:endParaRPr lang="de-DE"/>
        </a:p>
      </dgm:t>
    </dgm:pt>
    <dgm:pt modelId="{413F5E0C-DCE2-4271-AA97-30E53B328F4B}" type="pres">
      <dgm:prSet presAssocID="{1F35F7DD-A4F8-427E-A11A-EACCB7C12C0F}" presName="bullet4b" presStyleLbl="node1" presStyleIdx="1" presStyleCnt="4" custLinFactNeighborX="-74821" custLinFactNeighborY="-30393"/>
      <dgm:spPr>
        <a:solidFill>
          <a:srgbClr val="92D050"/>
        </a:solidFill>
      </dgm:spPr>
      <dgm:t>
        <a:bodyPr/>
        <a:lstStyle/>
        <a:p>
          <a:endParaRPr lang="en-GB"/>
        </a:p>
      </dgm:t>
    </dgm:pt>
    <dgm:pt modelId="{997B86E1-E57A-4305-AF83-4F673E544AB9}" type="pres">
      <dgm:prSet presAssocID="{1F35F7DD-A4F8-427E-A11A-EACCB7C12C0F}" presName="textBox4b" presStyleLbl="revTx" presStyleIdx="1" presStyleCnt="4" custScaleX="145975" custLinFactNeighborX="-52547" custLinFactNeighborY="1621">
        <dgm:presLayoutVars>
          <dgm:bulletEnabled val="1"/>
        </dgm:presLayoutVars>
      </dgm:prSet>
      <dgm:spPr/>
      <dgm:t>
        <a:bodyPr/>
        <a:lstStyle/>
        <a:p>
          <a:endParaRPr lang="de-DE"/>
        </a:p>
      </dgm:t>
    </dgm:pt>
    <dgm:pt modelId="{868A50B4-E6E0-4F0E-9F31-267493AB309A}" type="pres">
      <dgm:prSet presAssocID="{7DADDCB7-0224-4458-84C1-F74839C37B5F}" presName="bullet4c" presStyleLbl="node1" presStyleIdx="2" presStyleCnt="4" custLinFactX="-99105" custLinFactNeighborX="-100000" custLinFactNeighborY="1419"/>
      <dgm:spPr>
        <a:solidFill>
          <a:srgbClr val="92D050"/>
        </a:solidFill>
      </dgm:spPr>
      <dgm:t>
        <a:bodyPr/>
        <a:lstStyle/>
        <a:p>
          <a:endParaRPr lang="en-GB"/>
        </a:p>
      </dgm:t>
    </dgm:pt>
    <dgm:pt modelId="{48E960B7-5D8A-4F3D-9DE7-C76A59EAAA2C}" type="pres">
      <dgm:prSet presAssocID="{7DADDCB7-0224-4458-84C1-F74839C37B5F}" presName="textBox4c" presStyleLbl="revTx" presStyleIdx="2" presStyleCnt="4" custScaleX="129338" custLinFactNeighborX="-74753" custLinFactNeighborY="8755">
        <dgm:presLayoutVars>
          <dgm:bulletEnabled val="1"/>
        </dgm:presLayoutVars>
      </dgm:prSet>
      <dgm:spPr/>
      <dgm:t>
        <a:bodyPr/>
        <a:lstStyle/>
        <a:p>
          <a:endParaRPr lang="de-DE"/>
        </a:p>
      </dgm:t>
    </dgm:pt>
    <dgm:pt modelId="{E3C270F2-C95C-4927-B5C0-7056CC993D52}" type="pres">
      <dgm:prSet presAssocID="{C8A812BA-4A41-466A-9B76-6E0961F43B1B}" presName="bullet4d" presStyleLbl="node1" presStyleIdx="3" presStyleCnt="4" custLinFactX="-100000" custLinFactNeighborX="-151541" custLinFactNeighborY="22798"/>
      <dgm:spPr>
        <a:solidFill>
          <a:srgbClr val="92D050"/>
        </a:solidFill>
      </dgm:spPr>
      <dgm:t>
        <a:bodyPr/>
        <a:lstStyle/>
        <a:p>
          <a:endParaRPr lang="en-GB"/>
        </a:p>
      </dgm:t>
    </dgm:pt>
    <dgm:pt modelId="{E0FD1F71-6484-4367-9AA8-DD1F7A865A95}" type="pres">
      <dgm:prSet presAssocID="{C8A812BA-4A41-466A-9B76-6E0961F43B1B}" presName="textBox4d" presStyleLbl="revTx" presStyleIdx="3" presStyleCnt="4" custScaleX="137511" custLinFactNeighborX="-83248" custLinFactNeighborY="8032">
        <dgm:presLayoutVars>
          <dgm:bulletEnabled val="1"/>
        </dgm:presLayoutVars>
      </dgm:prSet>
      <dgm:spPr/>
      <dgm:t>
        <a:bodyPr/>
        <a:lstStyle/>
        <a:p>
          <a:endParaRPr lang="de-DE"/>
        </a:p>
      </dgm:t>
    </dgm:pt>
  </dgm:ptLst>
  <dgm:cxnLst>
    <dgm:cxn modelId="{01D6912C-6DC3-4838-AC43-E8F873290C3B}" type="presOf" srcId="{1F35F7DD-A4F8-427E-A11A-EACCB7C12C0F}" destId="{997B86E1-E57A-4305-AF83-4F673E544AB9}" srcOrd="0" destOrd="0" presId="urn:microsoft.com/office/officeart/2005/8/layout/arrow2"/>
    <dgm:cxn modelId="{39016A41-774D-4217-83F2-119ECA29192B}" srcId="{58694FFC-1CA4-4891-A30F-816238AFE515}" destId="{1F35F7DD-A4F8-427E-A11A-EACCB7C12C0F}" srcOrd="1" destOrd="0" parTransId="{C06E3E4F-F02E-46B8-9A70-FC36BBF95354}" sibTransId="{C2AD38AB-32CA-44FA-BC8F-F5336389414E}"/>
    <dgm:cxn modelId="{8817AD66-E30C-4F9E-8021-17BAB0349085}" srcId="{58694FFC-1CA4-4891-A30F-816238AFE515}" destId="{407118D3-8D8D-444F-AE37-C32EAA508E0B}" srcOrd="0" destOrd="0" parTransId="{61DFFB39-4BC5-42D4-9EC3-851BBD02315A}" sibTransId="{6A37AC85-D90C-4324-9CE6-E713CE3BED8F}"/>
    <dgm:cxn modelId="{ABD0A105-40A5-4447-93CC-B9163A7BA738}" type="presOf" srcId="{407118D3-8D8D-444F-AE37-C32EAA508E0B}" destId="{F2245D28-D491-4923-9F88-012A50307A2A}" srcOrd="0" destOrd="0" presId="urn:microsoft.com/office/officeart/2005/8/layout/arrow2"/>
    <dgm:cxn modelId="{34AF251B-DC0C-45C8-90B3-46692B7959B5}" srcId="{58694FFC-1CA4-4891-A30F-816238AFE515}" destId="{7DADDCB7-0224-4458-84C1-F74839C37B5F}" srcOrd="2" destOrd="0" parTransId="{C0994B7C-CD1E-4327-BFF5-17B7411D553D}" sibTransId="{0F298EA1-D0BF-4330-ADF9-A2FAA38FE665}"/>
    <dgm:cxn modelId="{223F3F53-D278-4242-826B-E72E77C0563F}" type="presOf" srcId="{C8A812BA-4A41-466A-9B76-6E0961F43B1B}" destId="{E0FD1F71-6484-4367-9AA8-DD1F7A865A95}" srcOrd="0" destOrd="0" presId="urn:microsoft.com/office/officeart/2005/8/layout/arrow2"/>
    <dgm:cxn modelId="{B1D73279-1A0D-4EC0-B5CE-8117ECC2CF84}" srcId="{58694FFC-1CA4-4891-A30F-816238AFE515}" destId="{C8A812BA-4A41-466A-9B76-6E0961F43B1B}" srcOrd="3" destOrd="0" parTransId="{24826255-18F9-44F7-93BB-AD467ADB029A}" sibTransId="{1D69694E-3030-4006-9B42-23CE24E72A0B}"/>
    <dgm:cxn modelId="{2AC560FE-9523-4B68-AC6E-FD5EBF681848}" type="presOf" srcId="{7DADDCB7-0224-4458-84C1-F74839C37B5F}" destId="{48E960B7-5D8A-4F3D-9DE7-C76A59EAAA2C}" srcOrd="0" destOrd="0" presId="urn:microsoft.com/office/officeart/2005/8/layout/arrow2"/>
    <dgm:cxn modelId="{9B7FAB53-3A5F-41B6-A01F-8AB4BDCBABF1}" type="presOf" srcId="{58694FFC-1CA4-4891-A30F-816238AFE515}" destId="{31359412-4F3F-480A-83A6-FBAF48EA61E5}" srcOrd="0" destOrd="0" presId="urn:microsoft.com/office/officeart/2005/8/layout/arrow2"/>
    <dgm:cxn modelId="{BC2E870D-FCBE-45A5-A328-2C436EE69B47}" type="presParOf" srcId="{31359412-4F3F-480A-83A6-FBAF48EA61E5}" destId="{92F5A32E-0858-4EB5-8B17-91C64ED40DCA}" srcOrd="0" destOrd="0" presId="urn:microsoft.com/office/officeart/2005/8/layout/arrow2"/>
    <dgm:cxn modelId="{F7BBD1EC-62E3-4C39-A17E-533CF0664E80}" type="presParOf" srcId="{31359412-4F3F-480A-83A6-FBAF48EA61E5}" destId="{06DBBE7E-E270-482C-ABC4-C9CAE7A69350}" srcOrd="1" destOrd="0" presId="urn:microsoft.com/office/officeart/2005/8/layout/arrow2"/>
    <dgm:cxn modelId="{68F34A75-2A71-40AE-915C-312AFF5D4F2A}" type="presParOf" srcId="{06DBBE7E-E270-482C-ABC4-C9CAE7A69350}" destId="{555C1699-3656-477D-B96A-DACE23EE97A5}" srcOrd="0" destOrd="0" presId="urn:microsoft.com/office/officeart/2005/8/layout/arrow2"/>
    <dgm:cxn modelId="{0F687E67-36C4-476B-8509-E14ED13AE023}" type="presParOf" srcId="{06DBBE7E-E270-482C-ABC4-C9CAE7A69350}" destId="{F2245D28-D491-4923-9F88-012A50307A2A}" srcOrd="1" destOrd="0" presId="urn:microsoft.com/office/officeart/2005/8/layout/arrow2"/>
    <dgm:cxn modelId="{45C3E60E-545A-49F1-8DBC-38AF3B1A5E33}" type="presParOf" srcId="{06DBBE7E-E270-482C-ABC4-C9CAE7A69350}" destId="{413F5E0C-DCE2-4271-AA97-30E53B328F4B}" srcOrd="2" destOrd="0" presId="urn:microsoft.com/office/officeart/2005/8/layout/arrow2"/>
    <dgm:cxn modelId="{81F99504-3DB2-47B7-A971-3409EE6C54B3}" type="presParOf" srcId="{06DBBE7E-E270-482C-ABC4-C9CAE7A69350}" destId="{997B86E1-E57A-4305-AF83-4F673E544AB9}" srcOrd="3" destOrd="0" presId="urn:microsoft.com/office/officeart/2005/8/layout/arrow2"/>
    <dgm:cxn modelId="{D991679C-B7EF-4E67-8FBD-621A775C39CC}" type="presParOf" srcId="{06DBBE7E-E270-482C-ABC4-C9CAE7A69350}" destId="{868A50B4-E6E0-4F0E-9F31-267493AB309A}" srcOrd="4" destOrd="0" presId="urn:microsoft.com/office/officeart/2005/8/layout/arrow2"/>
    <dgm:cxn modelId="{DE5DA09E-D85C-49CB-9DD3-8122D706EFDB}" type="presParOf" srcId="{06DBBE7E-E270-482C-ABC4-C9CAE7A69350}" destId="{48E960B7-5D8A-4F3D-9DE7-C76A59EAAA2C}" srcOrd="5" destOrd="0" presId="urn:microsoft.com/office/officeart/2005/8/layout/arrow2"/>
    <dgm:cxn modelId="{3444003D-F6DA-40C7-979E-F2814504EA0A}" type="presParOf" srcId="{06DBBE7E-E270-482C-ABC4-C9CAE7A69350}" destId="{E3C270F2-C95C-4927-B5C0-7056CC993D52}" srcOrd="6" destOrd="0" presId="urn:microsoft.com/office/officeart/2005/8/layout/arrow2"/>
    <dgm:cxn modelId="{8DE88F21-F47D-4B99-8EF8-E88ADB769DBA}" type="presParOf" srcId="{06DBBE7E-E270-482C-ABC4-C9CAE7A69350}" destId="{E0FD1F71-6484-4367-9AA8-DD1F7A865A95}"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C1CAE8-1AD9-4E7F-9E37-7FBD91236351}" type="doc">
      <dgm:prSet loTypeId="urn:microsoft.com/office/officeart/2005/8/layout/hProcess9" loCatId="process" qsTypeId="urn:microsoft.com/office/officeart/2005/8/quickstyle/simple1" qsCatId="simple" csTypeId="urn:microsoft.com/office/officeart/2005/8/colors/colorful5" csCatId="colorful" phldr="1"/>
      <dgm:spPr/>
      <dgm:t>
        <a:bodyPr/>
        <a:lstStyle/>
        <a:p>
          <a:endParaRPr lang="en-US"/>
        </a:p>
      </dgm:t>
    </dgm:pt>
    <dgm:pt modelId="{165B6537-0969-43C8-8299-241E68FC56E9}">
      <dgm:prSet phldrT="[Text]" custT="1"/>
      <dgm:spPr>
        <a:solidFill>
          <a:srgbClr val="92D050"/>
        </a:solidFill>
      </dgm:spPr>
      <dgm:t>
        <a:bodyPr/>
        <a:lstStyle/>
        <a:p>
          <a:r>
            <a:rPr lang="de-DE" sz="1400" b="1" noProof="0" dirty="0" err="1" smtClean="0"/>
            <a:t>Sustainable</a:t>
          </a:r>
          <a:r>
            <a:rPr lang="de-DE" sz="1400" b="1" noProof="0" dirty="0" smtClean="0"/>
            <a:t> </a:t>
          </a:r>
          <a:r>
            <a:rPr lang="de-DE" sz="1400" b="1" noProof="0" dirty="0" err="1" smtClean="0"/>
            <a:t>production</a:t>
          </a:r>
          <a:endParaRPr lang="de-DE" sz="1400" b="1" noProof="0" dirty="0"/>
        </a:p>
      </dgm:t>
    </dgm:pt>
    <dgm:pt modelId="{EE96C7FC-E2D9-4E8D-9095-A4EFC7FE40B6}" type="parTrans" cxnId="{9C016AA5-1FBE-441B-AFD1-68831EAAA4DF}">
      <dgm:prSet/>
      <dgm:spPr/>
      <dgm:t>
        <a:bodyPr/>
        <a:lstStyle/>
        <a:p>
          <a:endParaRPr lang="en-US"/>
        </a:p>
      </dgm:t>
    </dgm:pt>
    <dgm:pt modelId="{C8BC5AB2-FA03-4A62-BE84-5C59F83D73EE}" type="sibTrans" cxnId="{9C016AA5-1FBE-441B-AFD1-68831EAAA4DF}">
      <dgm:prSet/>
      <dgm:spPr/>
      <dgm:t>
        <a:bodyPr/>
        <a:lstStyle/>
        <a:p>
          <a:endParaRPr lang="en-US"/>
        </a:p>
      </dgm:t>
    </dgm:pt>
    <dgm:pt modelId="{60AED794-4CF5-4D71-AB33-DD30A50936D7}">
      <dgm:prSet phldrT="[Text]" custT="1"/>
      <dgm:spPr>
        <a:solidFill>
          <a:srgbClr val="92D050"/>
        </a:solidFill>
      </dgm:spPr>
      <dgm:t>
        <a:bodyPr/>
        <a:lstStyle/>
        <a:p>
          <a:r>
            <a:rPr lang="de-DE" sz="1400" b="1" noProof="0" dirty="0" err="1" smtClean="0"/>
            <a:t>Sustainable</a:t>
          </a:r>
          <a:r>
            <a:rPr lang="de-DE" sz="1400" b="1" noProof="0" dirty="0" smtClean="0"/>
            <a:t> </a:t>
          </a:r>
          <a:r>
            <a:rPr lang="de-DE" sz="1400" b="1" noProof="0" dirty="0" err="1" smtClean="0"/>
            <a:t>products</a:t>
          </a:r>
          <a:endParaRPr lang="de-DE" sz="1400" b="1" noProof="0" dirty="0"/>
        </a:p>
      </dgm:t>
    </dgm:pt>
    <dgm:pt modelId="{4EDF6F8A-8B82-483B-A561-68ACFADFFF3A}" type="parTrans" cxnId="{4B918BEC-4A22-45E4-9634-A31BC0AA3DB1}">
      <dgm:prSet/>
      <dgm:spPr/>
      <dgm:t>
        <a:bodyPr/>
        <a:lstStyle/>
        <a:p>
          <a:endParaRPr lang="en-US"/>
        </a:p>
      </dgm:t>
    </dgm:pt>
    <dgm:pt modelId="{39D4ECCB-5050-46AF-9833-B50D8D6DD5B6}" type="sibTrans" cxnId="{4B918BEC-4A22-45E4-9634-A31BC0AA3DB1}">
      <dgm:prSet/>
      <dgm:spPr/>
      <dgm:t>
        <a:bodyPr/>
        <a:lstStyle/>
        <a:p>
          <a:endParaRPr lang="en-US"/>
        </a:p>
      </dgm:t>
    </dgm:pt>
    <dgm:pt modelId="{07DBE5F9-2350-4905-89AF-2863D728FA5C}">
      <dgm:prSet phldrT="[Text]" custT="1"/>
      <dgm:spPr>
        <a:solidFill>
          <a:srgbClr val="92D050"/>
        </a:solidFill>
      </dgm:spPr>
      <dgm:t>
        <a:bodyPr/>
        <a:lstStyle/>
        <a:p>
          <a:r>
            <a:rPr lang="de-DE" sz="1400" b="1" noProof="0" dirty="0" err="1" smtClean="0"/>
            <a:t>Sustainable</a:t>
          </a:r>
          <a:r>
            <a:rPr lang="de-DE" sz="1400" b="1" noProof="0" dirty="0" smtClean="0"/>
            <a:t> </a:t>
          </a:r>
          <a:r>
            <a:rPr lang="de-DE" sz="1400" b="1" noProof="0" dirty="0" err="1" smtClean="0"/>
            <a:t>transport</a:t>
          </a:r>
          <a:endParaRPr lang="de-DE" sz="1400" b="1" noProof="0" dirty="0" smtClean="0"/>
        </a:p>
        <a:p>
          <a:r>
            <a:rPr lang="de-DE" sz="1400" b="1" noProof="0" dirty="0" smtClean="0"/>
            <a:t>(</a:t>
          </a:r>
          <a:r>
            <a:rPr lang="de-DE" sz="1400" b="1" noProof="0" dirty="0" err="1" smtClean="0"/>
            <a:t>green</a:t>
          </a:r>
          <a:r>
            <a:rPr lang="de-DE" sz="1400" b="1" noProof="0" dirty="0" smtClean="0"/>
            <a:t> </a:t>
          </a:r>
          <a:r>
            <a:rPr lang="de-DE" sz="1400" b="1" noProof="0" dirty="0" err="1" smtClean="0"/>
            <a:t>logistics</a:t>
          </a:r>
          <a:r>
            <a:rPr lang="de-DE" sz="1400" b="1" noProof="0" dirty="0" smtClean="0"/>
            <a:t>)</a:t>
          </a:r>
          <a:endParaRPr lang="de-DE" sz="1400" b="1" noProof="0" dirty="0"/>
        </a:p>
      </dgm:t>
    </dgm:pt>
    <dgm:pt modelId="{85718264-6EF0-4A08-A271-111A19DC0711}" type="parTrans" cxnId="{68BDC279-8B9A-4F2D-AE34-BC5CBF110182}">
      <dgm:prSet/>
      <dgm:spPr/>
      <dgm:t>
        <a:bodyPr/>
        <a:lstStyle/>
        <a:p>
          <a:endParaRPr lang="en-US"/>
        </a:p>
      </dgm:t>
    </dgm:pt>
    <dgm:pt modelId="{FD79CDD3-3557-4605-954C-E82BB716FD29}" type="sibTrans" cxnId="{68BDC279-8B9A-4F2D-AE34-BC5CBF110182}">
      <dgm:prSet/>
      <dgm:spPr/>
      <dgm:t>
        <a:bodyPr/>
        <a:lstStyle/>
        <a:p>
          <a:endParaRPr lang="en-US"/>
        </a:p>
      </dgm:t>
    </dgm:pt>
    <dgm:pt modelId="{9BE76C02-62CE-4579-8119-5BA099BAECF1}" type="pres">
      <dgm:prSet presAssocID="{68C1CAE8-1AD9-4E7F-9E37-7FBD91236351}" presName="CompostProcess" presStyleCnt="0">
        <dgm:presLayoutVars>
          <dgm:dir/>
          <dgm:resizeHandles val="exact"/>
        </dgm:presLayoutVars>
      </dgm:prSet>
      <dgm:spPr/>
      <dgm:t>
        <a:bodyPr/>
        <a:lstStyle/>
        <a:p>
          <a:endParaRPr lang="en-US"/>
        </a:p>
      </dgm:t>
    </dgm:pt>
    <dgm:pt modelId="{5F081F87-AC41-4D8D-A6C8-7B32A7C66667}" type="pres">
      <dgm:prSet presAssocID="{68C1CAE8-1AD9-4E7F-9E37-7FBD91236351}" presName="arrow" presStyleLbl="bgShp" presStyleIdx="0" presStyleCnt="1" custLinFactNeighborX="-485" custLinFactNeighborY="8859"/>
      <dgm:spPr>
        <a:solidFill>
          <a:srgbClr val="92D050">
            <a:alpha val="26000"/>
          </a:srgbClr>
        </a:solidFill>
      </dgm:spPr>
      <dgm:t>
        <a:bodyPr/>
        <a:lstStyle/>
        <a:p>
          <a:endParaRPr lang="en-GB"/>
        </a:p>
      </dgm:t>
    </dgm:pt>
    <dgm:pt modelId="{EA9DA972-BC55-4D57-8AB8-E8A5C4C7B0CE}" type="pres">
      <dgm:prSet presAssocID="{68C1CAE8-1AD9-4E7F-9E37-7FBD91236351}" presName="linearProcess" presStyleCnt="0"/>
      <dgm:spPr/>
      <dgm:t>
        <a:bodyPr/>
        <a:lstStyle/>
        <a:p>
          <a:endParaRPr lang="en-GB"/>
        </a:p>
      </dgm:t>
    </dgm:pt>
    <dgm:pt modelId="{B9E9AC92-DC8E-4D48-B721-44CD7531717C}" type="pres">
      <dgm:prSet presAssocID="{165B6537-0969-43C8-8299-241E68FC56E9}" presName="textNode" presStyleLbl="node1" presStyleIdx="0" presStyleCnt="3" custScaleY="113636">
        <dgm:presLayoutVars>
          <dgm:bulletEnabled val="1"/>
        </dgm:presLayoutVars>
      </dgm:prSet>
      <dgm:spPr/>
      <dgm:t>
        <a:bodyPr/>
        <a:lstStyle/>
        <a:p>
          <a:endParaRPr lang="en-US"/>
        </a:p>
      </dgm:t>
    </dgm:pt>
    <dgm:pt modelId="{365A3334-7422-4BF9-9695-6847588AE83F}" type="pres">
      <dgm:prSet presAssocID="{C8BC5AB2-FA03-4A62-BE84-5C59F83D73EE}" presName="sibTrans" presStyleCnt="0"/>
      <dgm:spPr/>
      <dgm:t>
        <a:bodyPr/>
        <a:lstStyle/>
        <a:p>
          <a:endParaRPr lang="en-GB"/>
        </a:p>
      </dgm:t>
    </dgm:pt>
    <dgm:pt modelId="{C2AEEEEC-22ED-454D-8CC6-DEFC2CAEC3EB}" type="pres">
      <dgm:prSet presAssocID="{60AED794-4CF5-4D71-AB33-DD30A50936D7}" presName="textNode" presStyleLbl="node1" presStyleIdx="1" presStyleCnt="3" custScaleY="113636">
        <dgm:presLayoutVars>
          <dgm:bulletEnabled val="1"/>
        </dgm:presLayoutVars>
      </dgm:prSet>
      <dgm:spPr/>
      <dgm:t>
        <a:bodyPr/>
        <a:lstStyle/>
        <a:p>
          <a:endParaRPr lang="en-US"/>
        </a:p>
      </dgm:t>
    </dgm:pt>
    <dgm:pt modelId="{224B2A21-2DDC-4168-9C93-09D6EA18BFB1}" type="pres">
      <dgm:prSet presAssocID="{39D4ECCB-5050-46AF-9833-B50D8D6DD5B6}" presName="sibTrans" presStyleCnt="0"/>
      <dgm:spPr/>
      <dgm:t>
        <a:bodyPr/>
        <a:lstStyle/>
        <a:p>
          <a:endParaRPr lang="en-GB"/>
        </a:p>
      </dgm:t>
    </dgm:pt>
    <dgm:pt modelId="{91BCE930-AD29-4C5F-BA3B-34F445325D00}" type="pres">
      <dgm:prSet presAssocID="{07DBE5F9-2350-4905-89AF-2863D728FA5C}" presName="textNode" presStyleLbl="node1" presStyleIdx="2" presStyleCnt="3" custScaleY="113636">
        <dgm:presLayoutVars>
          <dgm:bulletEnabled val="1"/>
        </dgm:presLayoutVars>
      </dgm:prSet>
      <dgm:spPr/>
      <dgm:t>
        <a:bodyPr/>
        <a:lstStyle/>
        <a:p>
          <a:endParaRPr lang="en-US"/>
        </a:p>
      </dgm:t>
    </dgm:pt>
  </dgm:ptLst>
  <dgm:cxnLst>
    <dgm:cxn modelId="{D0EC70FC-31D9-44FB-B7C7-F44AD7C8BD60}" type="presOf" srcId="{60AED794-4CF5-4D71-AB33-DD30A50936D7}" destId="{C2AEEEEC-22ED-454D-8CC6-DEFC2CAEC3EB}" srcOrd="0" destOrd="0" presId="urn:microsoft.com/office/officeart/2005/8/layout/hProcess9"/>
    <dgm:cxn modelId="{68BDC279-8B9A-4F2D-AE34-BC5CBF110182}" srcId="{68C1CAE8-1AD9-4E7F-9E37-7FBD91236351}" destId="{07DBE5F9-2350-4905-89AF-2863D728FA5C}" srcOrd="2" destOrd="0" parTransId="{85718264-6EF0-4A08-A271-111A19DC0711}" sibTransId="{FD79CDD3-3557-4605-954C-E82BB716FD29}"/>
    <dgm:cxn modelId="{0C57B0C1-1DA5-4E35-BDD4-008B5867D741}" type="presOf" srcId="{07DBE5F9-2350-4905-89AF-2863D728FA5C}" destId="{91BCE930-AD29-4C5F-BA3B-34F445325D00}" srcOrd="0" destOrd="0" presId="urn:microsoft.com/office/officeart/2005/8/layout/hProcess9"/>
    <dgm:cxn modelId="{60B8209F-BF51-451A-9B5E-48134224C375}" type="presOf" srcId="{165B6537-0969-43C8-8299-241E68FC56E9}" destId="{B9E9AC92-DC8E-4D48-B721-44CD7531717C}" srcOrd="0" destOrd="0" presId="urn:microsoft.com/office/officeart/2005/8/layout/hProcess9"/>
    <dgm:cxn modelId="{6F2429F1-88EA-4729-A7FD-5E1D5DAECC7B}" type="presOf" srcId="{68C1CAE8-1AD9-4E7F-9E37-7FBD91236351}" destId="{9BE76C02-62CE-4579-8119-5BA099BAECF1}" srcOrd="0" destOrd="0" presId="urn:microsoft.com/office/officeart/2005/8/layout/hProcess9"/>
    <dgm:cxn modelId="{9C016AA5-1FBE-441B-AFD1-68831EAAA4DF}" srcId="{68C1CAE8-1AD9-4E7F-9E37-7FBD91236351}" destId="{165B6537-0969-43C8-8299-241E68FC56E9}" srcOrd="0" destOrd="0" parTransId="{EE96C7FC-E2D9-4E8D-9095-A4EFC7FE40B6}" sibTransId="{C8BC5AB2-FA03-4A62-BE84-5C59F83D73EE}"/>
    <dgm:cxn modelId="{4B918BEC-4A22-45E4-9634-A31BC0AA3DB1}" srcId="{68C1CAE8-1AD9-4E7F-9E37-7FBD91236351}" destId="{60AED794-4CF5-4D71-AB33-DD30A50936D7}" srcOrd="1" destOrd="0" parTransId="{4EDF6F8A-8B82-483B-A561-68ACFADFFF3A}" sibTransId="{39D4ECCB-5050-46AF-9833-B50D8D6DD5B6}"/>
    <dgm:cxn modelId="{C1415AFA-006B-4ECE-9A87-FA621CA44B64}" type="presParOf" srcId="{9BE76C02-62CE-4579-8119-5BA099BAECF1}" destId="{5F081F87-AC41-4D8D-A6C8-7B32A7C66667}" srcOrd="0" destOrd="0" presId="urn:microsoft.com/office/officeart/2005/8/layout/hProcess9"/>
    <dgm:cxn modelId="{1D7401A1-D82E-4F6D-B317-2FE3039B062E}" type="presParOf" srcId="{9BE76C02-62CE-4579-8119-5BA099BAECF1}" destId="{EA9DA972-BC55-4D57-8AB8-E8A5C4C7B0CE}" srcOrd="1" destOrd="0" presId="urn:microsoft.com/office/officeart/2005/8/layout/hProcess9"/>
    <dgm:cxn modelId="{9CBAFD98-22E3-427E-8304-061D16C97501}" type="presParOf" srcId="{EA9DA972-BC55-4D57-8AB8-E8A5C4C7B0CE}" destId="{B9E9AC92-DC8E-4D48-B721-44CD7531717C}" srcOrd="0" destOrd="0" presId="urn:microsoft.com/office/officeart/2005/8/layout/hProcess9"/>
    <dgm:cxn modelId="{7A02A391-CED3-452B-8F6B-F90AEC799147}" type="presParOf" srcId="{EA9DA972-BC55-4D57-8AB8-E8A5C4C7B0CE}" destId="{365A3334-7422-4BF9-9695-6847588AE83F}" srcOrd="1" destOrd="0" presId="urn:microsoft.com/office/officeart/2005/8/layout/hProcess9"/>
    <dgm:cxn modelId="{7D8C2820-0F02-471E-BE06-F8E8E0ED4B10}" type="presParOf" srcId="{EA9DA972-BC55-4D57-8AB8-E8A5C4C7B0CE}" destId="{C2AEEEEC-22ED-454D-8CC6-DEFC2CAEC3EB}" srcOrd="2" destOrd="0" presId="urn:microsoft.com/office/officeart/2005/8/layout/hProcess9"/>
    <dgm:cxn modelId="{23AC6035-A184-43D5-A5F6-7BCFD1A0218A}" type="presParOf" srcId="{EA9DA972-BC55-4D57-8AB8-E8A5C4C7B0CE}" destId="{224B2A21-2DDC-4168-9C93-09D6EA18BFB1}" srcOrd="3" destOrd="0" presId="urn:microsoft.com/office/officeart/2005/8/layout/hProcess9"/>
    <dgm:cxn modelId="{095E90E3-C8B9-4328-A729-0AF49580E944}" type="presParOf" srcId="{EA9DA972-BC55-4D57-8AB8-E8A5C4C7B0CE}" destId="{91BCE930-AD29-4C5F-BA3B-34F445325D00}"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C1BDEB-A319-4134-AB7E-C36723319480}" type="doc">
      <dgm:prSet loTypeId="urn:microsoft.com/office/officeart/2005/8/layout/radial6" loCatId="cycle" qsTypeId="urn:microsoft.com/office/officeart/2005/8/quickstyle/simple1" qsCatId="simple" csTypeId="urn:microsoft.com/office/officeart/2005/8/colors/accent1_1" csCatId="accent1" phldr="1"/>
      <dgm:spPr/>
      <dgm:t>
        <a:bodyPr/>
        <a:lstStyle/>
        <a:p>
          <a:endParaRPr lang="en-US"/>
        </a:p>
      </dgm:t>
    </dgm:pt>
    <dgm:pt modelId="{27FD9526-A7D7-4850-A68F-E752CEA0FC17}">
      <dgm:prSet phldrT="[Text]"/>
      <dgm:spPr>
        <a:ln>
          <a:solidFill>
            <a:schemeClr val="accent5"/>
          </a:solidFill>
        </a:ln>
      </dgm:spPr>
      <dgm:t>
        <a:bodyPr/>
        <a:lstStyle/>
        <a:p>
          <a:r>
            <a:rPr lang="en-US" noProof="0" dirty="0" smtClean="0">
              <a:solidFill>
                <a:schemeClr val="tx1">
                  <a:lumMod val="75000"/>
                  <a:lumOff val="25000"/>
                </a:schemeClr>
              </a:solidFill>
            </a:rPr>
            <a:t>Green</a:t>
          </a:r>
          <a:r>
            <a:rPr lang="de-DE" dirty="0" smtClean="0">
              <a:solidFill>
                <a:schemeClr val="tx1">
                  <a:lumMod val="75000"/>
                  <a:lumOff val="25000"/>
                </a:schemeClr>
              </a:solidFill>
            </a:rPr>
            <a:t> </a:t>
          </a:r>
          <a:r>
            <a:rPr lang="en-US" noProof="0" dirty="0" smtClean="0">
              <a:solidFill>
                <a:schemeClr val="tx1">
                  <a:lumMod val="75000"/>
                  <a:lumOff val="25000"/>
                </a:schemeClr>
              </a:solidFill>
            </a:rPr>
            <a:t>logistics</a:t>
          </a:r>
          <a:endParaRPr lang="en-US" noProof="0" dirty="0">
            <a:solidFill>
              <a:schemeClr val="tx1">
                <a:lumMod val="75000"/>
                <a:lumOff val="25000"/>
              </a:schemeClr>
            </a:solidFill>
          </a:endParaRPr>
        </a:p>
      </dgm:t>
    </dgm:pt>
    <dgm:pt modelId="{E80EAB9C-0E56-49E6-ACD9-D717707D6353}" type="parTrans" cxnId="{98BFF429-F4D0-4236-B6DD-4AED55FC43D5}">
      <dgm:prSet/>
      <dgm:spPr/>
      <dgm:t>
        <a:bodyPr/>
        <a:lstStyle/>
        <a:p>
          <a:endParaRPr lang="en-US"/>
        </a:p>
      </dgm:t>
    </dgm:pt>
    <dgm:pt modelId="{69BE76D6-3D63-4342-9A16-CAD3812DDF93}" type="sibTrans" cxnId="{98BFF429-F4D0-4236-B6DD-4AED55FC43D5}">
      <dgm:prSet/>
      <dgm:spPr/>
      <dgm:t>
        <a:bodyPr/>
        <a:lstStyle/>
        <a:p>
          <a:endParaRPr lang="en-US"/>
        </a:p>
      </dgm:t>
    </dgm:pt>
    <dgm:pt modelId="{89678FA0-C91F-4D02-8A4B-02896D9A1711}">
      <dgm:prSet phldrT="[Text]"/>
      <dgm:spPr>
        <a:solidFill>
          <a:schemeClr val="bg1"/>
        </a:solidFill>
        <a:ln>
          <a:solidFill>
            <a:srgbClr val="92D050"/>
          </a:solidFill>
        </a:ln>
      </dgm:spPr>
      <dgm:t>
        <a:bodyPr/>
        <a:lstStyle/>
        <a:p>
          <a:r>
            <a:rPr lang="de-DE" noProof="0" dirty="0" err="1" smtClean="0">
              <a:solidFill>
                <a:schemeClr val="tx1">
                  <a:lumMod val="75000"/>
                  <a:lumOff val="25000"/>
                </a:schemeClr>
              </a:solidFill>
            </a:rPr>
            <a:t>Economical</a:t>
          </a:r>
          <a:endParaRPr lang="de-DE" noProof="0" dirty="0">
            <a:solidFill>
              <a:schemeClr val="tx1">
                <a:lumMod val="75000"/>
                <a:lumOff val="25000"/>
              </a:schemeClr>
            </a:solidFill>
          </a:endParaRPr>
        </a:p>
      </dgm:t>
    </dgm:pt>
    <dgm:pt modelId="{0428B6A3-8BF8-4493-871F-D5EE26D35C06}" type="parTrans" cxnId="{1C381C14-4EBF-4AF7-8927-11C14BB03C85}">
      <dgm:prSet/>
      <dgm:spPr/>
      <dgm:t>
        <a:bodyPr/>
        <a:lstStyle/>
        <a:p>
          <a:endParaRPr lang="en-US"/>
        </a:p>
      </dgm:t>
    </dgm:pt>
    <dgm:pt modelId="{7E21E039-D1EF-40D1-A5DC-06FEECA98011}" type="sibTrans" cxnId="{1C381C14-4EBF-4AF7-8927-11C14BB03C85}">
      <dgm:prSet/>
      <dgm:spPr>
        <a:solidFill>
          <a:srgbClr val="92D050"/>
        </a:solidFill>
      </dgm:spPr>
      <dgm:t>
        <a:bodyPr/>
        <a:lstStyle/>
        <a:p>
          <a:endParaRPr lang="en-US"/>
        </a:p>
      </dgm:t>
    </dgm:pt>
    <dgm:pt modelId="{F3C398E5-6FF4-4B3C-A55D-4F36B27A562C}">
      <dgm:prSet phldrT="[Text]"/>
      <dgm:spPr>
        <a:ln>
          <a:solidFill>
            <a:srgbClr val="92D050"/>
          </a:solidFill>
        </a:ln>
      </dgm:spPr>
      <dgm:t>
        <a:bodyPr/>
        <a:lstStyle/>
        <a:p>
          <a:r>
            <a:rPr lang="de-DE" noProof="0" dirty="0" err="1" smtClean="0">
              <a:solidFill>
                <a:schemeClr val="tx1">
                  <a:lumMod val="75000"/>
                  <a:lumOff val="25000"/>
                </a:schemeClr>
              </a:solidFill>
            </a:rPr>
            <a:t>Ecological</a:t>
          </a:r>
          <a:endParaRPr lang="de-DE" noProof="0" dirty="0">
            <a:solidFill>
              <a:schemeClr val="tx1">
                <a:lumMod val="75000"/>
                <a:lumOff val="25000"/>
              </a:schemeClr>
            </a:solidFill>
          </a:endParaRPr>
        </a:p>
      </dgm:t>
    </dgm:pt>
    <dgm:pt modelId="{4B4A8E74-5E7D-4EFA-8B93-A8643AEAC202}" type="parTrans" cxnId="{E559FA87-CC97-4842-81CB-41BA938D038D}">
      <dgm:prSet/>
      <dgm:spPr/>
      <dgm:t>
        <a:bodyPr/>
        <a:lstStyle/>
        <a:p>
          <a:endParaRPr lang="en-US"/>
        </a:p>
      </dgm:t>
    </dgm:pt>
    <dgm:pt modelId="{E4A5D400-188C-402B-AAEF-785AAE7A739E}" type="sibTrans" cxnId="{E559FA87-CC97-4842-81CB-41BA938D038D}">
      <dgm:prSet/>
      <dgm:spPr>
        <a:solidFill>
          <a:srgbClr val="92D050"/>
        </a:solidFill>
      </dgm:spPr>
      <dgm:t>
        <a:bodyPr/>
        <a:lstStyle/>
        <a:p>
          <a:endParaRPr lang="en-US"/>
        </a:p>
      </dgm:t>
    </dgm:pt>
    <dgm:pt modelId="{B415C00F-E08C-49B8-8F17-5294B2E55417}">
      <dgm:prSet phldrT="[Text]"/>
      <dgm:spPr>
        <a:ln>
          <a:solidFill>
            <a:srgbClr val="92D050"/>
          </a:solidFill>
        </a:ln>
      </dgm:spPr>
      <dgm:t>
        <a:bodyPr/>
        <a:lstStyle/>
        <a:p>
          <a:r>
            <a:rPr lang="de-DE" noProof="0" dirty="0" err="1" smtClean="0">
              <a:solidFill>
                <a:schemeClr val="tx1">
                  <a:lumMod val="75000"/>
                  <a:lumOff val="25000"/>
                </a:schemeClr>
              </a:solidFill>
            </a:rPr>
            <a:t>Social</a:t>
          </a:r>
          <a:endParaRPr lang="de-DE" noProof="0" dirty="0">
            <a:solidFill>
              <a:schemeClr val="tx1">
                <a:lumMod val="75000"/>
                <a:lumOff val="25000"/>
              </a:schemeClr>
            </a:solidFill>
          </a:endParaRPr>
        </a:p>
      </dgm:t>
    </dgm:pt>
    <dgm:pt modelId="{27D6A5F7-763D-4706-86C2-DFEB51426898}" type="parTrans" cxnId="{CEB8FE06-21C4-43AB-8C3F-5C12AAA53577}">
      <dgm:prSet/>
      <dgm:spPr/>
      <dgm:t>
        <a:bodyPr/>
        <a:lstStyle/>
        <a:p>
          <a:endParaRPr lang="en-US"/>
        </a:p>
      </dgm:t>
    </dgm:pt>
    <dgm:pt modelId="{6C6B5E18-A48E-417B-888F-E0F082C63D75}" type="sibTrans" cxnId="{CEB8FE06-21C4-43AB-8C3F-5C12AAA53577}">
      <dgm:prSet/>
      <dgm:spPr>
        <a:solidFill>
          <a:srgbClr val="92D050"/>
        </a:solidFill>
      </dgm:spPr>
      <dgm:t>
        <a:bodyPr/>
        <a:lstStyle/>
        <a:p>
          <a:endParaRPr lang="en-US"/>
        </a:p>
      </dgm:t>
    </dgm:pt>
    <dgm:pt modelId="{338BDF43-FE19-44AF-99E1-9EB3DC56D683}">
      <dgm:prSet phldrT="[Text]"/>
      <dgm:spPr/>
      <dgm:t>
        <a:bodyPr/>
        <a:lstStyle/>
        <a:p>
          <a:endParaRPr lang="de-DE" dirty="0"/>
        </a:p>
      </dgm:t>
    </dgm:pt>
    <dgm:pt modelId="{3285237B-04EB-4378-A082-B6F733E984DC}" type="parTrans" cxnId="{42ADC93C-EFB7-485A-BEB8-D960F849AC8A}">
      <dgm:prSet/>
      <dgm:spPr/>
      <dgm:t>
        <a:bodyPr/>
        <a:lstStyle/>
        <a:p>
          <a:endParaRPr lang="en-US"/>
        </a:p>
      </dgm:t>
    </dgm:pt>
    <dgm:pt modelId="{1AB7DBD8-F0D8-4F39-8CDC-2A4F3FB14015}" type="sibTrans" cxnId="{42ADC93C-EFB7-485A-BEB8-D960F849AC8A}">
      <dgm:prSet/>
      <dgm:spPr/>
      <dgm:t>
        <a:bodyPr/>
        <a:lstStyle/>
        <a:p>
          <a:endParaRPr lang="en-US"/>
        </a:p>
      </dgm:t>
    </dgm:pt>
    <dgm:pt modelId="{A6A7B0E1-D9A8-4902-A79D-8E527FA439EB}" type="pres">
      <dgm:prSet presAssocID="{23C1BDEB-A319-4134-AB7E-C36723319480}" presName="Name0" presStyleCnt="0">
        <dgm:presLayoutVars>
          <dgm:chMax val="1"/>
          <dgm:dir/>
          <dgm:animLvl val="ctr"/>
          <dgm:resizeHandles val="exact"/>
        </dgm:presLayoutVars>
      </dgm:prSet>
      <dgm:spPr/>
      <dgm:t>
        <a:bodyPr/>
        <a:lstStyle/>
        <a:p>
          <a:endParaRPr lang="en-US"/>
        </a:p>
      </dgm:t>
    </dgm:pt>
    <dgm:pt modelId="{86CBC136-3B15-4498-8873-13D013288D95}" type="pres">
      <dgm:prSet presAssocID="{27FD9526-A7D7-4850-A68F-E752CEA0FC17}" presName="centerShape" presStyleLbl="node0" presStyleIdx="0" presStyleCnt="1" custScaleX="151155" custScaleY="150992"/>
      <dgm:spPr/>
      <dgm:t>
        <a:bodyPr/>
        <a:lstStyle/>
        <a:p>
          <a:endParaRPr lang="en-US"/>
        </a:p>
      </dgm:t>
    </dgm:pt>
    <dgm:pt modelId="{6708B58E-CDA7-4CC3-8620-9FC845230D40}" type="pres">
      <dgm:prSet presAssocID="{89678FA0-C91F-4D02-8A4B-02896D9A1711}" presName="node" presStyleLbl="node1" presStyleIdx="0" presStyleCnt="3" custScaleX="146703" custScaleY="134190">
        <dgm:presLayoutVars>
          <dgm:bulletEnabled val="1"/>
        </dgm:presLayoutVars>
      </dgm:prSet>
      <dgm:spPr/>
      <dgm:t>
        <a:bodyPr/>
        <a:lstStyle/>
        <a:p>
          <a:endParaRPr lang="en-US"/>
        </a:p>
      </dgm:t>
    </dgm:pt>
    <dgm:pt modelId="{57AF851F-14FB-4B83-B109-3E12500493D2}" type="pres">
      <dgm:prSet presAssocID="{89678FA0-C91F-4D02-8A4B-02896D9A1711}" presName="dummy" presStyleCnt="0"/>
      <dgm:spPr/>
      <dgm:t>
        <a:bodyPr/>
        <a:lstStyle/>
        <a:p>
          <a:endParaRPr lang="en-GB"/>
        </a:p>
      </dgm:t>
    </dgm:pt>
    <dgm:pt modelId="{7BD19704-07BC-439A-9995-CE79F7B5E3B4}" type="pres">
      <dgm:prSet presAssocID="{7E21E039-D1EF-40D1-A5DC-06FEECA98011}" presName="sibTrans" presStyleLbl="sibTrans2D1" presStyleIdx="0" presStyleCnt="3"/>
      <dgm:spPr/>
      <dgm:t>
        <a:bodyPr/>
        <a:lstStyle/>
        <a:p>
          <a:endParaRPr lang="en-US"/>
        </a:p>
      </dgm:t>
    </dgm:pt>
    <dgm:pt modelId="{71652D85-593F-4AB9-8988-2F1F840B4FB3}" type="pres">
      <dgm:prSet presAssocID="{F3C398E5-6FF4-4B3C-A55D-4F36B27A562C}" presName="node" presStyleLbl="node1" presStyleIdx="1" presStyleCnt="3" custScaleX="146703" custScaleY="134190">
        <dgm:presLayoutVars>
          <dgm:bulletEnabled val="1"/>
        </dgm:presLayoutVars>
      </dgm:prSet>
      <dgm:spPr/>
      <dgm:t>
        <a:bodyPr/>
        <a:lstStyle/>
        <a:p>
          <a:endParaRPr lang="en-US"/>
        </a:p>
      </dgm:t>
    </dgm:pt>
    <dgm:pt modelId="{5864EC9C-7D46-423B-8C9A-910D2489C08E}" type="pres">
      <dgm:prSet presAssocID="{F3C398E5-6FF4-4B3C-A55D-4F36B27A562C}" presName="dummy" presStyleCnt="0"/>
      <dgm:spPr/>
      <dgm:t>
        <a:bodyPr/>
        <a:lstStyle/>
        <a:p>
          <a:endParaRPr lang="en-GB"/>
        </a:p>
      </dgm:t>
    </dgm:pt>
    <dgm:pt modelId="{28EFE443-7143-4AAD-ABEC-201551FBAA11}" type="pres">
      <dgm:prSet presAssocID="{E4A5D400-188C-402B-AAEF-785AAE7A739E}" presName="sibTrans" presStyleLbl="sibTrans2D1" presStyleIdx="1" presStyleCnt="3"/>
      <dgm:spPr/>
      <dgm:t>
        <a:bodyPr/>
        <a:lstStyle/>
        <a:p>
          <a:endParaRPr lang="en-US"/>
        </a:p>
      </dgm:t>
    </dgm:pt>
    <dgm:pt modelId="{208ABFAC-2E4C-45E5-885D-03A2DF98BCDA}" type="pres">
      <dgm:prSet presAssocID="{B415C00F-E08C-49B8-8F17-5294B2E55417}" presName="node" presStyleLbl="node1" presStyleIdx="2" presStyleCnt="3" custScaleX="146703" custScaleY="134190">
        <dgm:presLayoutVars>
          <dgm:bulletEnabled val="1"/>
        </dgm:presLayoutVars>
      </dgm:prSet>
      <dgm:spPr/>
      <dgm:t>
        <a:bodyPr/>
        <a:lstStyle/>
        <a:p>
          <a:endParaRPr lang="en-US"/>
        </a:p>
      </dgm:t>
    </dgm:pt>
    <dgm:pt modelId="{A304E40A-702A-43C9-B2DA-12E0F31E678C}" type="pres">
      <dgm:prSet presAssocID="{B415C00F-E08C-49B8-8F17-5294B2E55417}" presName="dummy" presStyleCnt="0"/>
      <dgm:spPr/>
      <dgm:t>
        <a:bodyPr/>
        <a:lstStyle/>
        <a:p>
          <a:endParaRPr lang="en-GB"/>
        </a:p>
      </dgm:t>
    </dgm:pt>
    <dgm:pt modelId="{5CA4BF62-B4D2-4B2D-8812-308B3FA8B94C}" type="pres">
      <dgm:prSet presAssocID="{6C6B5E18-A48E-417B-888F-E0F082C63D75}" presName="sibTrans" presStyleLbl="sibTrans2D1" presStyleIdx="2" presStyleCnt="3"/>
      <dgm:spPr/>
      <dgm:t>
        <a:bodyPr/>
        <a:lstStyle/>
        <a:p>
          <a:endParaRPr lang="en-US"/>
        </a:p>
      </dgm:t>
    </dgm:pt>
  </dgm:ptLst>
  <dgm:cxnLst>
    <dgm:cxn modelId="{DFB6B42A-C73E-4455-B47D-C8AF7D2E6C4B}" type="presOf" srcId="{7E21E039-D1EF-40D1-A5DC-06FEECA98011}" destId="{7BD19704-07BC-439A-9995-CE79F7B5E3B4}" srcOrd="0" destOrd="0" presId="urn:microsoft.com/office/officeart/2005/8/layout/radial6"/>
    <dgm:cxn modelId="{98BFF429-F4D0-4236-B6DD-4AED55FC43D5}" srcId="{23C1BDEB-A319-4134-AB7E-C36723319480}" destId="{27FD9526-A7D7-4850-A68F-E752CEA0FC17}" srcOrd="0" destOrd="0" parTransId="{E80EAB9C-0E56-49E6-ACD9-D717707D6353}" sibTransId="{69BE76D6-3D63-4342-9A16-CAD3812DDF93}"/>
    <dgm:cxn modelId="{CEB8FE06-21C4-43AB-8C3F-5C12AAA53577}" srcId="{27FD9526-A7D7-4850-A68F-E752CEA0FC17}" destId="{B415C00F-E08C-49B8-8F17-5294B2E55417}" srcOrd="2" destOrd="0" parTransId="{27D6A5F7-763D-4706-86C2-DFEB51426898}" sibTransId="{6C6B5E18-A48E-417B-888F-E0F082C63D75}"/>
    <dgm:cxn modelId="{1C381C14-4EBF-4AF7-8927-11C14BB03C85}" srcId="{27FD9526-A7D7-4850-A68F-E752CEA0FC17}" destId="{89678FA0-C91F-4D02-8A4B-02896D9A1711}" srcOrd="0" destOrd="0" parTransId="{0428B6A3-8BF8-4493-871F-D5EE26D35C06}" sibTransId="{7E21E039-D1EF-40D1-A5DC-06FEECA98011}"/>
    <dgm:cxn modelId="{E559FA87-CC97-4842-81CB-41BA938D038D}" srcId="{27FD9526-A7D7-4850-A68F-E752CEA0FC17}" destId="{F3C398E5-6FF4-4B3C-A55D-4F36B27A562C}" srcOrd="1" destOrd="0" parTransId="{4B4A8E74-5E7D-4EFA-8B93-A8643AEAC202}" sibTransId="{E4A5D400-188C-402B-AAEF-785AAE7A739E}"/>
    <dgm:cxn modelId="{E22A5590-F11A-45DE-8E24-62095615D402}" type="presOf" srcId="{E4A5D400-188C-402B-AAEF-785AAE7A739E}" destId="{28EFE443-7143-4AAD-ABEC-201551FBAA11}" srcOrd="0" destOrd="0" presId="urn:microsoft.com/office/officeart/2005/8/layout/radial6"/>
    <dgm:cxn modelId="{53238E58-CDBC-4FB4-A050-0D9D40F9F94B}" type="presOf" srcId="{89678FA0-C91F-4D02-8A4B-02896D9A1711}" destId="{6708B58E-CDA7-4CC3-8620-9FC845230D40}" srcOrd="0" destOrd="0" presId="urn:microsoft.com/office/officeart/2005/8/layout/radial6"/>
    <dgm:cxn modelId="{82CFF018-6D9F-4F89-99F1-93611B79FA99}" type="presOf" srcId="{B415C00F-E08C-49B8-8F17-5294B2E55417}" destId="{208ABFAC-2E4C-45E5-885D-03A2DF98BCDA}" srcOrd="0" destOrd="0" presId="urn:microsoft.com/office/officeart/2005/8/layout/radial6"/>
    <dgm:cxn modelId="{D7043070-1750-43C4-8743-230D0BD60D7E}" type="presOf" srcId="{27FD9526-A7D7-4850-A68F-E752CEA0FC17}" destId="{86CBC136-3B15-4498-8873-13D013288D95}" srcOrd="0" destOrd="0" presId="urn:microsoft.com/office/officeart/2005/8/layout/radial6"/>
    <dgm:cxn modelId="{A6EA4051-2A74-4617-902A-65CAEF36C81B}" type="presOf" srcId="{23C1BDEB-A319-4134-AB7E-C36723319480}" destId="{A6A7B0E1-D9A8-4902-A79D-8E527FA439EB}" srcOrd="0" destOrd="0" presId="urn:microsoft.com/office/officeart/2005/8/layout/radial6"/>
    <dgm:cxn modelId="{47F89EE5-E3F7-43E1-B9ED-C436F381AB1F}" type="presOf" srcId="{6C6B5E18-A48E-417B-888F-E0F082C63D75}" destId="{5CA4BF62-B4D2-4B2D-8812-308B3FA8B94C}" srcOrd="0" destOrd="0" presId="urn:microsoft.com/office/officeart/2005/8/layout/radial6"/>
    <dgm:cxn modelId="{42ADC93C-EFB7-485A-BEB8-D960F849AC8A}" srcId="{23C1BDEB-A319-4134-AB7E-C36723319480}" destId="{338BDF43-FE19-44AF-99E1-9EB3DC56D683}" srcOrd="1" destOrd="0" parTransId="{3285237B-04EB-4378-A082-B6F733E984DC}" sibTransId="{1AB7DBD8-F0D8-4F39-8CDC-2A4F3FB14015}"/>
    <dgm:cxn modelId="{39319F93-299C-4BF6-9078-C24A513ED284}" type="presOf" srcId="{F3C398E5-6FF4-4B3C-A55D-4F36B27A562C}" destId="{71652D85-593F-4AB9-8988-2F1F840B4FB3}" srcOrd="0" destOrd="0" presId="urn:microsoft.com/office/officeart/2005/8/layout/radial6"/>
    <dgm:cxn modelId="{B6504F44-C3F1-4855-A47E-235B35B4887A}" type="presParOf" srcId="{A6A7B0E1-D9A8-4902-A79D-8E527FA439EB}" destId="{86CBC136-3B15-4498-8873-13D013288D95}" srcOrd="0" destOrd="0" presId="urn:microsoft.com/office/officeart/2005/8/layout/radial6"/>
    <dgm:cxn modelId="{0D79166E-691C-4E03-B7DC-87FCC5E0F447}" type="presParOf" srcId="{A6A7B0E1-D9A8-4902-A79D-8E527FA439EB}" destId="{6708B58E-CDA7-4CC3-8620-9FC845230D40}" srcOrd="1" destOrd="0" presId="urn:microsoft.com/office/officeart/2005/8/layout/radial6"/>
    <dgm:cxn modelId="{8B11AC4E-CF5B-47FE-81DC-4E37957BCAC3}" type="presParOf" srcId="{A6A7B0E1-D9A8-4902-A79D-8E527FA439EB}" destId="{57AF851F-14FB-4B83-B109-3E12500493D2}" srcOrd="2" destOrd="0" presId="urn:microsoft.com/office/officeart/2005/8/layout/radial6"/>
    <dgm:cxn modelId="{4466F359-A0C0-4944-B5E6-D6E8A61EF771}" type="presParOf" srcId="{A6A7B0E1-D9A8-4902-A79D-8E527FA439EB}" destId="{7BD19704-07BC-439A-9995-CE79F7B5E3B4}" srcOrd="3" destOrd="0" presId="urn:microsoft.com/office/officeart/2005/8/layout/radial6"/>
    <dgm:cxn modelId="{4F122AA6-DB70-43F9-BB30-C75F02449003}" type="presParOf" srcId="{A6A7B0E1-D9A8-4902-A79D-8E527FA439EB}" destId="{71652D85-593F-4AB9-8988-2F1F840B4FB3}" srcOrd="4" destOrd="0" presId="urn:microsoft.com/office/officeart/2005/8/layout/radial6"/>
    <dgm:cxn modelId="{9D715138-9F8D-4C76-8599-9F48638016B4}" type="presParOf" srcId="{A6A7B0E1-D9A8-4902-A79D-8E527FA439EB}" destId="{5864EC9C-7D46-423B-8C9A-910D2489C08E}" srcOrd="5" destOrd="0" presId="urn:microsoft.com/office/officeart/2005/8/layout/radial6"/>
    <dgm:cxn modelId="{A8A1E661-1A14-4ED3-A192-82846BB0040C}" type="presParOf" srcId="{A6A7B0E1-D9A8-4902-A79D-8E527FA439EB}" destId="{28EFE443-7143-4AAD-ABEC-201551FBAA11}" srcOrd="6" destOrd="0" presId="urn:microsoft.com/office/officeart/2005/8/layout/radial6"/>
    <dgm:cxn modelId="{372168C4-37DD-439F-BC35-C90012FEE588}" type="presParOf" srcId="{A6A7B0E1-D9A8-4902-A79D-8E527FA439EB}" destId="{208ABFAC-2E4C-45E5-885D-03A2DF98BCDA}" srcOrd="7" destOrd="0" presId="urn:microsoft.com/office/officeart/2005/8/layout/radial6"/>
    <dgm:cxn modelId="{048AE6DB-D513-4446-976C-E317FEA595D9}" type="presParOf" srcId="{A6A7B0E1-D9A8-4902-A79D-8E527FA439EB}" destId="{A304E40A-702A-43C9-B2DA-12E0F31E678C}" srcOrd="8" destOrd="0" presId="urn:microsoft.com/office/officeart/2005/8/layout/radial6"/>
    <dgm:cxn modelId="{43C16875-0F6C-47B1-A3E7-2C4F3BBA4FEC}" type="presParOf" srcId="{A6A7B0E1-D9A8-4902-A79D-8E527FA439EB}" destId="{5CA4BF62-B4D2-4B2D-8812-308B3FA8B94C}"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Traffic </a:t>
          </a:r>
          <a:r>
            <a:rPr lang="de-DE" sz="2400" b="0" noProof="0" dirty="0" err="1" smtClean="0"/>
            <a:t>and</a:t>
          </a:r>
          <a:r>
            <a:rPr lang="de-DE" sz="2400" b="0" noProof="0" dirty="0" smtClean="0"/>
            <a:t> Environment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noProof="0" dirty="0" err="1" smtClean="0"/>
            <a:t>Comparison</a:t>
          </a:r>
          <a:r>
            <a:rPr lang="de-DE" sz="2400" noProof="0" dirty="0" smtClean="0"/>
            <a:t> </a:t>
          </a:r>
          <a:r>
            <a:rPr lang="de-DE" sz="2400" noProof="0" dirty="0" err="1" smtClean="0"/>
            <a:t>of</a:t>
          </a:r>
          <a:r>
            <a:rPr lang="de-DE" sz="2400" noProof="0" dirty="0" smtClean="0"/>
            <a:t> Transport Modes</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err="1" smtClean="0"/>
            <a:t>Influencing</a:t>
          </a:r>
          <a:r>
            <a:rPr lang="de-DE" sz="2400" noProof="0" dirty="0" smtClean="0"/>
            <a:t> </a:t>
          </a:r>
          <a:r>
            <a:rPr lang="de-DE" sz="2400" noProof="0" dirty="0" err="1" smtClean="0"/>
            <a:t>Factor</a:t>
          </a:r>
          <a:r>
            <a:rPr lang="de-DE" sz="2400" noProof="0" dirty="0" smtClean="0"/>
            <a:t> Society</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b="1" noProof="0" dirty="0" err="1" smtClean="0"/>
            <a:t>Sustainable</a:t>
          </a:r>
          <a:r>
            <a:rPr lang="de-DE" sz="2400" b="1" noProof="0" dirty="0" smtClean="0"/>
            <a:t> Transport Modes</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err="1" smtClean="0"/>
            <a:t>Challenges</a:t>
          </a:r>
          <a:r>
            <a:rPr lang="de-DE" sz="2400" noProof="0" dirty="0" smtClean="0"/>
            <a:t> </a:t>
          </a:r>
          <a:r>
            <a:rPr lang="de-DE" sz="2400" noProof="0" dirty="0" err="1" smtClean="0"/>
            <a:t>for</a:t>
          </a:r>
          <a:r>
            <a:rPr lang="de-DE" sz="2400" noProof="0" dirty="0" smtClean="0"/>
            <a:t> </a:t>
          </a:r>
          <a:r>
            <a:rPr lang="de-DE" sz="2400" noProof="0" dirty="0" err="1" smtClean="0"/>
            <a:t>Sustainable</a:t>
          </a:r>
          <a:r>
            <a:rPr lang="de-DE" sz="2400" noProof="0" dirty="0" smtClean="0"/>
            <a:t> </a:t>
          </a:r>
          <a:r>
            <a:rPr lang="de-DE" sz="2400" noProof="0" dirty="0" err="1" smtClean="0"/>
            <a:t>Freight</a:t>
          </a:r>
          <a:r>
            <a:rPr lang="de-DE" sz="2400" noProof="0" dirty="0" smtClean="0"/>
            <a:t> Transport</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rgbClr val="92D050"/>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E07AF042-8FF1-408A-B89E-45A4258C4723}" type="presOf" srcId="{572E14F8-8F9A-4E34-A94A-12746280469D}" destId="{213C5082-0FBD-4670-9DFB-4C2018BBD7E8}" srcOrd="0" destOrd="0" presId="urn:microsoft.com/office/officeart/2008/layout/VerticalCurvedList"/>
    <dgm:cxn modelId="{112D099D-3B74-41FB-9987-B0874F317F66}" type="presOf" srcId="{754914D3-2823-4D9D-9B5F-8AAE908A2791}" destId="{AE6139D5-D84B-4711-8A6A-A5161E022A99}" srcOrd="0" destOrd="0" presId="urn:microsoft.com/office/officeart/2008/layout/VerticalCurvedList"/>
    <dgm:cxn modelId="{87720E15-DB1E-41BF-8B89-2A7E24F86C6F}"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9D61296A-D695-4477-9252-C90B8172B5DA}" type="presOf" srcId="{0CF79BA9-38A5-469E-A5F4-723A1AFB8F96}" destId="{93855F07-44CB-45DE-B464-761E63A71CD5}" srcOrd="0" destOrd="0" presId="urn:microsoft.com/office/officeart/2008/layout/VerticalCurvedList"/>
    <dgm:cxn modelId="{5C4F2F3E-4870-4F38-B47D-B160759A2159}"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C20947BA-AC12-4645-A222-8ED16837D4A8}" type="presOf" srcId="{98FFCFD7-6EAF-43B3-B073-F90520D80DD2}" destId="{2B62C432-4905-40F9-9530-D2F004B7D3F6}"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903662E2-DFAE-4519-8344-4E3E867FFBCA}" type="presOf" srcId="{D2FBAA6B-0649-4A7D-B8DE-F6658D838F30}" destId="{A29E20C2-4062-4701-941A-96E5E9546BBD}" srcOrd="0" destOrd="0" presId="urn:microsoft.com/office/officeart/2008/layout/VerticalCurvedList"/>
    <dgm:cxn modelId="{BFBC33BB-B0E1-4C09-9926-E4C4976951C5}" type="presParOf" srcId="{AE6139D5-D84B-4711-8A6A-A5161E022A99}" destId="{00F42187-34FD-4D8B-A449-F316E9EB9AFA}" srcOrd="0" destOrd="0" presId="urn:microsoft.com/office/officeart/2008/layout/VerticalCurvedList"/>
    <dgm:cxn modelId="{2348F494-2153-4A11-AAAA-9C75187D4DF4}" type="presParOf" srcId="{00F42187-34FD-4D8B-A449-F316E9EB9AFA}" destId="{C168C53D-163A-4892-8EF0-B5326C3FF8C8}" srcOrd="0" destOrd="0" presId="urn:microsoft.com/office/officeart/2008/layout/VerticalCurvedList"/>
    <dgm:cxn modelId="{F412C659-4E8B-452B-B88A-8290D3F05AF3}" type="presParOf" srcId="{C168C53D-163A-4892-8EF0-B5326C3FF8C8}" destId="{0FAB2C97-DF89-43B9-B7B2-C745E026F562}" srcOrd="0" destOrd="0" presId="urn:microsoft.com/office/officeart/2008/layout/VerticalCurvedList"/>
    <dgm:cxn modelId="{34362140-AA5C-4955-BFAF-01D3A06F5200}" type="presParOf" srcId="{C168C53D-163A-4892-8EF0-B5326C3FF8C8}" destId="{93855F07-44CB-45DE-B464-761E63A71CD5}" srcOrd="1" destOrd="0" presId="urn:microsoft.com/office/officeart/2008/layout/VerticalCurvedList"/>
    <dgm:cxn modelId="{994BC537-F249-4910-BA61-551BB2A022E6}" type="presParOf" srcId="{C168C53D-163A-4892-8EF0-B5326C3FF8C8}" destId="{D258DE45-194F-4470-A0BE-D234AB24927B}" srcOrd="2" destOrd="0" presId="urn:microsoft.com/office/officeart/2008/layout/VerticalCurvedList"/>
    <dgm:cxn modelId="{744BC0D0-5AE4-4FD9-B671-E2299D02C1C4}" type="presParOf" srcId="{C168C53D-163A-4892-8EF0-B5326C3FF8C8}" destId="{BF8CDB65-7F63-46ED-AD6F-299BB5E410A3}" srcOrd="3" destOrd="0" presId="urn:microsoft.com/office/officeart/2008/layout/VerticalCurvedList"/>
    <dgm:cxn modelId="{53CECEFE-5792-4A3C-8C0D-19DC2C466122}" type="presParOf" srcId="{00F42187-34FD-4D8B-A449-F316E9EB9AFA}" destId="{2B62C432-4905-40F9-9530-D2F004B7D3F6}" srcOrd="1" destOrd="0" presId="urn:microsoft.com/office/officeart/2008/layout/VerticalCurvedList"/>
    <dgm:cxn modelId="{05FF1733-DEC4-4861-9F34-7B255E0988AF}" type="presParOf" srcId="{00F42187-34FD-4D8B-A449-F316E9EB9AFA}" destId="{7D7CD6F4-5BF8-4820-9EDA-8C7339E21069}" srcOrd="2" destOrd="0" presId="urn:microsoft.com/office/officeart/2008/layout/VerticalCurvedList"/>
    <dgm:cxn modelId="{5B8A300A-569A-4635-8021-41515D364DB4}" type="presParOf" srcId="{7D7CD6F4-5BF8-4820-9EDA-8C7339E21069}" destId="{C2A52F33-F895-4B2F-BC4C-05306D79D5F7}" srcOrd="0" destOrd="0" presId="urn:microsoft.com/office/officeart/2008/layout/VerticalCurvedList"/>
    <dgm:cxn modelId="{2980FEF2-60E2-47CF-A388-C9FD2063FD7A}" type="presParOf" srcId="{00F42187-34FD-4D8B-A449-F316E9EB9AFA}" destId="{A29E20C2-4062-4701-941A-96E5E9546BBD}" srcOrd="3" destOrd="0" presId="urn:microsoft.com/office/officeart/2008/layout/VerticalCurvedList"/>
    <dgm:cxn modelId="{1948F9FC-99B2-4CAA-8F08-EF820493B530}" type="presParOf" srcId="{00F42187-34FD-4D8B-A449-F316E9EB9AFA}" destId="{9CD94E1B-0FBE-4194-9A51-A23FB831ABB9}" srcOrd="4" destOrd="0" presId="urn:microsoft.com/office/officeart/2008/layout/VerticalCurvedList"/>
    <dgm:cxn modelId="{36D3A702-A912-4833-A89A-A1631BB34E07}" type="presParOf" srcId="{9CD94E1B-0FBE-4194-9A51-A23FB831ABB9}" destId="{EB1F24B5-C955-4DF0-8B66-30DE1C707555}" srcOrd="0" destOrd="0" presId="urn:microsoft.com/office/officeart/2008/layout/VerticalCurvedList"/>
    <dgm:cxn modelId="{7EA87467-8F1B-4FB5-A9E4-AB4886532A61}" type="presParOf" srcId="{00F42187-34FD-4D8B-A449-F316E9EB9AFA}" destId="{213C5082-0FBD-4670-9DFB-4C2018BBD7E8}" srcOrd="5" destOrd="0" presId="urn:microsoft.com/office/officeart/2008/layout/VerticalCurvedList"/>
    <dgm:cxn modelId="{EBD27862-251C-4F2B-B562-A9F9A8A7DB1D}" type="presParOf" srcId="{00F42187-34FD-4D8B-A449-F316E9EB9AFA}" destId="{57195DA5-13D7-4D64-BABD-02B647B6585A}" srcOrd="6" destOrd="0" presId="urn:microsoft.com/office/officeart/2008/layout/VerticalCurvedList"/>
    <dgm:cxn modelId="{EB84C711-E19B-41A4-BB88-74C4BF6EA451}" type="presParOf" srcId="{57195DA5-13D7-4D64-BABD-02B647B6585A}" destId="{53114754-F35B-4924-8329-EDA5A56352F4}" srcOrd="0" destOrd="0" presId="urn:microsoft.com/office/officeart/2008/layout/VerticalCurvedList"/>
    <dgm:cxn modelId="{2555B0C0-59FA-436D-A997-578E4A46FD70}" type="presParOf" srcId="{00F42187-34FD-4D8B-A449-F316E9EB9AFA}" destId="{56100353-DA78-4DFE-93FB-E136ADC1A1B2}" srcOrd="7" destOrd="0" presId="urn:microsoft.com/office/officeart/2008/layout/VerticalCurvedList"/>
    <dgm:cxn modelId="{4A79B356-89A9-4BDA-A98E-0C2EDBAEC813}" type="presParOf" srcId="{00F42187-34FD-4D8B-A449-F316E9EB9AFA}" destId="{22428253-B547-483B-81B3-FBFA5D9DAAFA}" srcOrd="8" destOrd="0" presId="urn:microsoft.com/office/officeart/2008/layout/VerticalCurvedList"/>
    <dgm:cxn modelId="{C99F2E69-5C5C-41EB-AA96-50B339BE824B}" type="presParOf" srcId="{22428253-B547-483B-81B3-FBFA5D9DAAFA}" destId="{36D88088-1D9D-40D6-BE20-8C223E60D045}" srcOrd="0" destOrd="0" presId="urn:microsoft.com/office/officeart/2008/layout/VerticalCurvedList"/>
    <dgm:cxn modelId="{2B350BB1-8CF5-4933-A84A-5028EBCD6ECA}" type="presParOf" srcId="{00F42187-34FD-4D8B-A449-F316E9EB9AFA}" destId="{0968A4EE-66E0-4DA5-B46C-661C25F5873D}" srcOrd="9" destOrd="0" presId="urn:microsoft.com/office/officeart/2008/layout/VerticalCurvedList"/>
    <dgm:cxn modelId="{1309492E-98F5-40FE-91A8-66FA8150D5F8}" type="presParOf" srcId="{00F42187-34FD-4D8B-A449-F316E9EB9AFA}" destId="{58AF1325-2A2F-4695-938C-7B8F8DCA2F8D}" srcOrd="10" destOrd="0" presId="urn:microsoft.com/office/officeart/2008/layout/VerticalCurvedList"/>
    <dgm:cxn modelId="{E55E05F7-EAA2-4044-A4EB-566DF05D4DE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1E80F-3ABE-40CA-B68A-880374FC7FB0}" type="doc">
      <dgm:prSet loTypeId="urn:microsoft.com/office/officeart/2005/8/layout/hList1" loCatId="list" qsTypeId="urn:microsoft.com/office/officeart/2005/8/quickstyle/simple1" qsCatId="simple" csTypeId="urn:microsoft.com/office/officeart/2005/8/colors/accent0_1" csCatId="mainScheme" phldr="1"/>
      <dgm:spPr/>
      <dgm:t>
        <a:bodyPr/>
        <a:lstStyle/>
        <a:p>
          <a:endParaRPr lang="en-GB"/>
        </a:p>
      </dgm:t>
    </dgm:pt>
    <dgm:pt modelId="{F0F94773-97E3-4F8D-ADF1-3302CD5F8FDF}">
      <dgm:prSet phldrT="[Text]" custT="1"/>
      <dgm:spPr>
        <a:solidFill>
          <a:srgbClr val="92D050"/>
        </a:solidFill>
        <a:ln w="9525"/>
      </dgm:spPr>
      <dgm:t>
        <a:bodyPr/>
        <a:lstStyle/>
        <a:p>
          <a:r>
            <a:rPr lang="de-DE" sz="1800" b="1" dirty="0" err="1" smtClean="0">
              <a:solidFill>
                <a:schemeClr val="bg1"/>
              </a:solidFill>
            </a:rPr>
            <a:t>Ecological</a:t>
          </a:r>
          <a:r>
            <a:rPr lang="de-DE" sz="1800" b="1" dirty="0" smtClean="0">
              <a:solidFill>
                <a:schemeClr val="bg1"/>
              </a:solidFill>
            </a:rPr>
            <a:t> </a:t>
          </a:r>
          <a:r>
            <a:rPr lang="de-DE" sz="1800" b="1" dirty="0" err="1" smtClean="0">
              <a:solidFill>
                <a:schemeClr val="bg1"/>
              </a:solidFill>
            </a:rPr>
            <a:t>areas</a:t>
          </a:r>
          <a:r>
            <a:rPr lang="de-DE" sz="1800" b="1" dirty="0" smtClean="0">
              <a:solidFill>
                <a:schemeClr val="bg1"/>
              </a:solidFill>
            </a:rPr>
            <a:t> </a:t>
          </a:r>
          <a:r>
            <a:rPr lang="de-DE" sz="1800" b="1" dirty="0" err="1" smtClean="0">
              <a:solidFill>
                <a:schemeClr val="bg1"/>
              </a:solidFill>
            </a:rPr>
            <a:t>of</a:t>
          </a:r>
          <a:r>
            <a:rPr lang="de-DE" sz="1800" b="1" dirty="0" smtClean="0">
              <a:solidFill>
                <a:schemeClr val="bg1"/>
              </a:solidFill>
            </a:rPr>
            <a:t> </a:t>
          </a:r>
          <a:r>
            <a:rPr lang="de-DE" sz="1800" b="1" dirty="0" err="1" smtClean="0">
              <a:solidFill>
                <a:schemeClr val="bg1"/>
              </a:solidFill>
            </a:rPr>
            <a:t>influence</a:t>
          </a:r>
          <a:endParaRPr lang="en-GB" sz="1800" b="1" dirty="0">
            <a:solidFill>
              <a:schemeClr val="bg1"/>
            </a:solidFill>
          </a:endParaRPr>
        </a:p>
      </dgm:t>
    </dgm:pt>
    <dgm:pt modelId="{7257BB73-5372-42B7-8468-E7AC2C057100}" type="parTrans" cxnId="{07617FC9-6D73-41D4-9581-3454C90B6410}">
      <dgm:prSet/>
      <dgm:spPr/>
      <dgm:t>
        <a:bodyPr/>
        <a:lstStyle/>
        <a:p>
          <a:endParaRPr lang="en-GB"/>
        </a:p>
      </dgm:t>
    </dgm:pt>
    <dgm:pt modelId="{1142441F-EDBA-4FE6-8625-DAC73E2EE41B}" type="sibTrans" cxnId="{07617FC9-6D73-41D4-9581-3454C90B6410}">
      <dgm:prSet/>
      <dgm:spPr/>
      <dgm:t>
        <a:bodyPr/>
        <a:lstStyle/>
        <a:p>
          <a:endParaRPr lang="en-GB"/>
        </a:p>
      </dgm:t>
    </dgm:pt>
    <dgm:pt modelId="{85C0BF07-5775-4573-BAC2-F7435F2618FA}">
      <dgm:prSet phldrT="[Text]" custT="1"/>
      <dgm:spPr>
        <a:ln w="9525">
          <a:solidFill>
            <a:schemeClr val="tx1">
              <a:lumMod val="75000"/>
              <a:lumOff val="25000"/>
              <a:alpha val="90000"/>
            </a:schemeClr>
          </a:solidFill>
        </a:ln>
      </dgm:spPr>
      <dgm:t>
        <a:bodyPr/>
        <a:lstStyle/>
        <a:p>
          <a:r>
            <a:rPr lang="de-DE" sz="1600" dirty="0" err="1" smtClean="0">
              <a:solidFill>
                <a:schemeClr val="tx1">
                  <a:lumMod val="75000"/>
                  <a:lumOff val="25000"/>
                </a:schemeClr>
              </a:solidFill>
            </a:rPr>
            <a:t>Emissions</a:t>
          </a:r>
          <a:endParaRPr lang="en-GB" sz="1600" dirty="0">
            <a:solidFill>
              <a:schemeClr val="tx1">
                <a:lumMod val="75000"/>
                <a:lumOff val="25000"/>
              </a:schemeClr>
            </a:solidFill>
          </a:endParaRPr>
        </a:p>
      </dgm:t>
    </dgm:pt>
    <dgm:pt modelId="{FB51A797-4ECB-4419-BC90-6AEE5A2D78FC}" type="parTrans" cxnId="{C76A51B5-8F7D-43A1-BD10-7E3EAD55B4F1}">
      <dgm:prSet/>
      <dgm:spPr/>
      <dgm:t>
        <a:bodyPr/>
        <a:lstStyle/>
        <a:p>
          <a:endParaRPr lang="en-GB"/>
        </a:p>
      </dgm:t>
    </dgm:pt>
    <dgm:pt modelId="{C4A60226-75B8-4FDC-9C97-B93A303ED353}" type="sibTrans" cxnId="{C76A51B5-8F7D-43A1-BD10-7E3EAD55B4F1}">
      <dgm:prSet/>
      <dgm:spPr/>
      <dgm:t>
        <a:bodyPr/>
        <a:lstStyle/>
        <a:p>
          <a:endParaRPr lang="en-GB"/>
        </a:p>
      </dgm:t>
    </dgm:pt>
    <dgm:pt modelId="{8E62C12C-DAF5-4F07-8258-324B8D09BBD6}">
      <dgm:prSet phldrT="[Text]" custT="1"/>
      <dgm:spPr>
        <a:ln w="9525">
          <a:solidFill>
            <a:schemeClr val="tx1">
              <a:lumMod val="75000"/>
              <a:lumOff val="25000"/>
              <a:alpha val="90000"/>
            </a:schemeClr>
          </a:solidFill>
        </a:ln>
      </dgm:spPr>
      <dgm:t>
        <a:bodyPr/>
        <a:lstStyle/>
        <a:p>
          <a:r>
            <a:rPr lang="de-DE" sz="1600" dirty="0" smtClean="0">
              <a:solidFill>
                <a:schemeClr val="tx1">
                  <a:lumMod val="75000"/>
                  <a:lumOff val="25000"/>
                </a:schemeClr>
              </a:solidFill>
            </a:rPr>
            <a:t>Land </a:t>
          </a:r>
          <a:r>
            <a:rPr lang="de-DE" sz="1600" dirty="0" err="1" smtClean="0">
              <a:solidFill>
                <a:schemeClr val="tx1">
                  <a:lumMod val="75000"/>
                  <a:lumOff val="25000"/>
                </a:schemeClr>
              </a:solidFill>
            </a:rPr>
            <a:t>consumption</a:t>
          </a:r>
          <a:r>
            <a:rPr lang="de-DE" sz="1600" dirty="0" smtClean="0">
              <a:solidFill>
                <a:schemeClr val="tx1">
                  <a:lumMod val="75000"/>
                  <a:lumOff val="25000"/>
                </a:schemeClr>
              </a:solidFill>
            </a:rPr>
            <a:t> – </a:t>
          </a:r>
          <a:r>
            <a:rPr lang="de-DE" sz="1600" dirty="0" err="1" smtClean="0">
              <a:solidFill>
                <a:schemeClr val="tx1">
                  <a:lumMod val="75000"/>
                  <a:lumOff val="25000"/>
                </a:schemeClr>
              </a:solidFill>
            </a:rPr>
            <a:t>infrastructure</a:t>
          </a:r>
          <a:r>
            <a:rPr lang="de-DE" sz="1600" dirty="0" smtClean="0">
              <a:solidFill>
                <a:schemeClr val="tx1">
                  <a:lumMod val="75000"/>
                  <a:lumOff val="25000"/>
                </a:schemeClr>
              </a:solidFill>
            </a:rPr>
            <a:t> </a:t>
          </a:r>
          <a:r>
            <a:rPr lang="de-DE" sz="1600" dirty="0" err="1" smtClean="0">
              <a:solidFill>
                <a:schemeClr val="tx1">
                  <a:lumMod val="75000"/>
                  <a:lumOff val="25000"/>
                </a:schemeClr>
              </a:solidFill>
            </a:rPr>
            <a:t>costs</a:t>
          </a:r>
          <a:endParaRPr lang="en-GB" sz="1600" dirty="0">
            <a:solidFill>
              <a:schemeClr val="tx1">
                <a:lumMod val="75000"/>
                <a:lumOff val="25000"/>
              </a:schemeClr>
            </a:solidFill>
          </a:endParaRPr>
        </a:p>
      </dgm:t>
    </dgm:pt>
    <dgm:pt modelId="{1FD14D11-0B45-4158-98F3-D6E6F690BCAA}" type="parTrans" cxnId="{467793BE-84B7-4302-BA36-7E6610B1F381}">
      <dgm:prSet/>
      <dgm:spPr/>
      <dgm:t>
        <a:bodyPr/>
        <a:lstStyle/>
        <a:p>
          <a:endParaRPr lang="en-GB"/>
        </a:p>
      </dgm:t>
    </dgm:pt>
    <dgm:pt modelId="{CF3EE299-CF8E-4729-B806-BE42146DAF90}" type="sibTrans" cxnId="{467793BE-84B7-4302-BA36-7E6610B1F381}">
      <dgm:prSet/>
      <dgm:spPr/>
      <dgm:t>
        <a:bodyPr/>
        <a:lstStyle/>
        <a:p>
          <a:endParaRPr lang="en-GB"/>
        </a:p>
      </dgm:t>
    </dgm:pt>
    <dgm:pt modelId="{DC297CEE-BA71-4A96-AF64-3357941D4CCA}">
      <dgm:prSet phldrT="[Text]" custT="1"/>
      <dgm:spPr>
        <a:solidFill>
          <a:srgbClr val="92D050"/>
        </a:solidFill>
        <a:ln w="9525"/>
      </dgm:spPr>
      <dgm:t>
        <a:bodyPr/>
        <a:lstStyle/>
        <a:p>
          <a:r>
            <a:rPr lang="de-DE" sz="1800" b="1" dirty="0" err="1" smtClean="0">
              <a:solidFill>
                <a:schemeClr val="bg1"/>
              </a:solidFill>
            </a:rPr>
            <a:t>Social</a:t>
          </a:r>
          <a:r>
            <a:rPr lang="de-DE" sz="1800" b="1" dirty="0" smtClean="0">
              <a:solidFill>
                <a:schemeClr val="bg1"/>
              </a:solidFill>
            </a:rPr>
            <a:t> </a:t>
          </a:r>
        </a:p>
        <a:p>
          <a:r>
            <a:rPr lang="de-DE" sz="1800" b="1" dirty="0" err="1" smtClean="0">
              <a:solidFill>
                <a:schemeClr val="bg1"/>
              </a:solidFill>
            </a:rPr>
            <a:t>areas</a:t>
          </a:r>
          <a:r>
            <a:rPr lang="de-DE" sz="1800" b="1" dirty="0" smtClean="0">
              <a:solidFill>
                <a:schemeClr val="bg1"/>
              </a:solidFill>
            </a:rPr>
            <a:t> </a:t>
          </a:r>
          <a:r>
            <a:rPr lang="de-DE" sz="1800" b="1" dirty="0" err="1" smtClean="0">
              <a:solidFill>
                <a:schemeClr val="bg1"/>
              </a:solidFill>
            </a:rPr>
            <a:t>of</a:t>
          </a:r>
          <a:r>
            <a:rPr lang="de-DE" sz="1800" b="1" dirty="0" smtClean="0">
              <a:solidFill>
                <a:schemeClr val="bg1"/>
              </a:solidFill>
            </a:rPr>
            <a:t> </a:t>
          </a:r>
          <a:r>
            <a:rPr lang="de-DE" sz="1800" b="1" dirty="0" err="1" smtClean="0">
              <a:solidFill>
                <a:schemeClr val="bg1"/>
              </a:solidFill>
            </a:rPr>
            <a:t>influcence</a:t>
          </a:r>
          <a:endParaRPr lang="en-GB" sz="1800" b="1" dirty="0">
            <a:solidFill>
              <a:schemeClr val="bg1"/>
            </a:solidFill>
          </a:endParaRPr>
        </a:p>
      </dgm:t>
    </dgm:pt>
    <dgm:pt modelId="{0DD5593E-1B28-43A1-AB9B-AD7856450FB9}" type="parTrans" cxnId="{F8246C0F-FA0D-4941-A3B1-D9D2F90A7F1A}">
      <dgm:prSet/>
      <dgm:spPr/>
      <dgm:t>
        <a:bodyPr/>
        <a:lstStyle/>
        <a:p>
          <a:endParaRPr lang="en-GB"/>
        </a:p>
      </dgm:t>
    </dgm:pt>
    <dgm:pt modelId="{211F6F4F-264D-486F-B3CA-E80CB8D1CC52}" type="sibTrans" cxnId="{F8246C0F-FA0D-4941-A3B1-D9D2F90A7F1A}">
      <dgm:prSet/>
      <dgm:spPr/>
      <dgm:t>
        <a:bodyPr/>
        <a:lstStyle/>
        <a:p>
          <a:endParaRPr lang="en-GB"/>
        </a:p>
      </dgm:t>
    </dgm:pt>
    <dgm:pt modelId="{68A9C847-F2C9-4ADD-A68C-F1A5B7161450}">
      <dgm:prSet phldrT="[Text]" custT="1"/>
      <dgm:spPr>
        <a:ln w="9525"/>
      </dgm:spPr>
      <dgm:t>
        <a:bodyPr/>
        <a:lstStyle/>
        <a:p>
          <a:r>
            <a:rPr lang="de-DE" sz="1600" dirty="0" smtClean="0">
              <a:solidFill>
                <a:schemeClr val="tx1">
                  <a:lumMod val="75000"/>
                  <a:lumOff val="25000"/>
                </a:schemeClr>
              </a:solidFill>
            </a:rPr>
            <a:t>Road </a:t>
          </a:r>
          <a:r>
            <a:rPr lang="de-DE" sz="1600" dirty="0" err="1" smtClean="0">
              <a:solidFill>
                <a:schemeClr val="tx1">
                  <a:lumMod val="75000"/>
                  <a:lumOff val="25000"/>
                </a:schemeClr>
              </a:solidFill>
            </a:rPr>
            <a:t>safety</a:t>
          </a:r>
          <a:endParaRPr lang="en-GB" sz="1600" dirty="0">
            <a:solidFill>
              <a:schemeClr val="tx1">
                <a:lumMod val="75000"/>
                <a:lumOff val="25000"/>
              </a:schemeClr>
            </a:solidFill>
          </a:endParaRPr>
        </a:p>
      </dgm:t>
    </dgm:pt>
    <dgm:pt modelId="{CFE21AB7-C1B9-4654-85D0-F7FB7A1F8719}" type="parTrans" cxnId="{45652A33-4391-481F-A702-4894BE158654}">
      <dgm:prSet/>
      <dgm:spPr/>
      <dgm:t>
        <a:bodyPr/>
        <a:lstStyle/>
        <a:p>
          <a:endParaRPr lang="en-GB"/>
        </a:p>
      </dgm:t>
    </dgm:pt>
    <dgm:pt modelId="{B9A19765-2706-406E-9326-1B5894CCC012}" type="sibTrans" cxnId="{45652A33-4391-481F-A702-4894BE158654}">
      <dgm:prSet/>
      <dgm:spPr/>
      <dgm:t>
        <a:bodyPr/>
        <a:lstStyle/>
        <a:p>
          <a:endParaRPr lang="en-GB"/>
        </a:p>
      </dgm:t>
    </dgm:pt>
    <dgm:pt modelId="{29BC15D6-7A29-4C30-B573-FF52292828B0}">
      <dgm:prSet phldrT="[Text]" custT="1"/>
      <dgm:spPr>
        <a:ln w="9525"/>
      </dgm:spPr>
      <dgm:t>
        <a:bodyPr/>
        <a:lstStyle/>
        <a:p>
          <a:r>
            <a:rPr lang="de-DE" sz="1600" dirty="0" smtClean="0">
              <a:solidFill>
                <a:schemeClr val="tx1">
                  <a:lumMod val="75000"/>
                  <a:lumOff val="25000"/>
                </a:schemeClr>
              </a:solidFill>
            </a:rPr>
            <a:t>Working </a:t>
          </a:r>
          <a:r>
            <a:rPr lang="de-DE" sz="1600" dirty="0" err="1" smtClean="0">
              <a:solidFill>
                <a:schemeClr val="tx1">
                  <a:lumMod val="75000"/>
                  <a:lumOff val="25000"/>
                </a:schemeClr>
              </a:solidFill>
            </a:rPr>
            <a:t>conditions</a:t>
          </a:r>
          <a:endParaRPr lang="en-GB" sz="1600" dirty="0">
            <a:solidFill>
              <a:schemeClr val="tx1">
                <a:lumMod val="75000"/>
                <a:lumOff val="25000"/>
              </a:schemeClr>
            </a:solidFill>
          </a:endParaRPr>
        </a:p>
      </dgm:t>
    </dgm:pt>
    <dgm:pt modelId="{9D6A8522-C184-4045-B3F6-478F7E0AF1F0}" type="parTrans" cxnId="{15FD0CB6-8CB4-41AC-A606-853C1A1746B0}">
      <dgm:prSet/>
      <dgm:spPr/>
      <dgm:t>
        <a:bodyPr/>
        <a:lstStyle/>
        <a:p>
          <a:endParaRPr lang="en-GB"/>
        </a:p>
      </dgm:t>
    </dgm:pt>
    <dgm:pt modelId="{4A37CB34-D78F-4EFC-9600-22CA329FDFC4}" type="sibTrans" cxnId="{15FD0CB6-8CB4-41AC-A606-853C1A1746B0}">
      <dgm:prSet/>
      <dgm:spPr/>
      <dgm:t>
        <a:bodyPr/>
        <a:lstStyle/>
        <a:p>
          <a:endParaRPr lang="en-GB"/>
        </a:p>
      </dgm:t>
    </dgm:pt>
    <dgm:pt modelId="{048105B3-3DAF-4397-A9D4-973E13AF2D00}">
      <dgm:prSet phldrT="[Text]" custT="1"/>
      <dgm:spPr>
        <a:solidFill>
          <a:srgbClr val="92D050"/>
        </a:solidFill>
        <a:ln w="9525"/>
      </dgm:spPr>
      <dgm:t>
        <a:bodyPr/>
        <a:lstStyle/>
        <a:p>
          <a:r>
            <a:rPr lang="de-DE" sz="1800" b="1" dirty="0" err="1" smtClean="0">
              <a:solidFill>
                <a:schemeClr val="bg1"/>
              </a:solidFill>
            </a:rPr>
            <a:t>Economic</a:t>
          </a:r>
          <a:r>
            <a:rPr lang="de-DE" sz="1800" b="1" dirty="0" smtClean="0">
              <a:solidFill>
                <a:schemeClr val="bg1"/>
              </a:solidFill>
            </a:rPr>
            <a:t> </a:t>
          </a:r>
          <a:br>
            <a:rPr lang="de-DE" sz="1800" b="1" dirty="0" smtClean="0">
              <a:solidFill>
                <a:schemeClr val="bg1"/>
              </a:solidFill>
            </a:rPr>
          </a:br>
          <a:r>
            <a:rPr lang="de-DE" sz="1800" b="1" dirty="0" err="1" smtClean="0">
              <a:solidFill>
                <a:schemeClr val="bg1"/>
              </a:solidFill>
            </a:rPr>
            <a:t>areas</a:t>
          </a:r>
          <a:r>
            <a:rPr lang="de-DE" sz="1800" b="1" dirty="0" smtClean="0">
              <a:solidFill>
                <a:schemeClr val="bg1"/>
              </a:solidFill>
            </a:rPr>
            <a:t> </a:t>
          </a:r>
          <a:r>
            <a:rPr lang="de-DE" sz="1800" b="1" dirty="0" err="1" smtClean="0">
              <a:solidFill>
                <a:schemeClr val="bg1"/>
              </a:solidFill>
            </a:rPr>
            <a:t>of</a:t>
          </a:r>
          <a:r>
            <a:rPr lang="de-DE" sz="1800" b="1" dirty="0" smtClean="0">
              <a:solidFill>
                <a:schemeClr val="bg1"/>
              </a:solidFill>
            </a:rPr>
            <a:t> </a:t>
          </a:r>
          <a:r>
            <a:rPr lang="de-DE" sz="1800" b="1" dirty="0" err="1" smtClean="0">
              <a:solidFill>
                <a:schemeClr val="bg1"/>
              </a:solidFill>
            </a:rPr>
            <a:t>influence</a:t>
          </a:r>
          <a:endParaRPr lang="en-GB" sz="1800" b="1" dirty="0">
            <a:solidFill>
              <a:schemeClr val="bg1"/>
            </a:solidFill>
          </a:endParaRPr>
        </a:p>
      </dgm:t>
    </dgm:pt>
    <dgm:pt modelId="{99D60AD8-D545-4A0F-B1B3-006C4F782E7E}" type="parTrans" cxnId="{6A48E212-F3EF-4B93-A107-B4998FDCCBC5}">
      <dgm:prSet/>
      <dgm:spPr/>
      <dgm:t>
        <a:bodyPr/>
        <a:lstStyle/>
        <a:p>
          <a:endParaRPr lang="en-GB"/>
        </a:p>
      </dgm:t>
    </dgm:pt>
    <dgm:pt modelId="{4FC09E75-DED9-4AD0-B5AA-B54C35DC28E3}" type="sibTrans" cxnId="{6A48E212-F3EF-4B93-A107-B4998FDCCBC5}">
      <dgm:prSet/>
      <dgm:spPr/>
      <dgm:t>
        <a:bodyPr/>
        <a:lstStyle/>
        <a:p>
          <a:endParaRPr lang="en-GB"/>
        </a:p>
      </dgm:t>
    </dgm:pt>
    <dgm:pt modelId="{1D9E5413-4D70-4829-9886-7BF257321726}">
      <dgm:prSet phldrT="[Text]" custT="1"/>
      <dgm:spPr>
        <a:ln w="9525"/>
      </dgm:spPr>
      <dgm:t>
        <a:bodyPr/>
        <a:lstStyle/>
        <a:p>
          <a:r>
            <a:rPr lang="de-DE" sz="1600" dirty="0" smtClean="0">
              <a:solidFill>
                <a:schemeClr val="tx1">
                  <a:lumMod val="75000"/>
                  <a:lumOff val="25000"/>
                </a:schemeClr>
              </a:solidFill>
            </a:rPr>
            <a:t>Transportation </a:t>
          </a:r>
          <a:r>
            <a:rPr lang="de-DE" sz="1600" dirty="0" err="1" smtClean="0">
              <a:solidFill>
                <a:schemeClr val="tx1">
                  <a:lumMod val="75000"/>
                  <a:lumOff val="25000"/>
                </a:schemeClr>
              </a:solidFill>
            </a:rPr>
            <a:t>costs</a:t>
          </a:r>
          <a:endParaRPr lang="en-GB" sz="1600" dirty="0">
            <a:solidFill>
              <a:schemeClr val="tx1">
                <a:lumMod val="75000"/>
                <a:lumOff val="25000"/>
              </a:schemeClr>
            </a:solidFill>
          </a:endParaRPr>
        </a:p>
      </dgm:t>
    </dgm:pt>
    <dgm:pt modelId="{94B1D4C7-5894-4BF4-9C76-C144A74F1D2A}" type="parTrans" cxnId="{9E4A10DB-2E72-45C3-8391-6A63287E7542}">
      <dgm:prSet/>
      <dgm:spPr/>
      <dgm:t>
        <a:bodyPr/>
        <a:lstStyle/>
        <a:p>
          <a:endParaRPr lang="en-GB"/>
        </a:p>
      </dgm:t>
    </dgm:pt>
    <dgm:pt modelId="{08BF83A7-B16B-480C-A8F7-781577A69972}" type="sibTrans" cxnId="{9E4A10DB-2E72-45C3-8391-6A63287E7542}">
      <dgm:prSet/>
      <dgm:spPr/>
      <dgm:t>
        <a:bodyPr/>
        <a:lstStyle/>
        <a:p>
          <a:endParaRPr lang="en-GB"/>
        </a:p>
      </dgm:t>
    </dgm:pt>
    <dgm:pt modelId="{671CA156-E67A-461E-A655-BA02F52E1470}">
      <dgm:prSet phldrT="[Text]" custT="1"/>
      <dgm:spPr>
        <a:ln w="9525"/>
      </dgm:spPr>
      <dgm:t>
        <a:bodyPr/>
        <a:lstStyle/>
        <a:p>
          <a:r>
            <a:rPr lang="de-DE" sz="1600" dirty="0" err="1" smtClean="0">
              <a:solidFill>
                <a:schemeClr val="tx1">
                  <a:lumMod val="75000"/>
                  <a:lumOff val="25000"/>
                </a:schemeClr>
              </a:solidFill>
            </a:rPr>
            <a:t>External</a:t>
          </a:r>
          <a:r>
            <a:rPr lang="de-DE" sz="1600" dirty="0" smtClean="0">
              <a:solidFill>
                <a:schemeClr val="tx1">
                  <a:lumMod val="75000"/>
                  <a:lumOff val="25000"/>
                </a:schemeClr>
              </a:solidFill>
            </a:rPr>
            <a:t> </a:t>
          </a:r>
          <a:r>
            <a:rPr lang="de-DE" sz="1600" dirty="0" err="1" smtClean="0">
              <a:solidFill>
                <a:schemeClr val="tx1">
                  <a:lumMod val="75000"/>
                  <a:lumOff val="25000"/>
                </a:schemeClr>
              </a:solidFill>
            </a:rPr>
            <a:t>costs</a:t>
          </a:r>
          <a:endParaRPr lang="en-GB" sz="1600" dirty="0">
            <a:solidFill>
              <a:schemeClr val="tx1">
                <a:lumMod val="75000"/>
                <a:lumOff val="25000"/>
              </a:schemeClr>
            </a:solidFill>
          </a:endParaRPr>
        </a:p>
      </dgm:t>
    </dgm:pt>
    <dgm:pt modelId="{3BFB5C9A-D53C-4139-A0DE-43C666C2134B}" type="parTrans" cxnId="{B5947041-8C38-4B33-A15D-D6BCB3F6942E}">
      <dgm:prSet/>
      <dgm:spPr/>
      <dgm:t>
        <a:bodyPr/>
        <a:lstStyle/>
        <a:p>
          <a:endParaRPr lang="en-GB"/>
        </a:p>
      </dgm:t>
    </dgm:pt>
    <dgm:pt modelId="{4C2468CF-DABE-4B82-AE44-CC2F5BE91146}" type="sibTrans" cxnId="{B5947041-8C38-4B33-A15D-D6BCB3F6942E}">
      <dgm:prSet/>
      <dgm:spPr/>
      <dgm:t>
        <a:bodyPr/>
        <a:lstStyle/>
        <a:p>
          <a:endParaRPr lang="en-GB"/>
        </a:p>
      </dgm:t>
    </dgm:pt>
    <dgm:pt modelId="{F714BBFD-912E-4F64-A484-D4D8D7B7028A}">
      <dgm:prSet phldrT="[Text]" custT="1"/>
      <dgm:spPr>
        <a:ln w="9525">
          <a:solidFill>
            <a:schemeClr val="tx1">
              <a:lumMod val="75000"/>
              <a:lumOff val="25000"/>
              <a:alpha val="90000"/>
            </a:schemeClr>
          </a:solidFill>
        </a:ln>
      </dgm:spPr>
      <dgm:t>
        <a:bodyPr/>
        <a:lstStyle/>
        <a:p>
          <a:r>
            <a:rPr lang="de-DE" sz="1600" dirty="0" smtClean="0">
              <a:solidFill>
                <a:schemeClr val="tx1">
                  <a:lumMod val="75000"/>
                  <a:lumOff val="25000"/>
                </a:schemeClr>
              </a:solidFill>
            </a:rPr>
            <a:t>Din</a:t>
          </a:r>
          <a:endParaRPr lang="en-GB" sz="1600" dirty="0">
            <a:solidFill>
              <a:schemeClr val="tx1">
                <a:lumMod val="75000"/>
                <a:lumOff val="25000"/>
              </a:schemeClr>
            </a:solidFill>
          </a:endParaRPr>
        </a:p>
      </dgm:t>
    </dgm:pt>
    <dgm:pt modelId="{ECFA0EF8-F7A1-4FE4-BA40-4F510CCB8BDE}" type="parTrans" cxnId="{41413A48-C538-4722-8BFC-043FE22EB4B0}">
      <dgm:prSet/>
      <dgm:spPr/>
      <dgm:t>
        <a:bodyPr/>
        <a:lstStyle/>
        <a:p>
          <a:endParaRPr lang="en-GB"/>
        </a:p>
      </dgm:t>
    </dgm:pt>
    <dgm:pt modelId="{047723A8-FC74-4C66-AA34-5033DDB30AB6}" type="sibTrans" cxnId="{41413A48-C538-4722-8BFC-043FE22EB4B0}">
      <dgm:prSet/>
      <dgm:spPr/>
      <dgm:t>
        <a:bodyPr/>
        <a:lstStyle/>
        <a:p>
          <a:endParaRPr lang="en-GB"/>
        </a:p>
      </dgm:t>
    </dgm:pt>
    <dgm:pt modelId="{422D355A-CCDA-4BB6-86AB-7C72A52659A5}">
      <dgm:prSet phldrT="[Text]" custT="1"/>
      <dgm:spPr>
        <a:ln w="9525">
          <a:solidFill>
            <a:schemeClr val="tx1">
              <a:lumMod val="75000"/>
              <a:lumOff val="25000"/>
              <a:alpha val="90000"/>
            </a:schemeClr>
          </a:solidFill>
        </a:ln>
      </dgm:spPr>
      <dgm:t>
        <a:bodyPr/>
        <a:lstStyle/>
        <a:p>
          <a:r>
            <a:rPr lang="de-DE" sz="1600" dirty="0" err="1" smtClean="0">
              <a:solidFill>
                <a:schemeClr val="tx1">
                  <a:lumMod val="75000"/>
                  <a:lumOff val="25000"/>
                </a:schemeClr>
              </a:solidFill>
            </a:rPr>
            <a:t>Specific</a:t>
          </a:r>
          <a:r>
            <a:rPr lang="de-DE" sz="1600" dirty="0" smtClean="0">
              <a:solidFill>
                <a:schemeClr val="tx1">
                  <a:lumMod val="75000"/>
                  <a:lumOff val="25000"/>
                </a:schemeClr>
              </a:solidFill>
            </a:rPr>
            <a:t> </a:t>
          </a:r>
          <a:r>
            <a:rPr lang="de-DE" sz="1600" dirty="0" err="1" smtClean="0">
              <a:solidFill>
                <a:schemeClr val="tx1">
                  <a:lumMod val="75000"/>
                  <a:lumOff val="25000"/>
                </a:schemeClr>
              </a:solidFill>
            </a:rPr>
            <a:t>energy</a:t>
          </a:r>
          <a:r>
            <a:rPr lang="de-DE" sz="1600" dirty="0" smtClean="0">
              <a:solidFill>
                <a:schemeClr val="tx1">
                  <a:lumMod val="75000"/>
                  <a:lumOff val="25000"/>
                </a:schemeClr>
              </a:solidFill>
            </a:rPr>
            <a:t> </a:t>
          </a:r>
          <a:r>
            <a:rPr lang="de-DE" sz="1600" dirty="0" err="1" smtClean="0">
              <a:solidFill>
                <a:schemeClr val="tx1">
                  <a:lumMod val="75000"/>
                  <a:lumOff val="25000"/>
                </a:schemeClr>
              </a:solidFill>
            </a:rPr>
            <a:t>consumption</a:t>
          </a:r>
          <a:endParaRPr lang="en-GB" sz="1600" dirty="0">
            <a:solidFill>
              <a:schemeClr val="tx1">
                <a:lumMod val="75000"/>
                <a:lumOff val="25000"/>
              </a:schemeClr>
            </a:solidFill>
          </a:endParaRPr>
        </a:p>
      </dgm:t>
    </dgm:pt>
    <dgm:pt modelId="{DA8D56B6-F955-48B4-829F-F1CBC3EFA4CB}" type="parTrans" cxnId="{D7454A80-013D-43BD-884C-ADB2BA53F772}">
      <dgm:prSet/>
      <dgm:spPr/>
      <dgm:t>
        <a:bodyPr/>
        <a:lstStyle/>
        <a:p>
          <a:endParaRPr lang="en-GB"/>
        </a:p>
      </dgm:t>
    </dgm:pt>
    <dgm:pt modelId="{5403AB69-3ABE-4381-A50E-083CE5AF9658}" type="sibTrans" cxnId="{D7454A80-013D-43BD-884C-ADB2BA53F772}">
      <dgm:prSet/>
      <dgm:spPr/>
      <dgm:t>
        <a:bodyPr/>
        <a:lstStyle/>
        <a:p>
          <a:endParaRPr lang="en-GB"/>
        </a:p>
      </dgm:t>
    </dgm:pt>
    <dgm:pt modelId="{D11894A1-13C2-43FC-9ADE-AA697C9E940E}" type="pres">
      <dgm:prSet presAssocID="{9451E80F-3ABE-40CA-B68A-880374FC7FB0}" presName="Name0" presStyleCnt="0">
        <dgm:presLayoutVars>
          <dgm:dir/>
          <dgm:animLvl val="lvl"/>
          <dgm:resizeHandles val="exact"/>
        </dgm:presLayoutVars>
      </dgm:prSet>
      <dgm:spPr/>
      <dgm:t>
        <a:bodyPr/>
        <a:lstStyle/>
        <a:p>
          <a:endParaRPr lang="en-GB"/>
        </a:p>
      </dgm:t>
    </dgm:pt>
    <dgm:pt modelId="{C4FAA787-CDB0-4325-8E3A-E52BCC8DEF3D}" type="pres">
      <dgm:prSet presAssocID="{F0F94773-97E3-4F8D-ADF1-3302CD5F8FDF}" presName="composite" presStyleCnt="0"/>
      <dgm:spPr/>
    </dgm:pt>
    <dgm:pt modelId="{82DBC454-D54C-4D68-8C46-0D2FD48A96E5}" type="pres">
      <dgm:prSet presAssocID="{F0F94773-97E3-4F8D-ADF1-3302CD5F8FDF}" presName="parTx" presStyleLbl="alignNode1" presStyleIdx="0" presStyleCnt="3">
        <dgm:presLayoutVars>
          <dgm:chMax val="0"/>
          <dgm:chPref val="0"/>
          <dgm:bulletEnabled val="1"/>
        </dgm:presLayoutVars>
      </dgm:prSet>
      <dgm:spPr/>
      <dgm:t>
        <a:bodyPr/>
        <a:lstStyle/>
        <a:p>
          <a:endParaRPr lang="en-GB"/>
        </a:p>
      </dgm:t>
    </dgm:pt>
    <dgm:pt modelId="{678CC1B9-A0AD-466A-87C4-4A8EDC1D0BBB}" type="pres">
      <dgm:prSet presAssocID="{F0F94773-97E3-4F8D-ADF1-3302CD5F8FDF}" presName="desTx" presStyleLbl="alignAccFollowNode1" presStyleIdx="0" presStyleCnt="3" custScaleY="100000">
        <dgm:presLayoutVars>
          <dgm:bulletEnabled val="1"/>
        </dgm:presLayoutVars>
      </dgm:prSet>
      <dgm:spPr/>
      <dgm:t>
        <a:bodyPr/>
        <a:lstStyle/>
        <a:p>
          <a:endParaRPr lang="en-GB"/>
        </a:p>
      </dgm:t>
    </dgm:pt>
    <dgm:pt modelId="{19B8E26A-5676-449C-88CE-0FDA98383109}" type="pres">
      <dgm:prSet presAssocID="{1142441F-EDBA-4FE6-8625-DAC73E2EE41B}" presName="space" presStyleCnt="0"/>
      <dgm:spPr/>
    </dgm:pt>
    <dgm:pt modelId="{E28E04FA-F578-444D-9AEE-EEBF7F0767B3}" type="pres">
      <dgm:prSet presAssocID="{DC297CEE-BA71-4A96-AF64-3357941D4CCA}" presName="composite" presStyleCnt="0"/>
      <dgm:spPr/>
    </dgm:pt>
    <dgm:pt modelId="{F7A2A06A-C4D6-45B4-824D-FAC01FF8F9C0}" type="pres">
      <dgm:prSet presAssocID="{DC297CEE-BA71-4A96-AF64-3357941D4CCA}" presName="parTx" presStyleLbl="alignNode1" presStyleIdx="1" presStyleCnt="3">
        <dgm:presLayoutVars>
          <dgm:chMax val="0"/>
          <dgm:chPref val="0"/>
          <dgm:bulletEnabled val="1"/>
        </dgm:presLayoutVars>
      </dgm:prSet>
      <dgm:spPr/>
      <dgm:t>
        <a:bodyPr/>
        <a:lstStyle/>
        <a:p>
          <a:endParaRPr lang="en-GB"/>
        </a:p>
      </dgm:t>
    </dgm:pt>
    <dgm:pt modelId="{939E57F4-3C79-4BBF-A523-844DB4326EF1}" type="pres">
      <dgm:prSet presAssocID="{DC297CEE-BA71-4A96-AF64-3357941D4CCA}" presName="desTx" presStyleLbl="alignAccFollowNode1" presStyleIdx="1" presStyleCnt="3" custScaleY="100000">
        <dgm:presLayoutVars>
          <dgm:bulletEnabled val="1"/>
        </dgm:presLayoutVars>
      </dgm:prSet>
      <dgm:spPr/>
      <dgm:t>
        <a:bodyPr/>
        <a:lstStyle/>
        <a:p>
          <a:endParaRPr lang="en-GB"/>
        </a:p>
      </dgm:t>
    </dgm:pt>
    <dgm:pt modelId="{C982A58F-FE55-4769-942B-FD54DBDFA753}" type="pres">
      <dgm:prSet presAssocID="{211F6F4F-264D-486F-B3CA-E80CB8D1CC52}" presName="space" presStyleCnt="0"/>
      <dgm:spPr/>
    </dgm:pt>
    <dgm:pt modelId="{7E4BD6E9-F516-44AE-BE3A-AD8B1FB85C84}" type="pres">
      <dgm:prSet presAssocID="{048105B3-3DAF-4397-A9D4-973E13AF2D00}" presName="composite" presStyleCnt="0"/>
      <dgm:spPr/>
    </dgm:pt>
    <dgm:pt modelId="{61DEB308-7311-4110-99F7-67C2F240E5ED}" type="pres">
      <dgm:prSet presAssocID="{048105B3-3DAF-4397-A9D4-973E13AF2D00}" presName="parTx" presStyleLbl="alignNode1" presStyleIdx="2" presStyleCnt="3">
        <dgm:presLayoutVars>
          <dgm:chMax val="0"/>
          <dgm:chPref val="0"/>
          <dgm:bulletEnabled val="1"/>
        </dgm:presLayoutVars>
      </dgm:prSet>
      <dgm:spPr/>
      <dgm:t>
        <a:bodyPr/>
        <a:lstStyle/>
        <a:p>
          <a:endParaRPr lang="en-GB"/>
        </a:p>
      </dgm:t>
    </dgm:pt>
    <dgm:pt modelId="{55E3FE89-6C25-4CF7-A435-622A90414E6A}" type="pres">
      <dgm:prSet presAssocID="{048105B3-3DAF-4397-A9D4-973E13AF2D00}" presName="desTx" presStyleLbl="alignAccFollowNode1" presStyleIdx="2" presStyleCnt="3" custScaleY="100000">
        <dgm:presLayoutVars>
          <dgm:bulletEnabled val="1"/>
        </dgm:presLayoutVars>
      </dgm:prSet>
      <dgm:spPr/>
      <dgm:t>
        <a:bodyPr/>
        <a:lstStyle/>
        <a:p>
          <a:endParaRPr lang="en-GB"/>
        </a:p>
      </dgm:t>
    </dgm:pt>
  </dgm:ptLst>
  <dgm:cxnLst>
    <dgm:cxn modelId="{83DCF9EF-360F-4A5D-8CDE-098ADAAD97A7}" type="presOf" srcId="{68A9C847-F2C9-4ADD-A68C-F1A5B7161450}" destId="{939E57F4-3C79-4BBF-A523-844DB4326EF1}" srcOrd="0" destOrd="0" presId="urn:microsoft.com/office/officeart/2005/8/layout/hList1"/>
    <dgm:cxn modelId="{044BBBF6-8CBA-4442-B72E-087ACD52DAB5}" type="presOf" srcId="{F0F94773-97E3-4F8D-ADF1-3302CD5F8FDF}" destId="{82DBC454-D54C-4D68-8C46-0D2FD48A96E5}" srcOrd="0" destOrd="0" presId="urn:microsoft.com/office/officeart/2005/8/layout/hList1"/>
    <dgm:cxn modelId="{C76A51B5-8F7D-43A1-BD10-7E3EAD55B4F1}" srcId="{F0F94773-97E3-4F8D-ADF1-3302CD5F8FDF}" destId="{85C0BF07-5775-4573-BAC2-F7435F2618FA}" srcOrd="0" destOrd="0" parTransId="{FB51A797-4ECB-4419-BC90-6AEE5A2D78FC}" sibTransId="{C4A60226-75B8-4FDC-9C97-B93A303ED353}"/>
    <dgm:cxn modelId="{15FD0CB6-8CB4-41AC-A606-853C1A1746B0}" srcId="{DC297CEE-BA71-4A96-AF64-3357941D4CCA}" destId="{29BC15D6-7A29-4C30-B573-FF52292828B0}" srcOrd="1" destOrd="0" parTransId="{9D6A8522-C184-4045-B3F6-478F7E0AF1F0}" sibTransId="{4A37CB34-D78F-4EFC-9600-22CA329FDFC4}"/>
    <dgm:cxn modelId="{A6339899-6641-4BD4-A539-C3CBC2A13A3B}" type="presOf" srcId="{DC297CEE-BA71-4A96-AF64-3357941D4CCA}" destId="{F7A2A06A-C4D6-45B4-824D-FAC01FF8F9C0}" srcOrd="0" destOrd="0" presId="urn:microsoft.com/office/officeart/2005/8/layout/hList1"/>
    <dgm:cxn modelId="{2DC99D0E-E549-4E1A-B5C0-8F1D50E3E87C}" type="presOf" srcId="{29BC15D6-7A29-4C30-B573-FF52292828B0}" destId="{939E57F4-3C79-4BBF-A523-844DB4326EF1}" srcOrd="0" destOrd="1" presId="urn:microsoft.com/office/officeart/2005/8/layout/hList1"/>
    <dgm:cxn modelId="{7FF7A9D2-9DCF-4522-A0DC-9E471F4B56B9}" type="presOf" srcId="{1D9E5413-4D70-4829-9886-7BF257321726}" destId="{55E3FE89-6C25-4CF7-A435-622A90414E6A}" srcOrd="0" destOrd="0" presId="urn:microsoft.com/office/officeart/2005/8/layout/hList1"/>
    <dgm:cxn modelId="{B5947041-8C38-4B33-A15D-D6BCB3F6942E}" srcId="{048105B3-3DAF-4397-A9D4-973E13AF2D00}" destId="{671CA156-E67A-461E-A655-BA02F52E1470}" srcOrd="1" destOrd="0" parTransId="{3BFB5C9A-D53C-4139-A0DE-43C666C2134B}" sibTransId="{4C2468CF-DABE-4B82-AE44-CC2F5BE91146}"/>
    <dgm:cxn modelId="{A5C8406C-4412-4947-84DA-C99E07FDF1D7}" type="presOf" srcId="{671CA156-E67A-461E-A655-BA02F52E1470}" destId="{55E3FE89-6C25-4CF7-A435-622A90414E6A}" srcOrd="0" destOrd="1" presId="urn:microsoft.com/office/officeart/2005/8/layout/hList1"/>
    <dgm:cxn modelId="{B795FE94-CEF2-4CC7-BCD3-605492B0842C}" type="presOf" srcId="{8E62C12C-DAF5-4F07-8258-324B8D09BBD6}" destId="{678CC1B9-A0AD-466A-87C4-4A8EDC1D0BBB}" srcOrd="0" destOrd="1" presId="urn:microsoft.com/office/officeart/2005/8/layout/hList1"/>
    <dgm:cxn modelId="{07617FC9-6D73-41D4-9581-3454C90B6410}" srcId="{9451E80F-3ABE-40CA-B68A-880374FC7FB0}" destId="{F0F94773-97E3-4F8D-ADF1-3302CD5F8FDF}" srcOrd="0" destOrd="0" parTransId="{7257BB73-5372-42B7-8468-E7AC2C057100}" sibTransId="{1142441F-EDBA-4FE6-8625-DAC73E2EE41B}"/>
    <dgm:cxn modelId="{F942971F-1585-4D32-921C-4BCF775894D9}" type="presOf" srcId="{85C0BF07-5775-4573-BAC2-F7435F2618FA}" destId="{678CC1B9-A0AD-466A-87C4-4A8EDC1D0BBB}" srcOrd="0" destOrd="0" presId="urn:microsoft.com/office/officeart/2005/8/layout/hList1"/>
    <dgm:cxn modelId="{F8246C0F-FA0D-4941-A3B1-D9D2F90A7F1A}" srcId="{9451E80F-3ABE-40CA-B68A-880374FC7FB0}" destId="{DC297CEE-BA71-4A96-AF64-3357941D4CCA}" srcOrd="1" destOrd="0" parTransId="{0DD5593E-1B28-43A1-AB9B-AD7856450FB9}" sibTransId="{211F6F4F-264D-486F-B3CA-E80CB8D1CC52}"/>
    <dgm:cxn modelId="{467793BE-84B7-4302-BA36-7E6610B1F381}" srcId="{F0F94773-97E3-4F8D-ADF1-3302CD5F8FDF}" destId="{8E62C12C-DAF5-4F07-8258-324B8D09BBD6}" srcOrd="1" destOrd="0" parTransId="{1FD14D11-0B45-4158-98F3-D6E6F690BCAA}" sibTransId="{CF3EE299-CF8E-4729-B806-BE42146DAF90}"/>
    <dgm:cxn modelId="{45652A33-4391-481F-A702-4894BE158654}" srcId="{DC297CEE-BA71-4A96-AF64-3357941D4CCA}" destId="{68A9C847-F2C9-4ADD-A68C-F1A5B7161450}" srcOrd="0" destOrd="0" parTransId="{CFE21AB7-C1B9-4654-85D0-F7FB7A1F8719}" sibTransId="{B9A19765-2706-406E-9326-1B5894CCC012}"/>
    <dgm:cxn modelId="{203029B4-B48B-4D36-99FF-6A1B337C7705}" type="presOf" srcId="{F714BBFD-912E-4F64-A484-D4D8D7B7028A}" destId="{678CC1B9-A0AD-466A-87C4-4A8EDC1D0BBB}" srcOrd="0" destOrd="2" presId="urn:microsoft.com/office/officeart/2005/8/layout/hList1"/>
    <dgm:cxn modelId="{9E4A10DB-2E72-45C3-8391-6A63287E7542}" srcId="{048105B3-3DAF-4397-A9D4-973E13AF2D00}" destId="{1D9E5413-4D70-4829-9886-7BF257321726}" srcOrd="0" destOrd="0" parTransId="{94B1D4C7-5894-4BF4-9C76-C144A74F1D2A}" sibTransId="{08BF83A7-B16B-480C-A8F7-781577A69972}"/>
    <dgm:cxn modelId="{46D53393-B00B-4ACA-A53D-6A64FE35C623}" type="presOf" srcId="{9451E80F-3ABE-40CA-B68A-880374FC7FB0}" destId="{D11894A1-13C2-43FC-9ADE-AA697C9E940E}" srcOrd="0" destOrd="0" presId="urn:microsoft.com/office/officeart/2005/8/layout/hList1"/>
    <dgm:cxn modelId="{3E110C3B-4538-44F9-AACB-6588A885FA5D}" type="presOf" srcId="{422D355A-CCDA-4BB6-86AB-7C72A52659A5}" destId="{678CC1B9-A0AD-466A-87C4-4A8EDC1D0BBB}" srcOrd="0" destOrd="3" presId="urn:microsoft.com/office/officeart/2005/8/layout/hList1"/>
    <dgm:cxn modelId="{6A48E212-F3EF-4B93-A107-B4998FDCCBC5}" srcId="{9451E80F-3ABE-40CA-B68A-880374FC7FB0}" destId="{048105B3-3DAF-4397-A9D4-973E13AF2D00}" srcOrd="2" destOrd="0" parTransId="{99D60AD8-D545-4A0F-B1B3-006C4F782E7E}" sibTransId="{4FC09E75-DED9-4AD0-B5AA-B54C35DC28E3}"/>
    <dgm:cxn modelId="{41413A48-C538-4722-8BFC-043FE22EB4B0}" srcId="{F0F94773-97E3-4F8D-ADF1-3302CD5F8FDF}" destId="{F714BBFD-912E-4F64-A484-D4D8D7B7028A}" srcOrd="2" destOrd="0" parTransId="{ECFA0EF8-F7A1-4FE4-BA40-4F510CCB8BDE}" sibTransId="{047723A8-FC74-4C66-AA34-5033DDB30AB6}"/>
    <dgm:cxn modelId="{D7454A80-013D-43BD-884C-ADB2BA53F772}" srcId="{F0F94773-97E3-4F8D-ADF1-3302CD5F8FDF}" destId="{422D355A-CCDA-4BB6-86AB-7C72A52659A5}" srcOrd="3" destOrd="0" parTransId="{DA8D56B6-F955-48B4-829F-F1CBC3EFA4CB}" sibTransId="{5403AB69-3ABE-4381-A50E-083CE5AF9658}"/>
    <dgm:cxn modelId="{899B825A-637B-4CAF-95F9-7FBBC5230BEB}" type="presOf" srcId="{048105B3-3DAF-4397-A9D4-973E13AF2D00}" destId="{61DEB308-7311-4110-99F7-67C2F240E5ED}" srcOrd="0" destOrd="0" presId="urn:microsoft.com/office/officeart/2005/8/layout/hList1"/>
    <dgm:cxn modelId="{CD778C83-8B90-4EF6-8623-5F1E06CEB706}" type="presParOf" srcId="{D11894A1-13C2-43FC-9ADE-AA697C9E940E}" destId="{C4FAA787-CDB0-4325-8E3A-E52BCC8DEF3D}" srcOrd="0" destOrd="0" presId="urn:microsoft.com/office/officeart/2005/8/layout/hList1"/>
    <dgm:cxn modelId="{8952D995-361C-423F-A621-3F71C32D8589}" type="presParOf" srcId="{C4FAA787-CDB0-4325-8E3A-E52BCC8DEF3D}" destId="{82DBC454-D54C-4D68-8C46-0D2FD48A96E5}" srcOrd="0" destOrd="0" presId="urn:microsoft.com/office/officeart/2005/8/layout/hList1"/>
    <dgm:cxn modelId="{C305FB79-6490-4ECC-A058-E73DC1690102}" type="presParOf" srcId="{C4FAA787-CDB0-4325-8E3A-E52BCC8DEF3D}" destId="{678CC1B9-A0AD-466A-87C4-4A8EDC1D0BBB}" srcOrd="1" destOrd="0" presId="urn:microsoft.com/office/officeart/2005/8/layout/hList1"/>
    <dgm:cxn modelId="{B35CB116-9C0C-45D8-8CFA-3C99F0C30A99}" type="presParOf" srcId="{D11894A1-13C2-43FC-9ADE-AA697C9E940E}" destId="{19B8E26A-5676-449C-88CE-0FDA98383109}" srcOrd="1" destOrd="0" presId="urn:microsoft.com/office/officeart/2005/8/layout/hList1"/>
    <dgm:cxn modelId="{1A71308D-A5A4-4DFE-B956-3A20B6A6602E}" type="presParOf" srcId="{D11894A1-13C2-43FC-9ADE-AA697C9E940E}" destId="{E28E04FA-F578-444D-9AEE-EEBF7F0767B3}" srcOrd="2" destOrd="0" presId="urn:microsoft.com/office/officeart/2005/8/layout/hList1"/>
    <dgm:cxn modelId="{ED79C003-97B4-4CD0-B481-A36156CE821A}" type="presParOf" srcId="{E28E04FA-F578-444D-9AEE-EEBF7F0767B3}" destId="{F7A2A06A-C4D6-45B4-824D-FAC01FF8F9C0}" srcOrd="0" destOrd="0" presId="urn:microsoft.com/office/officeart/2005/8/layout/hList1"/>
    <dgm:cxn modelId="{3A84DBED-0D4D-4EFA-9784-161A6950179D}" type="presParOf" srcId="{E28E04FA-F578-444D-9AEE-EEBF7F0767B3}" destId="{939E57F4-3C79-4BBF-A523-844DB4326EF1}" srcOrd="1" destOrd="0" presId="urn:microsoft.com/office/officeart/2005/8/layout/hList1"/>
    <dgm:cxn modelId="{05E2543B-1607-4CE6-B0F3-671EA8E5C11C}" type="presParOf" srcId="{D11894A1-13C2-43FC-9ADE-AA697C9E940E}" destId="{C982A58F-FE55-4769-942B-FD54DBDFA753}" srcOrd="3" destOrd="0" presId="urn:microsoft.com/office/officeart/2005/8/layout/hList1"/>
    <dgm:cxn modelId="{F1B63CFA-5739-4E3D-A9B6-932961D6626F}" type="presParOf" srcId="{D11894A1-13C2-43FC-9ADE-AA697C9E940E}" destId="{7E4BD6E9-F516-44AE-BE3A-AD8B1FB85C84}" srcOrd="4" destOrd="0" presId="urn:microsoft.com/office/officeart/2005/8/layout/hList1"/>
    <dgm:cxn modelId="{852E2EC4-79B6-43F5-843A-169C5D9F91CB}" type="presParOf" srcId="{7E4BD6E9-F516-44AE-BE3A-AD8B1FB85C84}" destId="{61DEB308-7311-4110-99F7-67C2F240E5ED}" srcOrd="0" destOrd="0" presId="urn:microsoft.com/office/officeart/2005/8/layout/hList1"/>
    <dgm:cxn modelId="{89FAA998-7199-441E-B4CF-DE6C0E09BA10}" type="presParOf" srcId="{7E4BD6E9-F516-44AE-BE3A-AD8B1FB85C84}" destId="{55E3FE89-6C25-4CF7-A435-622A90414E6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54914D3-2823-4D9D-9B5F-8AAE908A2791}" type="doc">
      <dgm:prSet loTypeId="urn:microsoft.com/office/officeart/2008/layout/VerticalCurvedList" loCatId="list" qsTypeId="urn:microsoft.com/office/officeart/2005/8/quickstyle/simple3" qsCatId="simple" csTypeId="urn:microsoft.com/office/officeart/2005/8/colors/accent0_1" csCatId="mainScheme" phldr="1"/>
      <dgm:spPr/>
      <dgm:t>
        <a:bodyPr/>
        <a:lstStyle/>
        <a:p>
          <a:endParaRPr lang="de-DE"/>
        </a:p>
      </dgm:t>
    </dgm:pt>
    <dgm:pt modelId="{98FFCFD7-6EAF-43B3-B073-F90520D80DD2}">
      <dgm:prSet custT="1"/>
      <dgm:spPr/>
      <dgm:t>
        <a:bodyPr/>
        <a:lstStyle/>
        <a:p>
          <a:r>
            <a:rPr lang="de-DE" sz="2400" b="0" noProof="0" dirty="0" smtClean="0"/>
            <a:t>Traffic </a:t>
          </a:r>
          <a:r>
            <a:rPr lang="de-DE" sz="2400" b="0" noProof="0" dirty="0" err="1" smtClean="0"/>
            <a:t>and</a:t>
          </a:r>
          <a:r>
            <a:rPr lang="de-DE" sz="2400" b="0" noProof="0" dirty="0" smtClean="0"/>
            <a:t> Environment</a:t>
          </a:r>
        </a:p>
      </dgm:t>
    </dgm:pt>
    <dgm:pt modelId="{0CEDF57B-D459-45D7-A350-FD28016FAB11}" type="parTrans" cxnId="{57DA4B27-2840-445B-BA12-C22073F6F5A6}">
      <dgm:prSet/>
      <dgm:spPr/>
      <dgm:t>
        <a:bodyPr/>
        <a:lstStyle/>
        <a:p>
          <a:endParaRPr lang="en-GB"/>
        </a:p>
      </dgm:t>
    </dgm:pt>
    <dgm:pt modelId="{0CF79BA9-38A5-469E-A5F4-723A1AFB8F96}" type="sibTrans" cxnId="{57DA4B27-2840-445B-BA12-C22073F6F5A6}">
      <dgm:prSet/>
      <dgm:spPr/>
      <dgm:t>
        <a:bodyPr/>
        <a:lstStyle/>
        <a:p>
          <a:endParaRPr lang="en-GB"/>
        </a:p>
      </dgm:t>
    </dgm:pt>
    <dgm:pt modelId="{572E14F8-8F9A-4E34-A94A-12746280469D}">
      <dgm:prSet custT="1"/>
      <dgm:spPr/>
      <dgm:t>
        <a:bodyPr/>
        <a:lstStyle/>
        <a:p>
          <a:r>
            <a:rPr lang="de-DE" sz="2400" b="1" noProof="0" dirty="0" err="1" smtClean="0"/>
            <a:t>Comparison</a:t>
          </a:r>
          <a:r>
            <a:rPr lang="de-DE" sz="2400" b="1" noProof="0" dirty="0" smtClean="0"/>
            <a:t> </a:t>
          </a:r>
          <a:r>
            <a:rPr lang="de-DE" sz="2400" b="1" noProof="0" dirty="0" err="1" smtClean="0"/>
            <a:t>of</a:t>
          </a:r>
          <a:r>
            <a:rPr lang="de-DE" sz="2400" b="1" noProof="0" dirty="0" smtClean="0"/>
            <a:t> Transport Modes</a:t>
          </a:r>
        </a:p>
      </dgm:t>
    </dgm:pt>
    <dgm:pt modelId="{15BE10E6-CE1F-4AAB-AC38-DB3D43C57371}" type="parTrans" cxnId="{6D63C36B-D3FD-4162-B8F9-0881C7A07FC0}">
      <dgm:prSet/>
      <dgm:spPr/>
      <dgm:t>
        <a:bodyPr/>
        <a:lstStyle/>
        <a:p>
          <a:endParaRPr lang="en-GB"/>
        </a:p>
      </dgm:t>
    </dgm:pt>
    <dgm:pt modelId="{7A72DAB2-0BF4-4143-83BD-A727F1BC58F4}" type="sibTrans" cxnId="{6D63C36B-D3FD-4162-B8F9-0881C7A07FC0}">
      <dgm:prSet/>
      <dgm:spPr/>
      <dgm:t>
        <a:bodyPr/>
        <a:lstStyle/>
        <a:p>
          <a:endParaRPr lang="en-GB"/>
        </a:p>
      </dgm:t>
    </dgm:pt>
    <dgm:pt modelId="{44A77A73-1135-4C88-AC7E-9F4F93911E00}">
      <dgm:prSet custT="1"/>
      <dgm:spPr/>
      <dgm:t>
        <a:bodyPr/>
        <a:lstStyle/>
        <a:p>
          <a:r>
            <a:rPr lang="de-DE" sz="2400" noProof="0" dirty="0" err="1" smtClean="0"/>
            <a:t>Influencing</a:t>
          </a:r>
          <a:r>
            <a:rPr lang="de-DE" sz="2400" noProof="0" dirty="0" smtClean="0"/>
            <a:t> </a:t>
          </a:r>
          <a:r>
            <a:rPr lang="de-DE" sz="2400" noProof="0" dirty="0" err="1" smtClean="0"/>
            <a:t>Factor</a:t>
          </a:r>
          <a:r>
            <a:rPr lang="de-DE" sz="2400" noProof="0" dirty="0" smtClean="0"/>
            <a:t> Society</a:t>
          </a:r>
        </a:p>
      </dgm:t>
    </dgm:pt>
    <dgm:pt modelId="{A2E4573A-8242-43BC-B890-73A26A80D04A}" type="parTrans" cxnId="{8173CE70-9FD5-4E90-A42D-647AFC827CF8}">
      <dgm:prSet/>
      <dgm:spPr/>
      <dgm:t>
        <a:bodyPr/>
        <a:lstStyle/>
        <a:p>
          <a:endParaRPr lang="en-GB"/>
        </a:p>
      </dgm:t>
    </dgm:pt>
    <dgm:pt modelId="{FC4AADF4-39BA-4B47-87C5-BB99229333A0}" type="sibTrans" cxnId="{8173CE70-9FD5-4E90-A42D-647AFC827CF8}">
      <dgm:prSet/>
      <dgm:spPr/>
      <dgm:t>
        <a:bodyPr/>
        <a:lstStyle/>
        <a:p>
          <a:endParaRPr lang="en-GB"/>
        </a:p>
      </dgm:t>
    </dgm:pt>
    <dgm:pt modelId="{D2FBAA6B-0649-4A7D-B8DE-F6658D838F30}">
      <dgm:prSet custT="1"/>
      <dgm:spPr/>
      <dgm:t>
        <a:bodyPr/>
        <a:lstStyle/>
        <a:p>
          <a:r>
            <a:rPr lang="de-DE" sz="2400" b="0" noProof="0" dirty="0" err="1" smtClean="0"/>
            <a:t>Sustainable</a:t>
          </a:r>
          <a:r>
            <a:rPr lang="de-DE" sz="2400" b="0" noProof="0" dirty="0" smtClean="0"/>
            <a:t> Transport Modes</a:t>
          </a:r>
        </a:p>
      </dgm:t>
    </dgm:pt>
    <dgm:pt modelId="{7212CE93-716A-4539-AE99-EF3E2AE99506}" type="parTrans" cxnId="{63B99079-3372-4082-83F3-0475D6A80051}">
      <dgm:prSet/>
      <dgm:spPr/>
      <dgm:t>
        <a:bodyPr/>
        <a:lstStyle/>
        <a:p>
          <a:endParaRPr lang="en-GB"/>
        </a:p>
      </dgm:t>
    </dgm:pt>
    <dgm:pt modelId="{A2417E87-50AA-4831-B47A-6864B3E01D71}" type="sibTrans" cxnId="{63B99079-3372-4082-83F3-0475D6A80051}">
      <dgm:prSet/>
      <dgm:spPr/>
      <dgm:t>
        <a:bodyPr/>
        <a:lstStyle/>
        <a:p>
          <a:endParaRPr lang="en-GB"/>
        </a:p>
      </dgm:t>
    </dgm:pt>
    <dgm:pt modelId="{21D39A2F-BAC1-4289-8F24-F016AF77BB4F}">
      <dgm:prSet custT="1"/>
      <dgm:spPr/>
      <dgm:t>
        <a:bodyPr/>
        <a:lstStyle/>
        <a:p>
          <a:r>
            <a:rPr lang="de-DE" sz="2400" noProof="0" dirty="0" err="1" smtClean="0"/>
            <a:t>Challenges</a:t>
          </a:r>
          <a:r>
            <a:rPr lang="de-DE" sz="2400" noProof="0" dirty="0" smtClean="0"/>
            <a:t> </a:t>
          </a:r>
          <a:r>
            <a:rPr lang="de-DE" sz="2400" noProof="0" dirty="0" err="1" smtClean="0"/>
            <a:t>for</a:t>
          </a:r>
          <a:r>
            <a:rPr lang="de-DE" sz="2400" noProof="0" dirty="0" smtClean="0"/>
            <a:t> </a:t>
          </a:r>
          <a:r>
            <a:rPr lang="de-DE" sz="2400" noProof="0" dirty="0" err="1" smtClean="0"/>
            <a:t>Sustainable</a:t>
          </a:r>
          <a:r>
            <a:rPr lang="de-DE" sz="2400" noProof="0" dirty="0" smtClean="0"/>
            <a:t> </a:t>
          </a:r>
          <a:r>
            <a:rPr lang="de-DE" sz="2400" noProof="0" dirty="0" err="1" smtClean="0"/>
            <a:t>Freight</a:t>
          </a:r>
          <a:r>
            <a:rPr lang="de-DE" sz="2400" noProof="0" dirty="0" smtClean="0"/>
            <a:t> Transport</a:t>
          </a:r>
        </a:p>
      </dgm:t>
    </dgm:pt>
    <dgm:pt modelId="{5F6A7847-1FAD-44F6-8854-732DF8149DE1}" type="parTrans" cxnId="{99A3C52D-0F86-4A68-A6D1-08497F869BE6}">
      <dgm:prSet/>
      <dgm:spPr/>
      <dgm:t>
        <a:bodyPr/>
        <a:lstStyle/>
        <a:p>
          <a:endParaRPr lang="en-GB"/>
        </a:p>
      </dgm:t>
    </dgm:pt>
    <dgm:pt modelId="{4B07FC59-520C-4141-9607-12038714EAE6}" type="sibTrans" cxnId="{99A3C52D-0F86-4A68-A6D1-08497F869BE6}">
      <dgm:prSet/>
      <dgm:spPr/>
      <dgm:t>
        <a:bodyPr/>
        <a:lstStyle/>
        <a:p>
          <a:endParaRPr lang="en-GB"/>
        </a:p>
      </dgm:t>
    </dgm:pt>
    <dgm:pt modelId="{AE6139D5-D84B-4711-8A6A-A5161E022A99}" type="pres">
      <dgm:prSet presAssocID="{754914D3-2823-4D9D-9B5F-8AAE908A2791}" presName="Name0" presStyleCnt="0">
        <dgm:presLayoutVars>
          <dgm:chMax val="7"/>
          <dgm:chPref val="7"/>
          <dgm:dir/>
        </dgm:presLayoutVars>
      </dgm:prSet>
      <dgm:spPr/>
      <dgm:t>
        <a:bodyPr/>
        <a:lstStyle/>
        <a:p>
          <a:endParaRPr lang="de-DE"/>
        </a:p>
      </dgm:t>
    </dgm:pt>
    <dgm:pt modelId="{00F42187-34FD-4D8B-A449-F316E9EB9AFA}" type="pres">
      <dgm:prSet presAssocID="{754914D3-2823-4D9D-9B5F-8AAE908A2791}" presName="Name1" presStyleCnt="0"/>
      <dgm:spPr/>
      <dgm:t>
        <a:bodyPr/>
        <a:lstStyle/>
        <a:p>
          <a:endParaRPr lang="de-AT"/>
        </a:p>
      </dgm:t>
    </dgm:pt>
    <dgm:pt modelId="{C168C53D-163A-4892-8EF0-B5326C3FF8C8}" type="pres">
      <dgm:prSet presAssocID="{754914D3-2823-4D9D-9B5F-8AAE908A2791}" presName="cycle" presStyleCnt="0"/>
      <dgm:spPr/>
      <dgm:t>
        <a:bodyPr/>
        <a:lstStyle/>
        <a:p>
          <a:endParaRPr lang="de-AT"/>
        </a:p>
      </dgm:t>
    </dgm:pt>
    <dgm:pt modelId="{0FAB2C97-DF89-43B9-B7B2-C745E026F562}" type="pres">
      <dgm:prSet presAssocID="{754914D3-2823-4D9D-9B5F-8AAE908A2791}" presName="srcNode" presStyleLbl="node1" presStyleIdx="0" presStyleCnt="5"/>
      <dgm:spPr/>
      <dgm:t>
        <a:bodyPr/>
        <a:lstStyle/>
        <a:p>
          <a:endParaRPr lang="de-AT"/>
        </a:p>
      </dgm:t>
    </dgm:pt>
    <dgm:pt modelId="{93855F07-44CB-45DE-B464-761E63A71CD5}" type="pres">
      <dgm:prSet presAssocID="{754914D3-2823-4D9D-9B5F-8AAE908A2791}" presName="conn" presStyleLbl="parChTrans1D2" presStyleIdx="0" presStyleCnt="1"/>
      <dgm:spPr/>
      <dgm:t>
        <a:bodyPr/>
        <a:lstStyle/>
        <a:p>
          <a:endParaRPr lang="de-DE"/>
        </a:p>
      </dgm:t>
    </dgm:pt>
    <dgm:pt modelId="{D258DE45-194F-4470-A0BE-D234AB24927B}" type="pres">
      <dgm:prSet presAssocID="{754914D3-2823-4D9D-9B5F-8AAE908A2791}" presName="extraNode" presStyleLbl="node1" presStyleIdx="0" presStyleCnt="5"/>
      <dgm:spPr/>
      <dgm:t>
        <a:bodyPr/>
        <a:lstStyle/>
        <a:p>
          <a:endParaRPr lang="de-AT"/>
        </a:p>
      </dgm:t>
    </dgm:pt>
    <dgm:pt modelId="{BF8CDB65-7F63-46ED-AD6F-299BB5E410A3}" type="pres">
      <dgm:prSet presAssocID="{754914D3-2823-4D9D-9B5F-8AAE908A2791}" presName="dstNode" presStyleLbl="node1" presStyleIdx="0" presStyleCnt="5"/>
      <dgm:spPr/>
      <dgm:t>
        <a:bodyPr/>
        <a:lstStyle/>
        <a:p>
          <a:endParaRPr lang="de-AT"/>
        </a:p>
      </dgm:t>
    </dgm:pt>
    <dgm:pt modelId="{2B62C432-4905-40F9-9530-D2F004B7D3F6}" type="pres">
      <dgm:prSet presAssocID="{98FFCFD7-6EAF-43B3-B073-F90520D80DD2}" presName="text_1" presStyleLbl="node1" presStyleIdx="0" presStyleCnt="5">
        <dgm:presLayoutVars>
          <dgm:bulletEnabled val="1"/>
        </dgm:presLayoutVars>
      </dgm:prSet>
      <dgm:spPr/>
      <dgm:t>
        <a:bodyPr/>
        <a:lstStyle/>
        <a:p>
          <a:endParaRPr lang="en-GB"/>
        </a:p>
      </dgm:t>
    </dgm:pt>
    <dgm:pt modelId="{7D7CD6F4-5BF8-4820-9EDA-8C7339E21069}" type="pres">
      <dgm:prSet presAssocID="{98FFCFD7-6EAF-43B3-B073-F90520D80DD2}" presName="accent_1" presStyleCnt="0"/>
      <dgm:spPr/>
      <dgm:t>
        <a:bodyPr/>
        <a:lstStyle/>
        <a:p>
          <a:endParaRPr lang="en-GB"/>
        </a:p>
      </dgm:t>
    </dgm:pt>
    <dgm:pt modelId="{C2A52F33-F895-4B2F-BC4C-05306D79D5F7}" type="pres">
      <dgm:prSet presAssocID="{98FFCFD7-6EAF-43B3-B073-F90520D80DD2}" presName="accentRepeatNode" presStyleLbl="solidFgAcc1" presStyleIdx="0" presStyleCnt="5"/>
      <dgm:spPr>
        <a:solidFill>
          <a:srgbClr val="92D050"/>
        </a:solidFill>
      </dgm:spPr>
      <dgm:t>
        <a:bodyPr/>
        <a:lstStyle/>
        <a:p>
          <a:endParaRPr lang="en-GB"/>
        </a:p>
      </dgm:t>
    </dgm:pt>
    <dgm:pt modelId="{A29E20C2-4062-4701-941A-96E5E9546BBD}" type="pres">
      <dgm:prSet presAssocID="{D2FBAA6B-0649-4A7D-B8DE-F6658D838F30}" presName="text_2" presStyleLbl="node1" presStyleIdx="1" presStyleCnt="5">
        <dgm:presLayoutVars>
          <dgm:bulletEnabled val="1"/>
        </dgm:presLayoutVars>
      </dgm:prSet>
      <dgm:spPr/>
      <dgm:t>
        <a:bodyPr/>
        <a:lstStyle/>
        <a:p>
          <a:endParaRPr lang="en-GB"/>
        </a:p>
      </dgm:t>
    </dgm:pt>
    <dgm:pt modelId="{9CD94E1B-0FBE-4194-9A51-A23FB831ABB9}" type="pres">
      <dgm:prSet presAssocID="{D2FBAA6B-0649-4A7D-B8DE-F6658D838F30}" presName="accent_2" presStyleCnt="0"/>
      <dgm:spPr/>
    </dgm:pt>
    <dgm:pt modelId="{EB1F24B5-C955-4DF0-8B66-30DE1C707555}" type="pres">
      <dgm:prSet presAssocID="{D2FBAA6B-0649-4A7D-B8DE-F6658D838F30}" presName="accentRepeatNode" presStyleLbl="solidFgAcc1" presStyleIdx="1" presStyleCnt="5"/>
      <dgm:spPr/>
    </dgm:pt>
    <dgm:pt modelId="{213C5082-0FBD-4670-9DFB-4C2018BBD7E8}" type="pres">
      <dgm:prSet presAssocID="{572E14F8-8F9A-4E34-A94A-12746280469D}" presName="text_3" presStyleLbl="node1" presStyleIdx="2" presStyleCnt="5">
        <dgm:presLayoutVars>
          <dgm:bulletEnabled val="1"/>
        </dgm:presLayoutVars>
      </dgm:prSet>
      <dgm:spPr/>
      <dgm:t>
        <a:bodyPr/>
        <a:lstStyle/>
        <a:p>
          <a:endParaRPr lang="en-GB"/>
        </a:p>
      </dgm:t>
    </dgm:pt>
    <dgm:pt modelId="{57195DA5-13D7-4D64-BABD-02B647B6585A}" type="pres">
      <dgm:prSet presAssocID="{572E14F8-8F9A-4E34-A94A-12746280469D}" presName="accent_3" presStyleCnt="0"/>
      <dgm:spPr/>
    </dgm:pt>
    <dgm:pt modelId="{53114754-F35B-4924-8329-EDA5A56352F4}" type="pres">
      <dgm:prSet presAssocID="{572E14F8-8F9A-4E34-A94A-12746280469D}" presName="accentRepeatNode" presStyleLbl="solidFgAcc1" presStyleIdx="2" presStyleCnt="5"/>
      <dgm:spPr/>
    </dgm:pt>
    <dgm:pt modelId="{56100353-DA78-4DFE-93FB-E136ADC1A1B2}" type="pres">
      <dgm:prSet presAssocID="{21D39A2F-BAC1-4289-8F24-F016AF77BB4F}" presName="text_4" presStyleLbl="node1" presStyleIdx="3" presStyleCnt="5">
        <dgm:presLayoutVars>
          <dgm:bulletEnabled val="1"/>
        </dgm:presLayoutVars>
      </dgm:prSet>
      <dgm:spPr/>
      <dgm:t>
        <a:bodyPr/>
        <a:lstStyle/>
        <a:p>
          <a:endParaRPr lang="en-GB"/>
        </a:p>
      </dgm:t>
    </dgm:pt>
    <dgm:pt modelId="{22428253-B547-483B-81B3-FBFA5D9DAAFA}" type="pres">
      <dgm:prSet presAssocID="{21D39A2F-BAC1-4289-8F24-F016AF77BB4F}" presName="accent_4" presStyleCnt="0"/>
      <dgm:spPr/>
    </dgm:pt>
    <dgm:pt modelId="{36D88088-1D9D-40D6-BE20-8C223E60D045}" type="pres">
      <dgm:prSet presAssocID="{21D39A2F-BAC1-4289-8F24-F016AF77BB4F}" presName="accentRepeatNode" presStyleLbl="solidFgAcc1" presStyleIdx="3" presStyleCnt="5"/>
      <dgm:spPr/>
    </dgm:pt>
    <dgm:pt modelId="{0968A4EE-66E0-4DA5-B46C-661C25F5873D}" type="pres">
      <dgm:prSet presAssocID="{44A77A73-1135-4C88-AC7E-9F4F93911E00}" presName="text_5" presStyleLbl="node1" presStyleIdx="4" presStyleCnt="5">
        <dgm:presLayoutVars>
          <dgm:bulletEnabled val="1"/>
        </dgm:presLayoutVars>
      </dgm:prSet>
      <dgm:spPr/>
      <dgm:t>
        <a:bodyPr/>
        <a:lstStyle/>
        <a:p>
          <a:endParaRPr lang="en-GB"/>
        </a:p>
      </dgm:t>
    </dgm:pt>
    <dgm:pt modelId="{58AF1325-2A2F-4695-938C-7B8F8DCA2F8D}" type="pres">
      <dgm:prSet presAssocID="{44A77A73-1135-4C88-AC7E-9F4F93911E00}" presName="accent_5" presStyleCnt="0"/>
      <dgm:spPr/>
    </dgm:pt>
    <dgm:pt modelId="{837F4E03-AA9D-44BB-93B2-9AE14EEAA468}" type="pres">
      <dgm:prSet presAssocID="{44A77A73-1135-4C88-AC7E-9F4F93911E00}" presName="accentRepeatNode" presStyleLbl="solidFgAcc1" presStyleIdx="4" presStyleCnt="5"/>
      <dgm:spPr/>
    </dgm:pt>
  </dgm:ptLst>
  <dgm:cxnLst>
    <dgm:cxn modelId="{E07AF042-8FF1-408A-B89E-45A4258C4723}" type="presOf" srcId="{572E14F8-8F9A-4E34-A94A-12746280469D}" destId="{213C5082-0FBD-4670-9DFB-4C2018BBD7E8}" srcOrd="0" destOrd="0" presId="urn:microsoft.com/office/officeart/2008/layout/VerticalCurvedList"/>
    <dgm:cxn modelId="{112D099D-3B74-41FB-9987-B0874F317F66}" type="presOf" srcId="{754914D3-2823-4D9D-9B5F-8AAE908A2791}" destId="{AE6139D5-D84B-4711-8A6A-A5161E022A99}" srcOrd="0" destOrd="0" presId="urn:microsoft.com/office/officeart/2008/layout/VerticalCurvedList"/>
    <dgm:cxn modelId="{87720E15-DB1E-41BF-8B89-2A7E24F86C6F}" type="presOf" srcId="{21D39A2F-BAC1-4289-8F24-F016AF77BB4F}" destId="{56100353-DA78-4DFE-93FB-E136ADC1A1B2}" srcOrd="0" destOrd="0" presId="urn:microsoft.com/office/officeart/2008/layout/VerticalCurvedList"/>
    <dgm:cxn modelId="{6D63C36B-D3FD-4162-B8F9-0881C7A07FC0}" srcId="{754914D3-2823-4D9D-9B5F-8AAE908A2791}" destId="{572E14F8-8F9A-4E34-A94A-12746280469D}" srcOrd="2" destOrd="0" parTransId="{15BE10E6-CE1F-4AAB-AC38-DB3D43C57371}" sibTransId="{7A72DAB2-0BF4-4143-83BD-A727F1BC58F4}"/>
    <dgm:cxn modelId="{9D61296A-D695-4477-9252-C90B8172B5DA}" type="presOf" srcId="{0CF79BA9-38A5-469E-A5F4-723A1AFB8F96}" destId="{93855F07-44CB-45DE-B464-761E63A71CD5}" srcOrd="0" destOrd="0" presId="urn:microsoft.com/office/officeart/2008/layout/VerticalCurvedList"/>
    <dgm:cxn modelId="{5C4F2F3E-4870-4F38-B47D-B160759A2159}" type="presOf" srcId="{44A77A73-1135-4C88-AC7E-9F4F93911E00}" destId="{0968A4EE-66E0-4DA5-B46C-661C25F5873D}" srcOrd="0" destOrd="0" presId="urn:microsoft.com/office/officeart/2008/layout/VerticalCurvedList"/>
    <dgm:cxn modelId="{57DA4B27-2840-445B-BA12-C22073F6F5A6}" srcId="{754914D3-2823-4D9D-9B5F-8AAE908A2791}" destId="{98FFCFD7-6EAF-43B3-B073-F90520D80DD2}" srcOrd="0" destOrd="0" parTransId="{0CEDF57B-D459-45D7-A350-FD28016FAB11}" sibTransId="{0CF79BA9-38A5-469E-A5F4-723A1AFB8F96}"/>
    <dgm:cxn modelId="{99A3C52D-0F86-4A68-A6D1-08497F869BE6}" srcId="{754914D3-2823-4D9D-9B5F-8AAE908A2791}" destId="{21D39A2F-BAC1-4289-8F24-F016AF77BB4F}" srcOrd="3" destOrd="0" parTransId="{5F6A7847-1FAD-44F6-8854-732DF8149DE1}" sibTransId="{4B07FC59-520C-4141-9607-12038714EAE6}"/>
    <dgm:cxn modelId="{8173CE70-9FD5-4E90-A42D-647AFC827CF8}" srcId="{754914D3-2823-4D9D-9B5F-8AAE908A2791}" destId="{44A77A73-1135-4C88-AC7E-9F4F93911E00}" srcOrd="4" destOrd="0" parTransId="{A2E4573A-8242-43BC-B890-73A26A80D04A}" sibTransId="{FC4AADF4-39BA-4B47-87C5-BB99229333A0}"/>
    <dgm:cxn modelId="{C20947BA-AC12-4645-A222-8ED16837D4A8}" type="presOf" srcId="{98FFCFD7-6EAF-43B3-B073-F90520D80DD2}" destId="{2B62C432-4905-40F9-9530-D2F004B7D3F6}" srcOrd="0" destOrd="0" presId="urn:microsoft.com/office/officeart/2008/layout/VerticalCurvedList"/>
    <dgm:cxn modelId="{63B99079-3372-4082-83F3-0475D6A80051}" srcId="{754914D3-2823-4D9D-9B5F-8AAE908A2791}" destId="{D2FBAA6B-0649-4A7D-B8DE-F6658D838F30}" srcOrd="1" destOrd="0" parTransId="{7212CE93-716A-4539-AE99-EF3E2AE99506}" sibTransId="{A2417E87-50AA-4831-B47A-6864B3E01D71}"/>
    <dgm:cxn modelId="{903662E2-DFAE-4519-8344-4E3E867FFBCA}" type="presOf" srcId="{D2FBAA6B-0649-4A7D-B8DE-F6658D838F30}" destId="{A29E20C2-4062-4701-941A-96E5E9546BBD}" srcOrd="0" destOrd="0" presId="urn:microsoft.com/office/officeart/2008/layout/VerticalCurvedList"/>
    <dgm:cxn modelId="{BFBC33BB-B0E1-4C09-9926-E4C4976951C5}" type="presParOf" srcId="{AE6139D5-D84B-4711-8A6A-A5161E022A99}" destId="{00F42187-34FD-4D8B-A449-F316E9EB9AFA}" srcOrd="0" destOrd="0" presId="urn:microsoft.com/office/officeart/2008/layout/VerticalCurvedList"/>
    <dgm:cxn modelId="{2348F494-2153-4A11-AAAA-9C75187D4DF4}" type="presParOf" srcId="{00F42187-34FD-4D8B-A449-F316E9EB9AFA}" destId="{C168C53D-163A-4892-8EF0-B5326C3FF8C8}" srcOrd="0" destOrd="0" presId="urn:microsoft.com/office/officeart/2008/layout/VerticalCurvedList"/>
    <dgm:cxn modelId="{F412C659-4E8B-452B-B88A-8290D3F05AF3}" type="presParOf" srcId="{C168C53D-163A-4892-8EF0-B5326C3FF8C8}" destId="{0FAB2C97-DF89-43B9-B7B2-C745E026F562}" srcOrd="0" destOrd="0" presId="urn:microsoft.com/office/officeart/2008/layout/VerticalCurvedList"/>
    <dgm:cxn modelId="{34362140-AA5C-4955-BFAF-01D3A06F5200}" type="presParOf" srcId="{C168C53D-163A-4892-8EF0-B5326C3FF8C8}" destId="{93855F07-44CB-45DE-B464-761E63A71CD5}" srcOrd="1" destOrd="0" presId="urn:microsoft.com/office/officeart/2008/layout/VerticalCurvedList"/>
    <dgm:cxn modelId="{994BC537-F249-4910-BA61-551BB2A022E6}" type="presParOf" srcId="{C168C53D-163A-4892-8EF0-B5326C3FF8C8}" destId="{D258DE45-194F-4470-A0BE-D234AB24927B}" srcOrd="2" destOrd="0" presId="urn:microsoft.com/office/officeart/2008/layout/VerticalCurvedList"/>
    <dgm:cxn modelId="{744BC0D0-5AE4-4FD9-B671-E2299D02C1C4}" type="presParOf" srcId="{C168C53D-163A-4892-8EF0-B5326C3FF8C8}" destId="{BF8CDB65-7F63-46ED-AD6F-299BB5E410A3}" srcOrd="3" destOrd="0" presId="urn:microsoft.com/office/officeart/2008/layout/VerticalCurvedList"/>
    <dgm:cxn modelId="{53CECEFE-5792-4A3C-8C0D-19DC2C466122}" type="presParOf" srcId="{00F42187-34FD-4D8B-A449-F316E9EB9AFA}" destId="{2B62C432-4905-40F9-9530-D2F004B7D3F6}" srcOrd="1" destOrd="0" presId="urn:microsoft.com/office/officeart/2008/layout/VerticalCurvedList"/>
    <dgm:cxn modelId="{05FF1733-DEC4-4861-9F34-7B255E0988AF}" type="presParOf" srcId="{00F42187-34FD-4D8B-A449-F316E9EB9AFA}" destId="{7D7CD6F4-5BF8-4820-9EDA-8C7339E21069}" srcOrd="2" destOrd="0" presId="urn:microsoft.com/office/officeart/2008/layout/VerticalCurvedList"/>
    <dgm:cxn modelId="{5B8A300A-569A-4635-8021-41515D364DB4}" type="presParOf" srcId="{7D7CD6F4-5BF8-4820-9EDA-8C7339E21069}" destId="{C2A52F33-F895-4B2F-BC4C-05306D79D5F7}" srcOrd="0" destOrd="0" presId="urn:microsoft.com/office/officeart/2008/layout/VerticalCurvedList"/>
    <dgm:cxn modelId="{2980FEF2-60E2-47CF-A388-C9FD2063FD7A}" type="presParOf" srcId="{00F42187-34FD-4D8B-A449-F316E9EB9AFA}" destId="{A29E20C2-4062-4701-941A-96E5E9546BBD}" srcOrd="3" destOrd="0" presId="urn:microsoft.com/office/officeart/2008/layout/VerticalCurvedList"/>
    <dgm:cxn modelId="{1948F9FC-99B2-4CAA-8F08-EF820493B530}" type="presParOf" srcId="{00F42187-34FD-4D8B-A449-F316E9EB9AFA}" destId="{9CD94E1B-0FBE-4194-9A51-A23FB831ABB9}" srcOrd="4" destOrd="0" presId="urn:microsoft.com/office/officeart/2008/layout/VerticalCurvedList"/>
    <dgm:cxn modelId="{36D3A702-A912-4833-A89A-A1631BB34E07}" type="presParOf" srcId="{9CD94E1B-0FBE-4194-9A51-A23FB831ABB9}" destId="{EB1F24B5-C955-4DF0-8B66-30DE1C707555}" srcOrd="0" destOrd="0" presId="urn:microsoft.com/office/officeart/2008/layout/VerticalCurvedList"/>
    <dgm:cxn modelId="{7EA87467-8F1B-4FB5-A9E4-AB4886532A61}" type="presParOf" srcId="{00F42187-34FD-4D8B-A449-F316E9EB9AFA}" destId="{213C5082-0FBD-4670-9DFB-4C2018BBD7E8}" srcOrd="5" destOrd="0" presId="urn:microsoft.com/office/officeart/2008/layout/VerticalCurvedList"/>
    <dgm:cxn modelId="{EBD27862-251C-4F2B-B562-A9F9A8A7DB1D}" type="presParOf" srcId="{00F42187-34FD-4D8B-A449-F316E9EB9AFA}" destId="{57195DA5-13D7-4D64-BABD-02B647B6585A}" srcOrd="6" destOrd="0" presId="urn:microsoft.com/office/officeart/2008/layout/VerticalCurvedList"/>
    <dgm:cxn modelId="{EB84C711-E19B-41A4-BB88-74C4BF6EA451}" type="presParOf" srcId="{57195DA5-13D7-4D64-BABD-02B647B6585A}" destId="{53114754-F35B-4924-8329-EDA5A56352F4}" srcOrd="0" destOrd="0" presId="urn:microsoft.com/office/officeart/2008/layout/VerticalCurvedList"/>
    <dgm:cxn modelId="{2555B0C0-59FA-436D-A997-578E4A46FD70}" type="presParOf" srcId="{00F42187-34FD-4D8B-A449-F316E9EB9AFA}" destId="{56100353-DA78-4DFE-93FB-E136ADC1A1B2}" srcOrd="7" destOrd="0" presId="urn:microsoft.com/office/officeart/2008/layout/VerticalCurvedList"/>
    <dgm:cxn modelId="{4A79B356-89A9-4BDA-A98E-0C2EDBAEC813}" type="presParOf" srcId="{00F42187-34FD-4D8B-A449-F316E9EB9AFA}" destId="{22428253-B547-483B-81B3-FBFA5D9DAAFA}" srcOrd="8" destOrd="0" presId="urn:microsoft.com/office/officeart/2008/layout/VerticalCurvedList"/>
    <dgm:cxn modelId="{C99F2E69-5C5C-41EB-AA96-50B339BE824B}" type="presParOf" srcId="{22428253-B547-483B-81B3-FBFA5D9DAAFA}" destId="{36D88088-1D9D-40D6-BE20-8C223E60D045}" srcOrd="0" destOrd="0" presId="urn:microsoft.com/office/officeart/2008/layout/VerticalCurvedList"/>
    <dgm:cxn modelId="{2B350BB1-8CF5-4933-A84A-5028EBCD6ECA}" type="presParOf" srcId="{00F42187-34FD-4D8B-A449-F316E9EB9AFA}" destId="{0968A4EE-66E0-4DA5-B46C-661C25F5873D}" srcOrd="9" destOrd="0" presId="urn:microsoft.com/office/officeart/2008/layout/VerticalCurvedList"/>
    <dgm:cxn modelId="{1309492E-98F5-40FE-91A8-66FA8150D5F8}" type="presParOf" srcId="{00F42187-34FD-4D8B-A449-F316E9EB9AFA}" destId="{58AF1325-2A2F-4695-938C-7B8F8DCA2F8D}" srcOrd="10" destOrd="0" presId="urn:microsoft.com/office/officeart/2008/layout/VerticalCurvedList"/>
    <dgm:cxn modelId="{E55E05F7-EAA2-4044-A4EB-566DF05D4DE4}" type="presParOf" srcId="{58AF1325-2A2F-4695-938C-7B8F8DCA2F8D}" destId="{837F4E03-AA9D-44BB-93B2-9AE14EEAA46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E381F880-9DC3-4DBC-85DA-5FA398B99430}">
      <dgm:prSet phldrT="[Text]" custT="1"/>
      <dgm:spPr/>
      <dgm:t>
        <a:bodyPr/>
        <a:lstStyle/>
        <a:p>
          <a:r>
            <a:rPr lang="de-DE" sz="2000" noProof="0" dirty="0" smtClean="0"/>
            <a:t>Transportation </a:t>
          </a:r>
          <a:r>
            <a:rPr lang="de-DE" sz="2000" noProof="0" dirty="0" err="1" smtClean="0"/>
            <a:t>speed</a:t>
          </a:r>
          <a:endParaRPr lang="de-DE" sz="2000" noProof="0" dirty="0" smtClean="0"/>
        </a:p>
        <a:p>
          <a:r>
            <a:rPr lang="de-DE" sz="2000" noProof="0" dirty="0" smtClean="0"/>
            <a:t>Area </a:t>
          </a:r>
          <a:r>
            <a:rPr lang="de-DE" sz="2000" noProof="0" dirty="0" err="1" smtClean="0"/>
            <a:t>coverage</a:t>
          </a:r>
          <a:endParaRPr lang="de-DE" sz="2000" noProof="0" dirty="0" smtClean="0"/>
        </a:p>
        <a:p>
          <a:r>
            <a:rPr lang="de-DE" sz="2000" noProof="0" dirty="0" smtClean="0"/>
            <a:t>Networking </a:t>
          </a:r>
          <a:r>
            <a:rPr lang="de-DE" sz="2000" noProof="0" dirty="0" err="1" smtClean="0"/>
            <a:t>capability</a:t>
          </a:r>
          <a:endParaRPr lang="de-DE" sz="2000" noProof="0" dirty="0" smtClean="0"/>
        </a:p>
        <a:p>
          <a:r>
            <a:rPr lang="de-DE" sz="2000" noProof="0" dirty="0" err="1" smtClean="0"/>
            <a:t>Flexibility</a:t>
          </a:r>
          <a:endParaRPr lang="de-DE" sz="2000" noProof="0" dirty="0" smtClean="0"/>
        </a:p>
        <a:p>
          <a:r>
            <a:rPr lang="de-DE" sz="2000" noProof="0" dirty="0" smtClean="0"/>
            <a:t>Technical </a:t>
          </a:r>
          <a:r>
            <a:rPr lang="de-DE" sz="2000" noProof="0" dirty="0" err="1" smtClean="0"/>
            <a:t>progress</a:t>
          </a:r>
          <a:endParaRPr lang="de-DE" sz="2000" noProof="0" dirty="0" smtClean="0"/>
        </a:p>
        <a:p>
          <a:r>
            <a:rPr lang="de-DE" sz="2000" noProof="0" dirty="0" smtClean="0"/>
            <a:t>Low </a:t>
          </a:r>
          <a:r>
            <a:rPr lang="de-DE" sz="2000" noProof="0" dirty="0" err="1" smtClean="0"/>
            <a:t>utilization</a:t>
          </a:r>
          <a:r>
            <a:rPr lang="de-DE" sz="2000" noProof="0" dirty="0" smtClean="0"/>
            <a:t> </a:t>
          </a:r>
          <a:r>
            <a:rPr lang="de-DE" sz="2000" noProof="0" dirty="0" err="1" smtClean="0"/>
            <a:t>costs</a:t>
          </a:r>
          <a:r>
            <a:rPr lang="de-DE" sz="2000" noProof="0" dirty="0" smtClean="0"/>
            <a:t> </a:t>
          </a:r>
          <a:endParaRPr lang="de-DE" sz="2000" noProof="0" dirty="0"/>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000" noProof="0" dirty="0" err="1" smtClean="0"/>
            <a:t>Rising</a:t>
          </a:r>
          <a:r>
            <a:rPr lang="de-DE" sz="2000" noProof="0" dirty="0" smtClean="0"/>
            <a:t> </a:t>
          </a:r>
          <a:r>
            <a:rPr lang="de-DE" sz="2000" noProof="0" dirty="0" err="1" smtClean="0"/>
            <a:t>costs</a:t>
          </a:r>
          <a:endParaRPr lang="de-DE" sz="2000" noProof="0" dirty="0" smtClean="0">
            <a:sym typeface="Wingdings" panose="05000000000000000000" pitchFamily="2" charset="2"/>
          </a:endParaRPr>
        </a:p>
        <a:p>
          <a:r>
            <a:rPr lang="de-DE" sz="2000" noProof="0" dirty="0" smtClean="0">
              <a:sym typeface="Wingdings" panose="05000000000000000000" pitchFamily="2" charset="2"/>
            </a:rPr>
            <a:t>Time </a:t>
          </a:r>
          <a:r>
            <a:rPr lang="de-DE" sz="2000" noProof="0" dirty="0" err="1" smtClean="0">
              <a:sym typeface="Wingdings" panose="05000000000000000000" pitchFamily="2" charset="2"/>
            </a:rPr>
            <a:t>restrictions</a:t>
          </a:r>
          <a:r>
            <a:rPr lang="de-DE" sz="2000" noProof="0" dirty="0" smtClean="0">
              <a:sym typeface="Wingdings" panose="05000000000000000000" pitchFamily="2" charset="2"/>
            </a:rPr>
            <a:t>  </a:t>
          </a:r>
          <a:r>
            <a:rPr lang="de-DE" sz="2000" noProof="0" dirty="0" err="1" smtClean="0">
              <a:sym typeface="Wingdings" panose="05000000000000000000" pitchFamily="2" charset="2"/>
            </a:rPr>
            <a:t>driving</a:t>
          </a:r>
          <a:r>
            <a:rPr lang="de-DE" sz="2000" noProof="0" dirty="0" smtClean="0">
              <a:sym typeface="Wingdings" panose="05000000000000000000" pitchFamily="2" charset="2"/>
            </a:rPr>
            <a:t> </a:t>
          </a:r>
          <a:r>
            <a:rPr lang="de-DE" sz="2000" noProof="0" dirty="0" err="1" smtClean="0">
              <a:sym typeface="Wingdings" panose="05000000000000000000" pitchFamily="2" charset="2"/>
            </a:rPr>
            <a:t>bans</a:t>
          </a:r>
          <a:endParaRPr lang="de-DE" sz="2000" noProof="0" dirty="0" smtClean="0">
            <a:sym typeface="Wingdings" panose="05000000000000000000" pitchFamily="2" charset="2"/>
          </a:endParaRPr>
        </a:p>
        <a:p>
          <a:r>
            <a:rPr lang="de-DE" sz="2000" noProof="0" dirty="0" smtClean="0">
              <a:sym typeface="Wingdings" panose="05000000000000000000" pitchFamily="2" charset="2"/>
            </a:rPr>
            <a:t>Environmental </a:t>
          </a:r>
          <a:r>
            <a:rPr lang="de-DE" sz="2000" noProof="0" dirty="0" err="1" smtClean="0">
              <a:sym typeface="Wingdings" panose="05000000000000000000" pitchFamily="2" charset="2"/>
            </a:rPr>
            <a:t>aspects</a:t>
          </a:r>
          <a:r>
            <a:rPr lang="de-DE" sz="2000" noProof="0" dirty="0" smtClean="0">
              <a:sym typeface="Wingdings" panose="05000000000000000000" pitchFamily="2" charset="2"/>
            </a:rPr>
            <a:t> (CO2-emissions, </a:t>
          </a:r>
          <a:r>
            <a:rPr lang="de-DE" sz="2000" noProof="0" dirty="0" err="1" smtClean="0">
              <a:sym typeface="Wingdings" panose="05000000000000000000" pitchFamily="2" charset="2"/>
            </a:rPr>
            <a:t>din</a:t>
          </a:r>
          <a:r>
            <a:rPr lang="de-DE" sz="2000" noProof="0" dirty="0" smtClean="0">
              <a:sym typeface="Wingdings" panose="05000000000000000000" pitchFamily="2" charset="2"/>
            </a:rPr>
            <a:t>, </a:t>
          </a:r>
          <a:r>
            <a:rPr lang="de-DE" sz="2000" noProof="0" dirty="0" err="1" smtClean="0">
              <a:sym typeface="Wingdings" panose="05000000000000000000" pitchFamily="2" charset="2"/>
            </a:rPr>
            <a:t>accidents</a:t>
          </a:r>
          <a:r>
            <a:rPr lang="de-DE" sz="2000" noProof="0" dirty="0" smtClean="0">
              <a:sym typeface="Wingdings" panose="05000000000000000000" pitchFamily="2" charset="2"/>
            </a:rPr>
            <a:t>,…)</a:t>
          </a:r>
          <a:r>
            <a:rPr lang="de-DE" sz="2000" noProof="0" dirty="0" smtClean="0"/>
            <a:t> </a:t>
          </a:r>
          <a:endParaRPr lang="de-DE" sz="2000" noProof="0" dirty="0"/>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a:ln>
          <a:solidFill>
            <a:srgbClr val="92D050"/>
          </a:solidFill>
        </a:ln>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a:solidFill>
          <a:srgbClr val="92D050"/>
        </a:solidFill>
        <a:ln>
          <a:solidFill>
            <a:srgbClr val="92D050"/>
          </a:solidFill>
        </a:ln>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5ECA50E8-C670-4C6A-B464-E97128C8DEE8}" type="presOf" srcId="{A4B8B6D7-1F2F-472F-80BF-F55E51EF34B4}" destId="{58AF2CD3-BEB7-4C62-BCF0-31F388F74B93}" srcOrd="0" destOrd="0" presId="urn:microsoft.com/office/officeart/2009/3/layout/PlusandMinus"/>
    <dgm:cxn modelId="{08AE8F04-4135-47C5-B3F6-345B513C5487}" srcId="{8449697C-FC95-4421-B101-89BE582803B8}" destId="{A4B8B6D7-1F2F-472F-80BF-F55E51EF34B4}" srcOrd="1" destOrd="0" parTransId="{D26CE15A-C4AB-46BF-83FC-18015F603810}" sibTransId="{D8EEB9E0-4EC2-4FFE-A284-8C8CAEC3B6B8}"/>
    <dgm:cxn modelId="{53CA7D24-B5EB-44FF-88C9-27164A41CBFF}" type="presOf" srcId="{E381F880-9DC3-4DBC-85DA-5FA398B99430}" destId="{E2559051-6E0A-4117-A0CE-2E7DEA7EA08B}"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878E4B16-1BFE-481F-AE75-52B5F0AF6E49}" type="presOf" srcId="{8449697C-FC95-4421-B101-89BE582803B8}" destId="{92884008-2A39-4319-866C-248EBFA87014}" srcOrd="0" destOrd="0" presId="urn:microsoft.com/office/officeart/2009/3/layout/PlusandMinus"/>
    <dgm:cxn modelId="{30E36CE3-8696-4D0A-9FCE-BAEF6DCB8385}" type="presParOf" srcId="{92884008-2A39-4319-866C-248EBFA87014}" destId="{35D22335-C9BA-4DA5-AA47-515C45813889}" srcOrd="0" destOrd="0" presId="urn:microsoft.com/office/officeart/2009/3/layout/PlusandMinus"/>
    <dgm:cxn modelId="{F174424E-BFFF-4A9A-80D0-5C6B89059D28}" type="presParOf" srcId="{92884008-2A39-4319-866C-248EBFA87014}" destId="{E2559051-6E0A-4117-A0CE-2E7DEA7EA08B}" srcOrd="1" destOrd="0" presId="urn:microsoft.com/office/officeart/2009/3/layout/PlusandMinus"/>
    <dgm:cxn modelId="{3EA56D6C-A9D4-4AFF-B1E5-E03B24FF3ADB}" type="presParOf" srcId="{92884008-2A39-4319-866C-248EBFA87014}" destId="{58AF2CD3-BEB7-4C62-BCF0-31F388F74B93}" srcOrd="2" destOrd="0" presId="urn:microsoft.com/office/officeart/2009/3/layout/PlusandMinus"/>
    <dgm:cxn modelId="{5841315D-0870-4571-8AF8-6C47D4591CA5}" type="presParOf" srcId="{92884008-2A39-4319-866C-248EBFA87014}" destId="{0280E279-A1B9-477C-8BD5-810C6E71925E}" srcOrd="3" destOrd="0" presId="urn:microsoft.com/office/officeart/2009/3/layout/PlusandMinus"/>
    <dgm:cxn modelId="{3BC0C90A-2DAB-4F61-98F7-44D96DC8E26F}" type="presParOf" srcId="{92884008-2A39-4319-866C-248EBFA87014}" destId="{AB93A9C8-FEF8-4AEE-ACA3-581756AE0CAC}" srcOrd="4" destOrd="0" presId="urn:microsoft.com/office/officeart/2009/3/layout/PlusandMinus"/>
    <dgm:cxn modelId="{42F5B9B5-D597-4E32-88FD-8199AB3D1F35}"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49697C-FC95-4421-B101-89BE582803B8}" type="doc">
      <dgm:prSet loTypeId="urn:microsoft.com/office/officeart/2009/3/layout/PlusandMinus" loCatId="relationship" qsTypeId="urn:microsoft.com/office/officeart/2005/8/quickstyle/simple1" qsCatId="simple" csTypeId="urn:microsoft.com/office/officeart/2005/8/colors/colorful5" csCatId="colorful" phldr="1"/>
      <dgm:spPr/>
      <dgm:t>
        <a:bodyPr/>
        <a:lstStyle/>
        <a:p>
          <a:endParaRPr lang="en-US"/>
        </a:p>
      </dgm:t>
    </dgm:pt>
    <dgm:pt modelId="{E381F880-9DC3-4DBC-85DA-5FA398B99430}">
      <dgm:prSet phldrT="[Text]" custT="1"/>
      <dgm:spPr/>
      <dgm:t>
        <a:bodyPr/>
        <a:lstStyle/>
        <a:p>
          <a:r>
            <a:rPr lang="de-DE" sz="2000" dirty="0" smtClean="0"/>
            <a:t>Speed</a:t>
          </a:r>
        </a:p>
        <a:p>
          <a:r>
            <a:rPr lang="de-DE" sz="2000" dirty="0" err="1" smtClean="0"/>
            <a:t>Mass</a:t>
          </a:r>
          <a:r>
            <a:rPr lang="de-DE" sz="2000" dirty="0" smtClean="0"/>
            <a:t> </a:t>
          </a:r>
          <a:r>
            <a:rPr lang="de-DE" sz="2000" dirty="0" err="1" smtClean="0"/>
            <a:t>efficiency</a:t>
          </a:r>
          <a:endParaRPr lang="de-DE" sz="2000" dirty="0" smtClean="0"/>
        </a:p>
        <a:p>
          <a:r>
            <a:rPr lang="de-DE" sz="2000" dirty="0" err="1" smtClean="0"/>
            <a:t>Predictability</a:t>
          </a:r>
          <a:endParaRPr lang="de-DE" sz="2000" dirty="0" smtClean="0"/>
        </a:p>
        <a:p>
          <a:r>
            <a:rPr lang="de-DE" sz="2000" dirty="0" err="1" smtClean="0"/>
            <a:t>Safety</a:t>
          </a:r>
          <a:r>
            <a:rPr lang="de-DE" sz="2000" dirty="0" smtClean="0"/>
            <a:t> </a:t>
          </a:r>
          <a:r>
            <a:rPr lang="de-DE" sz="2000" dirty="0" err="1" smtClean="0"/>
            <a:t>and</a:t>
          </a:r>
          <a:r>
            <a:rPr lang="de-DE" sz="2000" dirty="0" smtClean="0"/>
            <a:t> </a:t>
          </a:r>
          <a:r>
            <a:rPr lang="de-DE" sz="2000" dirty="0" err="1" smtClean="0"/>
            <a:t>security</a:t>
          </a:r>
          <a:endParaRPr lang="de-DE" sz="2000" dirty="0" smtClean="0"/>
        </a:p>
        <a:p>
          <a:r>
            <a:rPr lang="de-DE" sz="2000" dirty="0" smtClean="0"/>
            <a:t>Transportation </a:t>
          </a:r>
          <a:r>
            <a:rPr lang="de-DE" sz="2000" dirty="0" err="1" smtClean="0"/>
            <a:t>price</a:t>
          </a:r>
          <a:endParaRPr lang="de-DE" sz="2000" dirty="0" smtClean="0"/>
        </a:p>
        <a:p>
          <a:r>
            <a:rPr lang="de-DE" sz="2000" dirty="0" smtClean="0"/>
            <a:t>Environmental </a:t>
          </a:r>
          <a:r>
            <a:rPr lang="de-DE" sz="2000" dirty="0" err="1" smtClean="0"/>
            <a:t>aspects</a:t>
          </a:r>
          <a:r>
            <a:rPr lang="de-DE" sz="2000" dirty="0" smtClean="0"/>
            <a:t> (CO2-Emissions)</a:t>
          </a:r>
        </a:p>
      </dgm:t>
    </dgm:pt>
    <dgm:pt modelId="{CB24BB2A-1E0D-4C7D-87DD-5C96EA53F076}" type="parTrans" cxnId="{C9AFA861-03FC-4CE5-ABC2-26222658C490}">
      <dgm:prSet/>
      <dgm:spPr/>
      <dgm:t>
        <a:bodyPr/>
        <a:lstStyle/>
        <a:p>
          <a:endParaRPr lang="en-US"/>
        </a:p>
      </dgm:t>
    </dgm:pt>
    <dgm:pt modelId="{C0E2D5B9-4D9E-4EE9-9FC4-506E624843B4}" type="sibTrans" cxnId="{C9AFA861-03FC-4CE5-ABC2-26222658C490}">
      <dgm:prSet/>
      <dgm:spPr/>
      <dgm:t>
        <a:bodyPr/>
        <a:lstStyle/>
        <a:p>
          <a:endParaRPr lang="en-US"/>
        </a:p>
      </dgm:t>
    </dgm:pt>
    <dgm:pt modelId="{A4B8B6D7-1F2F-472F-80BF-F55E51EF34B4}">
      <dgm:prSet phldrT="[Text]" custT="1"/>
      <dgm:spPr/>
      <dgm:t>
        <a:bodyPr/>
        <a:lstStyle/>
        <a:p>
          <a:r>
            <a:rPr lang="de-DE" sz="2000" noProof="0" dirty="0" err="1" smtClean="0"/>
            <a:t>Difficulty</a:t>
          </a:r>
          <a:r>
            <a:rPr lang="de-DE" sz="2000" noProof="0" dirty="0" smtClean="0"/>
            <a:t> in </a:t>
          </a:r>
          <a:r>
            <a:rPr lang="de-DE" sz="2000" noProof="0" dirty="0" err="1" smtClean="0"/>
            <a:t>crossing</a:t>
          </a:r>
          <a:r>
            <a:rPr lang="de-DE" sz="2000" noProof="0" dirty="0" smtClean="0"/>
            <a:t> </a:t>
          </a:r>
          <a:r>
            <a:rPr lang="de-DE" sz="2000" noProof="0" dirty="0" err="1" smtClean="0"/>
            <a:t>borders</a:t>
          </a:r>
          <a:endParaRPr lang="de-DE" sz="2000" noProof="0" dirty="0" smtClean="0"/>
        </a:p>
        <a:p>
          <a:r>
            <a:rPr lang="de-DE" sz="2000" noProof="0" dirty="0" err="1" smtClean="0"/>
            <a:t>Flexibility</a:t>
          </a:r>
          <a:endParaRPr lang="de-DE" sz="2000" noProof="0" dirty="0" smtClean="0"/>
        </a:p>
        <a:p>
          <a:r>
            <a:rPr lang="de-DE" sz="2000" noProof="0" dirty="0" smtClean="0"/>
            <a:t>Tracking </a:t>
          </a:r>
          <a:r>
            <a:rPr lang="de-DE" sz="2000" noProof="0" dirty="0" err="1" smtClean="0"/>
            <a:t>and</a:t>
          </a:r>
          <a:r>
            <a:rPr lang="de-DE" sz="2000" noProof="0" dirty="0" smtClean="0"/>
            <a:t> </a:t>
          </a:r>
          <a:r>
            <a:rPr lang="de-DE" sz="2000" noProof="0" dirty="0" err="1" smtClean="0"/>
            <a:t>tracing</a:t>
          </a:r>
          <a:endParaRPr lang="de-DE" sz="2000" noProof="0" dirty="0" smtClean="0"/>
        </a:p>
        <a:p>
          <a:r>
            <a:rPr lang="de-DE" sz="2000" noProof="0" dirty="0" err="1" smtClean="0"/>
            <a:t>Energy</a:t>
          </a:r>
          <a:r>
            <a:rPr lang="de-DE" sz="2000" noProof="0" dirty="0" smtClean="0"/>
            <a:t> </a:t>
          </a:r>
          <a:r>
            <a:rPr lang="de-DE" sz="2000" noProof="0" dirty="0" err="1" smtClean="0"/>
            <a:t>costs</a:t>
          </a:r>
          <a:r>
            <a:rPr lang="de-DE" sz="2000" noProof="0" dirty="0" smtClean="0"/>
            <a:t> </a:t>
          </a:r>
          <a:endParaRPr lang="de-DE" sz="2000" noProof="0" dirty="0"/>
        </a:p>
      </dgm:t>
    </dgm:pt>
    <dgm:pt modelId="{D26CE15A-C4AB-46BF-83FC-18015F603810}" type="parTrans" cxnId="{08AE8F04-4135-47C5-B3F6-345B513C5487}">
      <dgm:prSet/>
      <dgm:spPr/>
      <dgm:t>
        <a:bodyPr/>
        <a:lstStyle/>
        <a:p>
          <a:endParaRPr lang="en-US"/>
        </a:p>
      </dgm:t>
    </dgm:pt>
    <dgm:pt modelId="{D8EEB9E0-4EC2-4FFE-A284-8C8CAEC3B6B8}" type="sibTrans" cxnId="{08AE8F04-4135-47C5-B3F6-345B513C5487}">
      <dgm:prSet/>
      <dgm:spPr/>
      <dgm:t>
        <a:bodyPr/>
        <a:lstStyle/>
        <a:p>
          <a:endParaRPr lang="en-US"/>
        </a:p>
      </dgm:t>
    </dgm:pt>
    <dgm:pt modelId="{92884008-2A39-4319-866C-248EBFA87014}" type="pres">
      <dgm:prSet presAssocID="{8449697C-FC95-4421-B101-89BE582803B8}" presName="Name0" presStyleCnt="0">
        <dgm:presLayoutVars>
          <dgm:chMax val="2"/>
          <dgm:chPref val="2"/>
          <dgm:dir/>
          <dgm:animOne/>
          <dgm:resizeHandles val="exact"/>
        </dgm:presLayoutVars>
      </dgm:prSet>
      <dgm:spPr/>
      <dgm:t>
        <a:bodyPr/>
        <a:lstStyle/>
        <a:p>
          <a:endParaRPr lang="en-GB"/>
        </a:p>
      </dgm:t>
    </dgm:pt>
    <dgm:pt modelId="{35D22335-C9BA-4DA5-AA47-515C45813889}" type="pres">
      <dgm:prSet presAssocID="{8449697C-FC95-4421-B101-89BE582803B8}" presName="Background" presStyleLbl="bgImgPlace1" presStyleIdx="0" presStyleCnt="1" custLinFactNeighborX="396" custLinFactNeighborY="641"/>
      <dgm:spPr/>
      <dgm:t>
        <a:bodyPr/>
        <a:lstStyle/>
        <a:p>
          <a:endParaRPr lang="en-GB"/>
        </a:p>
      </dgm:t>
    </dgm:pt>
    <dgm:pt modelId="{E2559051-6E0A-4117-A0CE-2E7DEA7EA08B}" type="pres">
      <dgm:prSet presAssocID="{8449697C-FC95-4421-B101-89BE582803B8}" presName="ParentText1" presStyleLbl="revTx" presStyleIdx="0" presStyleCnt="2">
        <dgm:presLayoutVars>
          <dgm:chMax val="0"/>
          <dgm:chPref val="0"/>
          <dgm:bulletEnabled val="1"/>
        </dgm:presLayoutVars>
      </dgm:prSet>
      <dgm:spPr/>
      <dgm:t>
        <a:bodyPr/>
        <a:lstStyle/>
        <a:p>
          <a:endParaRPr lang="en-GB"/>
        </a:p>
      </dgm:t>
    </dgm:pt>
    <dgm:pt modelId="{58AF2CD3-BEB7-4C62-BCF0-31F388F74B93}" type="pres">
      <dgm:prSet presAssocID="{8449697C-FC95-4421-B101-89BE582803B8}" presName="ParentText2" presStyleLbl="revTx" presStyleIdx="1" presStyleCnt="2">
        <dgm:presLayoutVars>
          <dgm:chMax val="0"/>
          <dgm:chPref val="0"/>
          <dgm:bulletEnabled val="1"/>
        </dgm:presLayoutVars>
      </dgm:prSet>
      <dgm:spPr/>
      <dgm:t>
        <a:bodyPr/>
        <a:lstStyle/>
        <a:p>
          <a:endParaRPr lang="en-GB"/>
        </a:p>
      </dgm:t>
    </dgm:pt>
    <dgm:pt modelId="{0280E279-A1B9-477C-8BD5-810C6E71925E}" type="pres">
      <dgm:prSet presAssocID="{8449697C-FC95-4421-B101-89BE582803B8}" presName="Plus" presStyleLbl="alignNode1" presStyleIdx="0" presStyleCnt="2" custScaleX="41916" custScaleY="39497"/>
      <dgm:spPr>
        <a:solidFill>
          <a:srgbClr val="92D050"/>
        </a:solidFill>
        <a:ln>
          <a:solidFill>
            <a:srgbClr val="92D050"/>
          </a:solidFill>
        </a:ln>
      </dgm:spPr>
      <dgm:t>
        <a:bodyPr/>
        <a:lstStyle/>
        <a:p>
          <a:endParaRPr lang="en-GB"/>
        </a:p>
      </dgm:t>
    </dgm:pt>
    <dgm:pt modelId="{AB93A9C8-FEF8-4AEE-ACA3-581756AE0CAC}" type="pres">
      <dgm:prSet presAssocID="{8449697C-FC95-4421-B101-89BE582803B8}" presName="Minus" presStyleLbl="alignNode1" presStyleIdx="1" presStyleCnt="2" custFlipVert="1" custScaleX="49600" custScaleY="47629"/>
      <dgm:spPr>
        <a:solidFill>
          <a:srgbClr val="92D050"/>
        </a:solidFill>
        <a:ln>
          <a:solidFill>
            <a:srgbClr val="92D050"/>
          </a:solidFill>
        </a:ln>
      </dgm:spPr>
      <dgm:t>
        <a:bodyPr/>
        <a:lstStyle/>
        <a:p>
          <a:endParaRPr lang="en-GB"/>
        </a:p>
      </dgm:t>
    </dgm:pt>
    <dgm:pt modelId="{7E3B3D97-7B5D-47D2-A4D9-0E98B28C9933}" type="pres">
      <dgm:prSet presAssocID="{8449697C-FC95-4421-B101-89BE582803B8}" presName="Divider" presStyleLbl="parChTrans1D1" presStyleIdx="0" presStyleCnt="1"/>
      <dgm:spPr/>
      <dgm:t>
        <a:bodyPr/>
        <a:lstStyle/>
        <a:p>
          <a:endParaRPr lang="en-GB"/>
        </a:p>
      </dgm:t>
    </dgm:pt>
  </dgm:ptLst>
  <dgm:cxnLst>
    <dgm:cxn modelId="{9159FF4E-A363-495D-BA5D-9FA5E5DC1ED1}" type="presOf" srcId="{A4B8B6D7-1F2F-472F-80BF-F55E51EF34B4}" destId="{58AF2CD3-BEB7-4C62-BCF0-31F388F74B93}" srcOrd="0" destOrd="0" presId="urn:microsoft.com/office/officeart/2009/3/layout/PlusandMinus"/>
    <dgm:cxn modelId="{08AE8F04-4135-47C5-B3F6-345B513C5487}" srcId="{8449697C-FC95-4421-B101-89BE582803B8}" destId="{A4B8B6D7-1F2F-472F-80BF-F55E51EF34B4}" srcOrd="1" destOrd="0" parTransId="{D26CE15A-C4AB-46BF-83FC-18015F603810}" sibTransId="{D8EEB9E0-4EC2-4FFE-A284-8C8CAEC3B6B8}"/>
    <dgm:cxn modelId="{1685A2EA-C6D1-4E5C-9E3B-B3C5875B1AE8}" type="presOf" srcId="{8449697C-FC95-4421-B101-89BE582803B8}" destId="{92884008-2A39-4319-866C-248EBFA87014}" srcOrd="0" destOrd="0" presId="urn:microsoft.com/office/officeart/2009/3/layout/PlusandMinus"/>
    <dgm:cxn modelId="{C9AFA861-03FC-4CE5-ABC2-26222658C490}" srcId="{8449697C-FC95-4421-B101-89BE582803B8}" destId="{E381F880-9DC3-4DBC-85DA-5FA398B99430}" srcOrd="0" destOrd="0" parTransId="{CB24BB2A-1E0D-4C7D-87DD-5C96EA53F076}" sibTransId="{C0E2D5B9-4D9E-4EE9-9FC4-506E624843B4}"/>
    <dgm:cxn modelId="{6C934D08-B200-46FA-9F15-F1758351B608}" type="presOf" srcId="{E381F880-9DC3-4DBC-85DA-5FA398B99430}" destId="{E2559051-6E0A-4117-A0CE-2E7DEA7EA08B}" srcOrd="0" destOrd="0" presId="urn:microsoft.com/office/officeart/2009/3/layout/PlusandMinus"/>
    <dgm:cxn modelId="{E809E1B7-89D0-41D1-BA46-ADBDF2E8C3AD}" type="presParOf" srcId="{92884008-2A39-4319-866C-248EBFA87014}" destId="{35D22335-C9BA-4DA5-AA47-515C45813889}" srcOrd="0" destOrd="0" presId="urn:microsoft.com/office/officeart/2009/3/layout/PlusandMinus"/>
    <dgm:cxn modelId="{A2251DCC-4F51-4C52-B5D8-195E496E3903}" type="presParOf" srcId="{92884008-2A39-4319-866C-248EBFA87014}" destId="{E2559051-6E0A-4117-A0CE-2E7DEA7EA08B}" srcOrd="1" destOrd="0" presId="urn:microsoft.com/office/officeart/2009/3/layout/PlusandMinus"/>
    <dgm:cxn modelId="{9B421C91-CD6B-486E-A425-E708B6F3B520}" type="presParOf" srcId="{92884008-2A39-4319-866C-248EBFA87014}" destId="{58AF2CD3-BEB7-4C62-BCF0-31F388F74B93}" srcOrd="2" destOrd="0" presId="urn:microsoft.com/office/officeart/2009/3/layout/PlusandMinus"/>
    <dgm:cxn modelId="{2A7FB4A9-2683-4FD6-82FC-3ECC055A20DE}" type="presParOf" srcId="{92884008-2A39-4319-866C-248EBFA87014}" destId="{0280E279-A1B9-477C-8BD5-810C6E71925E}" srcOrd="3" destOrd="0" presId="urn:microsoft.com/office/officeart/2009/3/layout/PlusandMinus"/>
    <dgm:cxn modelId="{29DBAB1E-277B-4BA9-B9B6-66486C9D994F}" type="presParOf" srcId="{92884008-2A39-4319-866C-248EBFA87014}" destId="{AB93A9C8-FEF8-4AEE-ACA3-581756AE0CAC}" srcOrd="4" destOrd="0" presId="urn:microsoft.com/office/officeart/2009/3/layout/PlusandMinus"/>
    <dgm:cxn modelId="{C6674C50-CA8E-4387-AA66-EA512B626564}" type="presParOf" srcId="{92884008-2A39-4319-866C-248EBFA87014}" destId="{7E3B3D97-7B5D-47D2-A4D9-0E98B28C9933}"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smtClean="0"/>
            <a:t>Traffic </a:t>
          </a:r>
          <a:r>
            <a:rPr lang="de-DE" sz="2400" b="1" kern="1200" noProof="0" dirty="0" err="1" smtClean="0"/>
            <a:t>and</a:t>
          </a:r>
          <a:r>
            <a:rPr lang="de-DE" sz="2400" b="1" kern="1200" noProof="0" dirty="0" smtClean="0"/>
            <a:t> Environment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Sustainable</a:t>
          </a:r>
          <a:r>
            <a:rPr lang="de-DE" sz="2400" kern="1200" noProof="0" dirty="0" smtClean="0"/>
            <a:t> Transport Modes</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Comparison</a:t>
          </a:r>
          <a:r>
            <a:rPr lang="de-DE" sz="2400" kern="1200" noProof="0" dirty="0" smtClean="0"/>
            <a:t> </a:t>
          </a:r>
          <a:r>
            <a:rPr lang="de-DE" sz="2400" kern="1200" noProof="0" dirty="0" err="1" smtClean="0"/>
            <a:t>of</a:t>
          </a:r>
          <a:r>
            <a:rPr lang="de-DE" sz="2400" kern="1200" noProof="0" dirty="0" smtClean="0"/>
            <a:t> Transport Modes</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Challenges</a:t>
          </a:r>
          <a:r>
            <a:rPr lang="de-DE" sz="2400" kern="1200" noProof="0" dirty="0" smtClean="0"/>
            <a:t> </a:t>
          </a:r>
          <a:r>
            <a:rPr lang="de-DE" sz="2400" kern="1200" noProof="0" dirty="0" err="1" smtClean="0"/>
            <a:t>for</a:t>
          </a:r>
          <a:r>
            <a:rPr lang="de-DE" sz="2400" kern="1200" noProof="0" dirty="0" smtClean="0"/>
            <a:t> </a:t>
          </a:r>
          <a:r>
            <a:rPr lang="de-DE" sz="2400" kern="1200" noProof="0" dirty="0" err="1" smtClean="0"/>
            <a:t>Sustainable</a:t>
          </a:r>
          <a:r>
            <a:rPr lang="de-DE" sz="2400" kern="1200" noProof="0" dirty="0" smtClean="0"/>
            <a:t> </a:t>
          </a:r>
          <a:r>
            <a:rPr lang="de-DE" sz="2400" kern="1200" noProof="0" dirty="0" err="1" smtClean="0"/>
            <a:t>Freight</a:t>
          </a:r>
          <a:r>
            <a:rPr lang="de-DE" sz="2400" kern="1200" noProof="0" dirty="0" smtClean="0"/>
            <a:t> Transport</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Influencing</a:t>
          </a:r>
          <a:r>
            <a:rPr lang="de-DE" sz="2400" kern="1200" noProof="0" dirty="0" smtClean="0"/>
            <a:t> </a:t>
          </a:r>
          <a:r>
            <a:rPr lang="de-DE" sz="2400" kern="1200" noProof="0" dirty="0" err="1" smtClean="0"/>
            <a:t>Factor</a:t>
          </a:r>
          <a:r>
            <a:rPr lang="de-DE" sz="2400" kern="1200" noProof="0" dirty="0" smtClean="0"/>
            <a:t> Society</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dirty="0" smtClean="0"/>
            <a:t>Low </a:t>
          </a:r>
          <a:r>
            <a:rPr lang="de-DE" sz="2000" kern="1200" dirty="0" err="1" smtClean="0"/>
            <a:t>transport</a:t>
          </a:r>
          <a:r>
            <a:rPr lang="de-DE" sz="2000" kern="1200" dirty="0" smtClean="0"/>
            <a:t> </a:t>
          </a:r>
          <a:r>
            <a:rPr lang="de-DE" sz="2000" kern="1200" dirty="0" err="1" smtClean="0"/>
            <a:t>costs</a:t>
          </a:r>
          <a:r>
            <a:rPr lang="de-DE" sz="2000" kern="1200" dirty="0" smtClean="0"/>
            <a:t>	</a:t>
          </a:r>
        </a:p>
        <a:p>
          <a:pPr lvl="0" algn="l" defTabSz="889000">
            <a:lnSpc>
              <a:spcPct val="90000"/>
            </a:lnSpc>
            <a:spcBef>
              <a:spcPct val="0"/>
            </a:spcBef>
            <a:spcAft>
              <a:spcPct val="35000"/>
            </a:spcAft>
          </a:pPr>
          <a:r>
            <a:rPr lang="de-DE" sz="2000" kern="1200" dirty="0" err="1" smtClean="0"/>
            <a:t>Mass</a:t>
          </a:r>
          <a:r>
            <a:rPr lang="de-DE" sz="2000" kern="1200" dirty="0" smtClean="0"/>
            <a:t> Efficiency</a:t>
          </a:r>
        </a:p>
        <a:p>
          <a:pPr lvl="0" algn="l" defTabSz="889000">
            <a:lnSpc>
              <a:spcPct val="90000"/>
            </a:lnSpc>
            <a:spcBef>
              <a:spcPct val="0"/>
            </a:spcBef>
            <a:spcAft>
              <a:spcPct val="35000"/>
            </a:spcAft>
          </a:pPr>
          <a:r>
            <a:rPr lang="de-DE" sz="2000" kern="1200" dirty="0" smtClean="0"/>
            <a:t>Environmental </a:t>
          </a:r>
          <a:r>
            <a:rPr lang="de-DE" sz="2000" kern="1200" dirty="0" err="1" smtClean="0"/>
            <a:t>friendliness</a:t>
          </a:r>
          <a:endParaRPr lang="de-DE" sz="2000" kern="1200" dirty="0" smtClean="0"/>
        </a:p>
        <a:p>
          <a:pPr lvl="0" algn="l" defTabSz="889000">
            <a:lnSpc>
              <a:spcPct val="90000"/>
            </a:lnSpc>
            <a:spcBef>
              <a:spcPct val="0"/>
            </a:spcBef>
            <a:spcAft>
              <a:spcPct val="35000"/>
            </a:spcAft>
          </a:pPr>
          <a:r>
            <a:rPr lang="de-DE" sz="2000" kern="1200" dirty="0" err="1" smtClean="0"/>
            <a:t>Saftey</a:t>
          </a:r>
          <a:r>
            <a:rPr lang="de-DE" sz="2000" kern="1200" dirty="0" smtClean="0"/>
            <a:t> </a:t>
          </a:r>
          <a:r>
            <a:rPr lang="de-DE" sz="2000" kern="1200" dirty="0" err="1" smtClean="0"/>
            <a:t>and</a:t>
          </a:r>
          <a:r>
            <a:rPr lang="de-DE" sz="2000" kern="1200" dirty="0" smtClean="0"/>
            <a:t> </a:t>
          </a:r>
          <a:r>
            <a:rPr lang="de-DE" sz="2000" kern="1200" dirty="0" err="1" smtClean="0"/>
            <a:t>security</a:t>
          </a:r>
          <a:endParaRPr lang="de-DE" sz="2000" kern="1200" dirty="0" smtClean="0"/>
        </a:p>
        <a:p>
          <a:pPr lvl="0" algn="l" defTabSz="889000">
            <a:lnSpc>
              <a:spcPct val="90000"/>
            </a:lnSpc>
            <a:spcBef>
              <a:spcPct val="0"/>
            </a:spcBef>
            <a:spcAft>
              <a:spcPct val="35000"/>
            </a:spcAft>
          </a:pPr>
          <a:r>
            <a:rPr lang="de-DE" sz="2000" kern="1200" dirty="0" smtClean="0"/>
            <a:t>Transport </a:t>
          </a:r>
          <a:r>
            <a:rPr lang="de-DE" sz="2000" kern="1200" dirty="0" err="1" smtClean="0"/>
            <a:t>fequency</a:t>
          </a:r>
          <a:r>
            <a:rPr lang="de-DE" sz="2000" kern="1200" dirty="0" smtClean="0"/>
            <a:t> – 24hours operational </a:t>
          </a:r>
          <a:r>
            <a:rPr lang="de-DE" sz="2000" kern="1200" dirty="0" err="1" smtClean="0"/>
            <a:t>readiness</a:t>
          </a:r>
          <a:endParaRPr lang="de-DE" sz="2000" kern="1200" dirty="0" smtClean="0"/>
        </a:p>
        <a:p>
          <a:pPr lvl="0" algn="l" defTabSz="889000">
            <a:lnSpc>
              <a:spcPct val="90000"/>
            </a:lnSpc>
            <a:spcBef>
              <a:spcPct val="0"/>
            </a:spcBef>
            <a:spcAft>
              <a:spcPct val="35000"/>
            </a:spcAft>
          </a:pPr>
          <a:r>
            <a:rPr lang="de-DE" sz="2000" kern="1200" dirty="0" smtClean="0"/>
            <a:t>Low </a:t>
          </a:r>
          <a:r>
            <a:rPr lang="de-DE" sz="2000" kern="1200" dirty="0" err="1" smtClean="0"/>
            <a:t>infrastructure</a:t>
          </a:r>
          <a:r>
            <a:rPr lang="de-DE" sz="2000" kern="1200" dirty="0" smtClean="0"/>
            <a:t> </a:t>
          </a:r>
          <a:r>
            <a:rPr lang="de-DE" sz="2000" kern="1200" dirty="0" err="1" smtClean="0"/>
            <a:t>costs</a:t>
          </a:r>
          <a:endParaRPr lang="de-DE" sz="2000" kern="1200" dirty="0"/>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err="1" smtClean="0"/>
            <a:t>Dependency</a:t>
          </a:r>
          <a:r>
            <a:rPr lang="de-DE" sz="2000" kern="1200" noProof="0" dirty="0" smtClean="0"/>
            <a:t> on </a:t>
          </a:r>
          <a:r>
            <a:rPr lang="de-DE" sz="2000" kern="1200" noProof="0" dirty="0" err="1" smtClean="0"/>
            <a:t>fairway</a:t>
          </a:r>
          <a:r>
            <a:rPr lang="de-DE" sz="2000" kern="1200" noProof="0" dirty="0" smtClean="0"/>
            <a:t> </a:t>
          </a:r>
          <a:r>
            <a:rPr lang="de-DE" sz="2000" kern="1200" noProof="0" dirty="0" err="1" smtClean="0"/>
            <a:t>conditions</a:t>
          </a:r>
          <a:endParaRPr lang="de-DE" sz="2000" kern="1200" dirty="0" smtClean="0"/>
        </a:p>
        <a:p>
          <a:pPr lvl="0" algn="l" defTabSz="889000">
            <a:lnSpc>
              <a:spcPct val="90000"/>
            </a:lnSpc>
            <a:spcBef>
              <a:spcPct val="0"/>
            </a:spcBef>
            <a:spcAft>
              <a:spcPct val="35000"/>
            </a:spcAft>
          </a:pPr>
          <a:r>
            <a:rPr lang="de-DE" sz="2000" kern="1200" dirty="0" smtClean="0"/>
            <a:t>Low </a:t>
          </a:r>
          <a:r>
            <a:rPr lang="de-DE" sz="2000" kern="1200" dirty="0" err="1" smtClean="0"/>
            <a:t>transport</a:t>
          </a:r>
          <a:r>
            <a:rPr lang="de-DE" sz="2000" kern="1200" dirty="0" smtClean="0"/>
            <a:t> </a:t>
          </a:r>
          <a:r>
            <a:rPr lang="de-DE" sz="2000" kern="1200" dirty="0" err="1" smtClean="0"/>
            <a:t>speed</a:t>
          </a:r>
          <a:endParaRPr lang="de-DE" sz="2000" kern="1200" dirty="0" smtClean="0"/>
        </a:p>
        <a:p>
          <a:pPr lvl="0" algn="l" defTabSz="889000">
            <a:lnSpc>
              <a:spcPct val="90000"/>
            </a:lnSpc>
            <a:spcBef>
              <a:spcPct val="0"/>
            </a:spcBef>
            <a:spcAft>
              <a:spcPct val="35000"/>
            </a:spcAft>
          </a:pPr>
          <a:r>
            <a:rPr lang="de-DE" sz="2000" kern="1200" dirty="0" smtClean="0"/>
            <a:t>Low </a:t>
          </a:r>
          <a:r>
            <a:rPr lang="de-DE" sz="2000" kern="1200" dirty="0" err="1" smtClean="0"/>
            <a:t>network</a:t>
          </a:r>
          <a:r>
            <a:rPr lang="de-DE" sz="2000" kern="1200" dirty="0" smtClean="0"/>
            <a:t> </a:t>
          </a:r>
          <a:r>
            <a:rPr lang="de-DE" sz="2000" kern="1200" dirty="0" err="1" smtClean="0"/>
            <a:t>density</a:t>
          </a:r>
          <a:r>
            <a:rPr lang="de-DE" sz="2000" kern="1200" dirty="0" smtClean="0"/>
            <a:t> – </a:t>
          </a:r>
          <a:r>
            <a:rPr lang="de-DE" sz="2000" kern="1200" dirty="0" err="1" smtClean="0"/>
            <a:t>necessity</a:t>
          </a:r>
          <a:r>
            <a:rPr lang="de-DE" sz="2000" kern="1200" dirty="0" smtClean="0"/>
            <a:t> </a:t>
          </a:r>
          <a:r>
            <a:rPr lang="de-DE" sz="2000" kern="1200" dirty="0" err="1" smtClean="0"/>
            <a:t>of</a:t>
          </a:r>
          <a:r>
            <a:rPr lang="de-DE" sz="2000" kern="1200" dirty="0" smtClean="0"/>
            <a:t> </a:t>
          </a:r>
          <a:r>
            <a:rPr lang="de-DE" sz="2000" kern="1200" dirty="0" err="1" smtClean="0"/>
            <a:t>pre</a:t>
          </a:r>
          <a:r>
            <a:rPr lang="de-DE" sz="2000" kern="1200" dirty="0" smtClean="0"/>
            <a:t>/post-</a:t>
          </a:r>
          <a:r>
            <a:rPr lang="de-DE" sz="2000" kern="1200" dirty="0" err="1" smtClean="0"/>
            <a:t>travel</a:t>
          </a:r>
          <a:endParaRPr lang="de-DE" sz="2000" kern="1200" dirty="0"/>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Traffic </a:t>
          </a:r>
          <a:r>
            <a:rPr lang="de-DE" sz="2400" b="0" kern="1200" noProof="0" dirty="0" err="1" smtClean="0"/>
            <a:t>and</a:t>
          </a:r>
          <a:r>
            <a:rPr lang="de-DE" sz="2400" b="0" kern="1200" noProof="0" dirty="0" smtClean="0"/>
            <a:t> Environment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err="1" smtClean="0"/>
            <a:t>Sustainable</a:t>
          </a:r>
          <a:r>
            <a:rPr lang="de-DE" sz="2400" b="0" kern="1200" noProof="0" dirty="0" smtClean="0"/>
            <a:t> Transport Modes</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err="1" smtClean="0"/>
            <a:t>Comparison</a:t>
          </a:r>
          <a:r>
            <a:rPr lang="de-DE" sz="2400" b="0" kern="1200" noProof="0" dirty="0" smtClean="0"/>
            <a:t> </a:t>
          </a:r>
          <a:r>
            <a:rPr lang="de-DE" sz="2400" b="0" kern="1200" noProof="0" dirty="0" err="1" smtClean="0"/>
            <a:t>of</a:t>
          </a:r>
          <a:r>
            <a:rPr lang="de-DE" sz="2400" b="0" kern="1200" noProof="0" dirty="0" smtClean="0"/>
            <a:t> Transport Modes</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err="1" smtClean="0"/>
            <a:t>Challenges</a:t>
          </a:r>
          <a:r>
            <a:rPr lang="de-DE" sz="2400" b="1" kern="1200" noProof="0" dirty="0" smtClean="0"/>
            <a:t> </a:t>
          </a:r>
          <a:r>
            <a:rPr lang="de-DE" sz="2400" b="1" kern="1200" noProof="0" dirty="0" err="1" smtClean="0"/>
            <a:t>for</a:t>
          </a:r>
          <a:r>
            <a:rPr lang="de-DE" sz="2400" b="1" kern="1200" noProof="0" dirty="0" smtClean="0"/>
            <a:t> </a:t>
          </a:r>
          <a:r>
            <a:rPr lang="de-DE" sz="2400" b="1" kern="1200" noProof="0" dirty="0" err="1" smtClean="0"/>
            <a:t>Sustainable</a:t>
          </a:r>
          <a:r>
            <a:rPr lang="de-DE" sz="2400" b="1" kern="1200" noProof="0" dirty="0" smtClean="0"/>
            <a:t> </a:t>
          </a:r>
          <a:r>
            <a:rPr lang="de-DE" sz="2400" b="1" kern="1200" noProof="0" dirty="0" err="1" smtClean="0"/>
            <a:t>Freight</a:t>
          </a:r>
          <a:r>
            <a:rPr lang="de-DE" sz="2400" b="1" kern="1200" noProof="0" dirty="0" smtClean="0"/>
            <a:t> Transport</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Influencing</a:t>
          </a:r>
          <a:r>
            <a:rPr lang="de-DE" sz="2400" kern="1200" noProof="0" dirty="0" smtClean="0"/>
            <a:t> </a:t>
          </a:r>
          <a:r>
            <a:rPr lang="de-DE" sz="2400" kern="1200" noProof="0" dirty="0" err="1" smtClean="0"/>
            <a:t>Factor</a:t>
          </a:r>
          <a:r>
            <a:rPr lang="de-DE" sz="2400" kern="1200" noProof="0" dirty="0" smtClean="0"/>
            <a:t> Society</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47870-D96B-4730-AC8B-F54358B0234B}">
      <dsp:nvSpPr>
        <dsp:cNvPr id="0" name=""/>
        <dsp:cNvSpPr/>
      </dsp:nvSpPr>
      <dsp:spPr>
        <a:xfrm>
          <a:off x="2612" y="0"/>
          <a:ext cx="2513423" cy="2664295"/>
        </a:xfrm>
        <a:prstGeom prst="roundRect">
          <a:avLst>
            <a:gd name="adj" fmla="val 10000"/>
          </a:avLst>
        </a:prstGeom>
        <a:solidFill>
          <a:schemeClr val="lt1"/>
        </a:solidFill>
        <a:ln w="26425" cap="flat" cmpd="sng" algn="ctr">
          <a:solidFill>
            <a:srgbClr val="92D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noProof="0" dirty="0" err="1" smtClean="0">
              <a:solidFill>
                <a:schemeClr val="tx1">
                  <a:lumMod val="75000"/>
                  <a:lumOff val="25000"/>
                </a:schemeClr>
              </a:solidFill>
            </a:rPr>
            <a:t>Offer</a:t>
          </a:r>
          <a:r>
            <a:rPr lang="de-DE" sz="2000" b="1" kern="1200" noProof="0" dirty="0" smtClean="0">
              <a:solidFill>
                <a:schemeClr val="tx1">
                  <a:lumMod val="75000"/>
                  <a:lumOff val="25000"/>
                </a:schemeClr>
              </a:solidFill>
            </a:rPr>
            <a:t> </a:t>
          </a:r>
          <a:r>
            <a:rPr lang="de-DE" sz="2000" b="1" kern="1200" noProof="0" dirty="0" err="1" smtClean="0">
              <a:solidFill>
                <a:schemeClr val="tx1">
                  <a:lumMod val="75000"/>
                  <a:lumOff val="25000"/>
                </a:schemeClr>
              </a:solidFill>
            </a:rPr>
            <a:t>of</a:t>
          </a:r>
          <a:r>
            <a:rPr lang="de-DE" sz="2000" b="1" kern="1200" noProof="0" dirty="0" smtClean="0">
              <a:solidFill>
                <a:schemeClr val="tx1">
                  <a:lumMod val="75000"/>
                  <a:lumOff val="25000"/>
                </a:schemeClr>
              </a:solidFill>
            </a:rPr>
            <a:t> </a:t>
          </a:r>
          <a:r>
            <a:rPr lang="de-DE" sz="2000" b="1" kern="1200" noProof="0" dirty="0" err="1" smtClean="0">
              <a:solidFill>
                <a:schemeClr val="tx1">
                  <a:lumMod val="75000"/>
                  <a:lumOff val="25000"/>
                </a:schemeClr>
              </a:solidFill>
            </a:rPr>
            <a:t>Freight</a:t>
          </a:r>
          <a:r>
            <a:rPr lang="de-DE" sz="2000" b="1" kern="1200" noProof="0" dirty="0" smtClean="0">
              <a:solidFill>
                <a:schemeClr val="tx1">
                  <a:lumMod val="75000"/>
                  <a:lumOff val="25000"/>
                </a:schemeClr>
              </a:solidFill>
            </a:rPr>
            <a:t> Transport</a:t>
          </a:r>
          <a:endParaRPr lang="de-DE" sz="2000" b="1" kern="1200" noProof="0" dirty="0">
            <a:solidFill>
              <a:schemeClr val="tx1">
                <a:lumMod val="75000"/>
                <a:lumOff val="25000"/>
              </a:schemeClr>
            </a:solidFill>
          </a:endParaRPr>
        </a:p>
      </dsp:txBody>
      <dsp:txXfrm>
        <a:off x="2612" y="0"/>
        <a:ext cx="2513423" cy="799288"/>
      </dsp:txXfrm>
    </dsp:sp>
    <dsp:sp modelId="{88F91FAD-C427-4646-A6C0-635C51ABB4CF}">
      <dsp:nvSpPr>
        <dsp:cNvPr id="0" name=""/>
        <dsp:cNvSpPr/>
      </dsp:nvSpPr>
      <dsp:spPr>
        <a:xfrm>
          <a:off x="253955" y="799353"/>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Infrastructure</a:t>
          </a:r>
          <a:endParaRPr lang="de-DE" sz="1400" kern="1200" noProof="0" dirty="0"/>
        </a:p>
      </dsp:txBody>
      <dsp:txXfrm>
        <a:off x="265323" y="810721"/>
        <a:ext cx="1988003" cy="365395"/>
      </dsp:txXfrm>
    </dsp:sp>
    <dsp:sp modelId="{09CE868F-05D4-4935-AB51-D12575DF60BA}">
      <dsp:nvSpPr>
        <dsp:cNvPr id="0" name=""/>
        <dsp:cNvSpPr/>
      </dsp:nvSpPr>
      <dsp:spPr>
        <a:xfrm>
          <a:off x="253955" y="1247197"/>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New Technologies</a:t>
          </a:r>
        </a:p>
      </dsp:txBody>
      <dsp:txXfrm>
        <a:off x="265323" y="1258565"/>
        <a:ext cx="1988003" cy="365395"/>
      </dsp:txXfrm>
    </dsp:sp>
    <dsp:sp modelId="{AAA17150-39A2-498B-B35D-B4170F4888F8}">
      <dsp:nvSpPr>
        <dsp:cNvPr id="0" name=""/>
        <dsp:cNvSpPr/>
      </dsp:nvSpPr>
      <dsp:spPr>
        <a:xfrm>
          <a:off x="253955" y="1695041"/>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Free </a:t>
          </a:r>
          <a:r>
            <a:rPr lang="de-DE" sz="1400" kern="1200" noProof="0" dirty="0" err="1" smtClean="0"/>
            <a:t>Capacities</a:t>
          </a:r>
          <a:endParaRPr lang="de-DE" sz="1400" kern="1200" noProof="0" dirty="0"/>
        </a:p>
      </dsp:txBody>
      <dsp:txXfrm>
        <a:off x="265323" y="1706409"/>
        <a:ext cx="1988003" cy="365395"/>
      </dsp:txXfrm>
    </dsp:sp>
    <dsp:sp modelId="{2DEFD77D-543E-4866-A80A-4B6BC69A68BF}">
      <dsp:nvSpPr>
        <dsp:cNvPr id="0" name=""/>
        <dsp:cNvSpPr/>
      </dsp:nvSpPr>
      <dsp:spPr>
        <a:xfrm>
          <a:off x="253955" y="2142884"/>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err="1" smtClean="0"/>
            <a:t>Competition</a:t>
          </a:r>
          <a:r>
            <a:rPr lang="de-DE" sz="1400" kern="1200" noProof="0" dirty="0" smtClean="0"/>
            <a:t> </a:t>
          </a:r>
          <a:endParaRPr lang="de-DE" sz="1400" kern="1200" noProof="0" dirty="0"/>
        </a:p>
      </dsp:txBody>
      <dsp:txXfrm>
        <a:off x="265323" y="2154252"/>
        <a:ext cx="1988003" cy="365395"/>
      </dsp:txXfrm>
    </dsp:sp>
    <dsp:sp modelId="{F2AD4745-2F4E-4235-A44B-5655D96347C4}">
      <dsp:nvSpPr>
        <dsp:cNvPr id="0" name=""/>
        <dsp:cNvSpPr/>
      </dsp:nvSpPr>
      <dsp:spPr>
        <a:xfrm>
          <a:off x="2707156" y="0"/>
          <a:ext cx="2513423" cy="2664295"/>
        </a:xfrm>
        <a:prstGeom prst="roundRect">
          <a:avLst>
            <a:gd name="adj" fmla="val 10000"/>
          </a:avLst>
        </a:prstGeom>
        <a:solidFill>
          <a:schemeClr val="lt1"/>
        </a:solidFill>
        <a:ln w="26425" cap="flat" cmpd="sng" algn="ctr">
          <a:solidFill>
            <a:srgbClr val="92D050"/>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noProof="0" dirty="0" smtClean="0">
              <a:solidFill>
                <a:schemeClr val="tx1">
                  <a:lumMod val="75000"/>
                  <a:lumOff val="25000"/>
                </a:schemeClr>
              </a:solidFill>
            </a:rPr>
            <a:t>Demand on </a:t>
          </a:r>
          <a:r>
            <a:rPr lang="de-DE" sz="2000" b="1" kern="1200" noProof="0" dirty="0" err="1" smtClean="0">
              <a:solidFill>
                <a:schemeClr val="tx1">
                  <a:lumMod val="75000"/>
                  <a:lumOff val="25000"/>
                </a:schemeClr>
              </a:solidFill>
            </a:rPr>
            <a:t>Freight</a:t>
          </a:r>
          <a:r>
            <a:rPr lang="de-DE" sz="2000" b="1" kern="1200" noProof="0" dirty="0" smtClean="0">
              <a:solidFill>
                <a:schemeClr val="tx1">
                  <a:lumMod val="75000"/>
                  <a:lumOff val="25000"/>
                </a:schemeClr>
              </a:solidFill>
            </a:rPr>
            <a:t> Transport</a:t>
          </a:r>
          <a:endParaRPr lang="de-DE" sz="2000" b="1" kern="1200" noProof="0" dirty="0">
            <a:solidFill>
              <a:schemeClr val="tx1">
                <a:lumMod val="75000"/>
                <a:lumOff val="25000"/>
              </a:schemeClr>
            </a:solidFill>
          </a:endParaRPr>
        </a:p>
      </dsp:txBody>
      <dsp:txXfrm>
        <a:off x="2707156" y="0"/>
        <a:ext cx="2513423" cy="799288"/>
      </dsp:txXfrm>
    </dsp:sp>
    <dsp:sp modelId="{9D5F99E5-4DC6-4F1C-8B5D-887881FE7343}">
      <dsp:nvSpPr>
        <dsp:cNvPr id="0" name=""/>
        <dsp:cNvSpPr/>
      </dsp:nvSpPr>
      <dsp:spPr>
        <a:xfrm>
          <a:off x="2955885" y="799353"/>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Company</a:t>
          </a:r>
          <a:endParaRPr lang="de-DE" sz="1400" kern="1200" noProof="0" dirty="0"/>
        </a:p>
      </dsp:txBody>
      <dsp:txXfrm>
        <a:off x="2967253" y="810721"/>
        <a:ext cx="1988003" cy="365395"/>
      </dsp:txXfrm>
    </dsp:sp>
    <dsp:sp modelId="{83601EBD-FAEC-4ADA-B674-BD8E5DAAE0A7}">
      <dsp:nvSpPr>
        <dsp:cNvPr id="0" name=""/>
        <dsp:cNvSpPr/>
      </dsp:nvSpPr>
      <dsp:spPr>
        <a:xfrm>
          <a:off x="2955885" y="1247197"/>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err="1" smtClean="0"/>
            <a:t>Procurement</a:t>
          </a:r>
          <a:r>
            <a:rPr lang="de-DE" sz="1400" kern="1200" noProof="0" dirty="0" smtClean="0"/>
            <a:t> </a:t>
          </a:r>
          <a:r>
            <a:rPr lang="de-DE" sz="1400" kern="1200" noProof="0" dirty="0" err="1" smtClean="0"/>
            <a:t>Strategy</a:t>
          </a:r>
          <a:endParaRPr lang="de-DE" sz="1400" kern="1200" noProof="0" dirty="0"/>
        </a:p>
      </dsp:txBody>
      <dsp:txXfrm>
        <a:off x="2967253" y="1258565"/>
        <a:ext cx="1988003" cy="365395"/>
      </dsp:txXfrm>
    </dsp:sp>
    <dsp:sp modelId="{8D076024-742B-424B-8700-FA134EDAE0C8}">
      <dsp:nvSpPr>
        <dsp:cNvPr id="0" name=""/>
        <dsp:cNvSpPr/>
      </dsp:nvSpPr>
      <dsp:spPr>
        <a:xfrm>
          <a:off x="2955885" y="1695041"/>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Distribution </a:t>
          </a:r>
          <a:r>
            <a:rPr lang="de-DE" sz="1400" kern="1200" noProof="0" dirty="0" err="1" smtClean="0"/>
            <a:t>Strategy</a:t>
          </a:r>
          <a:endParaRPr lang="de-DE" sz="1400" kern="1200" noProof="0" dirty="0"/>
        </a:p>
      </dsp:txBody>
      <dsp:txXfrm>
        <a:off x="2967253" y="1706409"/>
        <a:ext cx="1988003" cy="365395"/>
      </dsp:txXfrm>
    </dsp:sp>
    <dsp:sp modelId="{9F2F610B-1C61-4C1F-993A-37E1209AD672}">
      <dsp:nvSpPr>
        <dsp:cNvPr id="0" name=""/>
        <dsp:cNvSpPr/>
      </dsp:nvSpPr>
      <dsp:spPr>
        <a:xfrm>
          <a:off x="2955885" y="2142884"/>
          <a:ext cx="2010739" cy="388131"/>
        </a:xfrm>
        <a:prstGeom prst="roundRect">
          <a:avLst>
            <a:gd name="adj" fmla="val 10000"/>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noProof="0" dirty="0" smtClean="0"/>
            <a:t>Traffic Distribution</a:t>
          </a:r>
          <a:endParaRPr lang="de-DE" sz="1400" kern="1200" noProof="0" dirty="0"/>
        </a:p>
      </dsp:txBody>
      <dsp:txXfrm>
        <a:off x="2967253" y="2154252"/>
        <a:ext cx="1988003" cy="36539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Traffic </a:t>
          </a:r>
          <a:r>
            <a:rPr lang="de-DE" sz="2400" b="0" kern="1200" noProof="0" dirty="0" err="1" smtClean="0"/>
            <a:t>and</a:t>
          </a:r>
          <a:r>
            <a:rPr lang="de-DE" sz="2400" b="0" kern="1200" noProof="0" dirty="0" smtClean="0"/>
            <a:t> Environment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err="1" smtClean="0"/>
            <a:t>Sustainable</a:t>
          </a:r>
          <a:r>
            <a:rPr lang="de-DE" sz="2400" b="0" kern="1200" noProof="0" dirty="0" smtClean="0"/>
            <a:t> Transport Modes</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err="1" smtClean="0"/>
            <a:t>Comparison</a:t>
          </a:r>
          <a:r>
            <a:rPr lang="de-DE" sz="2400" b="0" kern="1200" noProof="0" dirty="0" smtClean="0"/>
            <a:t> </a:t>
          </a:r>
          <a:r>
            <a:rPr lang="de-DE" sz="2400" b="0" kern="1200" noProof="0" dirty="0" err="1" smtClean="0"/>
            <a:t>of</a:t>
          </a:r>
          <a:r>
            <a:rPr lang="de-DE" sz="2400" b="0" kern="1200" noProof="0" dirty="0" smtClean="0"/>
            <a:t> Transport Modes</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err="1" smtClean="0"/>
            <a:t>Challenges</a:t>
          </a:r>
          <a:r>
            <a:rPr lang="de-DE" sz="2400" b="0" kern="1200" noProof="0" dirty="0" smtClean="0"/>
            <a:t> </a:t>
          </a:r>
          <a:r>
            <a:rPr lang="de-DE" sz="2400" b="0" kern="1200" noProof="0" dirty="0" err="1" smtClean="0"/>
            <a:t>for</a:t>
          </a:r>
          <a:r>
            <a:rPr lang="de-DE" sz="2400" b="0" kern="1200" noProof="0" dirty="0" smtClean="0"/>
            <a:t> </a:t>
          </a:r>
          <a:r>
            <a:rPr lang="de-DE" sz="2400" b="0" kern="1200" noProof="0" dirty="0" err="1" smtClean="0"/>
            <a:t>Sustainable</a:t>
          </a:r>
          <a:r>
            <a:rPr lang="de-DE" sz="2400" b="0" kern="1200" noProof="0" dirty="0" smtClean="0"/>
            <a:t> </a:t>
          </a:r>
          <a:r>
            <a:rPr lang="de-DE" sz="2400" b="0" kern="1200" noProof="0" dirty="0" err="1" smtClean="0"/>
            <a:t>Freight</a:t>
          </a:r>
          <a:r>
            <a:rPr lang="de-DE" sz="2400" b="0" kern="1200" noProof="0" dirty="0" smtClean="0"/>
            <a:t> Transport</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err="1" smtClean="0"/>
            <a:t>Influencing</a:t>
          </a:r>
          <a:r>
            <a:rPr lang="de-DE" sz="2400" b="1" kern="1200" noProof="0" dirty="0" smtClean="0"/>
            <a:t> </a:t>
          </a:r>
          <a:r>
            <a:rPr lang="de-DE" sz="2400" b="1" kern="1200" noProof="0" dirty="0" err="1" smtClean="0"/>
            <a:t>Factor</a:t>
          </a:r>
          <a:r>
            <a:rPr lang="de-DE" sz="2400" b="1" kern="1200" noProof="0" dirty="0" smtClean="0"/>
            <a:t> Society</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F5A32E-0858-4EB5-8B17-91C64ED40DCA}">
      <dsp:nvSpPr>
        <dsp:cNvPr id="0" name=""/>
        <dsp:cNvSpPr/>
      </dsp:nvSpPr>
      <dsp:spPr>
        <a:xfrm>
          <a:off x="891574" y="222729"/>
          <a:ext cx="4667952" cy="3742946"/>
        </a:xfrm>
        <a:prstGeom prst="swooshArrow">
          <a:avLst>
            <a:gd name="adj1" fmla="val 25000"/>
            <a:gd name="adj2" fmla="val 25000"/>
          </a:avLst>
        </a:prstGeom>
        <a:gradFill rotWithShape="0">
          <a:gsLst>
            <a:gs pos="20849">
              <a:srgbClr val="AFDC7F">
                <a:lumMod val="94000"/>
                <a:lumOff val="6000"/>
              </a:srgbClr>
            </a:gs>
            <a:gs pos="73750">
              <a:srgbClr val="92D050">
                <a:lumMod val="25000"/>
                <a:lumOff val="75000"/>
              </a:srgbClr>
            </a:gs>
            <a:gs pos="9000">
              <a:srgbClr val="92D050">
                <a:lumMod val="87000"/>
                <a:lumOff val="13000"/>
              </a:srgbClr>
            </a:gs>
            <a:gs pos="91259">
              <a:srgbClr val="C6E5B5">
                <a:lumMod val="55000"/>
                <a:lumOff val="45000"/>
              </a:srgbClr>
            </a:gs>
            <a:gs pos="50000">
              <a:srgbClr val="92D050">
                <a:lumMod val="29000"/>
                <a:lumOff val="71000"/>
              </a:srgbClr>
            </a:gs>
            <a:gs pos="98000">
              <a:srgbClr val="92D050">
                <a:lumMod val="54000"/>
                <a:lumOff val="46000"/>
              </a:srgbClr>
            </a:gs>
          </a:gsLst>
          <a:lin ang="5400000" scaled="0"/>
        </a:gradFill>
        <a:ln>
          <a:noFill/>
        </a:ln>
        <a:effectLst/>
      </dsp:spPr>
      <dsp:style>
        <a:lnRef idx="0">
          <a:scrgbClr r="0" g="0" b="0"/>
        </a:lnRef>
        <a:fillRef idx="1">
          <a:scrgbClr r="0" g="0" b="0"/>
        </a:fillRef>
        <a:effectRef idx="0">
          <a:scrgbClr r="0" g="0" b="0"/>
        </a:effectRef>
        <a:fontRef idx="minor"/>
      </dsp:style>
    </dsp:sp>
    <dsp:sp modelId="{555C1699-3656-477D-B96A-DACE23EE97A5}">
      <dsp:nvSpPr>
        <dsp:cNvPr id="0" name=""/>
        <dsp:cNvSpPr/>
      </dsp:nvSpPr>
      <dsp:spPr>
        <a:xfrm>
          <a:off x="1331258" y="2953659"/>
          <a:ext cx="175785" cy="175785"/>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245D28-D491-4923-9F88-012A50307A2A}">
      <dsp:nvSpPr>
        <dsp:cNvPr id="0" name=""/>
        <dsp:cNvSpPr/>
      </dsp:nvSpPr>
      <dsp:spPr>
        <a:xfrm>
          <a:off x="695170" y="3180645"/>
          <a:ext cx="2848124" cy="1136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145" tIns="0" rIns="0" bIns="0" numCol="1" spcCol="1270" anchor="t" anchorCtr="0">
          <a:noAutofit/>
        </a:bodyPr>
        <a:lstStyle/>
        <a:p>
          <a:pPr lvl="0" algn="l" defTabSz="800100">
            <a:lnSpc>
              <a:spcPct val="90000"/>
            </a:lnSpc>
            <a:spcBef>
              <a:spcPct val="0"/>
            </a:spcBef>
            <a:spcAft>
              <a:spcPct val="35000"/>
            </a:spcAft>
          </a:pPr>
          <a:r>
            <a:rPr lang="de-DE" sz="1800" kern="1200" spc="60" noProof="0" dirty="0" err="1" smtClean="0">
              <a:solidFill>
                <a:schemeClr val="tx1">
                  <a:lumMod val="75000"/>
                  <a:lumOff val="25000"/>
                </a:schemeClr>
              </a:solidFill>
              <a:latin typeface="+mn-lt"/>
              <a:ea typeface="+mn-ea"/>
              <a:cs typeface="+mn-cs"/>
            </a:rPr>
            <a:t>Oil</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dependence</a:t>
          </a:r>
          <a:endParaRPr lang="de-DE" sz="1800" kern="1200" spc="60" noProof="0" dirty="0">
            <a:solidFill>
              <a:schemeClr val="tx1">
                <a:lumMod val="75000"/>
                <a:lumOff val="25000"/>
              </a:schemeClr>
            </a:solidFill>
            <a:latin typeface="+mn-lt"/>
            <a:ea typeface="+mn-ea"/>
            <a:cs typeface="+mn-cs"/>
          </a:endParaRPr>
        </a:p>
      </dsp:txBody>
      <dsp:txXfrm>
        <a:off x="695170" y="3180645"/>
        <a:ext cx="2848124" cy="1136875"/>
      </dsp:txXfrm>
    </dsp:sp>
    <dsp:sp modelId="{413F5E0C-DCE2-4271-AA97-30E53B328F4B}">
      <dsp:nvSpPr>
        <dsp:cNvPr id="0" name=""/>
        <dsp:cNvSpPr/>
      </dsp:nvSpPr>
      <dsp:spPr>
        <a:xfrm>
          <a:off x="2103132" y="2089562"/>
          <a:ext cx="305714" cy="305714"/>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7B86E1-E57A-4305-AF83-4F673E544AB9}">
      <dsp:nvSpPr>
        <dsp:cNvPr id="0" name=""/>
        <dsp:cNvSpPr/>
      </dsp:nvSpPr>
      <dsp:spPr>
        <a:xfrm>
          <a:off x="1272399" y="2370721"/>
          <a:ext cx="2342899" cy="2182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992" tIns="0" rIns="0" bIns="0" numCol="1" spcCol="1270" anchor="t" anchorCtr="0">
          <a:noAutofit/>
        </a:bodyPr>
        <a:lstStyle/>
        <a:p>
          <a:pPr lvl="0" algn="ctr" defTabSz="800100">
            <a:lnSpc>
              <a:spcPct val="90000"/>
            </a:lnSpc>
            <a:spcBef>
              <a:spcPct val="0"/>
            </a:spcBef>
            <a:spcAft>
              <a:spcPct val="35000"/>
            </a:spcAft>
          </a:pPr>
          <a:r>
            <a:rPr lang="de-DE" sz="1800" kern="1200" spc="60" noProof="0" dirty="0" err="1" smtClean="0">
              <a:solidFill>
                <a:schemeClr val="tx1">
                  <a:lumMod val="75000"/>
                  <a:lumOff val="25000"/>
                </a:schemeClr>
              </a:solidFill>
              <a:latin typeface="+mn-lt"/>
              <a:ea typeface="+mn-ea"/>
              <a:cs typeface="+mn-cs"/>
            </a:rPr>
            <a:t>Increasing</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transport</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volume</a:t>
          </a:r>
          <a:endParaRPr lang="de-DE" sz="1800" kern="1200" spc="60" noProof="0" dirty="0">
            <a:solidFill>
              <a:schemeClr val="tx1">
                <a:lumMod val="75000"/>
                <a:lumOff val="25000"/>
              </a:schemeClr>
            </a:solidFill>
            <a:latin typeface="+mn-lt"/>
            <a:ea typeface="+mn-ea"/>
            <a:cs typeface="+mn-cs"/>
          </a:endParaRPr>
        </a:p>
      </dsp:txBody>
      <dsp:txXfrm>
        <a:off x="1272399" y="2370721"/>
        <a:ext cx="2342899" cy="2182991"/>
      </dsp:txXfrm>
    </dsp:sp>
    <dsp:sp modelId="{868A50B4-E6E0-4F0E-9F31-267493AB309A}">
      <dsp:nvSpPr>
        <dsp:cNvPr id="0" name=""/>
        <dsp:cNvSpPr/>
      </dsp:nvSpPr>
      <dsp:spPr>
        <a:xfrm>
          <a:off x="3111246" y="1369484"/>
          <a:ext cx="405071" cy="405071"/>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E960B7-5D8A-4F3D-9DE7-C76A59EAAA2C}">
      <dsp:nvSpPr>
        <dsp:cNvPr id="0" name=""/>
        <dsp:cNvSpPr/>
      </dsp:nvSpPr>
      <dsp:spPr>
        <a:xfrm>
          <a:off x="2685076" y="1824724"/>
          <a:ext cx="2075875" cy="29520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639" tIns="0" rIns="0" bIns="0" numCol="1" spcCol="1270" anchor="t" anchorCtr="0">
          <a:noAutofit/>
        </a:bodyPr>
        <a:lstStyle/>
        <a:p>
          <a:pPr lvl="0" algn="ctr" defTabSz="800100">
            <a:lnSpc>
              <a:spcPct val="90000"/>
            </a:lnSpc>
            <a:spcBef>
              <a:spcPct val="0"/>
            </a:spcBef>
            <a:spcAft>
              <a:spcPct val="35000"/>
            </a:spcAft>
          </a:pPr>
          <a:r>
            <a:rPr lang="de-DE" sz="1800" kern="1200" spc="60" noProof="0" dirty="0" err="1" smtClean="0">
              <a:solidFill>
                <a:schemeClr val="tx1">
                  <a:lumMod val="75000"/>
                  <a:lumOff val="25000"/>
                </a:schemeClr>
              </a:solidFill>
              <a:latin typeface="+mn-lt"/>
              <a:ea typeface="+mn-ea"/>
              <a:cs typeface="+mn-cs"/>
            </a:rPr>
            <a:t>Greenhouse</a:t>
          </a:r>
          <a:r>
            <a:rPr lang="de-DE" sz="1800" kern="1200" spc="60" noProof="0" dirty="0" smtClean="0">
              <a:solidFill>
                <a:schemeClr val="tx1">
                  <a:lumMod val="75000"/>
                  <a:lumOff val="25000"/>
                </a:schemeClr>
              </a:solidFill>
              <a:latin typeface="+mn-lt"/>
              <a:ea typeface="+mn-ea"/>
              <a:cs typeface="+mn-cs"/>
            </a:rPr>
            <a:t> </a:t>
          </a:r>
          <a:r>
            <a:rPr lang="de-DE" sz="1800" kern="1200" spc="60" noProof="0" dirty="0" err="1" smtClean="0">
              <a:solidFill>
                <a:schemeClr val="tx1">
                  <a:lumMod val="75000"/>
                  <a:lumOff val="25000"/>
                </a:schemeClr>
              </a:solidFill>
              <a:latin typeface="+mn-lt"/>
              <a:ea typeface="+mn-ea"/>
              <a:cs typeface="+mn-cs"/>
            </a:rPr>
            <a:t>gases</a:t>
          </a:r>
          <a:endParaRPr lang="de-DE" sz="2000" kern="1200" noProof="0" dirty="0">
            <a:solidFill>
              <a:schemeClr val="tx1">
                <a:lumMod val="75000"/>
                <a:lumOff val="25000"/>
              </a:schemeClr>
            </a:solidFill>
          </a:endParaRPr>
        </a:p>
      </dsp:txBody>
      <dsp:txXfrm>
        <a:off x="2685076" y="1824724"/>
        <a:ext cx="2075875" cy="2952054"/>
      </dsp:txXfrm>
    </dsp:sp>
    <dsp:sp modelId="{E3C270F2-C95C-4927-B5C0-7056CC993D52}">
      <dsp:nvSpPr>
        <dsp:cNvPr id="0" name=""/>
        <dsp:cNvSpPr/>
      </dsp:nvSpPr>
      <dsp:spPr>
        <a:xfrm>
          <a:off x="4280081" y="945760"/>
          <a:ext cx="542643" cy="542643"/>
        </a:xfrm>
        <a:prstGeom prst="ellipse">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FD1F71-6484-4367-9AA8-DD1F7A865A95}">
      <dsp:nvSpPr>
        <dsp:cNvPr id="0" name=""/>
        <dsp:cNvSpPr/>
      </dsp:nvSpPr>
      <dsp:spPr>
        <a:xfrm>
          <a:off x="4279215" y="1351830"/>
          <a:ext cx="2207052" cy="3424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7535" tIns="0" rIns="0" bIns="0" numCol="1" spcCol="1270" anchor="t" anchorCtr="0">
          <a:noAutofit/>
        </a:bodyPr>
        <a:lstStyle/>
        <a:p>
          <a:pPr lvl="0" algn="ctr" defTabSz="800100">
            <a:lnSpc>
              <a:spcPct val="90000"/>
            </a:lnSpc>
            <a:spcBef>
              <a:spcPct val="0"/>
            </a:spcBef>
            <a:spcAft>
              <a:spcPct val="35000"/>
            </a:spcAft>
          </a:pPr>
          <a:r>
            <a:rPr lang="de-DE" sz="1800" kern="1200" spc="60" noProof="0" dirty="0" err="1" smtClean="0">
              <a:solidFill>
                <a:schemeClr val="tx1">
                  <a:lumMod val="75000"/>
                  <a:lumOff val="25000"/>
                </a:schemeClr>
              </a:solidFill>
              <a:latin typeface="+mn-lt"/>
              <a:ea typeface="+mn-ea"/>
              <a:cs typeface="+mn-cs"/>
            </a:rPr>
            <a:t>Multimodality</a:t>
          </a:r>
          <a:r>
            <a:rPr lang="de-DE" sz="1800" kern="1200" spc="60" noProof="0" dirty="0" smtClean="0">
              <a:solidFill>
                <a:schemeClr val="tx1">
                  <a:lumMod val="75000"/>
                  <a:lumOff val="25000"/>
                </a:schemeClr>
              </a:solidFill>
              <a:latin typeface="+mn-lt"/>
              <a:ea typeface="+mn-ea"/>
              <a:cs typeface="+mn-cs"/>
            </a:rPr>
            <a:t>*/</a:t>
          </a:r>
          <a:br>
            <a:rPr lang="de-DE" sz="1800" kern="1200" spc="60" noProof="0" dirty="0" smtClean="0">
              <a:solidFill>
                <a:schemeClr val="tx1">
                  <a:lumMod val="75000"/>
                  <a:lumOff val="25000"/>
                </a:schemeClr>
              </a:solidFill>
              <a:latin typeface="+mn-lt"/>
              <a:ea typeface="+mn-ea"/>
              <a:cs typeface="+mn-cs"/>
            </a:rPr>
          </a:br>
          <a:r>
            <a:rPr lang="de-DE" sz="1800" kern="1200" spc="60" noProof="0" dirty="0" smtClean="0">
              <a:solidFill>
                <a:schemeClr val="tx1">
                  <a:lumMod val="75000"/>
                  <a:lumOff val="25000"/>
                </a:schemeClr>
              </a:solidFill>
              <a:latin typeface="+mn-lt"/>
              <a:ea typeface="+mn-ea"/>
              <a:cs typeface="+mn-cs"/>
            </a:rPr>
            <a:t>modal </a:t>
          </a:r>
          <a:r>
            <a:rPr lang="de-DE" sz="1800" kern="1200" spc="60" noProof="0" dirty="0" err="1" smtClean="0">
              <a:solidFill>
                <a:schemeClr val="tx1">
                  <a:lumMod val="75000"/>
                  <a:lumOff val="25000"/>
                </a:schemeClr>
              </a:solidFill>
              <a:latin typeface="+mn-lt"/>
              <a:ea typeface="+mn-ea"/>
              <a:cs typeface="+mn-cs"/>
            </a:rPr>
            <a:t>shift</a:t>
          </a:r>
          <a:endParaRPr lang="de-DE" sz="1800" kern="1200" spc="60" noProof="0" dirty="0">
            <a:solidFill>
              <a:schemeClr val="tx1">
                <a:lumMod val="75000"/>
                <a:lumOff val="25000"/>
              </a:schemeClr>
            </a:solidFill>
            <a:latin typeface="+mn-lt"/>
            <a:ea typeface="+mn-ea"/>
            <a:cs typeface="+mn-cs"/>
          </a:endParaRPr>
        </a:p>
      </dsp:txBody>
      <dsp:txXfrm>
        <a:off x="4279215" y="1351830"/>
        <a:ext cx="2207052" cy="34249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081F87-AC41-4D8D-A6C8-7B32A7C66667}">
      <dsp:nvSpPr>
        <dsp:cNvPr id="0" name=""/>
        <dsp:cNvSpPr/>
      </dsp:nvSpPr>
      <dsp:spPr>
        <a:xfrm>
          <a:off x="432069" y="0"/>
          <a:ext cx="5181600" cy="3168351"/>
        </a:xfrm>
        <a:prstGeom prst="rightArrow">
          <a:avLst/>
        </a:prstGeom>
        <a:solidFill>
          <a:srgbClr val="92D050">
            <a:alpha val="26000"/>
          </a:srgbClr>
        </a:solidFill>
        <a:ln>
          <a:noFill/>
        </a:ln>
        <a:effectLst/>
      </dsp:spPr>
      <dsp:style>
        <a:lnRef idx="0">
          <a:scrgbClr r="0" g="0" b="0"/>
        </a:lnRef>
        <a:fillRef idx="1">
          <a:scrgbClr r="0" g="0" b="0"/>
        </a:fillRef>
        <a:effectRef idx="0">
          <a:scrgbClr r="0" g="0" b="0"/>
        </a:effectRef>
        <a:fontRef idx="minor"/>
      </dsp:style>
    </dsp:sp>
    <dsp:sp modelId="{B9E9AC92-DC8E-4D48-B721-44CD7531717C}">
      <dsp:nvSpPr>
        <dsp:cNvPr id="0" name=""/>
        <dsp:cNvSpPr/>
      </dsp:nvSpPr>
      <dsp:spPr>
        <a:xfrm>
          <a:off x="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err="1" smtClean="0"/>
            <a:t>Sustainable</a:t>
          </a:r>
          <a:r>
            <a:rPr lang="de-DE" sz="1400" b="1" kern="1200" noProof="0" dirty="0" smtClean="0"/>
            <a:t> </a:t>
          </a:r>
          <a:r>
            <a:rPr lang="de-DE" sz="1400" b="1" kern="1200" noProof="0" dirty="0" err="1" smtClean="0"/>
            <a:t>production</a:t>
          </a:r>
          <a:endParaRPr lang="de-DE" sz="1400" b="1" kern="1200" noProof="0" dirty="0"/>
        </a:p>
      </dsp:txBody>
      <dsp:txXfrm>
        <a:off x="70303" y="934401"/>
        <a:ext cx="1688194" cy="1299549"/>
      </dsp:txXfrm>
    </dsp:sp>
    <dsp:sp modelId="{C2AEEEEC-22ED-454D-8CC6-DEFC2CAEC3EB}">
      <dsp:nvSpPr>
        <dsp:cNvPr id="0" name=""/>
        <dsp:cNvSpPr/>
      </dsp:nvSpPr>
      <dsp:spPr>
        <a:xfrm>
          <a:off x="21336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err="1" smtClean="0"/>
            <a:t>Sustainable</a:t>
          </a:r>
          <a:r>
            <a:rPr lang="de-DE" sz="1400" b="1" kern="1200" noProof="0" dirty="0" smtClean="0"/>
            <a:t> </a:t>
          </a:r>
          <a:r>
            <a:rPr lang="de-DE" sz="1400" b="1" kern="1200" noProof="0" dirty="0" err="1" smtClean="0"/>
            <a:t>products</a:t>
          </a:r>
          <a:endParaRPr lang="de-DE" sz="1400" b="1" kern="1200" noProof="0" dirty="0"/>
        </a:p>
      </dsp:txBody>
      <dsp:txXfrm>
        <a:off x="2203903" y="934401"/>
        <a:ext cx="1688194" cy="1299549"/>
      </dsp:txXfrm>
    </dsp:sp>
    <dsp:sp modelId="{91BCE930-AD29-4C5F-BA3B-34F445325D00}">
      <dsp:nvSpPr>
        <dsp:cNvPr id="0" name=""/>
        <dsp:cNvSpPr/>
      </dsp:nvSpPr>
      <dsp:spPr>
        <a:xfrm>
          <a:off x="4267200" y="864098"/>
          <a:ext cx="1828800" cy="1440155"/>
        </a:xfrm>
        <a:prstGeom prst="roundRect">
          <a:avLst/>
        </a:prstGeom>
        <a:solidFill>
          <a:srgbClr val="92D050"/>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de-DE" sz="1400" b="1" kern="1200" noProof="0" dirty="0" err="1" smtClean="0"/>
            <a:t>Sustainable</a:t>
          </a:r>
          <a:r>
            <a:rPr lang="de-DE" sz="1400" b="1" kern="1200" noProof="0" dirty="0" smtClean="0"/>
            <a:t> </a:t>
          </a:r>
          <a:r>
            <a:rPr lang="de-DE" sz="1400" b="1" kern="1200" noProof="0" dirty="0" err="1" smtClean="0"/>
            <a:t>transport</a:t>
          </a:r>
          <a:endParaRPr lang="de-DE" sz="1400" b="1" kern="1200" noProof="0" dirty="0" smtClean="0"/>
        </a:p>
        <a:p>
          <a:pPr lvl="0" algn="ctr" defTabSz="622300">
            <a:lnSpc>
              <a:spcPct val="90000"/>
            </a:lnSpc>
            <a:spcBef>
              <a:spcPct val="0"/>
            </a:spcBef>
            <a:spcAft>
              <a:spcPct val="35000"/>
            </a:spcAft>
          </a:pPr>
          <a:r>
            <a:rPr lang="de-DE" sz="1400" b="1" kern="1200" noProof="0" dirty="0" smtClean="0"/>
            <a:t>(</a:t>
          </a:r>
          <a:r>
            <a:rPr lang="de-DE" sz="1400" b="1" kern="1200" noProof="0" dirty="0" err="1" smtClean="0"/>
            <a:t>green</a:t>
          </a:r>
          <a:r>
            <a:rPr lang="de-DE" sz="1400" b="1" kern="1200" noProof="0" dirty="0" smtClean="0"/>
            <a:t> </a:t>
          </a:r>
          <a:r>
            <a:rPr lang="de-DE" sz="1400" b="1" kern="1200" noProof="0" dirty="0" err="1" smtClean="0"/>
            <a:t>logistics</a:t>
          </a:r>
          <a:r>
            <a:rPr lang="de-DE" sz="1400" b="1" kern="1200" noProof="0" dirty="0" smtClean="0"/>
            <a:t>)</a:t>
          </a:r>
          <a:endParaRPr lang="de-DE" sz="1400" b="1" kern="1200" noProof="0" dirty="0"/>
        </a:p>
      </dsp:txBody>
      <dsp:txXfrm>
        <a:off x="4337503" y="934401"/>
        <a:ext cx="1688194" cy="12995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A4BF62-B4D2-4B2D-8812-308B3FA8B94C}">
      <dsp:nvSpPr>
        <dsp:cNvPr id="0" name=""/>
        <dsp:cNvSpPr/>
      </dsp:nvSpPr>
      <dsp:spPr>
        <a:xfrm>
          <a:off x="1986605" y="676085"/>
          <a:ext cx="3813996" cy="3813996"/>
        </a:xfrm>
        <a:prstGeom prst="blockArc">
          <a:avLst>
            <a:gd name="adj1" fmla="val 9000000"/>
            <a:gd name="adj2" fmla="val 16200000"/>
            <a:gd name="adj3" fmla="val 4643"/>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28EFE443-7143-4AAD-ABEC-201551FBAA11}">
      <dsp:nvSpPr>
        <dsp:cNvPr id="0" name=""/>
        <dsp:cNvSpPr/>
      </dsp:nvSpPr>
      <dsp:spPr>
        <a:xfrm>
          <a:off x="1986605" y="676085"/>
          <a:ext cx="3813996" cy="3813996"/>
        </a:xfrm>
        <a:prstGeom prst="blockArc">
          <a:avLst>
            <a:gd name="adj1" fmla="val 1800000"/>
            <a:gd name="adj2" fmla="val 9000000"/>
            <a:gd name="adj3" fmla="val 4643"/>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7BD19704-07BC-439A-9995-CE79F7B5E3B4}">
      <dsp:nvSpPr>
        <dsp:cNvPr id="0" name=""/>
        <dsp:cNvSpPr/>
      </dsp:nvSpPr>
      <dsp:spPr>
        <a:xfrm>
          <a:off x="1986605" y="676085"/>
          <a:ext cx="3813996" cy="3813996"/>
        </a:xfrm>
        <a:prstGeom prst="blockArc">
          <a:avLst>
            <a:gd name="adj1" fmla="val 16200000"/>
            <a:gd name="adj2" fmla="val 1800000"/>
            <a:gd name="adj3" fmla="val 4643"/>
          </a:avLst>
        </a:prstGeom>
        <a:solidFill>
          <a:srgbClr val="92D050"/>
        </a:solidFill>
        <a:ln>
          <a:noFill/>
        </a:ln>
        <a:effectLst/>
      </dsp:spPr>
      <dsp:style>
        <a:lnRef idx="0">
          <a:scrgbClr r="0" g="0" b="0"/>
        </a:lnRef>
        <a:fillRef idx="1">
          <a:scrgbClr r="0" g="0" b="0"/>
        </a:fillRef>
        <a:effectRef idx="0">
          <a:scrgbClr r="0" g="0" b="0"/>
        </a:effectRef>
        <a:fontRef idx="minor">
          <a:schemeClr val="lt1"/>
        </a:fontRef>
      </dsp:style>
    </dsp:sp>
    <dsp:sp modelId="{86CBC136-3B15-4498-8873-13D013288D95}">
      <dsp:nvSpPr>
        <dsp:cNvPr id="0" name=""/>
        <dsp:cNvSpPr/>
      </dsp:nvSpPr>
      <dsp:spPr>
        <a:xfrm>
          <a:off x="2565945" y="1256856"/>
          <a:ext cx="2655316" cy="2652453"/>
        </a:xfrm>
        <a:prstGeom prst="ellipse">
          <a:avLst/>
        </a:prstGeom>
        <a:solidFill>
          <a:schemeClr val="lt1">
            <a:hueOff val="0"/>
            <a:satOff val="0"/>
            <a:lumOff val="0"/>
            <a:alphaOff val="0"/>
          </a:schemeClr>
        </a:solidFill>
        <a:ln w="26425" cap="flat" cmpd="sng" algn="ctr">
          <a:solidFill>
            <a:schemeClr val="accent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noProof="0" dirty="0" smtClean="0">
              <a:solidFill>
                <a:schemeClr val="tx1">
                  <a:lumMod val="75000"/>
                  <a:lumOff val="25000"/>
                </a:schemeClr>
              </a:solidFill>
            </a:rPr>
            <a:t>Green</a:t>
          </a:r>
          <a:r>
            <a:rPr lang="de-DE" sz="4300" kern="1200" dirty="0" smtClean="0">
              <a:solidFill>
                <a:schemeClr val="tx1">
                  <a:lumMod val="75000"/>
                  <a:lumOff val="25000"/>
                </a:schemeClr>
              </a:solidFill>
            </a:rPr>
            <a:t> </a:t>
          </a:r>
          <a:r>
            <a:rPr lang="en-US" sz="4300" kern="1200" noProof="0" dirty="0" smtClean="0">
              <a:solidFill>
                <a:schemeClr val="tx1">
                  <a:lumMod val="75000"/>
                  <a:lumOff val="25000"/>
                </a:schemeClr>
              </a:solidFill>
            </a:rPr>
            <a:t>logistics</a:t>
          </a:r>
          <a:endParaRPr lang="en-US" sz="4300" kern="1200" noProof="0" dirty="0">
            <a:solidFill>
              <a:schemeClr val="tx1">
                <a:lumMod val="75000"/>
                <a:lumOff val="25000"/>
              </a:schemeClr>
            </a:solidFill>
          </a:endParaRPr>
        </a:p>
      </dsp:txBody>
      <dsp:txXfrm>
        <a:off x="2954807" y="1645299"/>
        <a:ext cx="1877592" cy="1875567"/>
      </dsp:txXfrm>
    </dsp:sp>
    <dsp:sp modelId="{6708B58E-CDA7-4CC3-8620-9FC845230D40}">
      <dsp:nvSpPr>
        <dsp:cNvPr id="0" name=""/>
        <dsp:cNvSpPr/>
      </dsp:nvSpPr>
      <dsp:spPr>
        <a:xfrm>
          <a:off x="2991615" y="-104699"/>
          <a:ext cx="1803976" cy="1650106"/>
        </a:xfrm>
        <a:prstGeom prst="ellipse">
          <a:avLst/>
        </a:prstGeom>
        <a:solidFill>
          <a:schemeClr val="bg1"/>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noProof="0" dirty="0" err="1" smtClean="0">
              <a:solidFill>
                <a:schemeClr val="tx1">
                  <a:lumMod val="75000"/>
                  <a:lumOff val="25000"/>
                </a:schemeClr>
              </a:solidFill>
            </a:rPr>
            <a:t>Economical</a:t>
          </a:r>
          <a:endParaRPr lang="de-DE" sz="2000" kern="1200" noProof="0" dirty="0">
            <a:solidFill>
              <a:schemeClr val="tx1">
                <a:lumMod val="75000"/>
                <a:lumOff val="25000"/>
              </a:schemeClr>
            </a:solidFill>
          </a:endParaRPr>
        </a:p>
      </dsp:txBody>
      <dsp:txXfrm>
        <a:off x="3255801" y="136953"/>
        <a:ext cx="1275604" cy="1166802"/>
      </dsp:txXfrm>
    </dsp:sp>
    <dsp:sp modelId="{71652D85-593F-4AB9-8988-2F1F840B4FB3}">
      <dsp:nvSpPr>
        <dsp:cNvPr id="0" name=""/>
        <dsp:cNvSpPr/>
      </dsp:nvSpPr>
      <dsp:spPr>
        <a:xfrm>
          <a:off x="4604787" y="2689394"/>
          <a:ext cx="1803976" cy="1650106"/>
        </a:xfrm>
        <a:prstGeom prst="ellipse">
          <a:avLst/>
        </a:prstGeom>
        <a:solidFill>
          <a:schemeClr val="lt1">
            <a:hueOff val="0"/>
            <a:satOff val="0"/>
            <a:lumOff val="0"/>
            <a:alphaOff val="0"/>
          </a:schemeClr>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noProof="0" dirty="0" err="1" smtClean="0">
              <a:solidFill>
                <a:schemeClr val="tx1">
                  <a:lumMod val="75000"/>
                  <a:lumOff val="25000"/>
                </a:schemeClr>
              </a:solidFill>
            </a:rPr>
            <a:t>Ecological</a:t>
          </a:r>
          <a:endParaRPr lang="de-DE" sz="2000" kern="1200" noProof="0" dirty="0">
            <a:solidFill>
              <a:schemeClr val="tx1">
                <a:lumMod val="75000"/>
                <a:lumOff val="25000"/>
              </a:schemeClr>
            </a:solidFill>
          </a:endParaRPr>
        </a:p>
      </dsp:txBody>
      <dsp:txXfrm>
        <a:off x="4868973" y="2931046"/>
        <a:ext cx="1275604" cy="1166802"/>
      </dsp:txXfrm>
    </dsp:sp>
    <dsp:sp modelId="{208ABFAC-2E4C-45E5-885D-03A2DF98BCDA}">
      <dsp:nvSpPr>
        <dsp:cNvPr id="0" name=""/>
        <dsp:cNvSpPr/>
      </dsp:nvSpPr>
      <dsp:spPr>
        <a:xfrm>
          <a:off x="1378444" y="2689394"/>
          <a:ext cx="1803976" cy="1650106"/>
        </a:xfrm>
        <a:prstGeom prst="ellipse">
          <a:avLst/>
        </a:prstGeom>
        <a:solidFill>
          <a:schemeClr val="lt1">
            <a:hueOff val="0"/>
            <a:satOff val="0"/>
            <a:lumOff val="0"/>
            <a:alphaOff val="0"/>
          </a:schemeClr>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de-DE" sz="2000" kern="1200" noProof="0" dirty="0" err="1" smtClean="0">
              <a:solidFill>
                <a:schemeClr val="tx1">
                  <a:lumMod val="75000"/>
                  <a:lumOff val="25000"/>
                </a:schemeClr>
              </a:solidFill>
            </a:rPr>
            <a:t>Social</a:t>
          </a:r>
          <a:endParaRPr lang="de-DE" sz="2000" kern="1200" noProof="0" dirty="0">
            <a:solidFill>
              <a:schemeClr val="tx1">
                <a:lumMod val="75000"/>
                <a:lumOff val="25000"/>
              </a:schemeClr>
            </a:solidFill>
          </a:endParaRPr>
        </a:p>
      </dsp:txBody>
      <dsp:txXfrm>
        <a:off x="1642630" y="2931046"/>
        <a:ext cx="1275604" cy="11668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Traffic </a:t>
          </a:r>
          <a:r>
            <a:rPr lang="de-DE" sz="2400" b="0" kern="1200" noProof="0" dirty="0" err="1" smtClean="0"/>
            <a:t>and</a:t>
          </a:r>
          <a:r>
            <a:rPr lang="de-DE" sz="2400" b="0" kern="1200" noProof="0" dirty="0" smtClean="0"/>
            <a:t> Environment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err="1" smtClean="0"/>
            <a:t>Sustainable</a:t>
          </a:r>
          <a:r>
            <a:rPr lang="de-DE" sz="2400" b="1" kern="1200" noProof="0" dirty="0" smtClean="0"/>
            <a:t> Transport Modes</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Comparison</a:t>
          </a:r>
          <a:r>
            <a:rPr lang="de-DE" sz="2400" kern="1200" noProof="0" dirty="0" smtClean="0"/>
            <a:t> </a:t>
          </a:r>
          <a:r>
            <a:rPr lang="de-DE" sz="2400" kern="1200" noProof="0" dirty="0" err="1" smtClean="0"/>
            <a:t>of</a:t>
          </a:r>
          <a:r>
            <a:rPr lang="de-DE" sz="2400" kern="1200" noProof="0" dirty="0" smtClean="0"/>
            <a:t> Transport Modes</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Challenges</a:t>
          </a:r>
          <a:r>
            <a:rPr lang="de-DE" sz="2400" kern="1200" noProof="0" dirty="0" smtClean="0"/>
            <a:t> </a:t>
          </a:r>
          <a:r>
            <a:rPr lang="de-DE" sz="2400" kern="1200" noProof="0" dirty="0" err="1" smtClean="0"/>
            <a:t>for</a:t>
          </a:r>
          <a:r>
            <a:rPr lang="de-DE" sz="2400" kern="1200" noProof="0" dirty="0" smtClean="0"/>
            <a:t> </a:t>
          </a:r>
          <a:r>
            <a:rPr lang="de-DE" sz="2400" kern="1200" noProof="0" dirty="0" err="1" smtClean="0"/>
            <a:t>Sustainable</a:t>
          </a:r>
          <a:r>
            <a:rPr lang="de-DE" sz="2400" kern="1200" noProof="0" dirty="0" smtClean="0"/>
            <a:t> </a:t>
          </a:r>
          <a:r>
            <a:rPr lang="de-DE" sz="2400" kern="1200" noProof="0" dirty="0" err="1" smtClean="0"/>
            <a:t>Freight</a:t>
          </a:r>
          <a:r>
            <a:rPr lang="de-DE" sz="2400" kern="1200" noProof="0" dirty="0" smtClean="0"/>
            <a:t> Transport</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Influencing</a:t>
          </a:r>
          <a:r>
            <a:rPr lang="de-DE" sz="2400" kern="1200" noProof="0" dirty="0" smtClean="0"/>
            <a:t> </a:t>
          </a:r>
          <a:r>
            <a:rPr lang="de-DE" sz="2400" kern="1200" noProof="0" dirty="0" err="1" smtClean="0"/>
            <a:t>Factor</a:t>
          </a:r>
          <a:r>
            <a:rPr lang="de-DE" sz="2400" kern="1200" noProof="0" dirty="0" smtClean="0"/>
            <a:t> Society</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DBC454-D54C-4D68-8C46-0D2FD48A96E5}">
      <dsp:nvSpPr>
        <dsp:cNvPr id="0" name=""/>
        <dsp:cNvSpPr/>
      </dsp:nvSpPr>
      <dsp:spPr>
        <a:xfrm>
          <a:off x="2520" y="20257"/>
          <a:ext cx="2457273" cy="982909"/>
        </a:xfrm>
        <a:prstGeom prst="rect">
          <a:avLst/>
        </a:prstGeom>
        <a:solidFill>
          <a:srgbClr val="92D05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Ecological</a:t>
          </a:r>
          <a:r>
            <a:rPr lang="de-DE" sz="1800" b="1" kern="1200" dirty="0" smtClean="0">
              <a:solidFill>
                <a:schemeClr val="bg1"/>
              </a:solidFill>
            </a:rPr>
            <a:t> </a:t>
          </a:r>
          <a:r>
            <a:rPr lang="de-DE" sz="1800" b="1" kern="1200" dirty="0" err="1" smtClean="0">
              <a:solidFill>
                <a:schemeClr val="bg1"/>
              </a:solidFill>
            </a:rPr>
            <a:t>areas</a:t>
          </a:r>
          <a:r>
            <a:rPr lang="de-DE" sz="1800" b="1" kern="1200" dirty="0" smtClean="0">
              <a:solidFill>
                <a:schemeClr val="bg1"/>
              </a:solidFill>
            </a:rPr>
            <a:t> </a:t>
          </a:r>
          <a:r>
            <a:rPr lang="de-DE" sz="1800" b="1" kern="1200" dirty="0" err="1" smtClean="0">
              <a:solidFill>
                <a:schemeClr val="bg1"/>
              </a:solidFill>
            </a:rPr>
            <a:t>of</a:t>
          </a:r>
          <a:r>
            <a:rPr lang="de-DE" sz="1800" b="1" kern="1200" dirty="0" smtClean="0">
              <a:solidFill>
                <a:schemeClr val="bg1"/>
              </a:solidFill>
            </a:rPr>
            <a:t> </a:t>
          </a:r>
          <a:r>
            <a:rPr lang="de-DE" sz="1800" b="1" kern="1200" dirty="0" err="1" smtClean="0">
              <a:solidFill>
                <a:schemeClr val="bg1"/>
              </a:solidFill>
            </a:rPr>
            <a:t>influence</a:t>
          </a:r>
          <a:endParaRPr lang="en-GB" sz="1800" b="1" kern="1200" dirty="0">
            <a:solidFill>
              <a:schemeClr val="bg1"/>
            </a:solidFill>
          </a:endParaRPr>
        </a:p>
      </dsp:txBody>
      <dsp:txXfrm>
        <a:off x="2520" y="20257"/>
        <a:ext cx="2457273" cy="982909"/>
      </dsp:txXfrm>
    </dsp:sp>
    <dsp:sp modelId="{678CC1B9-A0AD-466A-87C4-4A8EDC1D0BBB}">
      <dsp:nvSpPr>
        <dsp:cNvPr id="0" name=""/>
        <dsp:cNvSpPr/>
      </dsp:nvSpPr>
      <dsp:spPr>
        <a:xfrm>
          <a:off x="2520" y="1003166"/>
          <a:ext cx="2457273" cy="1712880"/>
        </a:xfrm>
        <a:prstGeom prst="rect">
          <a:avLst/>
        </a:prstGeom>
        <a:solidFill>
          <a:schemeClr val="lt1">
            <a:alpha val="90000"/>
            <a:tint val="40000"/>
            <a:hueOff val="0"/>
            <a:satOff val="0"/>
            <a:lumOff val="0"/>
            <a:alphaOff val="0"/>
          </a:schemeClr>
        </a:solidFill>
        <a:ln w="9525" cap="flat" cmpd="sng" algn="ctr">
          <a:solidFill>
            <a:schemeClr val="tx1">
              <a:lumMod val="75000"/>
              <a:lumOff val="25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err="1" smtClean="0">
              <a:solidFill>
                <a:schemeClr val="tx1">
                  <a:lumMod val="75000"/>
                  <a:lumOff val="25000"/>
                </a:schemeClr>
              </a:solidFill>
            </a:rPr>
            <a:t>Emissions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Land </a:t>
          </a:r>
          <a:r>
            <a:rPr lang="de-DE" sz="1600" kern="1200" dirty="0" err="1" smtClean="0">
              <a:solidFill>
                <a:schemeClr val="tx1">
                  <a:lumMod val="75000"/>
                  <a:lumOff val="25000"/>
                </a:schemeClr>
              </a:solidFill>
            </a:rPr>
            <a:t>consumption</a:t>
          </a:r>
          <a:r>
            <a:rPr lang="de-DE" sz="1600" kern="1200" dirty="0" smtClean="0">
              <a:solidFill>
                <a:schemeClr val="tx1">
                  <a:lumMod val="75000"/>
                  <a:lumOff val="25000"/>
                </a:schemeClr>
              </a:solidFill>
            </a:rPr>
            <a:t> – </a:t>
          </a:r>
          <a:r>
            <a:rPr lang="de-DE" sz="1600" kern="1200" dirty="0" err="1" smtClean="0">
              <a:solidFill>
                <a:schemeClr val="tx1">
                  <a:lumMod val="75000"/>
                  <a:lumOff val="25000"/>
                </a:schemeClr>
              </a:solidFill>
            </a:rPr>
            <a:t>infrastructure</a:t>
          </a:r>
          <a:r>
            <a:rPr lang="de-DE" sz="1600" kern="1200" dirty="0" smtClean="0">
              <a:solidFill>
                <a:schemeClr val="tx1">
                  <a:lumMod val="75000"/>
                  <a:lumOff val="25000"/>
                </a:schemeClr>
              </a:solidFill>
            </a:rPr>
            <a:t> </a:t>
          </a:r>
          <a:r>
            <a:rPr lang="de-DE" sz="1600" kern="1200" dirty="0" err="1" smtClean="0">
              <a:solidFill>
                <a:schemeClr val="tx1">
                  <a:lumMod val="75000"/>
                  <a:lumOff val="25000"/>
                </a:schemeClr>
              </a:solidFill>
            </a:rPr>
            <a:t>costs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Din</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err="1" smtClean="0">
              <a:solidFill>
                <a:schemeClr val="tx1">
                  <a:lumMod val="75000"/>
                  <a:lumOff val="25000"/>
                </a:schemeClr>
              </a:solidFill>
            </a:rPr>
            <a:t>Specific</a:t>
          </a:r>
          <a:r>
            <a:rPr lang="de-DE" sz="1600" kern="1200" dirty="0" smtClean="0">
              <a:solidFill>
                <a:schemeClr val="tx1">
                  <a:lumMod val="75000"/>
                  <a:lumOff val="25000"/>
                </a:schemeClr>
              </a:solidFill>
            </a:rPr>
            <a:t> </a:t>
          </a:r>
          <a:r>
            <a:rPr lang="de-DE" sz="1600" kern="1200" dirty="0" err="1" smtClean="0">
              <a:solidFill>
                <a:schemeClr val="tx1">
                  <a:lumMod val="75000"/>
                  <a:lumOff val="25000"/>
                </a:schemeClr>
              </a:solidFill>
            </a:rPr>
            <a:t>energy</a:t>
          </a:r>
          <a:r>
            <a:rPr lang="de-DE" sz="1600" kern="1200" dirty="0" smtClean="0">
              <a:solidFill>
                <a:schemeClr val="tx1">
                  <a:lumMod val="75000"/>
                  <a:lumOff val="25000"/>
                </a:schemeClr>
              </a:solidFill>
            </a:rPr>
            <a:t> </a:t>
          </a:r>
          <a:r>
            <a:rPr lang="de-DE" sz="1600" kern="1200" dirty="0" err="1" smtClean="0">
              <a:solidFill>
                <a:schemeClr val="tx1">
                  <a:lumMod val="75000"/>
                  <a:lumOff val="25000"/>
                </a:schemeClr>
              </a:solidFill>
            </a:rPr>
            <a:t>consumption</a:t>
          </a:r>
          <a:endParaRPr lang="en-GB" sz="1600" kern="1200" dirty="0">
            <a:solidFill>
              <a:schemeClr val="tx1">
                <a:lumMod val="75000"/>
                <a:lumOff val="25000"/>
              </a:schemeClr>
            </a:solidFill>
          </a:endParaRPr>
        </a:p>
      </dsp:txBody>
      <dsp:txXfrm>
        <a:off x="2520" y="1003166"/>
        <a:ext cx="2457273" cy="1712880"/>
      </dsp:txXfrm>
    </dsp:sp>
    <dsp:sp modelId="{F7A2A06A-C4D6-45B4-824D-FAC01FF8F9C0}">
      <dsp:nvSpPr>
        <dsp:cNvPr id="0" name=""/>
        <dsp:cNvSpPr/>
      </dsp:nvSpPr>
      <dsp:spPr>
        <a:xfrm>
          <a:off x="2803811" y="20257"/>
          <a:ext cx="2457273" cy="982909"/>
        </a:xfrm>
        <a:prstGeom prst="rect">
          <a:avLst/>
        </a:prstGeom>
        <a:solidFill>
          <a:srgbClr val="92D05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Social</a:t>
          </a:r>
          <a:r>
            <a:rPr lang="de-DE" sz="1800" b="1" kern="1200" dirty="0" smtClean="0">
              <a:solidFill>
                <a:schemeClr val="bg1"/>
              </a:solidFill>
            </a:rPr>
            <a:t> </a:t>
          </a:r>
        </a:p>
        <a:p>
          <a:pPr lvl="0" algn="ctr" defTabSz="800100">
            <a:lnSpc>
              <a:spcPct val="90000"/>
            </a:lnSpc>
            <a:spcBef>
              <a:spcPct val="0"/>
            </a:spcBef>
            <a:spcAft>
              <a:spcPct val="35000"/>
            </a:spcAft>
          </a:pPr>
          <a:r>
            <a:rPr lang="de-DE" sz="1800" b="1" kern="1200" dirty="0" err="1" smtClean="0">
              <a:solidFill>
                <a:schemeClr val="bg1"/>
              </a:solidFill>
            </a:rPr>
            <a:t>areas</a:t>
          </a:r>
          <a:r>
            <a:rPr lang="de-DE" sz="1800" b="1" kern="1200" dirty="0" smtClean="0">
              <a:solidFill>
                <a:schemeClr val="bg1"/>
              </a:solidFill>
            </a:rPr>
            <a:t> </a:t>
          </a:r>
          <a:r>
            <a:rPr lang="de-DE" sz="1800" b="1" kern="1200" dirty="0" err="1" smtClean="0">
              <a:solidFill>
                <a:schemeClr val="bg1"/>
              </a:solidFill>
            </a:rPr>
            <a:t>of</a:t>
          </a:r>
          <a:r>
            <a:rPr lang="de-DE" sz="1800" b="1" kern="1200" dirty="0" smtClean="0">
              <a:solidFill>
                <a:schemeClr val="bg1"/>
              </a:solidFill>
            </a:rPr>
            <a:t> </a:t>
          </a:r>
          <a:r>
            <a:rPr lang="de-DE" sz="1800" b="1" kern="1200" dirty="0" err="1" smtClean="0">
              <a:solidFill>
                <a:schemeClr val="bg1"/>
              </a:solidFill>
            </a:rPr>
            <a:t>influcence</a:t>
          </a:r>
          <a:endParaRPr lang="en-GB" sz="1800" b="1" kern="1200" dirty="0">
            <a:solidFill>
              <a:schemeClr val="bg1"/>
            </a:solidFill>
          </a:endParaRPr>
        </a:p>
      </dsp:txBody>
      <dsp:txXfrm>
        <a:off x="2803811" y="20257"/>
        <a:ext cx="2457273" cy="982909"/>
      </dsp:txXfrm>
    </dsp:sp>
    <dsp:sp modelId="{939E57F4-3C79-4BBF-A523-844DB4326EF1}">
      <dsp:nvSpPr>
        <dsp:cNvPr id="0" name=""/>
        <dsp:cNvSpPr/>
      </dsp:nvSpPr>
      <dsp:spPr>
        <a:xfrm>
          <a:off x="2803811" y="1003166"/>
          <a:ext cx="2457273" cy="1712880"/>
        </a:xfrm>
        <a:prstGeom prst="rect">
          <a:avLst/>
        </a:prstGeom>
        <a:solidFill>
          <a:schemeClr val="lt1">
            <a:alpha val="90000"/>
            <a:tint val="40000"/>
            <a:hueOff val="0"/>
            <a:satOff val="0"/>
            <a:lumOff val="0"/>
            <a:alphaOff val="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Road </a:t>
          </a:r>
          <a:r>
            <a:rPr lang="de-DE" sz="1600" kern="1200" dirty="0" err="1" smtClean="0">
              <a:solidFill>
                <a:schemeClr val="tx1">
                  <a:lumMod val="75000"/>
                  <a:lumOff val="25000"/>
                </a:schemeClr>
              </a:solidFill>
            </a:rPr>
            <a:t>safety</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Working </a:t>
          </a:r>
          <a:r>
            <a:rPr lang="de-DE" sz="1600" kern="1200" dirty="0" err="1" smtClean="0">
              <a:solidFill>
                <a:schemeClr val="tx1">
                  <a:lumMod val="75000"/>
                  <a:lumOff val="25000"/>
                </a:schemeClr>
              </a:solidFill>
            </a:rPr>
            <a:t>conditions</a:t>
          </a:r>
          <a:endParaRPr lang="en-GB" sz="1600" kern="1200" dirty="0">
            <a:solidFill>
              <a:schemeClr val="tx1">
                <a:lumMod val="75000"/>
                <a:lumOff val="25000"/>
              </a:schemeClr>
            </a:solidFill>
          </a:endParaRPr>
        </a:p>
      </dsp:txBody>
      <dsp:txXfrm>
        <a:off x="2803811" y="1003166"/>
        <a:ext cx="2457273" cy="1712880"/>
      </dsp:txXfrm>
    </dsp:sp>
    <dsp:sp modelId="{61DEB308-7311-4110-99F7-67C2F240E5ED}">
      <dsp:nvSpPr>
        <dsp:cNvPr id="0" name=""/>
        <dsp:cNvSpPr/>
      </dsp:nvSpPr>
      <dsp:spPr>
        <a:xfrm>
          <a:off x="5605102" y="20257"/>
          <a:ext cx="2457273" cy="982909"/>
        </a:xfrm>
        <a:prstGeom prst="rect">
          <a:avLst/>
        </a:prstGeom>
        <a:solidFill>
          <a:srgbClr val="92D050"/>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de-DE" sz="1800" b="1" kern="1200" dirty="0" err="1" smtClean="0">
              <a:solidFill>
                <a:schemeClr val="bg1"/>
              </a:solidFill>
            </a:rPr>
            <a:t>Economic</a:t>
          </a:r>
          <a:r>
            <a:rPr lang="de-DE" sz="1800" b="1" kern="1200" dirty="0" smtClean="0">
              <a:solidFill>
                <a:schemeClr val="bg1"/>
              </a:solidFill>
            </a:rPr>
            <a:t> </a:t>
          </a:r>
          <a:br>
            <a:rPr lang="de-DE" sz="1800" b="1" kern="1200" dirty="0" smtClean="0">
              <a:solidFill>
                <a:schemeClr val="bg1"/>
              </a:solidFill>
            </a:rPr>
          </a:br>
          <a:r>
            <a:rPr lang="de-DE" sz="1800" b="1" kern="1200" dirty="0" err="1" smtClean="0">
              <a:solidFill>
                <a:schemeClr val="bg1"/>
              </a:solidFill>
            </a:rPr>
            <a:t>areas</a:t>
          </a:r>
          <a:r>
            <a:rPr lang="de-DE" sz="1800" b="1" kern="1200" dirty="0" smtClean="0">
              <a:solidFill>
                <a:schemeClr val="bg1"/>
              </a:solidFill>
            </a:rPr>
            <a:t> </a:t>
          </a:r>
          <a:r>
            <a:rPr lang="de-DE" sz="1800" b="1" kern="1200" dirty="0" err="1" smtClean="0">
              <a:solidFill>
                <a:schemeClr val="bg1"/>
              </a:solidFill>
            </a:rPr>
            <a:t>of</a:t>
          </a:r>
          <a:r>
            <a:rPr lang="de-DE" sz="1800" b="1" kern="1200" dirty="0" smtClean="0">
              <a:solidFill>
                <a:schemeClr val="bg1"/>
              </a:solidFill>
            </a:rPr>
            <a:t> </a:t>
          </a:r>
          <a:r>
            <a:rPr lang="de-DE" sz="1800" b="1" kern="1200" dirty="0" err="1" smtClean="0">
              <a:solidFill>
                <a:schemeClr val="bg1"/>
              </a:solidFill>
            </a:rPr>
            <a:t>influence</a:t>
          </a:r>
          <a:endParaRPr lang="en-GB" sz="1800" b="1" kern="1200" dirty="0">
            <a:solidFill>
              <a:schemeClr val="bg1"/>
            </a:solidFill>
          </a:endParaRPr>
        </a:p>
      </dsp:txBody>
      <dsp:txXfrm>
        <a:off x="5605102" y="20257"/>
        <a:ext cx="2457273" cy="982909"/>
      </dsp:txXfrm>
    </dsp:sp>
    <dsp:sp modelId="{55E3FE89-6C25-4CF7-A435-622A90414E6A}">
      <dsp:nvSpPr>
        <dsp:cNvPr id="0" name=""/>
        <dsp:cNvSpPr/>
      </dsp:nvSpPr>
      <dsp:spPr>
        <a:xfrm>
          <a:off x="5605102" y="1003166"/>
          <a:ext cx="2457273" cy="1712880"/>
        </a:xfrm>
        <a:prstGeom prst="rect">
          <a:avLst/>
        </a:prstGeom>
        <a:solidFill>
          <a:schemeClr val="lt1">
            <a:alpha val="90000"/>
            <a:tint val="40000"/>
            <a:hueOff val="0"/>
            <a:satOff val="0"/>
            <a:lumOff val="0"/>
            <a:alphaOff val="0"/>
          </a:schemeClr>
        </a:solidFill>
        <a:ln w="9525"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de-DE" sz="1600" kern="1200" dirty="0" smtClean="0">
              <a:solidFill>
                <a:schemeClr val="tx1">
                  <a:lumMod val="75000"/>
                  <a:lumOff val="25000"/>
                </a:schemeClr>
              </a:solidFill>
            </a:rPr>
            <a:t>Transportation </a:t>
          </a:r>
          <a:r>
            <a:rPr lang="de-DE" sz="1600" kern="1200" dirty="0" err="1" smtClean="0">
              <a:solidFill>
                <a:schemeClr val="tx1">
                  <a:lumMod val="75000"/>
                  <a:lumOff val="25000"/>
                </a:schemeClr>
              </a:solidFill>
            </a:rPr>
            <a:t>costs</a:t>
          </a:r>
          <a:endParaRPr lang="en-GB" sz="1600" kern="1200" dirty="0">
            <a:solidFill>
              <a:schemeClr val="tx1">
                <a:lumMod val="75000"/>
                <a:lumOff val="25000"/>
              </a:schemeClr>
            </a:solidFill>
          </a:endParaRPr>
        </a:p>
        <a:p>
          <a:pPr marL="171450" lvl="1" indent="-171450" algn="l" defTabSz="711200">
            <a:lnSpc>
              <a:spcPct val="90000"/>
            </a:lnSpc>
            <a:spcBef>
              <a:spcPct val="0"/>
            </a:spcBef>
            <a:spcAft>
              <a:spcPct val="15000"/>
            </a:spcAft>
            <a:buChar char="••"/>
          </a:pPr>
          <a:r>
            <a:rPr lang="de-DE" sz="1600" kern="1200" dirty="0" err="1" smtClean="0">
              <a:solidFill>
                <a:schemeClr val="tx1">
                  <a:lumMod val="75000"/>
                  <a:lumOff val="25000"/>
                </a:schemeClr>
              </a:solidFill>
            </a:rPr>
            <a:t>External</a:t>
          </a:r>
          <a:r>
            <a:rPr lang="de-DE" sz="1600" kern="1200" dirty="0" smtClean="0">
              <a:solidFill>
                <a:schemeClr val="tx1">
                  <a:lumMod val="75000"/>
                  <a:lumOff val="25000"/>
                </a:schemeClr>
              </a:solidFill>
            </a:rPr>
            <a:t> </a:t>
          </a:r>
          <a:r>
            <a:rPr lang="de-DE" sz="1600" kern="1200" dirty="0" err="1" smtClean="0">
              <a:solidFill>
                <a:schemeClr val="tx1">
                  <a:lumMod val="75000"/>
                  <a:lumOff val="25000"/>
                </a:schemeClr>
              </a:solidFill>
            </a:rPr>
            <a:t>costs</a:t>
          </a:r>
          <a:endParaRPr lang="en-GB" sz="1600" kern="1200" dirty="0">
            <a:solidFill>
              <a:schemeClr val="tx1">
                <a:lumMod val="75000"/>
                <a:lumOff val="25000"/>
              </a:schemeClr>
            </a:solidFill>
          </a:endParaRPr>
        </a:p>
      </dsp:txBody>
      <dsp:txXfrm>
        <a:off x="5605102" y="1003166"/>
        <a:ext cx="2457273" cy="171288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855F07-44CB-45DE-B464-761E63A71CD5}">
      <dsp:nvSpPr>
        <dsp:cNvPr id="0" name=""/>
        <dsp:cNvSpPr/>
      </dsp:nvSpPr>
      <dsp:spPr>
        <a:xfrm>
          <a:off x="-4640106" y="-711366"/>
          <a:ext cx="5527188" cy="5527188"/>
        </a:xfrm>
        <a:prstGeom prst="blockArc">
          <a:avLst>
            <a:gd name="adj1" fmla="val 18900000"/>
            <a:gd name="adj2" fmla="val 2700000"/>
            <a:gd name="adj3" fmla="val 391"/>
          </a:avLst>
        </a:prstGeom>
        <a:noFill/>
        <a:ln w="26425"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62C432-4905-40F9-9530-D2F004B7D3F6}">
      <dsp:nvSpPr>
        <dsp:cNvPr id="0" name=""/>
        <dsp:cNvSpPr/>
      </dsp:nvSpPr>
      <dsp:spPr>
        <a:xfrm>
          <a:off x="388276" y="256446"/>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smtClean="0"/>
            <a:t>Traffic </a:t>
          </a:r>
          <a:r>
            <a:rPr lang="de-DE" sz="2400" b="0" kern="1200" noProof="0" dirty="0" err="1" smtClean="0"/>
            <a:t>and</a:t>
          </a:r>
          <a:r>
            <a:rPr lang="de-DE" sz="2400" b="0" kern="1200" noProof="0" dirty="0" smtClean="0"/>
            <a:t> Environment</a:t>
          </a:r>
        </a:p>
      </dsp:txBody>
      <dsp:txXfrm>
        <a:off x="388276" y="256446"/>
        <a:ext cx="7944321" cy="513221"/>
      </dsp:txXfrm>
    </dsp:sp>
    <dsp:sp modelId="{C2A52F33-F895-4B2F-BC4C-05306D79D5F7}">
      <dsp:nvSpPr>
        <dsp:cNvPr id="0" name=""/>
        <dsp:cNvSpPr/>
      </dsp:nvSpPr>
      <dsp:spPr>
        <a:xfrm>
          <a:off x="67513" y="192293"/>
          <a:ext cx="641526" cy="641526"/>
        </a:xfrm>
        <a:prstGeom prst="ellipse">
          <a:avLst/>
        </a:prstGeom>
        <a:solidFill>
          <a:srgbClr val="92D050"/>
        </a:soli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A29E20C2-4062-4701-941A-96E5E9546BBD}">
      <dsp:nvSpPr>
        <dsp:cNvPr id="0" name=""/>
        <dsp:cNvSpPr/>
      </dsp:nvSpPr>
      <dsp:spPr>
        <a:xfrm>
          <a:off x="756035" y="1026031"/>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0" kern="1200" noProof="0" dirty="0" err="1" smtClean="0"/>
            <a:t>Sustainable</a:t>
          </a:r>
          <a:r>
            <a:rPr lang="de-DE" sz="2400" b="0" kern="1200" noProof="0" dirty="0" smtClean="0"/>
            <a:t> Transport Modes</a:t>
          </a:r>
        </a:p>
      </dsp:txBody>
      <dsp:txXfrm>
        <a:off x="756035" y="1026031"/>
        <a:ext cx="7576562" cy="513221"/>
      </dsp:txXfrm>
    </dsp:sp>
    <dsp:sp modelId="{EB1F24B5-C955-4DF0-8B66-30DE1C707555}">
      <dsp:nvSpPr>
        <dsp:cNvPr id="0" name=""/>
        <dsp:cNvSpPr/>
      </dsp:nvSpPr>
      <dsp:spPr>
        <a:xfrm>
          <a:off x="435272" y="961879"/>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213C5082-0FBD-4670-9DFB-4C2018BBD7E8}">
      <dsp:nvSpPr>
        <dsp:cNvPr id="0" name=""/>
        <dsp:cNvSpPr/>
      </dsp:nvSpPr>
      <dsp:spPr>
        <a:xfrm>
          <a:off x="868908" y="1795617"/>
          <a:ext cx="7463690"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b="1" kern="1200" noProof="0" dirty="0" err="1" smtClean="0"/>
            <a:t>Comparison</a:t>
          </a:r>
          <a:r>
            <a:rPr lang="de-DE" sz="2400" b="1" kern="1200" noProof="0" dirty="0" smtClean="0"/>
            <a:t> </a:t>
          </a:r>
          <a:r>
            <a:rPr lang="de-DE" sz="2400" b="1" kern="1200" noProof="0" dirty="0" err="1" smtClean="0"/>
            <a:t>of</a:t>
          </a:r>
          <a:r>
            <a:rPr lang="de-DE" sz="2400" b="1" kern="1200" noProof="0" dirty="0" smtClean="0"/>
            <a:t> Transport Modes</a:t>
          </a:r>
        </a:p>
      </dsp:txBody>
      <dsp:txXfrm>
        <a:off x="868908" y="1795617"/>
        <a:ext cx="7463690" cy="513221"/>
      </dsp:txXfrm>
    </dsp:sp>
    <dsp:sp modelId="{53114754-F35B-4924-8329-EDA5A56352F4}">
      <dsp:nvSpPr>
        <dsp:cNvPr id="0" name=""/>
        <dsp:cNvSpPr/>
      </dsp:nvSpPr>
      <dsp:spPr>
        <a:xfrm>
          <a:off x="548145" y="1731464"/>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56100353-DA78-4DFE-93FB-E136ADC1A1B2}">
      <dsp:nvSpPr>
        <dsp:cNvPr id="0" name=""/>
        <dsp:cNvSpPr/>
      </dsp:nvSpPr>
      <dsp:spPr>
        <a:xfrm>
          <a:off x="756035" y="2565202"/>
          <a:ext cx="7576562"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Challenges</a:t>
          </a:r>
          <a:r>
            <a:rPr lang="de-DE" sz="2400" kern="1200" noProof="0" dirty="0" smtClean="0"/>
            <a:t> </a:t>
          </a:r>
          <a:r>
            <a:rPr lang="de-DE" sz="2400" kern="1200" noProof="0" dirty="0" err="1" smtClean="0"/>
            <a:t>for</a:t>
          </a:r>
          <a:r>
            <a:rPr lang="de-DE" sz="2400" kern="1200" noProof="0" dirty="0" smtClean="0"/>
            <a:t> </a:t>
          </a:r>
          <a:r>
            <a:rPr lang="de-DE" sz="2400" kern="1200" noProof="0" dirty="0" err="1" smtClean="0"/>
            <a:t>Sustainable</a:t>
          </a:r>
          <a:r>
            <a:rPr lang="de-DE" sz="2400" kern="1200" noProof="0" dirty="0" smtClean="0"/>
            <a:t> </a:t>
          </a:r>
          <a:r>
            <a:rPr lang="de-DE" sz="2400" kern="1200" noProof="0" dirty="0" err="1" smtClean="0"/>
            <a:t>Freight</a:t>
          </a:r>
          <a:r>
            <a:rPr lang="de-DE" sz="2400" kern="1200" noProof="0" dirty="0" smtClean="0"/>
            <a:t> Transport</a:t>
          </a:r>
        </a:p>
      </dsp:txBody>
      <dsp:txXfrm>
        <a:off x="756035" y="2565202"/>
        <a:ext cx="7576562" cy="513221"/>
      </dsp:txXfrm>
    </dsp:sp>
    <dsp:sp modelId="{36D88088-1D9D-40D6-BE20-8C223E60D045}">
      <dsp:nvSpPr>
        <dsp:cNvPr id="0" name=""/>
        <dsp:cNvSpPr/>
      </dsp:nvSpPr>
      <dsp:spPr>
        <a:xfrm>
          <a:off x="435272" y="2501050"/>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0968A4EE-66E0-4DA5-B46C-661C25F5873D}">
      <dsp:nvSpPr>
        <dsp:cNvPr id="0" name=""/>
        <dsp:cNvSpPr/>
      </dsp:nvSpPr>
      <dsp:spPr>
        <a:xfrm>
          <a:off x="388276" y="3334788"/>
          <a:ext cx="7944321" cy="513221"/>
        </a:xfrm>
        <a:prstGeom prst="rect">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7369" tIns="60960" rIns="60960" bIns="60960" numCol="1" spcCol="1270" anchor="ctr" anchorCtr="0">
          <a:noAutofit/>
        </a:bodyPr>
        <a:lstStyle/>
        <a:p>
          <a:pPr lvl="0" algn="l" defTabSz="1066800">
            <a:lnSpc>
              <a:spcPct val="90000"/>
            </a:lnSpc>
            <a:spcBef>
              <a:spcPct val="0"/>
            </a:spcBef>
            <a:spcAft>
              <a:spcPct val="35000"/>
            </a:spcAft>
          </a:pPr>
          <a:r>
            <a:rPr lang="de-DE" sz="2400" kern="1200" noProof="0" dirty="0" err="1" smtClean="0"/>
            <a:t>Influencing</a:t>
          </a:r>
          <a:r>
            <a:rPr lang="de-DE" sz="2400" kern="1200" noProof="0" dirty="0" smtClean="0"/>
            <a:t> </a:t>
          </a:r>
          <a:r>
            <a:rPr lang="de-DE" sz="2400" kern="1200" noProof="0" dirty="0" err="1" smtClean="0"/>
            <a:t>Factor</a:t>
          </a:r>
          <a:r>
            <a:rPr lang="de-DE" sz="2400" kern="1200" noProof="0" dirty="0" smtClean="0"/>
            <a:t> Society</a:t>
          </a:r>
        </a:p>
      </dsp:txBody>
      <dsp:txXfrm>
        <a:off x="388276" y="3334788"/>
        <a:ext cx="7944321" cy="513221"/>
      </dsp:txXfrm>
    </dsp:sp>
    <dsp:sp modelId="{837F4E03-AA9D-44BB-93B2-9AE14EEAA468}">
      <dsp:nvSpPr>
        <dsp:cNvPr id="0" name=""/>
        <dsp:cNvSpPr/>
      </dsp:nvSpPr>
      <dsp:spPr>
        <a:xfrm>
          <a:off x="67513" y="3270635"/>
          <a:ext cx="641526" cy="641526"/>
        </a:xfrm>
        <a:prstGeom prst="ellipse">
          <a:avLst/>
        </a:prstGeom>
        <a:gradFill rotWithShape="0">
          <a:gsLst>
            <a:gs pos="0">
              <a:schemeClr val="lt1">
                <a:hueOff val="0"/>
                <a:satOff val="0"/>
                <a:lumOff val="0"/>
                <a:alphaOff val="0"/>
                <a:tint val="50000"/>
                <a:shade val="86000"/>
                <a:satMod val="140000"/>
              </a:schemeClr>
            </a:gs>
            <a:gs pos="45000">
              <a:schemeClr val="lt1">
                <a:hueOff val="0"/>
                <a:satOff val="0"/>
                <a:lumOff val="0"/>
                <a:alphaOff val="0"/>
                <a:tint val="48000"/>
                <a:satMod val="150000"/>
              </a:schemeClr>
            </a:gs>
            <a:gs pos="100000">
              <a:schemeClr val="lt1">
                <a:hueOff val="0"/>
                <a:satOff val="0"/>
                <a:lumOff val="0"/>
                <a:alphaOff val="0"/>
                <a:tint val="28000"/>
                <a:satMod val="160000"/>
              </a:schemeClr>
            </a:gs>
          </a:gsLst>
          <a:path path="circle">
            <a:fillToRect l="100000" t="100000" r="100000" b="100000"/>
          </a:path>
        </a:gradFill>
        <a:ln w="9525" cap="flat" cmpd="sng" algn="ctr">
          <a:solidFill>
            <a:schemeClr val="dk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smtClean="0"/>
            <a:t>Transportation </a:t>
          </a:r>
          <a:r>
            <a:rPr lang="de-DE" sz="2000" kern="1200" noProof="0" dirty="0" err="1" smtClean="0"/>
            <a:t>speed</a:t>
          </a:r>
          <a:endParaRPr lang="de-DE" sz="2000" kern="1200" noProof="0" dirty="0" smtClean="0"/>
        </a:p>
        <a:p>
          <a:pPr lvl="0" algn="l" defTabSz="889000">
            <a:lnSpc>
              <a:spcPct val="90000"/>
            </a:lnSpc>
            <a:spcBef>
              <a:spcPct val="0"/>
            </a:spcBef>
            <a:spcAft>
              <a:spcPct val="35000"/>
            </a:spcAft>
          </a:pPr>
          <a:r>
            <a:rPr lang="de-DE" sz="2000" kern="1200" noProof="0" dirty="0" smtClean="0"/>
            <a:t>Area </a:t>
          </a:r>
          <a:r>
            <a:rPr lang="de-DE" sz="2000" kern="1200" noProof="0" dirty="0" err="1" smtClean="0"/>
            <a:t>coverage</a:t>
          </a:r>
          <a:endParaRPr lang="de-DE" sz="2000" kern="1200" noProof="0" dirty="0" smtClean="0"/>
        </a:p>
        <a:p>
          <a:pPr lvl="0" algn="l" defTabSz="889000">
            <a:lnSpc>
              <a:spcPct val="90000"/>
            </a:lnSpc>
            <a:spcBef>
              <a:spcPct val="0"/>
            </a:spcBef>
            <a:spcAft>
              <a:spcPct val="35000"/>
            </a:spcAft>
          </a:pPr>
          <a:r>
            <a:rPr lang="de-DE" sz="2000" kern="1200" noProof="0" dirty="0" smtClean="0"/>
            <a:t>Networking </a:t>
          </a:r>
          <a:r>
            <a:rPr lang="de-DE" sz="2000" kern="1200" noProof="0" dirty="0" err="1" smtClean="0"/>
            <a:t>capability</a:t>
          </a:r>
          <a:endParaRPr lang="de-DE" sz="2000" kern="1200" noProof="0" dirty="0" smtClean="0"/>
        </a:p>
        <a:p>
          <a:pPr lvl="0" algn="l" defTabSz="889000">
            <a:lnSpc>
              <a:spcPct val="90000"/>
            </a:lnSpc>
            <a:spcBef>
              <a:spcPct val="0"/>
            </a:spcBef>
            <a:spcAft>
              <a:spcPct val="35000"/>
            </a:spcAft>
          </a:pPr>
          <a:r>
            <a:rPr lang="de-DE" sz="2000" kern="1200" noProof="0" dirty="0" err="1" smtClean="0"/>
            <a:t>Flexibility</a:t>
          </a:r>
          <a:endParaRPr lang="de-DE" sz="2000" kern="1200" noProof="0" dirty="0" smtClean="0"/>
        </a:p>
        <a:p>
          <a:pPr lvl="0" algn="l" defTabSz="889000">
            <a:lnSpc>
              <a:spcPct val="90000"/>
            </a:lnSpc>
            <a:spcBef>
              <a:spcPct val="0"/>
            </a:spcBef>
            <a:spcAft>
              <a:spcPct val="35000"/>
            </a:spcAft>
          </a:pPr>
          <a:r>
            <a:rPr lang="de-DE" sz="2000" kern="1200" noProof="0" dirty="0" smtClean="0"/>
            <a:t>Technical </a:t>
          </a:r>
          <a:r>
            <a:rPr lang="de-DE" sz="2000" kern="1200" noProof="0" dirty="0" err="1" smtClean="0"/>
            <a:t>progress</a:t>
          </a:r>
          <a:endParaRPr lang="de-DE" sz="2000" kern="1200" noProof="0" dirty="0" smtClean="0"/>
        </a:p>
        <a:p>
          <a:pPr lvl="0" algn="l" defTabSz="889000">
            <a:lnSpc>
              <a:spcPct val="90000"/>
            </a:lnSpc>
            <a:spcBef>
              <a:spcPct val="0"/>
            </a:spcBef>
            <a:spcAft>
              <a:spcPct val="35000"/>
            </a:spcAft>
          </a:pPr>
          <a:r>
            <a:rPr lang="de-DE" sz="2000" kern="1200" noProof="0" dirty="0" smtClean="0"/>
            <a:t>Low </a:t>
          </a:r>
          <a:r>
            <a:rPr lang="de-DE" sz="2000" kern="1200" noProof="0" dirty="0" err="1" smtClean="0"/>
            <a:t>utilization</a:t>
          </a:r>
          <a:r>
            <a:rPr lang="de-DE" sz="2000" kern="1200" noProof="0" dirty="0" smtClean="0"/>
            <a:t> </a:t>
          </a:r>
          <a:r>
            <a:rPr lang="de-DE" sz="2000" kern="1200" noProof="0" dirty="0" err="1" smtClean="0"/>
            <a:t>costs</a:t>
          </a:r>
          <a:r>
            <a:rPr lang="de-DE" sz="2000" kern="1200" noProof="0" dirty="0" smtClean="0"/>
            <a:t> </a:t>
          </a:r>
          <a:endParaRPr lang="de-DE" sz="2000" kern="1200" noProof="0" dirty="0"/>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err="1" smtClean="0"/>
            <a:t>Rising</a:t>
          </a:r>
          <a:r>
            <a:rPr lang="de-DE" sz="2000" kern="1200" noProof="0" dirty="0" smtClean="0"/>
            <a:t> </a:t>
          </a:r>
          <a:r>
            <a:rPr lang="de-DE" sz="2000" kern="1200" noProof="0" dirty="0" err="1" smtClean="0"/>
            <a:t>costs</a:t>
          </a:r>
          <a:endParaRPr lang="de-DE" sz="2000" kern="1200" noProof="0" dirty="0" smtClean="0">
            <a:sym typeface="Wingdings" panose="05000000000000000000" pitchFamily="2" charset="2"/>
          </a:endParaRPr>
        </a:p>
        <a:p>
          <a:pPr lvl="0" algn="l" defTabSz="889000">
            <a:lnSpc>
              <a:spcPct val="90000"/>
            </a:lnSpc>
            <a:spcBef>
              <a:spcPct val="0"/>
            </a:spcBef>
            <a:spcAft>
              <a:spcPct val="35000"/>
            </a:spcAft>
          </a:pPr>
          <a:r>
            <a:rPr lang="de-DE" sz="2000" kern="1200" noProof="0" dirty="0" smtClean="0">
              <a:sym typeface="Wingdings" panose="05000000000000000000" pitchFamily="2" charset="2"/>
            </a:rPr>
            <a:t>Time </a:t>
          </a:r>
          <a:r>
            <a:rPr lang="de-DE" sz="2000" kern="1200" noProof="0" dirty="0" err="1" smtClean="0">
              <a:sym typeface="Wingdings" panose="05000000000000000000" pitchFamily="2" charset="2"/>
            </a:rPr>
            <a:t>restrictions</a:t>
          </a:r>
          <a:r>
            <a:rPr lang="de-DE" sz="2000" kern="1200" noProof="0" dirty="0" smtClean="0">
              <a:sym typeface="Wingdings" panose="05000000000000000000" pitchFamily="2" charset="2"/>
            </a:rPr>
            <a:t>  </a:t>
          </a:r>
          <a:r>
            <a:rPr lang="de-DE" sz="2000" kern="1200" noProof="0" dirty="0" err="1" smtClean="0">
              <a:sym typeface="Wingdings" panose="05000000000000000000" pitchFamily="2" charset="2"/>
            </a:rPr>
            <a:t>driving</a:t>
          </a:r>
          <a:r>
            <a:rPr lang="de-DE" sz="2000" kern="1200" noProof="0" dirty="0" smtClean="0">
              <a:sym typeface="Wingdings" panose="05000000000000000000" pitchFamily="2" charset="2"/>
            </a:rPr>
            <a:t> </a:t>
          </a:r>
          <a:r>
            <a:rPr lang="de-DE" sz="2000" kern="1200" noProof="0" dirty="0" err="1" smtClean="0">
              <a:sym typeface="Wingdings" panose="05000000000000000000" pitchFamily="2" charset="2"/>
            </a:rPr>
            <a:t>bans</a:t>
          </a:r>
          <a:endParaRPr lang="de-DE" sz="2000" kern="1200" noProof="0" dirty="0" smtClean="0">
            <a:sym typeface="Wingdings" panose="05000000000000000000" pitchFamily="2" charset="2"/>
          </a:endParaRPr>
        </a:p>
        <a:p>
          <a:pPr lvl="0" algn="l" defTabSz="889000">
            <a:lnSpc>
              <a:spcPct val="90000"/>
            </a:lnSpc>
            <a:spcBef>
              <a:spcPct val="0"/>
            </a:spcBef>
            <a:spcAft>
              <a:spcPct val="35000"/>
            </a:spcAft>
          </a:pPr>
          <a:r>
            <a:rPr lang="de-DE" sz="2000" kern="1200" noProof="0" dirty="0" smtClean="0">
              <a:sym typeface="Wingdings" panose="05000000000000000000" pitchFamily="2" charset="2"/>
            </a:rPr>
            <a:t>Environmental </a:t>
          </a:r>
          <a:r>
            <a:rPr lang="de-DE" sz="2000" kern="1200" noProof="0" dirty="0" err="1" smtClean="0">
              <a:sym typeface="Wingdings" panose="05000000000000000000" pitchFamily="2" charset="2"/>
            </a:rPr>
            <a:t>aspects</a:t>
          </a:r>
          <a:r>
            <a:rPr lang="de-DE" sz="2000" kern="1200" noProof="0" dirty="0" smtClean="0">
              <a:sym typeface="Wingdings" panose="05000000000000000000" pitchFamily="2" charset="2"/>
            </a:rPr>
            <a:t> (CO2-emissions, </a:t>
          </a:r>
          <a:r>
            <a:rPr lang="de-DE" sz="2000" kern="1200" noProof="0" dirty="0" err="1" smtClean="0">
              <a:sym typeface="Wingdings" panose="05000000000000000000" pitchFamily="2" charset="2"/>
            </a:rPr>
            <a:t>din</a:t>
          </a:r>
          <a:r>
            <a:rPr lang="de-DE" sz="2000" kern="1200" noProof="0" dirty="0" smtClean="0">
              <a:sym typeface="Wingdings" panose="05000000000000000000" pitchFamily="2" charset="2"/>
            </a:rPr>
            <a:t>, </a:t>
          </a:r>
          <a:r>
            <a:rPr lang="de-DE" sz="2000" kern="1200" noProof="0" dirty="0" err="1" smtClean="0">
              <a:sym typeface="Wingdings" panose="05000000000000000000" pitchFamily="2" charset="2"/>
            </a:rPr>
            <a:t>accidents</a:t>
          </a:r>
          <a:r>
            <a:rPr lang="de-DE" sz="2000" kern="1200" noProof="0" dirty="0" smtClean="0">
              <a:sym typeface="Wingdings" panose="05000000000000000000" pitchFamily="2" charset="2"/>
            </a:rPr>
            <a:t>,…)</a:t>
          </a:r>
          <a:r>
            <a:rPr lang="de-DE" sz="2000" kern="1200" noProof="0" dirty="0" smtClean="0"/>
            <a:t> </a:t>
          </a:r>
          <a:endParaRPr lang="de-DE" sz="2000" kern="1200" noProof="0" dirty="0"/>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chemeClr val="accent5">
            <a:hueOff val="0"/>
            <a:satOff val="0"/>
            <a:lumOff val="0"/>
            <a:alphaOff val="0"/>
          </a:schemeClr>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22335-C9BA-4DA5-AA47-515C45813889}">
      <dsp:nvSpPr>
        <dsp:cNvPr id="0" name=""/>
        <dsp:cNvSpPr/>
      </dsp:nvSpPr>
      <dsp:spPr>
        <a:xfrm>
          <a:off x="730455" y="720676"/>
          <a:ext cx="7159752" cy="3700116"/>
        </a:xfrm>
        <a:prstGeom prst="rect">
          <a:avLst/>
        </a:prstGeom>
        <a:solidFill>
          <a:schemeClr val="accent5">
            <a:tint val="50000"/>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2559051-6E0A-4117-A0CE-2E7DEA7EA08B}">
      <dsp:nvSpPr>
        <dsp:cNvPr id="0" name=""/>
        <dsp:cNvSpPr/>
      </dsp:nvSpPr>
      <dsp:spPr>
        <a:xfrm>
          <a:off x="916072"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dirty="0" smtClean="0"/>
            <a:t>Speed</a:t>
          </a:r>
        </a:p>
        <a:p>
          <a:pPr lvl="0" algn="l" defTabSz="889000">
            <a:lnSpc>
              <a:spcPct val="90000"/>
            </a:lnSpc>
            <a:spcBef>
              <a:spcPct val="0"/>
            </a:spcBef>
            <a:spcAft>
              <a:spcPct val="35000"/>
            </a:spcAft>
          </a:pPr>
          <a:r>
            <a:rPr lang="de-DE" sz="2000" kern="1200" dirty="0" err="1" smtClean="0"/>
            <a:t>Mass</a:t>
          </a:r>
          <a:r>
            <a:rPr lang="de-DE" sz="2000" kern="1200" dirty="0" smtClean="0"/>
            <a:t> </a:t>
          </a:r>
          <a:r>
            <a:rPr lang="de-DE" sz="2000" kern="1200" dirty="0" err="1" smtClean="0"/>
            <a:t>efficiency</a:t>
          </a:r>
          <a:endParaRPr lang="de-DE" sz="2000" kern="1200" dirty="0" smtClean="0"/>
        </a:p>
        <a:p>
          <a:pPr lvl="0" algn="l" defTabSz="889000">
            <a:lnSpc>
              <a:spcPct val="90000"/>
            </a:lnSpc>
            <a:spcBef>
              <a:spcPct val="0"/>
            </a:spcBef>
            <a:spcAft>
              <a:spcPct val="35000"/>
            </a:spcAft>
          </a:pPr>
          <a:r>
            <a:rPr lang="de-DE" sz="2000" kern="1200" dirty="0" err="1" smtClean="0"/>
            <a:t>Predictability</a:t>
          </a:r>
          <a:endParaRPr lang="de-DE" sz="2000" kern="1200" dirty="0" smtClean="0"/>
        </a:p>
        <a:p>
          <a:pPr lvl="0" algn="l" defTabSz="889000">
            <a:lnSpc>
              <a:spcPct val="90000"/>
            </a:lnSpc>
            <a:spcBef>
              <a:spcPct val="0"/>
            </a:spcBef>
            <a:spcAft>
              <a:spcPct val="35000"/>
            </a:spcAft>
          </a:pPr>
          <a:r>
            <a:rPr lang="de-DE" sz="2000" kern="1200" dirty="0" err="1" smtClean="0"/>
            <a:t>Safety</a:t>
          </a:r>
          <a:r>
            <a:rPr lang="de-DE" sz="2000" kern="1200" dirty="0" smtClean="0"/>
            <a:t> </a:t>
          </a:r>
          <a:r>
            <a:rPr lang="de-DE" sz="2000" kern="1200" dirty="0" err="1" smtClean="0"/>
            <a:t>and</a:t>
          </a:r>
          <a:r>
            <a:rPr lang="de-DE" sz="2000" kern="1200" dirty="0" smtClean="0"/>
            <a:t> </a:t>
          </a:r>
          <a:r>
            <a:rPr lang="de-DE" sz="2000" kern="1200" dirty="0" err="1" smtClean="0"/>
            <a:t>security</a:t>
          </a:r>
          <a:endParaRPr lang="de-DE" sz="2000" kern="1200" dirty="0" smtClean="0"/>
        </a:p>
        <a:p>
          <a:pPr lvl="0" algn="l" defTabSz="889000">
            <a:lnSpc>
              <a:spcPct val="90000"/>
            </a:lnSpc>
            <a:spcBef>
              <a:spcPct val="0"/>
            </a:spcBef>
            <a:spcAft>
              <a:spcPct val="35000"/>
            </a:spcAft>
          </a:pPr>
          <a:r>
            <a:rPr lang="de-DE" sz="2000" kern="1200" dirty="0" smtClean="0"/>
            <a:t>Transportation </a:t>
          </a:r>
          <a:r>
            <a:rPr lang="de-DE" sz="2000" kern="1200" dirty="0" err="1" smtClean="0"/>
            <a:t>price</a:t>
          </a:r>
          <a:endParaRPr lang="de-DE" sz="2000" kern="1200" dirty="0" smtClean="0"/>
        </a:p>
        <a:p>
          <a:pPr lvl="0" algn="l" defTabSz="889000">
            <a:lnSpc>
              <a:spcPct val="90000"/>
            </a:lnSpc>
            <a:spcBef>
              <a:spcPct val="0"/>
            </a:spcBef>
            <a:spcAft>
              <a:spcPct val="35000"/>
            </a:spcAft>
          </a:pPr>
          <a:r>
            <a:rPr lang="de-DE" sz="2000" kern="1200" dirty="0" smtClean="0"/>
            <a:t>Environmental </a:t>
          </a:r>
          <a:r>
            <a:rPr lang="de-DE" sz="2000" kern="1200" dirty="0" err="1" smtClean="0"/>
            <a:t>aspects</a:t>
          </a:r>
          <a:r>
            <a:rPr lang="de-DE" sz="2000" kern="1200" dirty="0" smtClean="0"/>
            <a:t> (CO2-Emissions)</a:t>
          </a:r>
        </a:p>
      </dsp:txBody>
      <dsp:txXfrm>
        <a:off x="916072" y="1129691"/>
        <a:ext cx="3324758" cy="3165404"/>
      </dsp:txXfrm>
    </dsp:sp>
    <dsp:sp modelId="{58AF2CD3-BEB7-4C62-BCF0-31F388F74B93}">
      <dsp:nvSpPr>
        <dsp:cNvPr id="0" name=""/>
        <dsp:cNvSpPr/>
      </dsp:nvSpPr>
      <dsp:spPr>
        <a:xfrm>
          <a:off x="4314896" y="1129691"/>
          <a:ext cx="3324758" cy="3165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lvl="0" algn="l" defTabSz="889000">
            <a:lnSpc>
              <a:spcPct val="90000"/>
            </a:lnSpc>
            <a:spcBef>
              <a:spcPct val="0"/>
            </a:spcBef>
            <a:spcAft>
              <a:spcPct val="35000"/>
            </a:spcAft>
          </a:pPr>
          <a:r>
            <a:rPr lang="de-DE" sz="2000" kern="1200" noProof="0" dirty="0" err="1" smtClean="0"/>
            <a:t>Difficulty</a:t>
          </a:r>
          <a:r>
            <a:rPr lang="de-DE" sz="2000" kern="1200" noProof="0" dirty="0" smtClean="0"/>
            <a:t> in </a:t>
          </a:r>
          <a:r>
            <a:rPr lang="de-DE" sz="2000" kern="1200" noProof="0" dirty="0" err="1" smtClean="0"/>
            <a:t>crossing</a:t>
          </a:r>
          <a:r>
            <a:rPr lang="de-DE" sz="2000" kern="1200" noProof="0" dirty="0" smtClean="0"/>
            <a:t> </a:t>
          </a:r>
          <a:r>
            <a:rPr lang="de-DE" sz="2000" kern="1200" noProof="0" dirty="0" err="1" smtClean="0"/>
            <a:t>borders</a:t>
          </a:r>
          <a:endParaRPr lang="de-DE" sz="2000" kern="1200" noProof="0" dirty="0" smtClean="0"/>
        </a:p>
        <a:p>
          <a:pPr lvl="0" algn="l" defTabSz="889000">
            <a:lnSpc>
              <a:spcPct val="90000"/>
            </a:lnSpc>
            <a:spcBef>
              <a:spcPct val="0"/>
            </a:spcBef>
            <a:spcAft>
              <a:spcPct val="35000"/>
            </a:spcAft>
          </a:pPr>
          <a:r>
            <a:rPr lang="de-DE" sz="2000" kern="1200" noProof="0" dirty="0" err="1" smtClean="0"/>
            <a:t>Flexibility</a:t>
          </a:r>
          <a:endParaRPr lang="de-DE" sz="2000" kern="1200" noProof="0" dirty="0" smtClean="0"/>
        </a:p>
        <a:p>
          <a:pPr lvl="0" algn="l" defTabSz="889000">
            <a:lnSpc>
              <a:spcPct val="90000"/>
            </a:lnSpc>
            <a:spcBef>
              <a:spcPct val="0"/>
            </a:spcBef>
            <a:spcAft>
              <a:spcPct val="35000"/>
            </a:spcAft>
          </a:pPr>
          <a:r>
            <a:rPr lang="de-DE" sz="2000" kern="1200" noProof="0" dirty="0" smtClean="0"/>
            <a:t>Tracking </a:t>
          </a:r>
          <a:r>
            <a:rPr lang="de-DE" sz="2000" kern="1200" noProof="0" dirty="0" err="1" smtClean="0"/>
            <a:t>and</a:t>
          </a:r>
          <a:r>
            <a:rPr lang="de-DE" sz="2000" kern="1200" noProof="0" dirty="0" smtClean="0"/>
            <a:t> </a:t>
          </a:r>
          <a:r>
            <a:rPr lang="de-DE" sz="2000" kern="1200" noProof="0" dirty="0" err="1" smtClean="0"/>
            <a:t>tracing</a:t>
          </a:r>
          <a:endParaRPr lang="de-DE" sz="2000" kern="1200" noProof="0" dirty="0" smtClean="0"/>
        </a:p>
        <a:p>
          <a:pPr lvl="0" algn="l" defTabSz="889000">
            <a:lnSpc>
              <a:spcPct val="90000"/>
            </a:lnSpc>
            <a:spcBef>
              <a:spcPct val="0"/>
            </a:spcBef>
            <a:spcAft>
              <a:spcPct val="35000"/>
            </a:spcAft>
          </a:pPr>
          <a:r>
            <a:rPr lang="de-DE" sz="2000" kern="1200" noProof="0" dirty="0" err="1" smtClean="0"/>
            <a:t>Energy</a:t>
          </a:r>
          <a:r>
            <a:rPr lang="de-DE" sz="2000" kern="1200" noProof="0" dirty="0" smtClean="0"/>
            <a:t> </a:t>
          </a:r>
          <a:r>
            <a:rPr lang="de-DE" sz="2000" kern="1200" noProof="0" dirty="0" err="1" smtClean="0"/>
            <a:t>costs</a:t>
          </a:r>
          <a:r>
            <a:rPr lang="de-DE" sz="2000" kern="1200" noProof="0" dirty="0" smtClean="0"/>
            <a:t> </a:t>
          </a:r>
          <a:endParaRPr lang="de-DE" sz="2000" kern="1200" noProof="0" dirty="0"/>
        </a:p>
      </dsp:txBody>
      <dsp:txXfrm>
        <a:off x="4314896" y="1129691"/>
        <a:ext cx="3324758" cy="3165404"/>
      </dsp:txXfrm>
    </dsp:sp>
    <dsp:sp modelId="{0280E279-A1B9-477C-8BD5-810C6E71925E}">
      <dsp:nvSpPr>
        <dsp:cNvPr id="0" name=""/>
        <dsp:cNvSpPr/>
      </dsp:nvSpPr>
      <dsp:spPr>
        <a:xfrm>
          <a:off x="367745" y="379712"/>
          <a:ext cx="586418" cy="552575"/>
        </a:xfrm>
        <a:prstGeom prst="plus">
          <a:avLst>
            <a:gd name="adj" fmla="val 32810"/>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AB93A9C8-FEF8-4AEE-ACA3-581756AE0CAC}">
      <dsp:nvSpPr>
        <dsp:cNvPr id="0" name=""/>
        <dsp:cNvSpPr/>
      </dsp:nvSpPr>
      <dsp:spPr>
        <a:xfrm flipV="1">
          <a:off x="7206120" y="577767"/>
          <a:ext cx="653101" cy="214918"/>
        </a:xfrm>
        <a:prstGeom prst="rect">
          <a:avLst/>
        </a:prstGeom>
        <a:solidFill>
          <a:srgbClr val="92D050"/>
        </a:solidFill>
        <a:ln w="26425" cap="flat" cmpd="sng" algn="ctr">
          <a:solidFill>
            <a:srgbClr val="92D050"/>
          </a:solidFill>
          <a:prstDash val="solid"/>
        </a:ln>
        <a:effectLst/>
      </dsp:spPr>
      <dsp:style>
        <a:lnRef idx="2">
          <a:scrgbClr r="0" g="0" b="0"/>
        </a:lnRef>
        <a:fillRef idx="1">
          <a:scrgbClr r="0" g="0" b="0"/>
        </a:fillRef>
        <a:effectRef idx="0">
          <a:scrgbClr r="0" g="0" b="0"/>
        </a:effectRef>
        <a:fontRef idx="minor">
          <a:schemeClr val="lt1"/>
        </a:fontRef>
      </dsp:style>
    </dsp:sp>
    <dsp:sp modelId="{7E3B3D97-7B5D-47D2-A4D9-0E98B28C9933}">
      <dsp:nvSpPr>
        <dsp:cNvPr id="0" name=""/>
        <dsp:cNvSpPr/>
      </dsp:nvSpPr>
      <dsp:spPr>
        <a:xfrm>
          <a:off x="4281978" y="1136460"/>
          <a:ext cx="822" cy="3023265"/>
        </a:xfrm>
        <a:prstGeom prst="line">
          <a:avLst/>
        </a:prstGeom>
        <a:noFill/>
        <a:ln w="26425"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1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9.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2"/>
          </a:xfrm>
          <a:prstGeom prst="rect">
            <a:avLst/>
          </a:prstGeom>
        </p:spPr>
        <p:txBody>
          <a:bodyPr vert="horz" lIns="92125" tIns="46062" rIns="92125" bIns="46062" rtlCol="0"/>
          <a:lstStyle>
            <a:lvl1pPr algn="l">
              <a:defRPr sz="1200"/>
            </a:lvl1pPr>
          </a:lstStyle>
          <a:p>
            <a:endParaRPr lang="de-AT" dirty="0"/>
          </a:p>
        </p:txBody>
      </p:sp>
      <p:sp>
        <p:nvSpPr>
          <p:cNvPr id="3" name="Date Placeholder 2"/>
          <p:cNvSpPr>
            <a:spLocks noGrp="1"/>
          </p:cNvSpPr>
          <p:nvPr>
            <p:ph type="dt" idx="1"/>
          </p:nvPr>
        </p:nvSpPr>
        <p:spPr>
          <a:xfrm>
            <a:off x="3850444" y="0"/>
            <a:ext cx="2945659" cy="496412"/>
          </a:xfrm>
          <a:prstGeom prst="rect">
            <a:avLst/>
          </a:prstGeom>
        </p:spPr>
        <p:txBody>
          <a:bodyPr vert="horz" lIns="92125" tIns="46062" rIns="92125" bIns="46062" rtlCol="0"/>
          <a:lstStyle>
            <a:lvl1pPr algn="r">
              <a:defRPr sz="1200"/>
            </a:lvl1pPr>
          </a:lstStyle>
          <a:p>
            <a:fld id="{CCFC2A34-98BB-4C93-A97D-162B0DCA04A7}" type="datetimeFigureOut">
              <a:rPr lang="de-AT" smtClean="0"/>
              <a:t>06.08.2019</a:t>
            </a:fld>
            <a:endParaRPr lang="de-AT" dirty="0"/>
          </a:p>
        </p:txBody>
      </p:sp>
      <p:sp>
        <p:nvSpPr>
          <p:cNvPr id="4" name="Slide Image Placeholder 3"/>
          <p:cNvSpPr>
            <a:spLocks noGrp="1" noRot="1" noChangeAspect="1"/>
          </p:cNvSpPr>
          <p:nvPr>
            <p:ph type="sldImg" idx="2"/>
          </p:nvPr>
        </p:nvSpPr>
        <p:spPr>
          <a:xfrm>
            <a:off x="950565" y="787648"/>
            <a:ext cx="4965700" cy="3724275"/>
          </a:xfrm>
          <a:prstGeom prst="rect">
            <a:avLst/>
          </a:prstGeom>
          <a:noFill/>
          <a:ln w="12700">
            <a:solidFill>
              <a:prstClr val="black"/>
            </a:solidFill>
          </a:ln>
        </p:spPr>
        <p:txBody>
          <a:bodyPr vert="horz" lIns="92125" tIns="46062" rIns="92125" bIns="46062" rtlCol="0" anchor="ctr"/>
          <a:lstStyle/>
          <a:p>
            <a:endParaRPr lang="de-AT" dirty="0"/>
          </a:p>
        </p:txBody>
      </p:sp>
      <p:sp>
        <p:nvSpPr>
          <p:cNvPr id="5" name="Notes Placeholder 4"/>
          <p:cNvSpPr>
            <a:spLocks noGrp="1"/>
          </p:cNvSpPr>
          <p:nvPr>
            <p:ph type="body" sz="quarter" idx="3"/>
          </p:nvPr>
        </p:nvSpPr>
        <p:spPr>
          <a:xfrm>
            <a:off x="679768" y="4715907"/>
            <a:ext cx="5438140" cy="4467702"/>
          </a:xfrm>
          <a:prstGeom prst="rect">
            <a:avLst/>
          </a:prstGeom>
        </p:spPr>
        <p:txBody>
          <a:bodyPr vert="horz" lIns="92125" tIns="46062" rIns="92125" bIns="460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AT"/>
          </a:p>
        </p:txBody>
      </p:sp>
      <p:sp>
        <p:nvSpPr>
          <p:cNvPr id="6" name="Footer Placeholder 5"/>
          <p:cNvSpPr>
            <a:spLocks noGrp="1"/>
          </p:cNvSpPr>
          <p:nvPr>
            <p:ph type="ftr" sz="quarter" idx="4"/>
          </p:nvPr>
        </p:nvSpPr>
        <p:spPr>
          <a:xfrm>
            <a:off x="1" y="9430092"/>
            <a:ext cx="2945659" cy="496412"/>
          </a:xfrm>
          <a:prstGeom prst="rect">
            <a:avLst/>
          </a:prstGeom>
        </p:spPr>
        <p:txBody>
          <a:bodyPr vert="horz" lIns="92125" tIns="46062" rIns="92125" bIns="46062" rtlCol="0" anchor="b"/>
          <a:lstStyle>
            <a:lvl1pPr algn="l">
              <a:defRPr sz="1200"/>
            </a:lvl1pPr>
          </a:lstStyle>
          <a:p>
            <a:endParaRPr lang="de-AT" dirty="0"/>
          </a:p>
        </p:txBody>
      </p:sp>
      <p:sp>
        <p:nvSpPr>
          <p:cNvPr id="7" name="Slide Number Placeholder 6"/>
          <p:cNvSpPr>
            <a:spLocks noGrp="1"/>
          </p:cNvSpPr>
          <p:nvPr>
            <p:ph type="sldNum" sz="quarter" idx="5"/>
          </p:nvPr>
        </p:nvSpPr>
        <p:spPr>
          <a:xfrm>
            <a:off x="3850444" y="9430092"/>
            <a:ext cx="2945659" cy="496412"/>
          </a:xfrm>
          <a:prstGeom prst="rect">
            <a:avLst/>
          </a:prstGeom>
        </p:spPr>
        <p:txBody>
          <a:bodyPr vert="horz" lIns="92125" tIns="46062" rIns="92125" bIns="46062" rtlCol="0" anchor="b"/>
          <a:lstStyle>
            <a:lvl1pPr algn="r">
              <a:defRPr sz="1200"/>
            </a:lvl1pPr>
          </a:lstStyle>
          <a:p>
            <a:fld id="{56F06DAA-0A4E-4110-9797-3FB8CA0FEA93}" type="slidenum">
              <a:rPr lang="de-AT" smtClean="0"/>
              <a:t>‹#›</a:t>
            </a:fld>
            <a:endParaRPr lang="de-AT" dirty="0"/>
          </a:p>
        </p:txBody>
      </p:sp>
    </p:spTree>
    <p:extLst>
      <p:ext uri="{BB962C8B-B14F-4D97-AF65-F5344CB8AC3E}">
        <p14:creationId xmlns:p14="http://schemas.microsoft.com/office/powerpoint/2010/main" val="1550144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c.europa.eu/transport/modes/inland/promotion/doc/naiades2/com(2013)623_de.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www.logistik.din.de/sixcms_upload/media/3820/Pr&#228;sentation_Wutke.pdf" TargetMode="External"/><Relationship Id="rId4" Type="http://schemas.openxmlformats.org/officeDocument/2006/relationships/hyperlink" Target="http://media.havi-logistics.com/Top_Navigation/News_Basics/News/German/_attachment/Fraunhofer_SCS_-_Nachhaltigkeitsindex_f&#252;r_Logistikdienstleister_Mai_2011.pdf"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uic.org/download.php/publication/516D.pdf"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noise.eionet.europa.eu/viewer.html"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verkehrsjournal.at/upload/pdf/%C3%96VJ_Feb2009_Krause.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www.verkehrsrundschau.de/sixcms/media.php/4513/BAG-Bericht_5D_2014_Fahrzeugf&#252;hrer_2014.pdf" TargetMode="External"/><Relationship Id="rId4" Type="http://schemas.openxmlformats.org/officeDocument/2006/relationships/hyperlink" Target="http://www.wsd-ost.wsv.de/service/Downloads/Verkehrstraegervergleich_Gutachten_komplett.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wsd-ost.wsv.de/service/Downloads/Verkehrstraegervergleich_Gutachten_komplett.pdf"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www.scs.fraunhofer.de/content/dam/scs/de/dokumente/studien/Wirtschaftliche_Rahmenbedingungen_des_Gueterverkehrs.pdf"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scs.fraunhofer.de/content/dam/scs/de/dokumente/studien/Wirtschaftliche_Rahmenbedingungen_des_Gueterverkehrs.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pwc.be/en_BE/be/transport-logistics/pdf/Truck-industry-s-green-challenge-2008-09-23.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jetzt.de/lexikon/ist-online-shopping-schlecht-582714"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www.tagesspiegel.de/wirtschaft/umweltbelastung-durch-zalando-und-co-warum-anprobieren-besser-ist-als-onlineshopping/9486812.html"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wko.at/Content.Node/iv/presse/wkoe_presse/presseaussendungen/Studie__FriendsOnTheRoad_Transpoteure_pwk_116_022014.pdf"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oecd-ilibrary.org/docserver/download/7414021e.pdf?expires=1457012730&amp;id=id&amp;accname=ocid56027859&amp;checksum=F3F96F396835D30F46A01AD6921DC83C" TargetMode="External"/><Relationship Id="rId5" Type="http://schemas.openxmlformats.org/officeDocument/2006/relationships/hyperlink" Target="http://ec.europa.eu/transport/media/publications/doc/trends-to-2050-update-2013.pdf" TargetMode="External"/><Relationship Id="rId4" Type="http://schemas.openxmlformats.org/officeDocument/2006/relationships/hyperlink" Target="http://www.europarl.europa.eu/RegData/etudes/note/join/2010/431578/IPOL-TRAN_NT(2010)431578_DE.pdf"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ur-lex.europa.eu/legal-content/de/TXT/PDF/?uri=CELEX:52011DC014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en-US"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1</a:t>
            </a:fld>
            <a:endParaRPr lang="de-AT" dirty="0"/>
          </a:p>
        </p:txBody>
      </p:sp>
    </p:spTree>
    <p:extLst>
      <p:ext uri="{BB962C8B-B14F-4D97-AF65-F5344CB8AC3E}">
        <p14:creationId xmlns:p14="http://schemas.microsoft.com/office/powerpoint/2010/main" val="1681442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pPr defTabSz="913028">
              <a:defRPr/>
            </a:pPr>
            <a:r>
              <a:rPr lang="de-DE" noProof="0" dirty="0" smtClean="0"/>
              <a:t>As </a:t>
            </a:r>
            <a:r>
              <a:rPr lang="de-DE" noProof="0" dirty="0" err="1" smtClean="0"/>
              <a:t>mentioned</a:t>
            </a:r>
            <a:r>
              <a:rPr lang="de-DE" noProof="0" dirty="0" smtClean="0"/>
              <a:t> in </a:t>
            </a:r>
            <a:r>
              <a:rPr lang="de-DE" noProof="0" dirty="0" err="1" smtClean="0"/>
              <a:t>the</a:t>
            </a:r>
            <a:r>
              <a:rPr lang="de-DE" noProof="0" dirty="0" smtClean="0"/>
              <a:t> </a:t>
            </a:r>
            <a:r>
              <a:rPr lang="de-DE" noProof="0" dirty="0" err="1" smtClean="0"/>
              <a:t>previous</a:t>
            </a:r>
            <a:r>
              <a:rPr lang="de-DE" noProof="0" dirty="0" smtClean="0"/>
              <a:t> </a:t>
            </a:r>
            <a:r>
              <a:rPr lang="de-DE" noProof="0" dirty="0" err="1" smtClean="0"/>
              <a:t>slide</a:t>
            </a:r>
            <a:r>
              <a:rPr lang="de-DE" noProof="0" dirty="0" smtClean="0"/>
              <a:t>, </a:t>
            </a:r>
            <a:r>
              <a:rPr lang="de-DE" noProof="0" dirty="0" err="1" smtClean="0"/>
              <a:t>the</a:t>
            </a:r>
            <a:r>
              <a:rPr lang="de-DE" baseline="0" noProof="0" dirty="0" smtClean="0"/>
              <a:t> </a:t>
            </a:r>
            <a:r>
              <a:rPr lang="de-DE" baseline="0" noProof="0" dirty="0" err="1" smtClean="0"/>
              <a:t>concept</a:t>
            </a:r>
            <a:r>
              <a:rPr lang="de-DE" baseline="0" noProof="0" dirty="0" smtClean="0"/>
              <a:t> „</a:t>
            </a:r>
            <a:r>
              <a:rPr lang="de-DE" baseline="0" noProof="0" dirty="0" err="1" smtClean="0"/>
              <a:t>green</a:t>
            </a:r>
            <a:r>
              <a:rPr lang="de-DE" baseline="0" noProof="0" dirty="0" smtClean="0"/>
              <a:t> </a:t>
            </a:r>
            <a:r>
              <a:rPr lang="de-DE" baseline="0" noProof="0" dirty="0" err="1" smtClean="0"/>
              <a:t>logistics</a:t>
            </a:r>
            <a:r>
              <a:rPr lang="de-DE" baseline="0" noProof="0" dirty="0" smtClean="0"/>
              <a:t>“ </a:t>
            </a:r>
            <a:r>
              <a:rPr lang="de-DE" baseline="0" noProof="0" dirty="0" err="1" smtClean="0"/>
              <a:t>tries</a:t>
            </a:r>
            <a:r>
              <a:rPr lang="de-DE" baseline="0" noProof="0" dirty="0" smtClean="0"/>
              <a:t> </a:t>
            </a:r>
            <a:r>
              <a:rPr lang="de-DE" baseline="0" noProof="0" dirty="0" err="1" smtClean="0"/>
              <a:t>to</a:t>
            </a:r>
            <a:r>
              <a:rPr lang="de-DE" baseline="0" noProof="0" dirty="0" smtClean="0"/>
              <a:t> </a:t>
            </a:r>
            <a:r>
              <a:rPr lang="de-DE" baseline="0" noProof="0" dirty="0" err="1" smtClean="0"/>
              <a:t>achieve</a:t>
            </a:r>
            <a:r>
              <a:rPr lang="de-DE" baseline="0" noProof="0" dirty="0" smtClean="0"/>
              <a:t> a </a:t>
            </a:r>
            <a:r>
              <a:rPr lang="de-DE" baseline="0" noProof="0" dirty="0" err="1" smtClean="0"/>
              <a:t>balance</a:t>
            </a:r>
            <a:r>
              <a:rPr lang="de-DE" baseline="0" noProof="0" dirty="0" smtClean="0"/>
              <a:t> </a:t>
            </a:r>
            <a:r>
              <a:rPr lang="de-DE" baseline="0" noProof="0" dirty="0" err="1" smtClean="0"/>
              <a:t>between</a:t>
            </a:r>
            <a:r>
              <a:rPr lang="de-DE" baseline="0" noProof="0" dirty="0" smtClean="0"/>
              <a:t> </a:t>
            </a:r>
            <a:r>
              <a:rPr lang="de-DE" baseline="0" noProof="0" dirty="0" err="1" smtClean="0"/>
              <a:t>economic</a:t>
            </a:r>
            <a:r>
              <a:rPr lang="de-DE" baseline="0" noProof="0" dirty="0" smtClean="0"/>
              <a:t>, </a:t>
            </a:r>
            <a:r>
              <a:rPr lang="de-DE" baseline="0" noProof="0" dirty="0" err="1" smtClean="0"/>
              <a:t>ecological</a:t>
            </a:r>
            <a:r>
              <a:rPr lang="de-DE" baseline="0" noProof="0" dirty="0" smtClean="0"/>
              <a:t> </a:t>
            </a:r>
            <a:r>
              <a:rPr lang="de-DE" baseline="0" noProof="0" dirty="0" err="1" smtClean="0"/>
              <a:t>and</a:t>
            </a:r>
            <a:r>
              <a:rPr lang="de-DE" baseline="0" noProof="0" dirty="0" smtClean="0"/>
              <a:t> </a:t>
            </a:r>
            <a:r>
              <a:rPr lang="de-DE" baseline="0" noProof="0" dirty="0" err="1" smtClean="0"/>
              <a:t>social</a:t>
            </a:r>
            <a:r>
              <a:rPr lang="de-DE" baseline="0" noProof="0" dirty="0" smtClean="0"/>
              <a:t> </a:t>
            </a:r>
            <a:r>
              <a:rPr lang="de-DE" baseline="0" noProof="0" dirty="0" err="1" smtClean="0"/>
              <a:t>goals</a:t>
            </a:r>
            <a:r>
              <a:rPr lang="de-DE" baseline="0" noProof="0" dirty="0" smtClean="0"/>
              <a:t> in </a:t>
            </a:r>
            <a:r>
              <a:rPr lang="de-DE" baseline="0" noProof="0" dirty="0" err="1" smtClean="0"/>
              <a:t>the</a:t>
            </a:r>
            <a:r>
              <a:rPr lang="de-DE" baseline="0" noProof="0" dirty="0" smtClean="0"/>
              <a:t> </a:t>
            </a:r>
            <a:r>
              <a:rPr lang="de-DE" baseline="0" noProof="0" dirty="0" err="1" smtClean="0"/>
              <a:t>field</a:t>
            </a:r>
            <a:r>
              <a:rPr lang="de-DE" baseline="0" noProof="0" dirty="0" smtClean="0"/>
              <a:t> </a:t>
            </a:r>
            <a:r>
              <a:rPr lang="de-DE" baseline="0" noProof="0" dirty="0" err="1" smtClean="0"/>
              <a:t>of</a:t>
            </a:r>
            <a:r>
              <a:rPr lang="de-DE" baseline="0" noProof="0" dirty="0" smtClean="0"/>
              <a:t> </a:t>
            </a:r>
            <a:r>
              <a:rPr lang="de-DE" baseline="0" noProof="0" dirty="0" err="1" smtClean="0"/>
              <a:t>logistics</a:t>
            </a:r>
            <a:r>
              <a:rPr lang="de-DE" baseline="0" noProof="0" dirty="0" smtClean="0"/>
              <a:t>, </a:t>
            </a:r>
            <a:r>
              <a:rPr lang="de-DE" baseline="0" noProof="0" dirty="0" err="1" smtClean="0"/>
              <a:t>which</a:t>
            </a:r>
            <a:r>
              <a:rPr lang="de-DE" baseline="0" noProof="0" dirty="0" smtClean="0"/>
              <a:t> in turn also </a:t>
            </a:r>
            <a:r>
              <a:rPr lang="de-DE" baseline="0" noProof="0" dirty="0" err="1" smtClean="0"/>
              <a:t>affects</a:t>
            </a:r>
            <a:r>
              <a:rPr lang="de-DE" baseline="0" noProof="0" dirty="0" smtClean="0"/>
              <a:t> </a:t>
            </a:r>
            <a:r>
              <a:rPr lang="de-DE" baseline="0" noProof="0" dirty="0" err="1" smtClean="0"/>
              <a:t>the</a:t>
            </a:r>
            <a:r>
              <a:rPr lang="de-DE" baseline="0" noProof="0" dirty="0" smtClean="0"/>
              <a:t> </a:t>
            </a:r>
            <a:r>
              <a:rPr lang="de-DE" baseline="0" noProof="0" dirty="0" err="1" smtClean="0"/>
              <a:t>transport</a:t>
            </a:r>
            <a:r>
              <a:rPr lang="de-DE" baseline="0" noProof="0" dirty="0" smtClean="0"/>
              <a:t> </a:t>
            </a:r>
            <a:r>
              <a:rPr lang="de-DE" baseline="0" noProof="0" dirty="0" err="1" smtClean="0"/>
              <a:t>sector</a:t>
            </a:r>
            <a:r>
              <a:rPr lang="de-DE" baseline="0" noProof="0" dirty="0" smtClean="0"/>
              <a:t>. This </a:t>
            </a:r>
            <a:r>
              <a:rPr lang="de-DE" baseline="0" noProof="0" dirty="0" err="1" smtClean="0"/>
              <a:t>leads</a:t>
            </a:r>
            <a:r>
              <a:rPr lang="de-DE" baseline="0" noProof="0" dirty="0" smtClean="0"/>
              <a:t> </a:t>
            </a:r>
            <a:r>
              <a:rPr lang="de-DE" baseline="0" noProof="0" dirty="0" err="1" smtClean="0"/>
              <a:t>to</a:t>
            </a:r>
            <a:r>
              <a:rPr lang="de-DE" baseline="0" noProof="0" dirty="0" smtClean="0"/>
              <a:t> </a:t>
            </a:r>
            <a:r>
              <a:rPr lang="de-DE" baseline="0" noProof="0" dirty="0" err="1" smtClean="0"/>
              <a:t>tensions</a:t>
            </a:r>
            <a:r>
              <a:rPr lang="de-DE" baseline="0" noProof="0" dirty="0" smtClean="0"/>
              <a:t> </a:t>
            </a:r>
            <a:r>
              <a:rPr lang="de-DE" baseline="0" noProof="0" dirty="0" err="1" smtClean="0"/>
              <a:t>between</a:t>
            </a:r>
            <a:r>
              <a:rPr lang="de-DE" baseline="0" noProof="0" dirty="0" smtClean="0"/>
              <a:t> </a:t>
            </a:r>
            <a:r>
              <a:rPr lang="de-DE" baseline="0" noProof="0" dirty="0" err="1" smtClean="0"/>
              <a:t>these</a:t>
            </a:r>
            <a:r>
              <a:rPr lang="de-DE" baseline="0" noProof="0" dirty="0" smtClean="0"/>
              <a:t> </a:t>
            </a:r>
            <a:r>
              <a:rPr lang="de-DE" baseline="0" noProof="0" dirty="0" err="1" smtClean="0"/>
              <a:t>three</a:t>
            </a:r>
            <a:r>
              <a:rPr lang="de-DE" baseline="0" noProof="0" dirty="0" smtClean="0"/>
              <a:t> </a:t>
            </a:r>
            <a:r>
              <a:rPr lang="de-DE" baseline="0" noProof="0" dirty="0" err="1" smtClean="0"/>
              <a:t>areas</a:t>
            </a:r>
            <a:r>
              <a:rPr lang="de-DE" baseline="0" noProof="0" dirty="0" smtClean="0"/>
              <a:t>, </a:t>
            </a:r>
            <a:r>
              <a:rPr lang="de-DE" baseline="0" noProof="0" dirty="0" err="1" smtClean="0"/>
              <a:t>as</a:t>
            </a:r>
            <a:r>
              <a:rPr lang="de-DE" baseline="0" noProof="0" dirty="0" smtClean="0"/>
              <a:t> not all </a:t>
            </a:r>
            <a:r>
              <a:rPr lang="de-DE" baseline="0" noProof="0" dirty="0" err="1" smtClean="0"/>
              <a:t>the</a:t>
            </a:r>
            <a:r>
              <a:rPr lang="de-DE" baseline="0" noProof="0" dirty="0" smtClean="0"/>
              <a:t> </a:t>
            </a:r>
            <a:r>
              <a:rPr lang="de-DE" baseline="0" noProof="0" dirty="0" err="1" smtClean="0"/>
              <a:t>objectives</a:t>
            </a:r>
            <a:r>
              <a:rPr lang="de-DE" baseline="0" noProof="0" dirty="0" smtClean="0"/>
              <a:t> </a:t>
            </a:r>
            <a:r>
              <a:rPr lang="de-DE" baseline="0" noProof="0" dirty="0" err="1" smtClean="0"/>
              <a:t>of</a:t>
            </a:r>
            <a:r>
              <a:rPr lang="de-DE" baseline="0" noProof="0" dirty="0" smtClean="0"/>
              <a:t> </a:t>
            </a:r>
            <a:r>
              <a:rPr lang="de-DE" baseline="0" noProof="0" dirty="0" err="1" smtClean="0"/>
              <a:t>the</a:t>
            </a:r>
            <a:r>
              <a:rPr lang="de-DE" baseline="0" noProof="0" dirty="0" smtClean="0"/>
              <a:t> individual </a:t>
            </a:r>
            <a:r>
              <a:rPr lang="de-DE" baseline="0" noProof="0" dirty="0" err="1" smtClean="0"/>
              <a:t>areas</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pursued</a:t>
            </a:r>
            <a:r>
              <a:rPr lang="de-DE" baseline="0" noProof="0" dirty="0" smtClean="0"/>
              <a:t> at </a:t>
            </a:r>
            <a:r>
              <a:rPr lang="de-DE" baseline="0" noProof="0" dirty="0" err="1" smtClean="0"/>
              <a:t>the</a:t>
            </a:r>
            <a:r>
              <a:rPr lang="de-DE" baseline="0" noProof="0" dirty="0" smtClean="0"/>
              <a:t> same time. The </a:t>
            </a:r>
            <a:r>
              <a:rPr lang="de-DE" baseline="0" noProof="0" dirty="0" err="1" smtClean="0"/>
              <a:t>following</a:t>
            </a:r>
            <a:r>
              <a:rPr lang="de-DE" baseline="0" noProof="0" dirty="0" smtClean="0"/>
              <a:t> </a:t>
            </a:r>
            <a:r>
              <a:rPr lang="de-DE" baseline="0" noProof="0" dirty="0" err="1" smtClean="0"/>
              <a:t>targets</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assigned</a:t>
            </a:r>
            <a:r>
              <a:rPr lang="de-DE" baseline="0" noProof="0" dirty="0" smtClean="0"/>
              <a:t> </a:t>
            </a:r>
            <a:r>
              <a:rPr lang="de-DE" baseline="0" noProof="0" dirty="0" err="1" smtClean="0"/>
              <a:t>to</a:t>
            </a:r>
            <a:r>
              <a:rPr lang="de-DE" baseline="0" noProof="0" dirty="0" smtClean="0"/>
              <a:t> </a:t>
            </a:r>
            <a:r>
              <a:rPr lang="de-DE" baseline="0" noProof="0" dirty="0" err="1" smtClean="0"/>
              <a:t>the</a:t>
            </a:r>
            <a:r>
              <a:rPr lang="de-DE" baseline="0" noProof="0" dirty="0" smtClean="0"/>
              <a:t> </a:t>
            </a:r>
            <a:r>
              <a:rPr lang="de-DE" baseline="0" noProof="0" dirty="0" err="1" smtClean="0"/>
              <a:t>respective</a:t>
            </a:r>
            <a:r>
              <a:rPr lang="de-DE" baseline="0" noProof="0" dirty="0" smtClean="0"/>
              <a:t> </a:t>
            </a:r>
            <a:r>
              <a:rPr lang="de-DE" baseline="0" noProof="0" dirty="0" err="1" smtClean="0"/>
              <a:t>areas</a:t>
            </a:r>
            <a:r>
              <a:rPr lang="de-DE" baseline="0" noProof="0" dirty="0" smtClean="0"/>
              <a:t>:</a:t>
            </a:r>
          </a:p>
          <a:p>
            <a:pPr defTabSz="913028">
              <a:defRPr/>
            </a:pPr>
            <a:endParaRPr lang="de-DE" baseline="0" noProof="0" dirty="0" smtClean="0"/>
          </a:p>
          <a:p>
            <a:pPr defTabSz="913028">
              <a:defRPr/>
            </a:pPr>
            <a:r>
              <a:rPr lang="de-DE" u="sng" baseline="0" noProof="0" dirty="0" err="1" smtClean="0"/>
              <a:t>Social</a:t>
            </a:r>
            <a:r>
              <a:rPr lang="de-DE" u="sng" baseline="0" noProof="0" dirty="0" smtClean="0"/>
              <a:t> </a:t>
            </a:r>
            <a:r>
              <a:rPr lang="de-DE" u="sng" baseline="0" noProof="0" dirty="0" err="1" smtClean="0"/>
              <a:t>targets</a:t>
            </a:r>
            <a:r>
              <a:rPr lang="de-DE" baseline="0" noProof="0" dirty="0" smtClean="0"/>
              <a:t>: Create </a:t>
            </a:r>
            <a:r>
              <a:rPr lang="de-DE" baseline="0" noProof="0" dirty="0" err="1" smtClean="0"/>
              <a:t>awareness</a:t>
            </a:r>
            <a:r>
              <a:rPr lang="de-DE" baseline="0" noProof="0" dirty="0" smtClean="0"/>
              <a:t> </a:t>
            </a:r>
            <a:r>
              <a:rPr lang="de-DE" baseline="0" noProof="0" dirty="0" err="1" smtClean="0"/>
              <a:t>for</a:t>
            </a:r>
            <a:r>
              <a:rPr lang="de-DE" baseline="0" noProof="0" dirty="0" smtClean="0"/>
              <a:t> </a:t>
            </a:r>
            <a:r>
              <a:rPr lang="de-DE" baseline="0" noProof="0" dirty="0" err="1" smtClean="0"/>
              <a:t>sustainable</a:t>
            </a:r>
            <a:r>
              <a:rPr lang="de-DE" baseline="0" noProof="0" dirty="0" smtClean="0"/>
              <a:t> </a:t>
            </a:r>
            <a:r>
              <a:rPr lang="de-DE" baseline="0" noProof="0" dirty="0" err="1" smtClean="0"/>
              <a:t>transport</a:t>
            </a:r>
            <a:r>
              <a:rPr lang="de-DE" baseline="0" noProof="0" dirty="0" smtClean="0"/>
              <a:t> </a:t>
            </a:r>
            <a:r>
              <a:rPr lang="de-DE" baseline="0" noProof="0" dirty="0" err="1" smtClean="0"/>
              <a:t>and</a:t>
            </a:r>
            <a:r>
              <a:rPr lang="de-DE" baseline="0" noProof="0" dirty="0" smtClean="0"/>
              <a:t> </a:t>
            </a:r>
            <a:r>
              <a:rPr lang="de-DE" baseline="0" noProof="0" dirty="0" err="1" smtClean="0"/>
              <a:t>guarantee</a:t>
            </a:r>
            <a:r>
              <a:rPr lang="de-DE" baseline="0" noProof="0" dirty="0" smtClean="0"/>
              <a:t> a </a:t>
            </a:r>
            <a:r>
              <a:rPr lang="de-DE" baseline="0" noProof="0" dirty="0" err="1" smtClean="0"/>
              <a:t>good</a:t>
            </a:r>
            <a:r>
              <a:rPr lang="de-DE" baseline="0" noProof="0" dirty="0" smtClean="0"/>
              <a:t> </a:t>
            </a:r>
            <a:r>
              <a:rPr lang="de-DE" baseline="0" noProof="0" dirty="0" err="1" smtClean="0"/>
              <a:t>quality</a:t>
            </a:r>
            <a:r>
              <a:rPr lang="de-DE" baseline="0" noProof="0" dirty="0" smtClean="0"/>
              <a:t> </a:t>
            </a:r>
            <a:r>
              <a:rPr lang="de-DE" baseline="0" noProof="0" dirty="0" err="1" smtClean="0"/>
              <a:t>of</a:t>
            </a:r>
            <a:r>
              <a:rPr lang="de-DE" baseline="0" noProof="0" dirty="0" smtClean="0"/>
              <a:t> </a:t>
            </a:r>
            <a:r>
              <a:rPr lang="de-DE" baseline="0" noProof="0" dirty="0" err="1" smtClean="0"/>
              <a:t>life</a:t>
            </a:r>
            <a:r>
              <a:rPr lang="de-DE" baseline="0" noProof="0" dirty="0" smtClean="0"/>
              <a:t>. </a:t>
            </a:r>
          </a:p>
          <a:p>
            <a:pPr defTabSz="913028">
              <a:defRPr/>
            </a:pPr>
            <a:r>
              <a:rPr lang="de-DE" u="sng" baseline="0" noProof="0" dirty="0" err="1" smtClean="0"/>
              <a:t>Ecological</a:t>
            </a:r>
            <a:r>
              <a:rPr lang="de-DE" u="sng" baseline="0" noProof="0" dirty="0" smtClean="0"/>
              <a:t> </a:t>
            </a:r>
            <a:r>
              <a:rPr lang="de-DE" u="sng" baseline="0" noProof="0" dirty="0" err="1" smtClean="0"/>
              <a:t>targets</a:t>
            </a:r>
            <a:r>
              <a:rPr lang="de-DE" baseline="0" noProof="0" dirty="0" smtClean="0"/>
              <a:t>: </a:t>
            </a:r>
            <a:r>
              <a:rPr lang="de-DE" baseline="0" noProof="0" dirty="0" err="1" smtClean="0"/>
              <a:t>Reduction</a:t>
            </a:r>
            <a:r>
              <a:rPr lang="de-DE" baseline="0" noProof="0" dirty="0" smtClean="0"/>
              <a:t> </a:t>
            </a:r>
            <a:r>
              <a:rPr lang="de-DE" baseline="0" noProof="0" dirty="0" err="1" smtClean="0"/>
              <a:t>of</a:t>
            </a:r>
            <a:r>
              <a:rPr lang="de-DE" baseline="0" noProof="0" dirty="0" smtClean="0"/>
              <a:t> </a:t>
            </a:r>
            <a:r>
              <a:rPr lang="de-DE" baseline="0" noProof="0" dirty="0" err="1" smtClean="0"/>
              <a:t>emissions</a:t>
            </a:r>
            <a:r>
              <a:rPr lang="de-DE" baseline="0" noProof="0" dirty="0" smtClean="0"/>
              <a:t> </a:t>
            </a:r>
            <a:r>
              <a:rPr lang="de-DE" baseline="0" noProof="0" dirty="0" err="1" smtClean="0"/>
              <a:t>and</a:t>
            </a:r>
            <a:r>
              <a:rPr lang="de-DE" baseline="0" noProof="0" dirty="0" smtClean="0"/>
              <a:t> </a:t>
            </a:r>
            <a:r>
              <a:rPr lang="de-DE" baseline="0" noProof="0" dirty="0" err="1" smtClean="0"/>
              <a:t>general</a:t>
            </a:r>
            <a:r>
              <a:rPr lang="de-DE" baseline="0" noProof="0" dirty="0" smtClean="0"/>
              <a:t> </a:t>
            </a:r>
            <a:r>
              <a:rPr lang="de-DE" baseline="0" noProof="0" dirty="0" err="1" smtClean="0"/>
              <a:t>consumption</a:t>
            </a:r>
            <a:r>
              <a:rPr lang="de-DE" baseline="0" noProof="0" dirty="0" smtClean="0"/>
              <a:t> </a:t>
            </a:r>
            <a:r>
              <a:rPr lang="de-DE" baseline="0" noProof="0" dirty="0" err="1" smtClean="0"/>
              <a:t>of</a:t>
            </a:r>
            <a:r>
              <a:rPr lang="de-DE" baseline="0" noProof="0" dirty="0" smtClean="0"/>
              <a:t> </a:t>
            </a:r>
            <a:r>
              <a:rPr lang="de-DE" baseline="0" noProof="0" dirty="0" err="1" smtClean="0"/>
              <a:t>resources</a:t>
            </a:r>
            <a:r>
              <a:rPr lang="de-DE" baseline="0" noProof="0" dirty="0" smtClean="0"/>
              <a:t>. </a:t>
            </a:r>
          </a:p>
          <a:p>
            <a:pPr defTabSz="913028">
              <a:defRPr/>
            </a:pPr>
            <a:r>
              <a:rPr lang="de-DE" u="sng" baseline="0" noProof="0" dirty="0" err="1" smtClean="0"/>
              <a:t>Economic</a:t>
            </a:r>
            <a:r>
              <a:rPr lang="de-DE" u="sng" baseline="0" noProof="0" dirty="0" smtClean="0"/>
              <a:t> </a:t>
            </a:r>
            <a:r>
              <a:rPr lang="de-DE" u="sng" baseline="0" noProof="0" dirty="0" err="1" smtClean="0"/>
              <a:t>targets</a:t>
            </a:r>
            <a:r>
              <a:rPr lang="de-DE" baseline="0" noProof="0" dirty="0" smtClean="0"/>
              <a:t>: </a:t>
            </a:r>
            <a:r>
              <a:rPr lang="de-DE" baseline="0" noProof="0" dirty="0" err="1" smtClean="0"/>
              <a:t>From</a:t>
            </a:r>
            <a:r>
              <a:rPr lang="de-DE" baseline="0" noProof="0" dirty="0" smtClean="0"/>
              <a:t> a </a:t>
            </a:r>
            <a:r>
              <a:rPr lang="de-DE" baseline="0" noProof="0" dirty="0" err="1" smtClean="0"/>
              <a:t>financial</a:t>
            </a:r>
            <a:r>
              <a:rPr lang="de-DE" baseline="0" noProof="0" dirty="0" smtClean="0"/>
              <a:t> </a:t>
            </a:r>
            <a:r>
              <a:rPr lang="de-DE" baseline="0" noProof="0" dirty="0" err="1" smtClean="0"/>
              <a:t>point</a:t>
            </a:r>
            <a:r>
              <a:rPr lang="de-DE" baseline="0" noProof="0" dirty="0" smtClean="0"/>
              <a:t> </a:t>
            </a:r>
            <a:r>
              <a:rPr lang="de-DE" baseline="0" noProof="0" dirty="0" err="1" smtClean="0"/>
              <a:t>of</a:t>
            </a:r>
            <a:r>
              <a:rPr lang="de-DE" baseline="0" noProof="0" dirty="0" smtClean="0"/>
              <a:t> </a:t>
            </a:r>
            <a:r>
              <a:rPr lang="de-DE" baseline="0" noProof="0" dirty="0" err="1" smtClean="0"/>
              <a:t>view</a:t>
            </a:r>
            <a:r>
              <a:rPr lang="de-DE" baseline="0" noProof="0" dirty="0" smtClean="0"/>
              <a:t>, </a:t>
            </a:r>
            <a:r>
              <a:rPr lang="de-DE" baseline="0" noProof="0" dirty="0" err="1" smtClean="0"/>
              <a:t>no</a:t>
            </a:r>
            <a:r>
              <a:rPr lang="de-DE" baseline="0" noProof="0" dirty="0" smtClean="0"/>
              <a:t> </a:t>
            </a:r>
            <a:r>
              <a:rPr lang="de-DE" baseline="0" noProof="0" dirty="0" err="1" smtClean="0"/>
              <a:t>additiona</a:t>
            </a:r>
            <a:r>
              <a:rPr lang="de-DE" baseline="0" noProof="0" dirty="0" smtClean="0"/>
              <a:t> </a:t>
            </a:r>
            <a:r>
              <a:rPr lang="de-DE" baseline="0" noProof="0" dirty="0" err="1" smtClean="0"/>
              <a:t>lcosts</a:t>
            </a:r>
            <a:r>
              <a:rPr lang="de-DE" baseline="0" noProof="0" dirty="0" smtClean="0"/>
              <a:t> </a:t>
            </a:r>
            <a:r>
              <a:rPr lang="de-DE" baseline="0" noProof="0" dirty="0" err="1" smtClean="0"/>
              <a:t>should</a:t>
            </a:r>
            <a:r>
              <a:rPr lang="de-DE" baseline="0" noProof="0" dirty="0" smtClean="0"/>
              <a:t> </a:t>
            </a:r>
            <a:r>
              <a:rPr lang="de-DE" baseline="0" noProof="0" dirty="0" err="1" smtClean="0"/>
              <a:t>be</a:t>
            </a:r>
            <a:r>
              <a:rPr lang="de-DE" baseline="0" noProof="0" dirty="0" smtClean="0"/>
              <a:t> </a:t>
            </a:r>
            <a:r>
              <a:rPr lang="de-DE" baseline="0" noProof="0" dirty="0" err="1" smtClean="0"/>
              <a:t>incurred</a:t>
            </a:r>
            <a:r>
              <a:rPr lang="de-DE" baseline="0" noProof="0" dirty="0" smtClean="0"/>
              <a:t>, </a:t>
            </a:r>
            <a:r>
              <a:rPr lang="de-DE" baseline="0" noProof="0" dirty="0" err="1" smtClean="0"/>
              <a:t>cost</a:t>
            </a:r>
            <a:r>
              <a:rPr lang="de-DE" baseline="0" noProof="0" dirty="0" smtClean="0"/>
              <a:t> </a:t>
            </a:r>
            <a:r>
              <a:rPr lang="de-DE" baseline="0" noProof="0" dirty="0" err="1" smtClean="0"/>
              <a:t>reductions</a:t>
            </a:r>
            <a:r>
              <a:rPr lang="de-DE" baseline="0" noProof="0" dirty="0" smtClean="0"/>
              <a:t> </a:t>
            </a:r>
            <a:r>
              <a:rPr lang="de-DE" baseline="0" noProof="0" dirty="0" err="1" smtClean="0"/>
              <a:t>should</a:t>
            </a:r>
            <a:r>
              <a:rPr lang="de-DE" baseline="0" noProof="0" dirty="0" smtClean="0"/>
              <a:t> </a:t>
            </a:r>
            <a:r>
              <a:rPr lang="de-DE" baseline="0" noProof="0" dirty="0" err="1" smtClean="0"/>
              <a:t>be</a:t>
            </a:r>
            <a:r>
              <a:rPr lang="de-DE" baseline="0" noProof="0" dirty="0" smtClean="0"/>
              <a:t> </a:t>
            </a:r>
            <a:r>
              <a:rPr lang="de-DE" baseline="0" noProof="0" dirty="0" err="1" smtClean="0"/>
              <a:t>realized</a:t>
            </a:r>
            <a:r>
              <a:rPr lang="de-DE" baseline="0" noProof="0" dirty="0" smtClean="0"/>
              <a:t> </a:t>
            </a:r>
            <a:r>
              <a:rPr lang="de-DE" baseline="0" noProof="0" dirty="0" err="1" smtClean="0"/>
              <a:t>and</a:t>
            </a:r>
            <a:r>
              <a:rPr lang="de-DE" baseline="0" noProof="0" dirty="0" smtClean="0"/>
              <a:t> </a:t>
            </a:r>
            <a:r>
              <a:rPr lang="de-DE" baseline="0" noProof="0" dirty="0" err="1" smtClean="0"/>
              <a:t>unproductivity</a:t>
            </a:r>
            <a:r>
              <a:rPr lang="de-DE" baseline="0" noProof="0" dirty="0" smtClean="0"/>
              <a:t> </a:t>
            </a:r>
            <a:r>
              <a:rPr lang="de-DE" baseline="0" noProof="0" dirty="0" err="1" smtClean="0"/>
              <a:t>minimized</a:t>
            </a:r>
            <a:r>
              <a:rPr lang="de-DE" baseline="0" noProof="0" dirty="0" smtClean="0"/>
              <a:t>. </a:t>
            </a:r>
          </a:p>
          <a:p>
            <a:pPr defTabSz="913028">
              <a:defRPr/>
            </a:pPr>
            <a:endParaRPr lang="de-DE" baseline="0" noProof="0" dirty="0" smtClean="0"/>
          </a:p>
          <a:p>
            <a:pPr defTabSz="913028">
              <a:defRPr/>
            </a:pPr>
            <a:r>
              <a:rPr lang="de-DE" baseline="0" noProof="0" dirty="0" err="1" smtClean="0"/>
              <a:t>Of</a:t>
            </a:r>
            <a:r>
              <a:rPr lang="de-DE" baseline="0" noProof="0" dirty="0" smtClean="0"/>
              <a:t> </a:t>
            </a:r>
            <a:r>
              <a:rPr lang="de-DE" baseline="0" noProof="0" dirty="0" err="1" smtClean="0"/>
              <a:t>course</a:t>
            </a:r>
            <a:r>
              <a:rPr lang="de-DE" baseline="0" noProof="0" dirty="0" smtClean="0"/>
              <a:t>, </a:t>
            </a:r>
            <a:r>
              <a:rPr lang="de-DE" baseline="0" noProof="0" dirty="0" err="1" smtClean="0"/>
              <a:t>other</a:t>
            </a:r>
            <a:r>
              <a:rPr lang="de-DE" baseline="0" noProof="0" dirty="0" smtClean="0"/>
              <a:t> </a:t>
            </a:r>
            <a:r>
              <a:rPr lang="de-DE" baseline="0" noProof="0" dirty="0" err="1" smtClean="0"/>
              <a:t>objectives</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assigned</a:t>
            </a:r>
            <a:r>
              <a:rPr lang="de-DE" baseline="0" noProof="0" dirty="0" smtClean="0"/>
              <a:t> </a:t>
            </a:r>
            <a:r>
              <a:rPr lang="de-DE" baseline="0" noProof="0" dirty="0" err="1" smtClean="0"/>
              <a:t>to</a:t>
            </a:r>
            <a:r>
              <a:rPr lang="de-DE" baseline="0" noProof="0" dirty="0" smtClean="0"/>
              <a:t> </a:t>
            </a:r>
            <a:r>
              <a:rPr lang="de-DE" baseline="0" noProof="0" dirty="0" err="1" smtClean="0"/>
              <a:t>the</a:t>
            </a:r>
            <a:r>
              <a:rPr lang="de-DE" baseline="0" noProof="0" dirty="0" smtClean="0"/>
              <a:t> different </a:t>
            </a:r>
            <a:r>
              <a:rPr lang="de-DE" baseline="0" noProof="0" dirty="0" err="1" smtClean="0"/>
              <a:t>areas</a:t>
            </a:r>
            <a:r>
              <a:rPr lang="de-DE" baseline="0" noProof="0" dirty="0" smtClean="0"/>
              <a:t>, </a:t>
            </a:r>
            <a:r>
              <a:rPr lang="de-DE" baseline="0" noProof="0" dirty="0" err="1" smtClean="0"/>
              <a:t>which</a:t>
            </a:r>
            <a:r>
              <a:rPr lang="de-DE" baseline="0" noProof="0" dirty="0" smtClean="0"/>
              <a:t> </a:t>
            </a:r>
            <a:r>
              <a:rPr lang="de-DE" baseline="0" noProof="0" dirty="0" err="1" smtClean="0"/>
              <a:t>makes</a:t>
            </a:r>
            <a:r>
              <a:rPr lang="de-DE" baseline="0" noProof="0" dirty="0" smtClean="0"/>
              <a:t> </a:t>
            </a:r>
            <a:r>
              <a:rPr lang="de-DE" baseline="0" noProof="0" dirty="0" err="1" smtClean="0"/>
              <a:t>it</a:t>
            </a:r>
            <a:r>
              <a:rPr lang="de-DE" baseline="0" noProof="0" dirty="0" smtClean="0"/>
              <a:t> </a:t>
            </a:r>
            <a:r>
              <a:rPr lang="de-DE" baseline="0" noProof="0" dirty="0" err="1" smtClean="0"/>
              <a:t>even</a:t>
            </a:r>
            <a:r>
              <a:rPr lang="de-DE" baseline="0" noProof="0" dirty="0" smtClean="0"/>
              <a:t> </a:t>
            </a:r>
            <a:r>
              <a:rPr lang="de-DE" baseline="0" noProof="0" dirty="0" err="1" smtClean="0"/>
              <a:t>more</a:t>
            </a:r>
            <a:r>
              <a:rPr lang="de-DE" baseline="0" noProof="0" dirty="0" smtClean="0"/>
              <a:t> </a:t>
            </a:r>
            <a:r>
              <a:rPr lang="de-DE" baseline="0" noProof="0" dirty="0" err="1" smtClean="0"/>
              <a:t>difficult</a:t>
            </a:r>
            <a:r>
              <a:rPr lang="de-DE" baseline="0" noProof="0" dirty="0" smtClean="0"/>
              <a:t> </a:t>
            </a:r>
            <a:r>
              <a:rPr lang="de-DE" baseline="0" noProof="0" dirty="0" err="1" smtClean="0"/>
              <a:t>to</a:t>
            </a:r>
            <a:r>
              <a:rPr lang="de-DE" baseline="0" noProof="0" dirty="0" smtClean="0"/>
              <a:t> </a:t>
            </a:r>
            <a:r>
              <a:rPr lang="de-DE" baseline="0" noProof="0" dirty="0" err="1" smtClean="0"/>
              <a:t>achieve</a:t>
            </a:r>
            <a:r>
              <a:rPr lang="de-DE" baseline="0" noProof="0" dirty="0" smtClean="0"/>
              <a:t> a </a:t>
            </a:r>
            <a:r>
              <a:rPr lang="de-DE" baseline="0" noProof="0" dirty="0" err="1" smtClean="0"/>
              <a:t>balanced</a:t>
            </a:r>
            <a:r>
              <a:rPr lang="de-DE" baseline="0" noProof="0" dirty="0" smtClean="0"/>
              <a:t> </a:t>
            </a:r>
            <a:r>
              <a:rPr lang="de-DE" baseline="0" noProof="0" dirty="0" err="1" smtClean="0"/>
              <a:t>pursuit</a:t>
            </a:r>
            <a:r>
              <a:rPr lang="de-DE" baseline="0" noProof="0" dirty="0" smtClean="0"/>
              <a:t> </a:t>
            </a:r>
            <a:r>
              <a:rPr lang="de-DE" baseline="0" noProof="0" dirty="0" err="1" smtClean="0"/>
              <a:t>of</a:t>
            </a:r>
            <a:r>
              <a:rPr lang="de-DE" baseline="0" noProof="0" dirty="0" smtClean="0"/>
              <a:t> </a:t>
            </a:r>
            <a:r>
              <a:rPr lang="de-DE" baseline="0" noProof="0" dirty="0" err="1" smtClean="0"/>
              <a:t>objectives</a:t>
            </a:r>
            <a:r>
              <a:rPr lang="de-DE" baseline="0" noProof="0" dirty="0" smtClean="0"/>
              <a:t> </a:t>
            </a:r>
            <a:r>
              <a:rPr lang="de-DE" baseline="0" noProof="0" dirty="0" err="1" smtClean="0"/>
              <a:t>across</a:t>
            </a:r>
            <a:r>
              <a:rPr lang="de-DE" baseline="0" noProof="0" dirty="0" smtClean="0"/>
              <a:t> all </a:t>
            </a:r>
            <a:r>
              <a:rPr lang="de-DE" baseline="0" noProof="0" dirty="0" err="1" smtClean="0"/>
              <a:t>areas</a:t>
            </a:r>
            <a:r>
              <a:rPr lang="de-DE" baseline="0" noProof="0" dirty="0" smtClean="0"/>
              <a:t>. </a:t>
            </a:r>
          </a:p>
          <a:p>
            <a:pPr defTabSz="913028">
              <a:defRPr/>
            </a:pPr>
            <a:endParaRPr lang="de-DE" dirty="0" smtClean="0"/>
          </a:p>
          <a:p>
            <a:pPr defTabSz="913028">
              <a:defRPr/>
            </a:pPr>
            <a:r>
              <a:rPr lang="de-DE"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Saroha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Rituraj</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“Green Logistics &amp; its Significance in Modern Day Systems” (2014), </a:t>
            </a:r>
            <a:r>
              <a:rPr lang="de-DE" sz="1200" kern="1200" dirty="0" smtClean="0">
                <a:solidFill>
                  <a:schemeClr val="tx1"/>
                </a:solidFill>
                <a:effectLst/>
                <a:latin typeface="+mn-lt"/>
                <a:ea typeface="+mn-ea"/>
                <a:cs typeface="+mn-cs"/>
              </a:rPr>
              <a:t>p</a:t>
            </a:r>
            <a:r>
              <a:rPr lang="de-DE" dirty="0" smtClean="0"/>
              <a:t>.90</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„Green</a:t>
            </a:r>
            <a:r>
              <a:rPr lang="de-DE" baseline="0" dirty="0" smtClean="0"/>
              <a:t> Marketing – Green </a:t>
            </a:r>
            <a:r>
              <a:rPr lang="de-DE" baseline="0" dirty="0" err="1" smtClean="0"/>
              <a:t>Logistics</a:t>
            </a:r>
            <a:r>
              <a:rPr lang="de-DE" baseline="0" dirty="0" smtClean="0"/>
              <a:t> – Fact </a:t>
            </a:r>
            <a:r>
              <a:rPr lang="de-DE" baseline="0" dirty="0" err="1" smtClean="0"/>
              <a:t>or</a:t>
            </a:r>
            <a:r>
              <a:rPr lang="de-DE" baseline="0" dirty="0" smtClean="0"/>
              <a:t> Fad?“ (2014), Online: </a:t>
            </a:r>
            <a:r>
              <a:rPr lang="de-DE" dirty="0" smtClean="0"/>
              <a:t>https://www.youtube.com/watch?v=xUF9C10DPrg [05.08.2016]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10</a:t>
            </a:fld>
            <a:endParaRPr lang="de-AT" dirty="0"/>
          </a:p>
        </p:txBody>
      </p:sp>
    </p:spTree>
    <p:extLst>
      <p:ext uri="{BB962C8B-B14F-4D97-AF65-F5344CB8AC3E}">
        <p14:creationId xmlns:p14="http://schemas.microsoft.com/office/powerpoint/2010/main" val="1266159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11</a:t>
            </a:fld>
            <a:endParaRPr lang="de-AT" dirty="0"/>
          </a:p>
        </p:txBody>
      </p:sp>
    </p:spTree>
    <p:extLst>
      <p:ext uri="{BB962C8B-B14F-4D97-AF65-F5344CB8AC3E}">
        <p14:creationId xmlns:p14="http://schemas.microsoft.com/office/powerpoint/2010/main" val="10504353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err="1" smtClean="0"/>
              <a:t>Currently</a:t>
            </a:r>
            <a:r>
              <a:rPr lang="de-DE" dirty="0" smtClean="0"/>
              <a:t>,</a:t>
            </a:r>
            <a:r>
              <a:rPr lang="de-DE" baseline="0" dirty="0" smtClean="0"/>
              <a:t> </a:t>
            </a:r>
            <a:r>
              <a:rPr lang="de-DE" baseline="0" dirty="0" err="1" smtClean="0"/>
              <a:t>ecological</a:t>
            </a:r>
            <a:r>
              <a:rPr lang="de-DE" baseline="0" dirty="0" smtClean="0"/>
              <a:t> (</a:t>
            </a:r>
            <a:r>
              <a:rPr lang="de-DE" baseline="0" dirty="0" err="1" smtClean="0"/>
              <a:t>especially</a:t>
            </a:r>
            <a:r>
              <a:rPr lang="de-DE" baseline="0" dirty="0" smtClean="0"/>
              <a:t> CO2 </a:t>
            </a:r>
            <a:r>
              <a:rPr lang="de-DE" baseline="0" dirty="0" err="1" smtClean="0"/>
              <a:t>emissions</a:t>
            </a:r>
            <a:r>
              <a:rPr lang="de-DE" baseline="0" dirty="0" smtClean="0"/>
              <a:t>) </a:t>
            </a:r>
            <a:r>
              <a:rPr lang="de-DE" baseline="0" dirty="0" err="1" smtClean="0"/>
              <a:t>and</a:t>
            </a:r>
            <a:r>
              <a:rPr lang="de-DE" baseline="0" dirty="0" smtClean="0"/>
              <a:t> </a:t>
            </a:r>
            <a:r>
              <a:rPr lang="de-DE" baseline="0" dirty="0" err="1" smtClean="0"/>
              <a:t>economic</a:t>
            </a:r>
            <a:r>
              <a:rPr lang="de-DE" baseline="0" dirty="0" smtClean="0"/>
              <a:t> </a:t>
            </a:r>
            <a:r>
              <a:rPr lang="de-DE" baseline="0" dirty="0" err="1" smtClean="0"/>
              <a:t>factors</a:t>
            </a:r>
            <a:r>
              <a:rPr lang="de-DE" baseline="0" dirty="0" smtClean="0"/>
              <a:t> (</a:t>
            </a:r>
            <a:r>
              <a:rPr lang="de-DE" baseline="0" dirty="0" err="1" smtClean="0"/>
              <a:t>transport</a:t>
            </a:r>
            <a:r>
              <a:rPr lang="de-DE" baseline="0" dirty="0" smtClean="0"/>
              <a:t> </a:t>
            </a:r>
            <a:r>
              <a:rPr lang="de-DE" baseline="0" dirty="0" err="1" smtClean="0"/>
              <a:t>costs</a:t>
            </a:r>
            <a:r>
              <a:rPr lang="de-DE" baseline="0" dirty="0" smtClean="0"/>
              <a:t>) </a:t>
            </a:r>
            <a:r>
              <a:rPr lang="de-DE" baseline="0" dirty="0" err="1" smtClean="0"/>
              <a:t>are</a:t>
            </a:r>
            <a:r>
              <a:rPr lang="de-DE" baseline="0" dirty="0" smtClean="0"/>
              <a:t> at </a:t>
            </a:r>
            <a:r>
              <a:rPr lang="de-DE" baseline="0" dirty="0" err="1" smtClean="0"/>
              <a:t>the</a:t>
            </a:r>
            <a:r>
              <a:rPr lang="de-DE" baseline="0" dirty="0" smtClean="0"/>
              <a:t> </a:t>
            </a:r>
            <a:r>
              <a:rPr lang="de-DE" baseline="0" dirty="0" err="1" smtClean="0"/>
              <a:t>forefront</a:t>
            </a:r>
            <a:r>
              <a:rPr lang="de-DE" baseline="0" dirty="0" smtClean="0"/>
              <a:t> </a:t>
            </a:r>
            <a:r>
              <a:rPr lang="de-DE" baseline="0" dirty="0" err="1" smtClean="0"/>
              <a:t>of</a:t>
            </a:r>
            <a:r>
              <a:rPr lang="de-DE" baseline="0" dirty="0" smtClean="0"/>
              <a:t> an </a:t>
            </a:r>
            <a:r>
              <a:rPr lang="de-DE" baseline="0" dirty="0" err="1" smtClean="0"/>
              <a:t>assessment</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modes</a:t>
            </a:r>
            <a:r>
              <a:rPr lang="de-DE" baseline="0" dirty="0" smtClean="0"/>
              <a:t>. Environmental </a:t>
            </a:r>
            <a:r>
              <a:rPr lang="de-DE" baseline="0" dirty="0" err="1" smtClean="0"/>
              <a:t>protection</a:t>
            </a:r>
            <a:r>
              <a:rPr lang="de-DE" baseline="0" dirty="0" smtClean="0"/>
              <a:t> </a:t>
            </a:r>
            <a:r>
              <a:rPr lang="de-DE" baseline="0" dirty="0" err="1" smtClean="0"/>
              <a:t>is</a:t>
            </a:r>
            <a:r>
              <a:rPr lang="de-DE" baseline="0" dirty="0" smtClean="0"/>
              <a:t> still a </a:t>
            </a:r>
            <a:r>
              <a:rPr lang="de-DE" baseline="0" dirty="0" err="1" smtClean="0"/>
              <a:t>secondary</a:t>
            </a:r>
            <a:r>
              <a:rPr lang="de-DE" baseline="0" dirty="0" smtClean="0"/>
              <a:t> </a:t>
            </a:r>
            <a:r>
              <a:rPr lang="de-DE" baseline="0" dirty="0" err="1" smtClean="0"/>
              <a:t>condition</a:t>
            </a:r>
            <a:r>
              <a:rPr lang="de-DE" baseline="0" dirty="0" smtClean="0"/>
              <a:t> </a:t>
            </a:r>
            <a:r>
              <a:rPr lang="de-DE" baseline="0" dirty="0" err="1" smtClean="0"/>
              <a:t>for</a:t>
            </a:r>
            <a:r>
              <a:rPr lang="de-DE" baseline="0" dirty="0" smtClean="0"/>
              <a:t> </a:t>
            </a:r>
            <a:r>
              <a:rPr lang="de-DE" baseline="0" dirty="0" err="1" smtClean="0"/>
              <a:t>many</a:t>
            </a:r>
            <a:r>
              <a:rPr lang="de-DE" baseline="0" dirty="0" smtClean="0"/>
              <a:t> </a:t>
            </a:r>
            <a:r>
              <a:rPr lang="de-DE" baseline="0" dirty="0" err="1" smtClean="0"/>
              <a:t>companies</a:t>
            </a:r>
            <a:r>
              <a:rPr lang="de-DE" baseline="0" dirty="0" smtClean="0"/>
              <a:t> </a:t>
            </a:r>
            <a:r>
              <a:rPr lang="de-DE" baseline="0" dirty="0" err="1" smtClean="0"/>
              <a:t>and</a:t>
            </a:r>
            <a:r>
              <a:rPr lang="de-DE" baseline="0" dirty="0" smtClean="0"/>
              <a:t> </a:t>
            </a:r>
            <a:r>
              <a:rPr lang="de-DE" baseline="0" dirty="0" err="1" smtClean="0"/>
              <a:t>is</a:t>
            </a:r>
            <a:r>
              <a:rPr lang="de-DE" baseline="0" dirty="0" smtClean="0"/>
              <a:t> </a:t>
            </a:r>
            <a:r>
              <a:rPr lang="de-DE" baseline="0" dirty="0" err="1" smtClean="0"/>
              <a:t>mainly</a:t>
            </a:r>
            <a:r>
              <a:rPr lang="de-DE" baseline="0" dirty="0" smtClean="0"/>
              <a:t> </a:t>
            </a:r>
            <a:r>
              <a:rPr lang="de-DE" baseline="0" dirty="0" err="1" smtClean="0"/>
              <a:t>used</a:t>
            </a:r>
            <a:r>
              <a:rPr lang="de-DE" baseline="0" dirty="0" smtClean="0"/>
              <a:t> </a:t>
            </a:r>
            <a:r>
              <a:rPr lang="de-DE" baseline="0" dirty="0" err="1" smtClean="0"/>
              <a:t>for</a:t>
            </a:r>
            <a:r>
              <a:rPr lang="de-DE" baseline="0" dirty="0" smtClean="0"/>
              <a:t> </a:t>
            </a:r>
            <a:r>
              <a:rPr lang="de-DE" baseline="0" dirty="0" err="1" smtClean="0"/>
              <a:t>marketing</a:t>
            </a:r>
            <a:r>
              <a:rPr lang="de-DE" baseline="0" dirty="0" smtClean="0"/>
              <a:t> </a:t>
            </a:r>
            <a:r>
              <a:rPr lang="de-DE" baseline="0" dirty="0" err="1" smtClean="0"/>
              <a:t>purposes</a:t>
            </a:r>
            <a:r>
              <a:rPr lang="de-DE" baseline="0" dirty="0" smtClean="0"/>
              <a:t>. </a:t>
            </a:r>
            <a:r>
              <a:rPr lang="de-DE" baseline="0" dirty="0" err="1" smtClean="0"/>
              <a:t>From</a:t>
            </a:r>
            <a:r>
              <a:rPr lang="de-DE" baseline="0" dirty="0" smtClean="0"/>
              <a:t> a </a:t>
            </a:r>
            <a:r>
              <a:rPr lang="de-DE" baseline="0" dirty="0" err="1" smtClean="0"/>
              <a:t>business</a:t>
            </a:r>
            <a:r>
              <a:rPr lang="de-DE" baseline="0" dirty="0" smtClean="0"/>
              <a:t> </a:t>
            </a:r>
            <a:r>
              <a:rPr lang="de-DE" baseline="0" dirty="0" err="1" smtClean="0"/>
              <a:t>point</a:t>
            </a:r>
            <a:r>
              <a:rPr lang="de-DE" baseline="0" dirty="0" smtClean="0"/>
              <a:t> </a:t>
            </a:r>
            <a:r>
              <a:rPr lang="de-DE" baseline="0" dirty="0" err="1" smtClean="0"/>
              <a:t>of</a:t>
            </a:r>
            <a:r>
              <a:rPr lang="de-DE" baseline="0" dirty="0" smtClean="0"/>
              <a:t> </a:t>
            </a:r>
            <a:r>
              <a:rPr lang="de-DE" baseline="0" dirty="0" err="1" smtClean="0"/>
              <a:t>view</a:t>
            </a:r>
            <a:r>
              <a:rPr lang="de-DE" baseline="0" dirty="0" smtClean="0"/>
              <a:t>, environmental </a:t>
            </a:r>
            <a:r>
              <a:rPr lang="de-DE" baseline="0" dirty="0" err="1" smtClean="0"/>
              <a:t>protection</a:t>
            </a:r>
            <a:r>
              <a:rPr lang="de-DE" baseline="0" dirty="0" smtClean="0"/>
              <a:t> </a:t>
            </a:r>
            <a:r>
              <a:rPr lang="de-DE" baseline="0" dirty="0" err="1" smtClean="0"/>
              <a:t>is</a:t>
            </a:r>
            <a:r>
              <a:rPr lang="de-DE" baseline="0" dirty="0" smtClean="0"/>
              <a:t> </a:t>
            </a:r>
            <a:r>
              <a:rPr lang="de-DE" baseline="0" dirty="0" err="1" smtClean="0"/>
              <a:t>often</a:t>
            </a:r>
            <a:r>
              <a:rPr lang="de-DE" baseline="0" dirty="0" smtClean="0"/>
              <a:t> </a:t>
            </a:r>
            <a:r>
              <a:rPr lang="de-DE" baseline="0" dirty="0" err="1" smtClean="0"/>
              <a:t>seen</a:t>
            </a:r>
            <a:r>
              <a:rPr lang="de-DE" baseline="0" dirty="0" smtClean="0"/>
              <a:t> </a:t>
            </a:r>
            <a:r>
              <a:rPr lang="de-DE" baseline="0" dirty="0" err="1" smtClean="0"/>
              <a:t>as</a:t>
            </a:r>
            <a:r>
              <a:rPr lang="de-DE" baseline="0" dirty="0" smtClean="0"/>
              <a:t> an </a:t>
            </a:r>
            <a:r>
              <a:rPr lang="de-DE" baseline="0" dirty="0" err="1" smtClean="0"/>
              <a:t>opportunity</a:t>
            </a:r>
            <a:r>
              <a:rPr lang="de-DE" baseline="0" dirty="0" smtClean="0"/>
              <a:t> </a:t>
            </a:r>
            <a:r>
              <a:rPr lang="de-DE" baseline="0" dirty="0" err="1" smtClean="0"/>
              <a:t>to</a:t>
            </a:r>
            <a:r>
              <a:rPr lang="de-DE" baseline="0" dirty="0" smtClean="0"/>
              <a:t> </a:t>
            </a:r>
            <a:r>
              <a:rPr lang="de-DE" baseline="0" dirty="0" err="1" smtClean="0"/>
              <a:t>reduce</a:t>
            </a:r>
            <a:r>
              <a:rPr lang="de-DE" baseline="0" dirty="0" smtClean="0"/>
              <a:t> </a:t>
            </a:r>
            <a:r>
              <a:rPr lang="de-DE" baseline="0" dirty="0" err="1" smtClean="0"/>
              <a:t>costs</a:t>
            </a:r>
            <a:r>
              <a:rPr lang="de-DE" baseline="0" dirty="0" smtClean="0"/>
              <a:t> </a:t>
            </a:r>
            <a:r>
              <a:rPr lang="de-DE" baseline="0" dirty="0" err="1" smtClean="0"/>
              <a:t>or</a:t>
            </a:r>
            <a:r>
              <a:rPr lang="de-DE" baseline="0" dirty="0" smtClean="0"/>
              <a:t> </a:t>
            </a:r>
            <a:r>
              <a:rPr lang="de-DE" baseline="0" dirty="0" err="1" smtClean="0"/>
              <a:t>increase</a:t>
            </a:r>
            <a:r>
              <a:rPr lang="de-DE" baseline="0" dirty="0" smtClean="0"/>
              <a:t> </a:t>
            </a:r>
            <a:r>
              <a:rPr lang="de-DE" baseline="0" dirty="0" err="1" smtClean="0"/>
              <a:t>revenues</a:t>
            </a:r>
            <a:r>
              <a:rPr lang="de-DE" baseline="0" dirty="0" smtClean="0"/>
              <a:t>. </a:t>
            </a:r>
            <a:endParaRPr lang="de-DE" dirty="0" smtClean="0"/>
          </a:p>
          <a:p>
            <a:endParaRPr lang="de-DE" dirty="0" smtClean="0"/>
          </a:p>
          <a:p>
            <a:r>
              <a:rPr lang="de-DE" dirty="0" err="1" smtClean="0"/>
              <a:t>For</a:t>
            </a:r>
            <a:r>
              <a:rPr lang="de-DE" dirty="0" smtClean="0"/>
              <a:t> a </a:t>
            </a:r>
            <a:r>
              <a:rPr lang="de-DE" dirty="0" err="1" smtClean="0"/>
              <a:t>comprehensive</a:t>
            </a:r>
            <a:r>
              <a:rPr lang="de-DE" dirty="0" smtClean="0"/>
              <a:t> </a:t>
            </a:r>
            <a:r>
              <a:rPr lang="de-DE" dirty="0" err="1" smtClean="0"/>
              <a:t>comparison</a:t>
            </a:r>
            <a:r>
              <a:rPr lang="de-DE" dirty="0" smtClean="0"/>
              <a:t> </a:t>
            </a:r>
            <a:r>
              <a:rPr lang="de-DE" dirty="0" err="1" smtClean="0"/>
              <a:t>of</a:t>
            </a:r>
            <a:r>
              <a:rPr lang="de-DE" dirty="0" smtClean="0"/>
              <a:t> </a:t>
            </a:r>
            <a:r>
              <a:rPr lang="de-DE" dirty="0" err="1" smtClean="0"/>
              <a:t>transport</a:t>
            </a:r>
            <a:r>
              <a:rPr lang="de-DE" baseline="0" dirty="0" smtClean="0"/>
              <a:t> </a:t>
            </a:r>
            <a:r>
              <a:rPr lang="de-DE" baseline="0" dirty="0" err="1" smtClean="0"/>
              <a:t>modes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point</a:t>
            </a:r>
            <a:r>
              <a:rPr lang="de-DE" baseline="0" dirty="0" smtClean="0"/>
              <a:t> </a:t>
            </a:r>
            <a:r>
              <a:rPr lang="de-DE" baseline="0" dirty="0" err="1" smtClean="0"/>
              <a:t>of</a:t>
            </a:r>
            <a:r>
              <a:rPr lang="de-DE" baseline="0" dirty="0" smtClean="0"/>
              <a:t> </a:t>
            </a:r>
            <a:r>
              <a:rPr lang="de-DE" baseline="0" dirty="0" err="1" smtClean="0"/>
              <a:t>view</a:t>
            </a:r>
            <a:r>
              <a:rPr lang="de-DE" baseline="0" dirty="0" smtClean="0"/>
              <a:t> </a:t>
            </a:r>
            <a:r>
              <a:rPr lang="de-DE" baseline="0" dirty="0" err="1" smtClean="0"/>
              <a:t>of</a:t>
            </a:r>
            <a:r>
              <a:rPr lang="de-DE" baseline="0" dirty="0" smtClean="0"/>
              <a:t> </a:t>
            </a:r>
            <a:r>
              <a:rPr lang="de-DE" baseline="0" dirty="0" err="1" smtClean="0"/>
              <a:t>sustainability</a:t>
            </a:r>
            <a:r>
              <a:rPr lang="de-DE" baseline="0" dirty="0" smtClean="0"/>
              <a:t>, </a:t>
            </a:r>
            <a:r>
              <a:rPr lang="de-DE" baseline="0" dirty="0" err="1" smtClean="0"/>
              <a:t>however</a:t>
            </a:r>
            <a:r>
              <a:rPr lang="de-DE" baseline="0" dirty="0" smtClean="0"/>
              <a:t>, </a:t>
            </a:r>
            <a:r>
              <a:rPr lang="de-DE" baseline="0" dirty="0" err="1" smtClean="0"/>
              <a:t>other</a:t>
            </a:r>
            <a:r>
              <a:rPr lang="de-DE" baseline="0" dirty="0" smtClean="0"/>
              <a:t> </a:t>
            </a:r>
            <a:r>
              <a:rPr lang="de-DE" baseline="0" dirty="0" err="1" smtClean="0"/>
              <a:t>factors</a:t>
            </a:r>
            <a:r>
              <a:rPr lang="de-DE" baseline="0" dirty="0" smtClean="0"/>
              <a:t> in </a:t>
            </a:r>
            <a:r>
              <a:rPr lang="de-DE" baseline="0" dirty="0" err="1" smtClean="0"/>
              <a:t>addition</a:t>
            </a:r>
            <a:r>
              <a:rPr lang="de-DE" baseline="0" dirty="0" smtClean="0"/>
              <a:t> </a:t>
            </a:r>
            <a:r>
              <a:rPr lang="de-DE" baseline="0" dirty="0" err="1" smtClean="0"/>
              <a:t>to</a:t>
            </a:r>
            <a:r>
              <a:rPr lang="de-DE" baseline="0" dirty="0" smtClean="0"/>
              <a:t> </a:t>
            </a:r>
            <a:r>
              <a:rPr lang="de-DE" baseline="0" dirty="0" err="1" smtClean="0"/>
              <a:t>emissions</a:t>
            </a:r>
            <a:r>
              <a:rPr lang="de-DE" baseline="0" dirty="0" smtClean="0"/>
              <a:t> </a:t>
            </a:r>
            <a:r>
              <a:rPr lang="de-DE" baseline="0" dirty="0" err="1" smtClean="0"/>
              <a:t>and</a:t>
            </a:r>
            <a:r>
              <a:rPr lang="de-DE" baseline="0" dirty="0" smtClean="0"/>
              <a:t> </a:t>
            </a:r>
            <a:r>
              <a:rPr lang="de-DE" baseline="0" dirty="0" err="1" smtClean="0"/>
              <a:t>transport</a:t>
            </a:r>
            <a:r>
              <a:rPr lang="de-DE" baseline="0" dirty="0" smtClean="0"/>
              <a:t> </a:t>
            </a:r>
            <a:r>
              <a:rPr lang="de-DE" baseline="0" dirty="0" err="1" smtClean="0"/>
              <a:t>costs</a:t>
            </a:r>
            <a:r>
              <a:rPr lang="de-DE" baseline="0" dirty="0" smtClean="0"/>
              <a:t> must </a:t>
            </a:r>
            <a:r>
              <a:rPr lang="de-DE" baseline="0" dirty="0" err="1" smtClean="0"/>
              <a:t>be</a:t>
            </a:r>
            <a:r>
              <a:rPr lang="de-DE" baseline="0" dirty="0" smtClean="0"/>
              <a:t>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r>
              <a:rPr lang="de-DE" baseline="0" dirty="0" err="1" smtClean="0"/>
              <a:t>see</a:t>
            </a:r>
            <a:r>
              <a:rPr lang="de-DE" baseline="0" dirty="0" smtClean="0"/>
              <a:t> </a:t>
            </a:r>
            <a:r>
              <a:rPr lang="de-DE" baseline="0" dirty="0" err="1" smtClean="0"/>
              <a:t>above</a:t>
            </a:r>
            <a:r>
              <a:rPr lang="de-DE" baseline="0" dirty="0" smtClean="0"/>
              <a:t>). The </a:t>
            </a:r>
            <a:r>
              <a:rPr lang="de-DE" baseline="0" dirty="0" err="1" smtClean="0"/>
              <a:t>factors</a:t>
            </a:r>
            <a:r>
              <a:rPr lang="de-DE" baseline="0" dirty="0" smtClean="0"/>
              <a:t> in </a:t>
            </a:r>
            <a:r>
              <a:rPr lang="de-DE" baseline="0" dirty="0" err="1" smtClean="0"/>
              <a:t>the</a:t>
            </a:r>
            <a:r>
              <a:rPr lang="de-DE" baseline="0" dirty="0" smtClean="0"/>
              <a:t> </a:t>
            </a:r>
            <a:r>
              <a:rPr lang="de-DE" baseline="0" dirty="0" err="1" smtClean="0"/>
              <a:t>three</a:t>
            </a:r>
            <a:r>
              <a:rPr lang="de-DE" baseline="0" dirty="0" smtClean="0"/>
              <a:t> </a:t>
            </a:r>
            <a:r>
              <a:rPr lang="de-DE" baseline="0" dirty="0" err="1" smtClean="0"/>
              <a:t>influence</a:t>
            </a:r>
            <a:r>
              <a:rPr lang="de-DE" baseline="0" dirty="0" smtClean="0"/>
              <a:t> </a:t>
            </a:r>
            <a:r>
              <a:rPr lang="de-DE" baseline="0" dirty="0" err="1" smtClean="0"/>
              <a:t>areas</a:t>
            </a:r>
            <a:r>
              <a:rPr lang="de-DE" baseline="0" dirty="0" smtClean="0"/>
              <a:t> </a:t>
            </a:r>
            <a:r>
              <a:rPr lang="de-DE" baseline="0" dirty="0" err="1" smtClean="0"/>
              <a:t>shown</a:t>
            </a:r>
            <a:r>
              <a:rPr lang="de-DE" baseline="0" dirty="0" smtClean="0"/>
              <a:t> in </a:t>
            </a:r>
            <a:r>
              <a:rPr lang="de-DE" baseline="0" dirty="0" err="1" smtClean="0"/>
              <a:t>the</a:t>
            </a:r>
            <a:r>
              <a:rPr lang="de-DE" baseline="0" dirty="0" smtClean="0"/>
              <a:t> </a:t>
            </a:r>
            <a:r>
              <a:rPr lang="de-DE" baseline="0" dirty="0" err="1" smtClean="0"/>
              <a:t>figure</a:t>
            </a:r>
            <a:r>
              <a:rPr lang="de-DE" baseline="0" dirty="0" smtClean="0"/>
              <a:t> </a:t>
            </a:r>
            <a:r>
              <a:rPr lang="de-DE" baseline="0" dirty="0" err="1" smtClean="0"/>
              <a:t>represent</a:t>
            </a:r>
            <a:r>
              <a:rPr lang="de-DE" baseline="0" dirty="0" smtClean="0"/>
              <a:t> a </a:t>
            </a:r>
            <a:r>
              <a:rPr lang="de-DE" baseline="0" dirty="0" err="1" smtClean="0"/>
              <a:t>selection</a:t>
            </a:r>
            <a:r>
              <a:rPr lang="de-DE" baseline="0" dirty="0" smtClean="0"/>
              <a:t> </a:t>
            </a:r>
            <a:r>
              <a:rPr lang="de-DE" baseline="0" dirty="0" err="1" smtClean="0"/>
              <a:t>of</a:t>
            </a:r>
            <a:r>
              <a:rPr lang="de-DE" baseline="0" dirty="0" smtClean="0"/>
              <a:t> </a:t>
            </a:r>
            <a:r>
              <a:rPr lang="de-DE" baseline="0" dirty="0" err="1" smtClean="0"/>
              <a:t>possible</a:t>
            </a:r>
            <a:r>
              <a:rPr lang="de-DE" baseline="0" dirty="0" smtClean="0"/>
              <a:t> </a:t>
            </a:r>
            <a:r>
              <a:rPr lang="de-DE" baseline="0" dirty="0" err="1" smtClean="0"/>
              <a:t>comparative</a:t>
            </a:r>
            <a:r>
              <a:rPr lang="de-DE" baseline="0" dirty="0" smtClean="0"/>
              <a:t> </a:t>
            </a:r>
            <a:r>
              <a:rPr lang="de-DE" baseline="0" dirty="0" err="1" smtClean="0"/>
              <a:t>factors</a:t>
            </a:r>
            <a:r>
              <a:rPr lang="de-DE" baseline="0" dirty="0" smtClean="0"/>
              <a:t>. These </a:t>
            </a:r>
            <a:r>
              <a:rPr lang="de-DE" baseline="0" dirty="0" err="1" smtClean="0"/>
              <a:t>can</a:t>
            </a:r>
            <a:r>
              <a:rPr lang="de-DE" baseline="0" dirty="0" smtClean="0"/>
              <a:t>, </a:t>
            </a:r>
            <a:r>
              <a:rPr lang="de-DE" baseline="0" dirty="0" err="1" smtClean="0"/>
              <a:t>of</a:t>
            </a:r>
            <a:r>
              <a:rPr lang="de-DE" baseline="0" dirty="0" smtClean="0"/>
              <a:t> </a:t>
            </a:r>
            <a:r>
              <a:rPr lang="de-DE" baseline="0" dirty="0" err="1" smtClean="0"/>
              <a:t>course</a:t>
            </a:r>
            <a:r>
              <a:rPr lang="de-DE" baseline="0" dirty="0" smtClean="0"/>
              <a:t>, </a:t>
            </a:r>
            <a:r>
              <a:rPr lang="de-DE" baseline="0" dirty="0" err="1" smtClean="0"/>
              <a:t>be</a:t>
            </a:r>
            <a:r>
              <a:rPr lang="de-DE" baseline="0" dirty="0" smtClean="0"/>
              <a:t> </a:t>
            </a:r>
            <a:r>
              <a:rPr lang="de-DE" baseline="0" dirty="0" err="1" smtClean="0"/>
              <a:t>even</a:t>
            </a:r>
            <a:r>
              <a:rPr lang="de-DE" baseline="0" dirty="0" smtClean="0"/>
              <a:t> </a:t>
            </a:r>
            <a:r>
              <a:rPr lang="de-DE" baseline="0" dirty="0" err="1" smtClean="0"/>
              <a:t>more</a:t>
            </a:r>
            <a:r>
              <a:rPr lang="de-DE" baseline="0" dirty="0" smtClean="0"/>
              <a:t> extensive. </a:t>
            </a:r>
          </a:p>
          <a:p>
            <a:endParaRPr lang="de-DE" dirty="0" smtClean="0"/>
          </a:p>
          <a:p>
            <a:r>
              <a:rPr lang="de-DE" baseline="0" dirty="0" smtClean="0"/>
              <a:t>The </a:t>
            </a:r>
            <a:r>
              <a:rPr lang="de-DE" baseline="0" dirty="0" err="1" smtClean="0"/>
              <a:t>indiviudal</a:t>
            </a:r>
            <a:r>
              <a:rPr lang="de-DE" baseline="0" dirty="0" smtClean="0"/>
              <a:t> </a:t>
            </a:r>
            <a:r>
              <a:rPr lang="de-DE" baseline="0" dirty="0" err="1" smtClean="0"/>
              <a:t>influence</a:t>
            </a:r>
            <a:r>
              <a:rPr lang="de-DE" baseline="0" dirty="0" smtClean="0"/>
              <a:t> </a:t>
            </a:r>
            <a:r>
              <a:rPr lang="de-DE" baseline="0" dirty="0" err="1" smtClean="0"/>
              <a:t>areas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factors</a:t>
            </a:r>
            <a:r>
              <a:rPr lang="de-DE" baseline="0" dirty="0" smtClean="0"/>
              <a:t> </a:t>
            </a:r>
            <a:r>
              <a:rPr lang="de-DE" baseline="0" dirty="0" err="1" smtClean="0"/>
              <a:t>listed</a:t>
            </a:r>
            <a:r>
              <a:rPr lang="de-DE" baseline="0" dirty="0" smtClean="0"/>
              <a:t> </a:t>
            </a:r>
            <a:r>
              <a:rPr lang="de-DE" baseline="0" dirty="0" err="1" smtClean="0"/>
              <a:t>are</a:t>
            </a:r>
            <a:r>
              <a:rPr lang="de-DE" baseline="0" dirty="0" smtClean="0"/>
              <a:t> </a:t>
            </a:r>
            <a:r>
              <a:rPr lang="de-DE" baseline="0" dirty="0" err="1" smtClean="0"/>
              <a:t>desribed</a:t>
            </a:r>
            <a:r>
              <a:rPr lang="de-DE" baseline="0" dirty="0" smtClean="0"/>
              <a:t> in </a:t>
            </a:r>
            <a:r>
              <a:rPr lang="de-DE" baseline="0" dirty="0" err="1" smtClean="0"/>
              <a:t>more</a:t>
            </a:r>
            <a:r>
              <a:rPr lang="de-DE" baseline="0" dirty="0" smtClean="0"/>
              <a:t> </a:t>
            </a:r>
            <a:r>
              <a:rPr lang="de-DE" baseline="0" dirty="0" err="1" smtClean="0"/>
              <a:t>details</a:t>
            </a:r>
            <a:r>
              <a:rPr lang="de-DE" baseline="0" dirty="0" smtClean="0"/>
              <a:t> on </a:t>
            </a:r>
            <a:r>
              <a:rPr lang="de-DE" baseline="0" dirty="0" err="1" smtClean="0"/>
              <a:t>the</a:t>
            </a:r>
            <a:r>
              <a:rPr lang="de-DE" baseline="0" dirty="0" smtClean="0"/>
              <a:t> </a:t>
            </a:r>
            <a:r>
              <a:rPr lang="de-DE" baseline="0" dirty="0" err="1" smtClean="0"/>
              <a:t>following</a:t>
            </a:r>
            <a:r>
              <a:rPr lang="de-DE" baseline="0" dirty="0" smtClean="0"/>
              <a:t> </a:t>
            </a:r>
            <a:r>
              <a:rPr lang="de-DE" baseline="0" dirty="0" err="1" smtClean="0"/>
              <a:t>slides</a:t>
            </a:r>
            <a:r>
              <a:rPr lang="de-DE" baseline="0" dirty="0" smtClean="0"/>
              <a:t>. </a:t>
            </a:r>
          </a:p>
          <a:p>
            <a:endParaRPr lang="de-DE" dirty="0" smtClean="0"/>
          </a:p>
          <a:p>
            <a:r>
              <a:rPr lang="de-DE" dirty="0" err="1" smtClean="0"/>
              <a:t>Sources</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err="1" smtClean="0">
                <a:solidFill>
                  <a:schemeClr val="tx1"/>
                </a:solidFill>
                <a:effectLst/>
                <a:latin typeface="+mn-lt"/>
                <a:ea typeface="+mn-ea"/>
                <a:cs typeface="+mn-cs"/>
              </a:rPr>
              <a:t>Pazirandeh</a:t>
            </a:r>
            <a:r>
              <a:rPr lang="en-GB" sz="1200" kern="1200" dirty="0" smtClean="0">
                <a:solidFill>
                  <a:schemeClr val="tx1"/>
                </a:solidFill>
                <a:effectLst/>
                <a:latin typeface="+mn-lt"/>
                <a:ea typeface="+mn-ea"/>
                <a:cs typeface="+mn-cs"/>
              </a:rPr>
              <a:t>, Ali/</a:t>
            </a:r>
            <a:r>
              <a:rPr lang="en-GB" sz="1200" kern="1200" dirty="0" err="1" smtClean="0">
                <a:solidFill>
                  <a:schemeClr val="tx1"/>
                </a:solidFill>
                <a:effectLst/>
                <a:latin typeface="+mn-lt"/>
                <a:ea typeface="+mn-ea"/>
                <a:cs typeface="+mn-cs"/>
              </a:rPr>
              <a:t>Jafari</a:t>
            </a:r>
            <a:r>
              <a:rPr lang="en-GB" sz="1200" kern="1200" dirty="0" smtClean="0">
                <a:solidFill>
                  <a:schemeClr val="tx1"/>
                </a:solidFill>
                <a:effectLst/>
                <a:latin typeface="+mn-lt"/>
                <a:ea typeface="+mn-ea"/>
                <a:cs typeface="+mn-cs"/>
              </a:rPr>
              <a:t>, Hamid: Making sense of green logistics, in: International Journal of Productivity and Performance Management, 2013,</a:t>
            </a:r>
            <a:r>
              <a:rPr lang="en-GB" sz="1200" kern="1200" baseline="0" dirty="0" smtClean="0">
                <a:solidFill>
                  <a:schemeClr val="tx1"/>
                </a:solidFill>
                <a:effectLst/>
                <a:latin typeface="+mn-lt"/>
                <a:ea typeface="+mn-ea"/>
                <a:cs typeface="+mn-cs"/>
              </a:rPr>
              <a:t> p</a:t>
            </a:r>
            <a:r>
              <a:rPr lang="en-GB" sz="1200" kern="1200" dirty="0" smtClean="0">
                <a:solidFill>
                  <a:schemeClr val="tx1"/>
                </a:solidFill>
                <a:effectLst/>
                <a:latin typeface="+mn-lt"/>
                <a:ea typeface="+mn-ea"/>
                <a:cs typeface="+mn-cs"/>
              </a:rPr>
              <a:t>.890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Bretzke</a:t>
            </a:r>
            <a:r>
              <a:rPr lang="de-DE" dirty="0" smtClean="0"/>
              <a:t>, Wolf-Rüdiger/Karmin </a:t>
            </a:r>
            <a:r>
              <a:rPr lang="de-DE" dirty="0" err="1" smtClean="0"/>
              <a:t>Barkawi</a:t>
            </a:r>
            <a:r>
              <a:rPr lang="de-DE" dirty="0" smtClean="0"/>
              <a:t>: Nachhaltige Logistik: Antworten auf eine globale Herausforderung. Berlin Heidelberg, 2010,</a:t>
            </a:r>
            <a:r>
              <a:rPr lang="de-DE" baseline="0" dirty="0" smtClean="0"/>
              <a:t> p</a:t>
            </a:r>
            <a:r>
              <a:rPr lang="de-DE" dirty="0" smtClean="0"/>
              <a:t>.47</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12</a:t>
            </a:fld>
            <a:endParaRPr lang="de-AT" dirty="0"/>
          </a:p>
        </p:txBody>
      </p:sp>
    </p:spTree>
    <p:extLst>
      <p:ext uri="{BB962C8B-B14F-4D97-AF65-F5344CB8AC3E}">
        <p14:creationId xmlns:p14="http://schemas.microsoft.com/office/powerpoint/2010/main" val="2745732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The </a:t>
            </a:r>
            <a:r>
              <a:rPr lang="de-DE" dirty="0" err="1" smtClean="0"/>
              <a:t>various</a:t>
            </a:r>
            <a:r>
              <a:rPr lang="de-DE" dirty="0" smtClean="0"/>
              <a:t> </a:t>
            </a:r>
            <a:r>
              <a:rPr lang="de-DE"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cause</a:t>
            </a:r>
            <a:r>
              <a:rPr lang="de-DE" baseline="0" dirty="0" smtClean="0"/>
              <a:t> different </a:t>
            </a:r>
            <a:r>
              <a:rPr lang="de-DE" baseline="0" dirty="0" err="1" smtClean="0"/>
              <a:t>amounts</a:t>
            </a:r>
            <a:r>
              <a:rPr lang="de-DE" baseline="0" dirty="0" smtClean="0"/>
              <a:t> </a:t>
            </a:r>
            <a:r>
              <a:rPr lang="de-DE" baseline="0" dirty="0" err="1" smtClean="0"/>
              <a:t>of</a:t>
            </a:r>
            <a:r>
              <a:rPr lang="de-DE" baseline="0" dirty="0" smtClean="0"/>
              <a:t> </a:t>
            </a:r>
            <a:r>
              <a:rPr lang="de-DE" baseline="0" dirty="0" err="1" smtClean="0"/>
              <a:t>greenhouse</a:t>
            </a:r>
            <a:r>
              <a:rPr lang="de-DE" baseline="0" dirty="0" smtClean="0"/>
              <a:t> </a:t>
            </a:r>
            <a:r>
              <a:rPr lang="de-DE" baseline="0" dirty="0" err="1" smtClean="0"/>
              <a:t>gases</a:t>
            </a:r>
            <a:r>
              <a:rPr lang="de-DE" baseline="0" dirty="0" smtClean="0"/>
              <a:t>, </a:t>
            </a:r>
            <a:r>
              <a:rPr lang="de-DE" baseline="0" dirty="0" err="1" smtClean="0"/>
              <a:t>nitrogen</a:t>
            </a:r>
            <a:r>
              <a:rPr lang="de-DE" baseline="0" dirty="0" smtClean="0"/>
              <a:t> </a:t>
            </a:r>
            <a:r>
              <a:rPr lang="de-DE" baseline="0" dirty="0" err="1" smtClean="0"/>
              <a:t>oxides</a:t>
            </a:r>
            <a:r>
              <a:rPr lang="de-DE" baseline="0" dirty="0" smtClean="0"/>
              <a:t> </a:t>
            </a:r>
            <a:r>
              <a:rPr lang="de-DE" baseline="0" dirty="0" err="1" smtClean="0"/>
              <a:t>and</a:t>
            </a:r>
            <a:r>
              <a:rPr lang="de-DE" baseline="0" dirty="0" smtClean="0"/>
              <a:t> </a:t>
            </a:r>
            <a:r>
              <a:rPr lang="de-DE" baseline="0" dirty="0" err="1" smtClean="0"/>
              <a:t>particulate</a:t>
            </a:r>
            <a:r>
              <a:rPr lang="de-DE" baseline="0" dirty="0" smtClean="0"/>
              <a:t> matter </a:t>
            </a:r>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volume</a:t>
            </a:r>
            <a:r>
              <a:rPr lang="de-DE" baseline="0" dirty="0" smtClean="0"/>
              <a:t> </a:t>
            </a:r>
            <a:r>
              <a:rPr lang="de-DE" baseline="0" dirty="0" err="1" smtClean="0"/>
              <a:t>of</a:t>
            </a:r>
            <a:r>
              <a:rPr lang="de-DE" baseline="0" dirty="0" smtClean="0"/>
              <a:t> </a:t>
            </a:r>
            <a:r>
              <a:rPr lang="de-DE" baseline="0" dirty="0" err="1" smtClean="0"/>
              <a:t>traffic</a:t>
            </a:r>
            <a:r>
              <a:rPr lang="de-DE" baseline="0" dirty="0" smtClean="0"/>
              <a:t> (</a:t>
            </a:r>
            <a:r>
              <a:rPr lang="de-DE" baseline="0" dirty="0" err="1" smtClean="0"/>
              <a:t>measured</a:t>
            </a:r>
            <a:r>
              <a:rPr lang="de-DE" baseline="0" dirty="0" smtClean="0"/>
              <a:t> in tonne-</a:t>
            </a:r>
            <a:r>
              <a:rPr lang="de-DE" baseline="0" dirty="0" err="1" smtClean="0"/>
              <a:t>kilometres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fuels</a:t>
            </a:r>
            <a:r>
              <a:rPr lang="de-DE" baseline="0" dirty="0" smtClean="0"/>
              <a:t> </a:t>
            </a:r>
            <a:r>
              <a:rPr lang="de-DE" baseline="0" dirty="0" err="1" smtClean="0"/>
              <a:t>or</a:t>
            </a:r>
            <a:r>
              <a:rPr lang="de-DE" baseline="0" dirty="0" smtClean="0"/>
              <a:t> </a:t>
            </a:r>
            <a:r>
              <a:rPr lang="de-DE" baseline="0" dirty="0" err="1" smtClean="0"/>
              <a:t>types</a:t>
            </a:r>
            <a:r>
              <a:rPr lang="de-DE" baseline="0" dirty="0" smtClean="0"/>
              <a:t> </a:t>
            </a:r>
            <a:r>
              <a:rPr lang="de-DE" baseline="0" dirty="0" err="1" smtClean="0"/>
              <a:t>of</a:t>
            </a:r>
            <a:r>
              <a:rPr lang="de-DE" baseline="0" dirty="0" smtClean="0"/>
              <a:t> </a:t>
            </a:r>
            <a:r>
              <a:rPr lang="de-DE" baseline="0" dirty="0" err="1" smtClean="0"/>
              <a:t>propulsion</a:t>
            </a:r>
            <a:r>
              <a:rPr lang="de-DE" baseline="0" dirty="0" smtClean="0"/>
              <a:t> </a:t>
            </a:r>
            <a:r>
              <a:rPr lang="de-DE" baseline="0" dirty="0" err="1" smtClean="0"/>
              <a:t>used</a:t>
            </a:r>
            <a:r>
              <a:rPr lang="de-DE" baseline="0" dirty="0" smtClean="0"/>
              <a:t>. </a:t>
            </a:r>
            <a:r>
              <a:rPr lang="de-DE" baseline="0" dirty="0" err="1" smtClean="0"/>
              <a:t>For</a:t>
            </a:r>
            <a:r>
              <a:rPr lang="de-DE" baseline="0" dirty="0" smtClean="0"/>
              <a:t> </a:t>
            </a:r>
            <a:r>
              <a:rPr lang="de-DE" baseline="0" dirty="0" err="1" smtClean="0"/>
              <a:t>this</a:t>
            </a:r>
            <a:r>
              <a:rPr lang="de-DE" baseline="0" dirty="0" smtClean="0"/>
              <a:t> </a:t>
            </a:r>
            <a:r>
              <a:rPr lang="de-DE" baseline="0" dirty="0" err="1" smtClean="0"/>
              <a:t>reason</a:t>
            </a:r>
            <a:r>
              <a:rPr lang="de-DE" baseline="0" dirty="0" smtClean="0"/>
              <a:t>, </a:t>
            </a:r>
            <a:r>
              <a:rPr lang="de-DE" baseline="0" dirty="0" err="1" smtClean="0"/>
              <a:t>fuel</a:t>
            </a:r>
            <a:r>
              <a:rPr lang="de-DE" baseline="0" dirty="0" smtClean="0"/>
              <a:t> </a:t>
            </a:r>
            <a:r>
              <a:rPr lang="de-DE" baseline="0" dirty="0" err="1" smtClean="0"/>
              <a:t>production</a:t>
            </a:r>
            <a:r>
              <a:rPr lang="de-DE" baseline="0" dirty="0" smtClean="0"/>
              <a:t> </a:t>
            </a:r>
            <a:r>
              <a:rPr lang="de-DE" baseline="0" dirty="0" err="1" smtClean="0"/>
              <a:t>is</a:t>
            </a:r>
            <a:r>
              <a:rPr lang="de-DE" baseline="0" dirty="0" smtClean="0"/>
              <a:t> also </a:t>
            </a:r>
            <a:r>
              <a:rPr lang="de-DE" baseline="0" dirty="0" err="1" smtClean="0"/>
              <a:t>taken</a:t>
            </a:r>
            <a:r>
              <a:rPr lang="de-DE" baseline="0" dirty="0" smtClean="0"/>
              <a:t> </a:t>
            </a:r>
            <a:r>
              <a:rPr lang="de-DE" baseline="0" dirty="0" err="1" smtClean="0"/>
              <a:t>into</a:t>
            </a:r>
            <a:r>
              <a:rPr lang="de-DE" baseline="0" dirty="0" smtClean="0"/>
              <a:t> </a:t>
            </a:r>
            <a:r>
              <a:rPr lang="de-DE" baseline="0" dirty="0" err="1" smtClean="0"/>
              <a:t>account</a:t>
            </a:r>
            <a:r>
              <a:rPr lang="de-DE" baseline="0" dirty="0" smtClean="0"/>
              <a:t> </a:t>
            </a:r>
            <a:r>
              <a:rPr lang="de-DE" baseline="0" dirty="0" err="1" smtClean="0"/>
              <a:t>when</a:t>
            </a:r>
            <a:r>
              <a:rPr lang="de-DE" baseline="0" dirty="0" smtClean="0"/>
              <a:t> </a:t>
            </a:r>
            <a:r>
              <a:rPr lang="de-DE" baseline="0" dirty="0" err="1" smtClean="0"/>
              <a:t>comparing</a:t>
            </a:r>
            <a:r>
              <a:rPr lang="de-DE" baseline="0" dirty="0" smtClean="0"/>
              <a:t> </a:t>
            </a:r>
            <a:r>
              <a:rPr lang="de-DE" baseline="0" dirty="0" err="1" smtClean="0"/>
              <a:t>emissions</a:t>
            </a:r>
            <a:r>
              <a:rPr lang="de-DE" baseline="0" dirty="0" smtClean="0"/>
              <a:t>. </a:t>
            </a:r>
            <a:endParaRPr lang="de-DE" dirty="0" smtClean="0"/>
          </a:p>
          <a:p>
            <a:endParaRPr lang="de-DE" baseline="0" dirty="0" smtClean="0"/>
          </a:p>
          <a:p>
            <a:r>
              <a:rPr lang="de-DE" baseline="0" dirty="0" err="1" smtClean="0"/>
              <a:t>Compared</a:t>
            </a:r>
            <a:r>
              <a:rPr lang="de-DE" baseline="0" dirty="0" smtClean="0"/>
              <a:t> </a:t>
            </a:r>
            <a:r>
              <a:rPr lang="de-DE" baseline="0" dirty="0" err="1" smtClean="0"/>
              <a:t>to</a:t>
            </a:r>
            <a:r>
              <a:rPr lang="de-DE" baseline="0" dirty="0" smtClean="0"/>
              <a:t> </a:t>
            </a:r>
            <a:r>
              <a:rPr lang="de-DE" baseline="0" dirty="0" err="1" smtClean="0"/>
              <a:t>rail</a:t>
            </a:r>
            <a:r>
              <a:rPr lang="de-DE" baseline="0" dirty="0" smtClean="0"/>
              <a:t> </a:t>
            </a:r>
            <a:r>
              <a:rPr lang="de-DE" baseline="0" dirty="0" err="1" smtClean="0"/>
              <a:t>and</a:t>
            </a:r>
            <a:r>
              <a:rPr lang="de-DE" baseline="0" dirty="0" smtClean="0"/>
              <a:t> </a:t>
            </a:r>
            <a:r>
              <a:rPr lang="de-DE" baseline="0" dirty="0" err="1" smtClean="0"/>
              <a:t>inland</a:t>
            </a:r>
            <a:r>
              <a:rPr lang="de-DE" baseline="0" dirty="0" smtClean="0"/>
              <a:t> </a:t>
            </a:r>
            <a:r>
              <a:rPr lang="de-DE" baseline="0" dirty="0" err="1" smtClean="0"/>
              <a:t>waterway</a:t>
            </a:r>
            <a:r>
              <a:rPr lang="de-DE" baseline="0" dirty="0" smtClean="0"/>
              <a:t> </a:t>
            </a:r>
            <a:r>
              <a:rPr lang="de-DE" baseline="0" dirty="0" err="1" smtClean="0"/>
              <a:t>transport</a:t>
            </a:r>
            <a:r>
              <a:rPr lang="de-DE" baseline="0" dirty="0" smtClean="0"/>
              <a:t>, </a:t>
            </a:r>
            <a:r>
              <a:rPr lang="de-DE" baseline="0" dirty="0" err="1" smtClean="0"/>
              <a:t>trucks</a:t>
            </a:r>
            <a:r>
              <a:rPr lang="de-DE" baseline="0" dirty="0" smtClean="0"/>
              <a:t> </a:t>
            </a:r>
            <a:r>
              <a:rPr lang="de-DE" baseline="0" dirty="0" err="1" smtClean="0"/>
              <a:t>are</a:t>
            </a:r>
            <a:r>
              <a:rPr lang="de-DE" baseline="0" dirty="0" smtClean="0"/>
              <a:t> </a:t>
            </a:r>
            <a:r>
              <a:rPr lang="de-DE" baseline="0" dirty="0" err="1" smtClean="0"/>
              <a:t>primarily</a:t>
            </a:r>
            <a:r>
              <a:rPr lang="de-DE" baseline="0" dirty="0" smtClean="0"/>
              <a:t> </a:t>
            </a:r>
            <a:r>
              <a:rPr lang="de-DE" baseline="0" dirty="0" err="1" smtClean="0"/>
              <a:t>responsible</a:t>
            </a:r>
            <a:r>
              <a:rPr lang="de-DE" baseline="0" dirty="0" smtClean="0"/>
              <a:t> </a:t>
            </a:r>
            <a:r>
              <a:rPr lang="de-DE" baseline="0" dirty="0" err="1" smtClean="0"/>
              <a:t>for</a:t>
            </a:r>
            <a:r>
              <a:rPr lang="de-DE" baseline="0" dirty="0" smtClean="0"/>
              <a:t> </a:t>
            </a:r>
            <a:r>
              <a:rPr lang="de-DE" baseline="0" dirty="0" err="1" smtClean="0"/>
              <a:t>greenhouse</a:t>
            </a:r>
            <a:r>
              <a:rPr lang="de-DE" baseline="0" dirty="0" smtClean="0"/>
              <a:t> </a:t>
            </a:r>
            <a:r>
              <a:rPr lang="de-DE" baseline="0" dirty="0" err="1" smtClean="0"/>
              <a:t>gases</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very</a:t>
            </a:r>
            <a:r>
              <a:rPr lang="de-DE" baseline="0" dirty="0" smtClean="0"/>
              <a:t> </a:t>
            </a:r>
            <a:r>
              <a:rPr lang="de-DE" baseline="0" dirty="0" err="1" smtClean="0"/>
              <a:t>harmful</a:t>
            </a:r>
            <a:r>
              <a:rPr lang="de-DE" baseline="0" dirty="0" smtClean="0"/>
              <a:t> on a global </a:t>
            </a:r>
            <a:r>
              <a:rPr lang="de-DE" baseline="0" dirty="0" err="1" smtClean="0"/>
              <a:t>scale</a:t>
            </a:r>
            <a:r>
              <a:rPr lang="de-DE" baseline="0" dirty="0" smtClean="0"/>
              <a:t>. These also </a:t>
            </a:r>
            <a:r>
              <a:rPr lang="de-DE" baseline="0" dirty="0" err="1" smtClean="0"/>
              <a:t>have</a:t>
            </a:r>
            <a:r>
              <a:rPr lang="de-DE" baseline="0" dirty="0" smtClean="0"/>
              <a:t> a </a:t>
            </a:r>
            <a:r>
              <a:rPr lang="de-DE" baseline="0" dirty="0" err="1" smtClean="0"/>
              <a:t>direct</a:t>
            </a:r>
            <a:r>
              <a:rPr lang="de-DE" baseline="0" dirty="0" smtClean="0"/>
              <a:t> </a:t>
            </a:r>
            <a:r>
              <a:rPr lang="de-DE" baseline="0" dirty="0" err="1" smtClean="0"/>
              <a:t>impact</a:t>
            </a:r>
            <a:r>
              <a:rPr lang="de-DE" baseline="0" dirty="0" smtClean="0"/>
              <a:t> on </a:t>
            </a:r>
            <a:r>
              <a:rPr lang="de-DE" baseline="0" dirty="0" err="1" smtClean="0"/>
              <a:t>the</a:t>
            </a:r>
            <a:r>
              <a:rPr lang="de-DE" baseline="0" dirty="0" smtClean="0"/>
              <a:t> </a:t>
            </a:r>
            <a:r>
              <a:rPr lang="de-DE" baseline="0" dirty="0" err="1" smtClean="0"/>
              <a:t>greenhouse</a:t>
            </a:r>
            <a:r>
              <a:rPr lang="de-DE" baseline="0" dirty="0" smtClean="0"/>
              <a:t> </a:t>
            </a:r>
            <a:r>
              <a:rPr lang="de-DE" baseline="0" dirty="0" err="1" smtClean="0"/>
              <a:t>effect</a:t>
            </a:r>
            <a:r>
              <a:rPr lang="de-DE" baseline="0" dirty="0" smtClean="0"/>
              <a:t>. This </a:t>
            </a:r>
            <a:r>
              <a:rPr lang="de-DE" baseline="0" dirty="0" err="1" smtClean="0"/>
              <a:t>is</a:t>
            </a:r>
            <a:r>
              <a:rPr lang="de-DE" baseline="0" dirty="0" smtClean="0"/>
              <a:t> </a:t>
            </a:r>
            <a:r>
              <a:rPr lang="de-DE" baseline="0" dirty="0" err="1" smtClean="0"/>
              <a:t>why</a:t>
            </a:r>
            <a:r>
              <a:rPr lang="de-DE" baseline="0" dirty="0" smtClean="0"/>
              <a:t> international </a:t>
            </a:r>
            <a:r>
              <a:rPr lang="de-DE" baseline="0" dirty="0" err="1" smtClean="0"/>
              <a:t>measures</a:t>
            </a:r>
            <a:r>
              <a:rPr lang="de-DE" baseline="0" dirty="0" smtClean="0"/>
              <a:t> </a:t>
            </a:r>
            <a:r>
              <a:rPr lang="de-DE" baseline="0" dirty="0" err="1" smtClean="0"/>
              <a:t>are</a:t>
            </a:r>
            <a:r>
              <a:rPr lang="de-DE" baseline="0" dirty="0" smtClean="0"/>
              <a:t> </a:t>
            </a:r>
            <a:r>
              <a:rPr lang="de-DE" baseline="0" dirty="0" err="1" smtClean="0"/>
              <a:t>needed</a:t>
            </a:r>
            <a:r>
              <a:rPr lang="de-DE" baseline="0" dirty="0" smtClean="0"/>
              <a:t> </a:t>
            </a:r>
            <a:r>
              <a:rPr lang="de-DE" baseline="0" dirty="0" err="1" smtClean="0"/>
              <a:t>here</a:t>
            </a:r>
            <a:r>
              <a:rPr lang="de-DE" baseline="0" dirty="0" smtClean="0"/>
              <a:t> </a:t>
            </a:r>
            <a:r>
              <a:rPr lang="de-DE" baseline="0" dirty="0" err="1" smtClean="0"/>
              <a:t>to</a:t>
            </a:r>
            <a:r>
              <a:rPr lang="de-DE" baseline="0" dirty="0" smtClean="0"/>
              <a:t> </a:t>
            </a:r>
            <a:r>
              <a:rPr lang="de-DE" baseline="0" dirty="0" err="1" smtClean="0"/>
              <a:t>jointly</a:t>
            </a:r>
            <a:r>
              <a:rPr lang="de-DE" baseline="0" dirty="0" smtClean="0"/>
              <a:t> </a:t>
            </a:r>
            <a:r>
              <a:rPr lang="de-DE" baseline="0" dirty="0" err="1" smtClean="0"/>
              <a:t>reduce</a:t>
            </a:r>
            <a:r>
              <a:rPr lang="de-DE" baseline="0" dirty="0" smtClean="0"/>
              <a:t> </a:t>
            </a:r>
            <a:r>
              <a:rPr lang="de-DE" baseline="0" dirty="0" err="1" smtClean="0"/>
              <a:t>emissions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the</a:t>
            </a:r>
            <a:r>
              <a:rPr lang="de-DE" baseline="0" dirty="0" smtClean="0"/>
              <a:t> Kyoto Protocol </a:t>
            </a:r>
            <a:r>
              <a:rPr lang="de-DE" baseline="0" dirty="0" err="1" smtClean="0"/>
              <a:t>set</a:t>
            </a:r>
            <a:r>
              <a:rPr lang="de-DE" baseline="0" dirty="0" smtClean="0"/>
              <a:t> </a:t>
            </a:r>
            <a:r>
              <a:rPr lang="de-DE" baseline="0" dirty="0" err="1" smtClean="0"/>
              <a:t>upper</a:t>
            </a:r>
            <a:r>
              <a:rPr lang="de-DE" baseline="0" dirty="0" smtClean="0"/>
              <a:t> </a:t>
            </a:r>
            <a:r>
              <a:rPr lang="de-DE" baseline="0" dirty="0" err="1" smtClean="0"/>
              <a:t>limits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CO2 </a:t>
            </a:r>
            <a:r>
              <a:rPr lang="de-DE" baseline="0" dirty="0" err="1" smtClean="0"/>
              <a:t>emissions</a:t>
            </a:r>
            <a:r>
              <a:rPr lang="de-DE" baseline="0" dirty="0" smtClean="0"/>
              <a:t> </a:t>
            </a:r>
            <a:r>
              <a:rPr lang="de-DE" baseline="0" dirty="0" err="1" smtClean="0"/>
              <a:t>for</a:t>
            </a:r>
            <a:r>
              <a:rPr lang="de-DE" baseline="0" dirty="0" smtClean="0"/>
              <a:t> </a:t>
            </a:r>
            <a:r>
              <a:rPr lang="de-DE" baseline="0" dirty="0" err="1" smtClean="0"/>
              <a:t>industrialised</a:t>
            </a:r>
            <a:r>
              <a:rPr lang="de-DE" baseline="0" dirty="0" smtClean="0"/>
              <a:t> countries. </a:t>
            </a:r>
          </a:p>
          <a:p>
            <a:endParaRPr lang="de-DE" baseline="0" dirty="0" smtClean="0"/>
          </a:p>
          <a:p>
            <a:endParaRPr lang="de-DE" baseline="0" dirty="0" smtClean="0"/>
          </a:p>
          <a:p>
            <a:r>
              <a:rPr lang="de-DE" baseline="0" dirty="0" smtClean="0"/>
              <a:t>At </a:t>
            </a:r>
            <a:r>
              <a:rPr lang="de-DE" baseline="0" dirty="0" err="1" smtClean="0"/>
              <a:t>the</a:t>
            </a:r>
            <a:r>
              <a:rPr lang="de-DE" baseline="0" dirty="0" smtClean="0"/>
              <a:t> </a:t>
            </a:r>
            <a:r>
              <a:rPr lang="de-DE" baseline="0" dirty="0" err="1" smtClean="0"/>
              <a:t>local</a:t>
            </a:r>
            <a:r>
              <a:rPr lang="de-DE" baseline="0" dirty="0" smtClean="0"/>
              <a:t> </a:t>
            </a:r>
            <a:r>
              <a:rPr lang="de-DE" baseline="0" dirty="0" err="1" smtClean="0"/>
              <a:t>level</a:t>
            </a:r>
            <a:r>
              <a:rPr lang="de-DE" baseline="0" dirty="0" smtClean="0"/>
              <a:t>, </a:t>
            </a:r>
            <a:r>
              <a:rPr lang="de-DE" baseline="0" dirty="0" err="1" smtClean="0"/>
              <a:t>nitrogen</a:t>
            </a:r>
            <a:r>
              <a:rPr lang="de-DE" baseline="0" dirty="0" smtClean="0"/>
              <a:t> </a:t>
            </a:r>
            <a:r>
              <a:rPr lang="de-DE" baseline="0" dirty="0" err="1" smtClean="0"/>
              <a:t>oxides</a:t>
            </a:r>
            <a:r>
              <a:rPr lang="de-DE" baseline="0" dirty="0" smtClean="0"/>
              <a:t> </a:t>
            </a:r>
            <a:r>
              <a:rPr lang="de-DE" baseline="0" dirty="0" err="1" smtClean="0"/>
              <a:t>and</a:t>
            </a:r>
            <a:r>
              <a:rPr lang="de-DE" baseline="0" dirty="0" smtClean="0"/>
              <a:t> </a:t>
            </a:r>
            <a:r>
              <a:rPr lang="de-DE" baseline="0" dirty="0" err="1" smtClean="0"/>
              <a:t>particulate</a:t>
            </a:r>
            <a:r>
              <a:rPr lang="de-DE" baseline="0" dirty="0" smtClean="0"/>
              <a:t> matter </a:t>
            </a:r>
            <a:r>
              <a:rPr lang="de-DE" baseline="0" dirty="0" err="1" smtClean="0"/>
              <a:t>are</a:t>
            </a:r>
            <a:r>
              <a:rPr lang="de-DE" baseline="0" dirty="0" smtClean="0"/>
              <a:t> </a:t>
            </a:r>
            <a:r>
              <a:rPr lang="de-DE" baseline="0" dirty="0" err="1" smtClean="0"/>
              <a:t>of</a:t>
            </a:r>
            <a:r>
              <a:rPr lang="de-DE" baseline="0" dirty="0" smtClean="0"/>
              <a:t> </a:t>
            </a:r>
            <a:r>
              <a:rPr lang="de-DE" baseline="0" dirty="0" err="1" smtClean="0"/>
              <a:t>particular</a:t>
            </a:r>
            <a:r>
              <a:rPr lang="de-DE" baseline="0" dirty="0" smtClean="0"/>
              <a:t> </a:t>
            </a:r>
            <a:r>
              <a:rPr lang="de-DE" baseline="0" dirty="0" err="1" smtClean="0"/>
              <a:t>importance</a:t>
            </a:r>
            <a:r>
              <a:rPr lang="de-DE" baseline="0" dirty="0" smtClean="0"/>
              <a:t>. </a:t>
            </a:r>
            <a:r>
              <a:rPr lang="de-DE" baseline="0" dirty="0" err="1" smtClean="0"/>
              <a:t>They</a:t>
            </a:r>
            <a:r>
              <a:rPr lang="de-DE" baseline="0" dirty="0" smtClean="0"/>
              <a:t> </a:t>
            </a:r>
            <a:r>
              <a:rPr lang="de-DE" baseline="0" dirty="0" err="1" smtClean="0"/>
              <a:t>influence</a:t>
            </a:r>
            <a:r>
              <a:rPr lang="de-DE" baseline="0" dirty="0" smtClean="0"/>
              <a:t> </a:t>
            </a:r>
            <a:r>
              <a:rPr lang="de-DE" baseline="0" dirty="0" err="1" smtClean="0"/>
              <a:t>local</a:t>
            </a:r>
            <a:r>
              <a:rPr lang="de-DE" baseline="0" dirty="0" smtClean="0"/>
              <a:t> </a:t>
            </a:r>
            <a:r>
              <a:rPr lang="de-DE" baseline="0" dirty="0" err="1" smtClean="0"/>
              <a:t>air</a:t>
            </a:r>
            <a:r>
              <a:rPr lang="de-DE" baseline="0" dirty="0" smtClean="0"/>
              <a:t> </a:t>
            </a:r>
            <a:r>
              <a:rPr lang="de-DE" baseline="0" dirty="0" err="1" smtClean="0"/>
              <a:t>quality</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the</a:t>
            </a:r>
            <a:r>
              <a:rPr lang="de-DE" baseline="0" dirty="0" smtClean="0"/>
              <a:t> </a:t>
            </a:r>
            <a:r>
              <a:rPr lang="de-DE" baseline="0" dirty="0" err="1" smtClean="0"/>
              <a:t>health</a:t>
            </a:r>
            <a:r>
              <a:rPr lang="de-DE" baseline="0" dirty="0" smtClean="0"/>
              <a:t> </a:t>
            </a:r>
            <a:r>
              <a:rPr lang="de-DE" baseline="0" dirty="0" err="1" smtClean="0"/>
              <a:t>of</a:t>
            </a:r>
            <a:r>
              <a:rPr lang="de-DE" baseline="0" dirty="0" smtClean="0"/>
              <a:t> </a:t>
            </a:r>
            <a:r>
              <a:rPr lang="de-DE" baseline="0" dirty="0" err="1" smtClean="0"/>
              <a:t>the</a:t>
            </a:r>
            <a:r>
              <a:rPr lang="de-DE" baseline="0" dirty="0" smtClean="0"/>
              <a:t> immediate </a:t>
            </a:r>
            <a:r>
              <a:rPr lang="de-DE" baseline="0" dirty="0" err="1" smtClean="0"/>
              <a:t>population</a:t>
            </a:r>
            <a:r>
              <a:rPr lang="de-DE" baseline="0" dirty="0" smtClean="0"/>
              <a:t>. In </a:t>
            </a:r>
            <a:r>
              <a:rPr lang="de-DE" baseline="0" dirty="0" err="1" smtClean="0"/>
              <a:t>comparison</a:t>
            </a:r>
            <a:r>
              <a:rPr lang="de-DE" baseline="0" dirty="0" smtClean="0"/>
              <a:t> </a:t>
            </a:r>
            <a:r>
              <a:rPr lang="de-DE" baseline="0" dirty="0" err="1" smtClean="0"/>
              <a:t>with</a:t>
            </a:r>
            <a:r>
              <a:rPr lang="de-DE" baseline="0" dirty="0" smtClean="0"/>
              <a:t> </a:t>
            </a:r>
            <a:r>
              <a:rPr lang="de-DE" baseline="0" dirty="0" err="1" smtClean="0"/>
              <a:t>greenhouse</a:t>
            </a:r>
            <a:r>
              <a:rPr lang="de-DE" baseline="0" dirty="0" smtClean="0"/>
              <a:t> </a:t>
            </a:r>
            <a:r>
              <a:rPr lang="de-DE" baseline="0" dirty="0" err="1" smtClean="0"/>
              <a:t>gases</a:t>
            </a:r>
            <a:r>
              <a:rPr lang="de-DE" baseline="0" dirty="0" smtClean="0"/>
              <a:t>, national </a:t>
            </a:r>
            <a:r>
              <a:rPr lang="de-DE" baseline="0" dirty="0" err="1" smtClean="0"/>
              <a:t>or</a:t>
            </a:r>
            <a:r>
              <a:rPr lang="de-DE" baseline="0" dirty="0" smtClean="0"/>
              <a:t> regional </a:t>
            </a:r>
            <a:r>
              <a:rPr lang="de-DE" baseline="0" dirty="0" err="1" smtClean="0"/>
              <a:t>measures</a:t>
            </a:r>
            <a:r>
              <a:rPr lang="de-DE" baseline="0" dirty="0" smtClean="0"/>
              <a:t> </a:t>
            </a:r>
            <a:r>
              <a:rPr lang="de-DE" baseline="0" dirty="0" err="1" smtClean="0"/>
              <a:t>are</a:t>
            </a:r>
            <a:r>
              <a:rPr lang="de-DE" baseline="0" dirty="0" smtClean="0"/>
              <a:t> </a:t>
            </a:r>
            <a:r>
              <a:rPr lang="de-DE" baseline="0" dirty="0" err="1" smtClean="0"/>
              <a:t>therefore</a:t>
            </a:r>
            <a:r>
              <a:rPr lang="de-DE" baseline="0" dirty="0" smtClean="0"/>
              <a:t> </a:t>
            </a:r>
            <a:r>
              <a:rPr lang="de-DE" baseline="0" dirty="0" err="1" smtClean="0"/>
              <a:t>necessary</a:t>
            </a:r>
            <a:r>
              <a:rPr lang="de-DE" baseline="0" dirty="0" smtClean="0"/>
              <a:t> </a:t>
            </a:r>
            <a:r>
              <a:rPr lang="de-DE" baseline="0" dirty="0" err="1" smtClean="0"/>
              <a:t>to</a:t>
            </a:r>
            <a:r>
              <a:rPr lang="de-DE" baseline="0" dirty="0" smtClean="0"/>
              <a:t> </a:t>
            </a:r>
            <a:r>
              <a:rPr lang="de-DE" baseline="0" dirty="0" err="1" smtClean="0"/>
              <a:t>minimise</a:t>
            </a:r>
            <a:r>
              <a:rPr lang="de-DE" baseline="0" dirty="0" smtClean="0"/>
              <a:t> </a:t>
            </a:r>
            <a:r>
              <a:rPr lang="de-DE" baseline="0" dirty="0" err="1" smtClean="0"/>
              <a:t>the</a:t>
            </a:r>
            <a:r>
              <a:rPr lang="de-DE" baseline="0" dirty="0" smtClean="0"/>
              <a:t> </a:t>
            </a:r>
            <a:r>
              <a:rPr lang="de-DE" baseline="0" dirty="0" err="1" smtClean="0"/>
              <a:t>impact</a:t>
            </a:r>
            <a:r>
              <a:rPr lang="de-DE" baseline="0" dirty="0" smtClean="0"/>
              <a:t> </a:t>
            </a:r>
            <a:r>
              <a:rPr lang="de-DE" baseline="0" dirty="0" err="1" smtClean="0"/>
              <a:t>of</a:t>
            </a:r>
            <a:r>
              <a:rPr lang="de-DE" baseline="0" dirty="0" smtClean="0"/>
              <a:t> </a:t>
            </a:r>
            <a:r>
              <a:rPr lang="de-DE" baseline="0" dirty="0" err="1" smtClean="0"/>
              <a:t>thes</a:t>
            </a:r>
            <a:r>
              <a:rPr lang="de-DE" baseline="0" dirty="0" smtClean="0"/>
              <a:t> </a:t>
            </a:r>
            <a:r>
              <a:rPr lang="de-DE" baseline="0" dirty="0" err="1" smtClean="0"/>
              <a:t>pollutants</a:t>
            </a:r>
            <a:r>
              <a:rPr lang="de-DE" baseline="0" dirty="0" smtClean="0"/>
              <a:t>. On </a:t>
            </a:r>
            <a:r>
              <a:rPr lang="de-DE" baseline="0" dirty="0" err="1" smtClean="0"/>
              <a:t>the</a:t>
            </a:r>
            <a:r>
              <a:rPr lang="de-DE" baseline="0" dirty="0" smtClean="0"/>
              <a:t> Austrian </a:t>
            </a:r>
            <a:r>
              <a:rPr lang="de-DE" baseline="0" dirty="0" err="1" smtClean="0"/>
              <a:t>motorways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if</a:t>
            </a:r>
            <a:r>
              <a:rPr lang="de-DE" baseline="0" dirty="0" smtClean="0"/>
              <a:t> </a:t>
            </a:r>
            <a:r>
              <a:rPr lang="de-DE" baseline="0" dirty="0" err="1" smtClean="0"/>
              <a:t>the</a:t>
            </a:r>
            <a:r>
              <a:rPr lang="de-DE" baseline="0" dirty="0" smtClean="0"/>
              <a:t> </a:t>
            </a:r>
            <a:r>
              <a:rPr lang="de-DE" baseline="0" dirty="0" err="1" smtClean="0"/>
              <a:t>immission</a:t>
            </a:r>
            <a:r>
              <a:rPr lang="de-DE" baseline="0" dirty="0" smtClean="0"/>
              <a:t> </a:t>
            </a:r>
            <a:r>
              <a:rPr lang="de-DE" baseline="0" dirty="0" err="1" smtClean="0"/>
              <a:t>limits</a:t>
            </a:r>
            <a:r>
              <a:rPr lang="de-DE" baseline="0" dirty="0" smtClean="0"/>
              <a:t> </a:t>
            </a:r>
            <a:r>
              <a:rPr lang="de-DE" baseline="0" dirty="0" err="1" smtClean="0"/>
              <a:t>are</a:t>
            </a:r>
            <a:r>
              <a:rPr lang="de-DE" baseline="0" dirty="0" smtClean="0"/>
              <a:t> </a:t>
            </a:r>
            <a:r>
              <a:rPr lang="de-DE" baseline="0" dirty="0" err="1" smtClean="0"/>
              <a:t>exceeded</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 </a:t>
            </a:r>
            <a:r>
              <a:rPr lang="de-DE" baseline="0" dirty="0" err="1" smtClean="0"/>
              <a:t>speed</a:t>
            </a:r>
            <a:r>
              <a:rPr lang="de-DE" baseline="0" dirty="0" smtClean="0"/>
              <a:t> </a:t>
            </a:r>
            <a:r>
              <a:rPr lang="de-DE" baseline="0" dirty="0" err="1" smtClean="0"/>
              <a:t>limit</a:t>
            </a:r>
            <a:r>
              <a:rPr lang="de-DE" baseline="0" dirty="0" smtClean="0"/>
              <a:t>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reduce</a:t>
            </a:r>
            <a:r>
              <a:rPr lang="de-DE" baseline="0" dirty="0" smtClean="0"/>
              <a:t> </a:t>
            </a:r>
            <a:r>
              <a:rPr lang="de-DE" baseline="0" dirty="0" err="1" smtClean="0"/>
              <a:t>immissions</a:t>
            </a:r>
            <a:r>
              <a:rPr lang="de-DE" baseline="0" dirty="0" smtClean="0"/>
              <a:t>. The </a:t>
            </a:r>
            <a:r>
              <a:rPr lang="de-DE" baseline="0" dirty="0" err="1" smtClean="0"/>
              <a:t>inland</a:t>
            </a:r>
            <a:r>
              <a:rPr lang="de-DE" baseline="0" dirty="0" smtClean="0"/>
              <a:t> </a:t>
            </a:r>
            <a:r>
              <a:rPr lang="de-DE" baseline="0" dirty="0" err="1" smtClean="0"/>
              <a:t>waterway</a:t>
            </a:r>
            <a:r>
              <a:rPr lang="de-DE" baseline="0" dirty="0" smtClean="0"/>
              <a:t> </a:t>
            </a:r>
            <a:r>
              <a:rPr lang="de-DE" baseline="0" dirty="0" err="1" smtClean="0"/>
              <a:t>vessel</a:t>
            </a:r>
            <a:r>
              <a:rPr lang="de-DE" baseline="0" dirty="0" smtClean="0"/>
              <a:t> in </a:t>
            </a:r>
            <a:r>
              <a:rPr lang="de-DE" baseline="0" dirty="0" err="1" smtClean="0"/>
              <a:t>particular</a:t>
            </a:r>
            <a:r>
              <a:rPr lang="de-DE" baseline="0" dirty="0" smtClean="0"/>
              <a:t> </a:t>
            </a:r>
            <a:r>
              <a:rPr lang="de-DE" baseline="0" dirty="0" err="1" smtClean="0"/>
              <a:t>has</a:t>
            </a:r>
            <a:r>
              <a:rPr lang="de-DE" baseline="0" dirty="0" smtClean="0"/>
              <a:t> a large </a:t>
            </a:r>
            <a:r>
              <a:rPr lang="de-DE" baseline="0" dirty="0" err="1" smtClean="0"/>
              <a:t>quantity</a:t>
            </a:r>
            <a:r>
              <a:rPr lang="de-DE" baseline="0" dirty="0" smtClean="0"/>
              <a:t> </a:t>
            </a:r>
            <a:r>
              <a:rPr lang="de-DE" baseline="0" dirty="0" err="1" smtClean="0"/>
              <a:t>of</a:t>
            </a:r>
            <a:r>
              <a:rPr lang="de-DE" baseline="0" dirty="0" smtClean="0"/>
              <a:t> </a:t>
            </a:r>
            <a:r>
              <a:rPr lang="de-DE" baseline="0" dirty="0" err="1" smtClean="0"/>
              <a:t>these</a:t>
            </a:r>
            <a:r>
              <a:rPr lang="de-DE" baseline="0" dirty="0" smtClean="0"/>
              <a:t> </a:t>
            </a:r>
            <a:r>
              <a:rPr lang="de-DE" baseline="0" dirty="0" err="1" smtClean="0"/>
              <a:t>emissions</a:t>
            </a:r>
            <a:r>
              <a:rPr lang="de-DE" baseline="0" dirty="0" smtClean="0"/>
              <a:t> – </a:t>
            </a:r>
            <a:r>
              <a:rPr lang="de-DE" baseline="0" dirty="0" err="1" smtClean="0"/>
              <a:t>which</a:t>
            </a:r>
            <a:r>
              <a:rPr lang="de-DE" baseline="0" dirty="0" smtClean="0"/>
              <a:t> </a:t>
            </a:r>
            <a:r>
              <a:rPr lang="de-DE" baseline="0" dirty="0" err="1" smtClean="0"/>
              <a:t>is</a:t>
            </a:r>
            <a:r>
              <a:rPr lang="de-DE" baseline="0" dirty="0" smtClean="0"/>
              <a:t> </a:t>
            </a:r>
            <a:r>
              <a:rPr lang="de-DE" baseline="0" dirty="0" err="1" smtClean="0"/>
              <a:t>sometimes</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less</a:t>
            </a:r>
            <a:r>
              <a:rPr lang="de-DE" baseline="0" dirty="0" smtClean="0"/>
              <a:t> stringent </a:t>
            </a:r>
            <a:r>
              <a:rPr lang="de-DE" baseline="0" dirty="0" err="1" smtClean="0"/>
              <a:t>emission</a:t>
            </a:r>
            <a:r>
              <a:rPr lang="de-DE" baseline="0" dirty="0" smtClean="0"/>
              <a:t> </a:t>
            </a:r>
            <a:r>
              <a:rPr lang="de-DE" baseline="0" dirty="0" err="1" smtClean="0"/>
              <a:t>limits</a:t>
            </a:r>
            <a:r>
              <a:rPr lang="de-DE" baseline="0" dirty="0" smtClean="0"/>
              <a:t> in </a:t>
            </a:r>
            <a:r>
              <a:rPr lang="de-DE" baseline="0" dirty="0" err="1" smtClean="0"/>
              <a:t>inland</a:t>
            </a:r>
            <a:r>
              <a:rPr lang="de-DE" baseline="0" dirty="0" smtClean="0"/>
              <a:t> </a:t>
            </a:r>
            <a:r>
              <a:rPr lang="de-DE" baseline="0" dirty="0" err="1" smtClean="0"/>
              <a:t>waterway</a:t>
            </a:r>
            <a:r>
              <a:rPr lang="de-DE" baseline="0" dirty="0" smtClean="0"/>
              <a:t> </a:t>
            </a:r>
            <a:r>
              <a:rPr lang="de-DE" baseline="0" dirty="0" err="1" smtClean="0"/>
              <a:t>transport</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long</a:t>
            </a:r>
            <a:r>
              <a:rPr lang="de-DE" baseline="0" dirty="0" smtClean="0"/>
              <a:t> </a:t>
            </a:r>
            <a:r>
              <a:rPr lang="de-DE" baseline="0" dirty="0" err="1" smtClean="0"/>
              <a:t>service</a:t>
            </a:r>
            <a:r>
              <a:rPr lang="de-DE" baseline="0" dirty="0" smtClean="0"/>
              <a:t> </a:t>
            </a:r>
            <a:r>
              <a:rPr lang="de-DE" baseline="0" dirty="0" err="1" smtClean="0"/>
              <a:t>life</a:t>
            </a:r>
            <a:r>
              <a:rPr lang="de-DE" baseline="0" dirty="0" smtClean="0"/>
              <a:t> </a:t>
            </a:r>
            <a:r>
              <a:rPr lang="de-DE" baseline="0" dirty="0" err="1" smtClean="0"/>
              <a:t>of</a:t>
            </a:r>
            <a:r>
              <a:rPr lang="de-DE" baseline="0" dirty="0" smtClean="0"/>
              <a:t> </a:t>
            </a:r>
            <a:r>
              <a:rPr lang="de-DE" baseline="0" dirty="0" err="1" smtClean="0"/>
              <a:t>ship</a:t>
            </a:r>
            <a:r>
              <a:rPr lang="de-DE" baseline="0" dirty="0" smtClean="0"/>
              <a:t> </a:t>
            </a:r>
            <a:r>
              <a:rPr lang="de-DE" baseline="0" dirty="0" err="1" smtClean="0"/>
              <a:t>engines</a:t>
            </a:r>
            <a:r>
              <a:rPr lang="de-DE" baseline="0" dirty="0" smtClean="0"/>
              <a:t>. </a:t>
            </a:r>
          </a:p>
          <a:p>
            <a:endParaRPr lang="de-DE" baseline="0" dirty="0" smtClean="0"/>
          </a:p>
          <a:p>
            <a:r>
              <a:rPr lang="de-DE" dirty="0" smtClean="0"/>
              <a:t>Source: </a:t>
            </a:r>
          </a:p>
          <a:p>
            <a:r>
              <a:rPr lang="en-US" altLang="de-DE" noProof="0" dirty="0" smtClean="0"/>
              <a:t>Federal Environment Agency (UBA), “</a:t>
            </a:r>
            <a:r>
              <a:rPr lang="en-US" altLang="de-DE" noProof="0" dirty="0" err="1" smtClean="0"/>
              <a:t>Daten</a:t>
            </a:r>
            <a:r>
              <a:rPr lang="en-US" altLang="de-DE" baseline="0" noProof="0" dirty="0" smtClean="0"/>
              <a:t> </a:t>
            </a:r>
            <a:r>
              <a:rPr lang="en-US" altLang="de-DE" baseline="0" noProof="0" dirty="0" err="1" smtClean="0"/>
              <a:t>zum</a:t>
            </a:r>
            <a:r>
              <a:rPr lang="en-US" altLang="de-DE" baseline="0" noProof="0" dirty="0" smtClean="0"/>
              <a:t> </a:t>
            </a:r>
            <a:r>
              <a:rPr lang="en-US" altLang="de-DE" baseline="0" noProof="0" dirty="0" err="1" smtClean="0"/>
              <a:t>Verkehr</a:t>
            </a:r>
            <a:r>
              <a:rPr lang="en-US" altLang="de-DE" baseline="0" noProof="0" dirty="0" smtClean="0"/>
              <a:t> – </a:t>
            </a:r>
            <a:r>
              <a:rPr lang="en-US" altLang="de-DE" baseline="0" noProof="0" dirty="0" err="1" smtClean="0"/>
              <a:t>Ausgabe</a:t>
            </a:r>
            <a:r>
              <a:rPr lang="en-US" altLang="de-DE" baseline="0" noProof="0" dirty="0" smtClean="0"/>
              <a:t> 2012” (2012), p.14f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baseline="0" noProof="0" dirty="0" smtClean="0"/>
              <a:t>Online: </a:t>
            </a:r>
            <a:r>
              <a:rPr lang="en-US" altLang="de-DE" noProof="0" dirty="0" smtClean="0"/>
              <a:t>https://www.Federal Environment Agency.de/sites/default/files/</a:t>
            </a:r>
            <a:r>
              <a:rPr lang="en-US" altLang="de-DE" noProof="0" dirty="0" err="1" smtClean="0"/>
              <a:t>medien</a:t>
            </a:r>
            <a:r>
              <a:rPr lang="en-US" altLang="de-DE" noProof="0" dirty="0" smtClean="0"/>
              <a:t>/</a:t>
            </a:r>
            <a:r>
              <a:rPr lang="en-US" altLang="de-DE" noProof="0" dirty="0" err="1" smtClean="0"/>
              <a:t>publikation</a:t>
            </a:r>
            <a:r>
              <a:rPr lang="en-US" altLang="de-DE" noProof="0" dirty="0" smtClean="0"/>
              <a:t>/long/4364.pdf </a:t>
            </a:r>
            <a:r>
              <a:rPr lang="en-US" altLang="de-DE" sz="1200" dirty="0" smtClean="0"/>
              <a:t>[04.08.2016]</a:t>
            </a:r>
          </a:p>
          <a:p>
            <a:endParaRPr lang="en-US" altLang="de-D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European </a:t>
            </a:r>
            <a:r>
              <a:rPr lang="de-DE" sz="1200" dirty="0" err="1" smtClean="0"/>
              <a:t>Commission</a:t>
            </a:r>
            <a:r>
              <a:rPr lang="de-DE" sz="1200" dirty="0" smtClean="0"/>
              <a:t>, „Mitteilung der Kommission an das europäische Parlament, den Rat, den europäischen Wirtschafts- und Sozialausschuss und den </a:t>
            </a:r>
            <a:r>
              <a:rPr lang="de-DE" sz="1200" dirty="0" err="1" smtClean="0"/>
              <a:t>Committee</a:t>
            </a:r>
            <a:r>
              <a:rPr lang="de-DE" sz="1200" dirty="0" smtClean="0"/>
              <a:t> </a:t>
            </a:r>
            <a:r>
              <a:rPr lang="de-DE" sz="1200" dirty="0" err="1" smtClean="0"/>
              <a:t>of</a:t>
            </a:r>
            <a:r>
              <a:rPr lang="de-DE" sz="1200" dirty="0" smtClean="0"/>
              <a:t> </a:t>
            </a:r>
            <a:r>
              <a:rPr lang="de-DE" sz="1200" dirty="0" err="1" smtClean="0"/>
              <a:t>the</a:t>
            </a:r>
            <a:r>
              <a:rPr lang="de-DE" sz="1200" dirty="0" smtClean="0"/>
              <a:t> </a:t>
            </a:r>
            <a:r>
              <a:rPr lang="de-DE" sz="1200" dirty="0" err="1" smtClean="0"/>
              <a:t>Regions</a:t>
            </a:r>
            <a:r>
              <a:rPr lang="de-DE" sz="1200" dirty="0" smtClean="0"/>
              <a:t>. Mehr Qualität in der Binnenschifffahrt“ (2013). p</a:t>
            </a:r>
            <a:r>
              <a:rPr lang="de-DE" sz="1200" kern="1200" baseline="0" dirty="0" smtClean="0">
                <a:solidFill>
                  <a:schemeClr val="tx1"/>
                </a:solidFill>
                <a:effectLst/>
                <a:latin typeface="+mn-lt"/>
                <a:ea typeface="+mn-ea"/>
                <a:cs typeface="+mn-cs"/>
              </a:rPr>
              <a:t>.8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 </a:t>
            </a:r>
            <a:r>
              <a:rPr lang="de-DE" sz="1200" u="sng" dirty="0" smtClean="0">
                <a:hlinkClick r:id="rId3"/>
              </a:rPr>
              <a:t>http://ec.europa.eu/transport/modes/inland/promotion/doc/naiades2/com(2013)623_de.pdf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Nehm, Alexander, „Nachhaltigkeitsindex für Logistikdienstleister. Orientierungshilfe in einem transparenten Markt“ (2011),</a:t>
            </a:r>
            <a:r>
              <a:rPr lang="de-DE" sz="1200" kern="1200" baseline="0" dirty="0" smtClean="0">
                <a:solidFill>
                  <a:schemeClr val="tx1"/>
                </a:solidFill>
                <a:effectLst/>
                <a:latin typeface="+mn-lt"/>
                <a:ea typeface="+mn-ea"/>
                <a:cs typeface="+mn-cs"/>
              </a:rPr>
              <a:t> p.6,</a:t>
            </a:r>
            <a:r>
              <a:rPr lang="de-DE" sz="1200" kern="1200" dirty="0" smtClean="0">
                <a:solidFill>
                  <a:schemeClr val="tx1"/>
                </a:solidFill>
                <a:effectLst/>
                <a:latin typeface="+mn-lt"/>
                <a:ea typeface="+mn-ea"/>
                <a:cs typeface="+mn-cs"/>
              </a:rPr>
              <a:t> Online: </a:t>
            </a:r>
            <a:r>
              <a:rPr lang="de-DE" sz="1200" u="sng" kern="1200" dirty="0" smtClean="0">
                <a:solidFill>
                  <a:schemeClr val="tx1"/>
                </a:solidFill>
                <a:effectLst/>
                <a:latin typeface="+mn-lt"/>
                <a:ea typeface="+mn-ea"/>
                <a:cs typeface="+mn-cs"/>
                <a:hlinkClick r:id="rId4"/>
              </a:rPr>
              <a:t>http://media.havi-logistics.com/</a:t>
            </a:r>
            <a:r>
              <a:rPr lang="de-DE" sz="1200" u="sng" kern="1200" dirty="0" err="1" smtClean="0">
                <a:solidFill>
                  <a:schemeClr val="tx1"/>
                </a:solidFill>
                <a:effectLst/>
                <a:latin typeface="+mn-lt"/>
                <a:ea typeface="+mn-ea"/>
                <a:cs typeface="+mn-cs"/>
                <a:hlinkClick r:id="rId4"/>
              </a:rPr>
              <a:t>Top_Navigation</a:t>
            </a:r>
            <a:r>
              <a:rPr lang="de-DE" sz="1200" u="sng" kern="1200" dirty="0" smtClean="0">
                <a:solidFill>
                  <a:schemeClr val="tx1"/>
                </a:solidFill>
                <a:effectLst/>
                <a:latin typeface="+mn-lt"/>
                <a:ea typeface="+mn-ea"/>
                <a:cs typeface="+mn-cs"/>
                <a:hlinkClick r:id="rId4"/>
              </a:rPr>
              <a:t>/</a:t>
            </a:r>
            <a:r>
              <a:rPr lang="de-DE" sz="1200" u="sng" kern="1200" dirty="0" err="1" smtClean="0">
                <a:solidFill>
                  <a:schemeClr val="tx1"/>
                </a:solidFill>
                <a:effectLst/>
                <a:latin typeface="+mn-lt"/>
                <a:ea typeface="+mn-ea"/>
                <a:cs typeface="+mn-cs"/>
                <a:hlinkClick r:id="rId4"/>
              </a:rPr>
              <a:t>News_Basics</a:t>
            </a:r>
            <a:r>
              <a:rPr lang="de-DE" sz="1200" u="sng" kern="1200" dirty="0" smtClean="0">
                <a:solidFill>
                  <a:schemeClr val="tx1"/>
                </a:solidFill>
                <a:effectLst/>
                <a:latin typeface="+mn-lt"/>
                <a:ea typeface="+mn-ea"/>
                <a:cs typeface="+mn-cs"/>
                <a:hlinkClick r:id="rId4"/>
              </a:rPr>
              <a:t>/News/German/_</a:t>
            </a:r>
            <a:r>
              <a:rPr lang="de-DE" sz="1200" u="sng" kern="1200" dirty="0" err="1" smtClean="0">
                <a:solidFill>
                  <a:schemeClr val="tx1"/>
                </a:solidFill>
                <a:effectLst/>
                <a:latin typeface="+mn-lt"/>
                <a:ea typeface="+mn-ea"/>
                <a:cs typeface="+mn-cs"/>
                <a:hlinkClick r:id="rId4"/>
              </a:rPr>
              <a:t>attachment</a:t>
            </a:r>
            <a:r>
              <a:rPr lang="de-DE" sz="1200" u="sng" kern="1200" dirty="0" smtClean="0">
                <a:solidFill>
                  <a:schemeClr val="tx1"/>
                </a:solidFill>
                <a:effectLst/>
                <a:latin typeface="+mn-lt"/>
                <a:ea typeface="+mn-ea"/>
                <a:cs typeface="+mn-cs"/>
                <a:hlinkClick r:id="rId4"/>
              </a:rPr>
              <a:t>/Fraunhofer_SCS_-_Nachhaltigkeitsindex_für_Logistikdienstleister_Mai_2011.pdf</a:t>
            </a:r>
            <a:r>
              <a:rPr lang="de-DE" sz="1200" kern="1200" dirty="0" smtClean="0">
                <a:solidFill>
                  <a:schemeClr val="tx1"/>
                </a:solidFill>
                <a:effectLst/>
                <a:latin typeface="+mn-lt"/>
                <a:ea typeface="+mn-ea"/>
                <a:cs typeface="+mn-cs"/>
              </a:rPr>
              <a:t> [10.08.2016]</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Wutke</a:t>
            </a:r>
            <a:r>
              <a:rPr lang="de-DE" sz="1200" kern="1200" dirty="0" smtClean="0">
                <a:solidFill>
                  <a:schemeClr val="tx1"/>
                </a:solidFill>
                <a:effectLst/>
                <a:latin typeface="+mn-lt"/>
                <a:ea typeface="+mn-ea"/>
                <a:cs typeface="+mn-cs"/>
              </a:rPr>
              <a:t>, Sebastian, „Nachhaltigkeit in der Logistik - Relevanz und Entwicklungen in der Praxis“ (2013),</a:t>
            </a:r>
            <a:r>
              <a:rPr lang="de-DE" sz="1200" kern="1200" baseline="0" dirty="0" smtClean="0">
                <a:solidFill>
                  <a:schemeClr val="tx1"/>
                </a:solidFill>
                <a:effectLst/>
                <a:latin typeface="+mn-lt"/>
                <a:ea typeface="+mn-ea"/>
                <a:cs typeface="+mn-cs"/>
              </a:rPr>
              <a:t> p.8,</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smtClean="0">
                <a:solidFill>
                  <a:schemeClr val="tx1"/>
                </a:solidFill>
                <a:effectLst/>
                <a:latin typeface="+mn-lt"/>
                <a:ea typeface="+mn-ea"/>
                <a:cs typeface="+mn-cs"/>
              </a:rPr>
              <a:t>Online : </a:t>
            </a:r>
            <a:r>
              <a:rPr lang="de-DE" sz="1200" u="sng" kern="1200" dirty="0" smtClean="0">
                <a:solidFill>
                  <a:schemeClr val="tx1"/>
                </a:solidFill>
                <a:effectLst/>
                <a:latin typeface="+mn-lt"/>
                <a:ea typeface="+mn-ea"/>
                <a:cs typeface="+mn-cs"/>
                <a:hlinkClick r:id="rId5"/>
              </a:rPr>
              <a:t>http://www.logistik.din.de/</a:t>
            </a:r>
            <a:r>
              <a:rPr lang="de-DE" sz="1200" u="sng" kern="1200" dirty="0" err="1" smtClean="0">
                <a:solidFill>
                  <a:schemeClr val="tx1"/>
                </a:solidFill>
                <a:effectLst/>
                <a:latin typeface="+mn-lt"/>
                <a:ea typeface="+mn-ea"/>
                <a:cs typeface="+mn-cs"/>
                <a:hlinkClick r:id="rId5"/>
              </a:rPr>
              <a:t>sixcms_upload</a:t>
            </a:r>
            <a:r>
              <a:rPr lang="de-DE" sz="1200" u="sng" kern="1200" dirty="0" smtClean="0">
                <a:solidFill>
                  <a:schemeClr val="tx1"/>
                </a:solidFill>
                <a:effectLst/>
                <a:latin typeface="+mn-lt"/>
                <a:ea typeface="+mn-ea"/>
                <a:cs typeface="+mn-cs"/>
                <a:hlinkClick r:id="rId5"/>
              </a:rPr>
              <a:t>/</a:t>
            </a:r>
            <a:r>
              <a:rPr lang="de-DE" sz="1200" u="sng" kern="1200" dirty="0" err="1" smtClean="0">
                <a:solidFill>
                  <a:schemeClr val="tx1"/>
                </a:solidFill>
                <a:effectLst/>
                <a:latin typeface="+mn-lt"/>
                <a:ea typeface="+mn-ea"/>
                <a:cs typeface="+mn-cs"/>
                <a:hlinkClick r:id="rId5"/>
              </a:rPr>
              <a:t>media</a:t>
            </a:r>
            <a:r>
              <a:rPr lang="de-DE" sz="1200" u="sng" kern="1200" dirty="0" smtClean="0">
                <a:solidFill>
                  <a:schemeClr val="tx1"/>
                </a:solidFill>
                <a:effectLst/>
                <a:latin typeface="+mn-lt"/>
                <a:ea typeface="+mn-ea"/>
                <a:cs typeface="+mn-cs"/>
                <a:hlinkClick r:id="rId5"/>
              </a:rPr>
              <a:t>/3820/Präsentation_Wutke.pdf</a:t>
            </a:r>
            <a:r>
              <a:rPr lang="de-DE" sz="1200" kern="1200" dirty="0" smtClean="0">
                <a:solidFill>
                  <a:schemeClr val="tx1"/>
                </a:solidFill>
                <a:effectLst/>
                <a:latin typeface="+mn-lt"/>
                <a:ea typeface="+mn-ea"/>
                <a:cs typeface="+mn-cs"/>
              </a:rPr>
              <a:t> [05.08.2015]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baseline="0" dirty="0" err="1" smtClean="0">
                <a:solidFill>
                  <a:schemeClr val="tx1"/>
                </a:solidFill>
                <a:effectLst/>
                <a:latin typeface="+mn-lt"/>
                <a:ea typeface="+mn-ea"/>
                <a:cs typeface="+mn-cs"/>
              </a:rPr>
              <a:t>Bmvit</a:t>
            </a:r>
            <a:r>
              <a:rPr lang="de-DE" sz="1200" kern="1200" baseline="0" dirty="0" smtClean="0">
                <a:solidFill>
                  <a:schemeClr val="tx1"/>
                </a:solidFill>
                <a:effectLst/>
                <a:latin typeface="+mn-lt"/>
                <a:ea typeface="+mn-ea"/>
                <a:cs typeface="+mn-cs"/>
              </a:rPr>
              <a:t>, „Faktenblatt. Gesamtverkehrsplan für Österreich. Immissionsschutzgesetz Luft (IG-L) Maßnahmen zum Schutz vor Immissionen durch Luftschadstoffe“ (2012), p.1ff, Online: https://www.bmvit.gv.at/verkehr/gesamtverkehr/gvp/faktenblaetter/umwelt/fb_immissionsschutzg_luft.pdf [10.08.2016]</a:t>
            </a:r>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13</a:t>
            </a:fld>
            <a:endParaRPr lang="de-AT" dirty="0"/>
          </a:p>
        </p:txBody>
      </p:sp>
    </p:spTree>
    <p:extLst>
      <p:ext uri="{BB962C8B-B14F-4D97-AF65-F5344CB8AC3E}">
        <p14:creationId xmlns:p14="http://schemas.microsoft.com/office/powerpoint/2010/main" val="29959912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200" b="1" dirty="0" smtClean="0">
                <a:solidFill>
                  <a:schemeClr val="tx1">
                    <a:lumMod val="75000"/>
                    <a:lumOff val="25000"/>
                  </a:schemeClr>
                </a:solidFill>
              </a:rPr>
              <a:t>Land </a:t>
            </a:r>
            <a:r>
              <a:rPr lang="de-DE" sz="1200" b="1" dirty="0" err="1" smtClean="0">
                <a:solidFill>
                  <a:schemeClr val="tx1">
                    <a:lumMod val="75000"/>
                    <a:lumOff val="25000"/>
                  </a:schemeClr>
                </a:solidFill>
              </a:rPr>
              <a:t>consumption</a:t>
            </a:r>
            <a:r>
              <a:rPr lang="de-DE" sz="1200" b="1" dirty="0" smtClean="0">
                <a:solidFill>
                  <a:schemeClr val="tx1">
                    <a:lumMod val="75000"/>
                    <a:lumOff val="25000"/>
                  </a:schemeClr>
                </a:solidFill>
              </a:rPr>
              <a:t> / </a:t>
            </a:r>
            <a:r>
              <a:rPr lang="de-DE" sz="1200" b="1" dirty="0" err="1" smtClean="0">
                <a:solidFill>
                  <a:schemeClr val="tx1">
                    <a:lumMod val="75000"/>
                    <a:lumOff val="25000"/>
                  </a:schemeClr>
                </a:solidFill>
              </a:rPr>
              <a:t>road</a:t>
            </a:r>
            <a:r>
              <a:rPr lang="de-DE" sz="1200" b="1" dirty="0" smtClean="0">
                <a:solidFill>
                  <a:schemeClr val="tx1">
                    <a:lumMod val="75000"/>
                    <a:lumOff val="25000"/>
                  </a:schemeClr>
                </a:solidFill>
              </a:rPr>
              <a:t> </a:t>
            </a:r>
            <a:r>
              <a:rPr lang="de-DE" sz="1200" b="1" dirty="0" err="1" smtClean="0">
                <a:solidFill>
                  <a:schemeClr val="tx1">
                    <a:lumMod val="75000"/>
                    <a:lumOff val="25000"/>
                  </a:schemeClr>
                </a:solidFill>
              </a:rPr>
              <a:t>costs</a:t>
            </a:r>
            <a:endParaRPr lang="de-DE" sz="1200" b="1" dirty="0" smtClean="0">
              <a:solidFill>
                <a:schemeClr val="tx1">
                  <a:lumMod val="75000"/>
                  <a:lumOff val="25000"/>
                </a:schemeClr>
              </a:solidFill>
            </a:endParaRPr>
          </a:p>
          <a:p>
            <a:r>
              <a:rPr lang="de-DE" dirty="0" smtClean="0"/>
              <a:t>Infrastructure </a:t>
            </a:r>
            <a:r>
              <a:rPr lang="de-DE" dirty="0" err="1" smtClean="0"/>
              <a:t>costs</a:t>
            </a:r>
            <a:r>
              <a:rPr lang="de-DE" dirty="0" smtClean="0"/>
              <a:t> </a:t>
            </a:r>
            <a:r>
              <a:rPr lang="de-DE" dirty="0" err="1" smtClean="0"/>
              <a:t>consist</a:t>
            </a:r>
            <a:r>
              <a:rPr lang="de-DE" dirty="0" smtClean="0"/>
              <a:t> </a:t>
            </a:r>
            <a:r>
              <a:rPr lang="de-DE" dirty="0" err="1" smtClean="0"/>
              <a:t>of</a:t>
            </a:r>
            <a:r>
              <a:rPr lang="de-DE" dirty="0" smtClean="0"/>
              <a:t> </a:t>
            </a:r>
            <a:r>
              <a:rPr lang="de-DE" dirty="0" err="1" smtClean="0"/>
              <a:t>the</a:t>
            </a:r>
            <a:r>
              <a:rPr lang="de-DE" dirty="0" smtClean="0"/>
              <a:t> </a:t>
            </a:r>
            <a:r>
              <a:rPr lang="de-DE" dirty="0" err="1" smtClean="0"/>
              <a:t>costs</a:t>
            </a:r>
            <a:r>
              <a:rPr lang="de-DE" dirty="0" smtClean="0"/>
              <a:t> </a:t>
            </a:r>
            <a:r>
              <a:rPr lang="de-DE" dirty="0" err="1" smtClean="0"/>
              <a:t>for</a:t>
            </a:r>
            <a:r>
              <a:rPr lang="de-DE" dirty="0" smtClean="0"/>
              <a:t> </a:t>
            </a:r>
            <a:r>
              <a:rPr lang="de-DE" dirty="0" err="1" smtClean="0"/>
              <a:t>the</a:t>
            </a:r>
            <a:r>
              <a:rPr lang="de-DE" dirty="0" smtClean="0"/>
              <a:t> </a:t>
            </a:r>
            <a:r>
              <a:rPr lang="de-DE" dirty="0" err="1" smtClean="0"/>
              <a:t>construction</a:t>
            </a:r>
            <a:r>
              <a:rPr lang="de-DE" baseline="0" dirty="0" smtClean="0"/>
              <a:t> </a:t>
            </a:r>
            <a:r>
              <a:rPr lang="de-DE" baseline="0" dirty="0" err="1" smtClean="0"/>
              <a:t>and</a:t>
            </a:r>
            <a:r>
              <a:rPr lang="de-DE" baseline="0" dirty="0" smtClean="0"/>
              <a:t> </a:t>
            </a:r>
            <a:r>
              <a:rPr lang="de-DE" baseline="0" dirty="0" err="1" smtClean="0"/>
              <a:t>maintenance</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routes</a:t>
            </a:r>
            <a:r>
              <a:rPr lang="de-DE" baseline="0" dirty="0" smtClean="0"/>
              <a:t>. </a:t>
            </a:r>
            <a:r>
              <a:rPr lang="de-DE" baseline="0" dirty="0" err="1" smtClean="0"/>
              <a:t>Since</a:t>
            </a:r>
            <a:r>
              <a:rPr lang="de-DE" baseline="0" dirty="0" smtClean="0"/>
              <a:t> in </a:t>
            </a:r>
            <a:r>
              <a:rPr lang="de-DE" baseline="0" dirty="0" err="1" smtClean="0"/>
              <a:t>the</a:t>
            </a:r>
            <a:r>
              <a:rPr lang="de-DE" baseline="0" dirty="0" smtClean="0"/>
              <a:t> </a:t>
            </a:r>
            <a:r>
              <a:rPr lang="de-DE" baseline="0" dirty="0" err="1" smtClean="0"/>
              <a:t>case</a:t>
            </a:r>
            <a:r>
              <a:rPr lang="de-DE" baseline="0" dirty="0" smtClean="0"/>
              <a:t> </a:t>
            </a:r>
            <a:r>
              <a:rPr lang="de-DE" baseline="0" dirty="0" err="1" smtClean="0"/>
              <a:t>of</a:t>
            </a:r>
            <a:r>
              <a:rPr lang="de-DE" baseline="0" dirty="0" smtClean="0"/>
              <a:t> </a:t>
            </a:r>
            <a:r>
              <a:rPr lang="de-DE" baseline="0" dirty="0" err="1" smtClean="0"/>
              <a:t>inland</a:t>
            </a:r>
            <a:r>
              <a:rPr lang="de-DE" baseline="0" dirty="0" smtClean="0"/>
              <a:t> </a:t>
            </a:r>
            <a:r>
              <a:rPr lang="de-DE" baseline="0" dirty="0" err="1" smtClean="0"/>
              <a:t>waterways</a:t>
            </a:r>
            <a:r>
              <a:rPr lang="de-DE" baseline="0" dirty="0" smtClean="0"/>
              <a:t> </a:t>
            </a:r>
            <a:r>
              <a:rPr lang="de-DE" baseline="0" dirty="0" err="1" smtClean="0"/>
              <a:t>it</a:t>
            </a:r>
            <a:r>
              <a:rPr lang="de-DE" baseline="0" dirty="0" smtClean="0"/>
              <a:t> </a:t>
            </a:r>
            <a:r>
              <a:rPr lang="de-DE" baseline="0" dirty="0" err="1" smtClean="0"/>
              <a:t>is</a:t>
            </a:r>
            <a:r>
              <a:rPr lang="de-DE" baseline="0" dirty="0" smtClean="0"/>
              <a:t> </a:t>
            </a:r>
            <a:r>
              <a:rPr lang="de-DE" baseline="0" dirty="0" err="1" smtClean="0"/>
              <a:t>usually</a:t>
            </a:r>
            <a:r>
              <a:rPr lang="de-DE" baseline="0" dirty="0" smtClean="0"/>
              <a:t> </a:t>
            </a:r>
            <a:r>
              <a:rPr lang="de-DE" baseline="0" dirty="0" err="1" smtClean="0"/>
              <a:t>possible</a:t>
            </a:r>
            <a:r>
              <a:rPr lang="de-DE" baseline="0" dirty="0" smtClean="0"/>
              <a:t> </a:t>
            </a:r>
            <a:r>
              <a:rPr lang="de-DE" baseline="0" dirty="0" err="1" smtClean="0"/>
              <a:t>to</a:t>
            </a:r>
            <a:r>
              <a:rPr lang="de-DE" baseline="0" dirty="0" smtClean="0"/>
              <a:t> fall back on a </a:t>
            </a:r>
            <a:r>
              <a:rPr lang="de-DE" baseline="0" dirty="0" err="1" smtClean="0"/>
              <a:t>natural</a:t>
            </a:r>
            <a:r>
              <a:rPr lang="de-DE" baseline="0" dirty="0" smtClean="0"/>
              <a:t> </a:t>
            </a:r>
            <a:r>
              <a:rPr lang="de-DE" baseline="0" dirty="0" err="1" smtClean="0"/>
              <a:t>infrastructure</a:t>
            </a:r>
            <a:r>
              <a:rPr lang="de-DE" baseline="0" dirty="0" smtClean="0"/>
              <a:t>, </a:t>
            </a:r>
            <a:r>
              <a:rPr lang="de-DE" baseline="0" dirty="0" err="1" smtClean="0"/>
              <a:t>the</a:t>
            </a:r>
            <a:r>
              <a:rPr lang="de-DE" baseline="0" dirty="0" smtClean="0"/>
              <a:t> </a:t>
            </a:r>
            <a:r>
              <a:rPr lang="de-DE" baseline="0" dirty="0" err="1" smtClean="0"/>
              <a:t>cots</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infrastructure</a:t>
            </a:r>
            <a:r>
              <a:rPr lang="de-DE" baseline="0" dirty="0" smtClean="0"/>
              <a:t> </a:t>
            </a:r>
            <a:r>
              <a:rPr lang="de-DE" baseline="0" dirty="0" err="1" smtClean="0"/>
              <a:t>and</a:t>
            </a:r>
            <a:r>
              <a:rPr lang="de-DE" baseline="0" dirty="0" smtClean="0"/>
              <a:t> </a:t>
            </a:r>
            <a:r>
              <a:rPr lang="de-DE" baseline="0" dirty="0" err="1" smtClean="0"/>
              <a:t>land</a:t>
            </a:r>
            <a:r>
              <a:rPr lang="de-DE" baseline="0" dirty="0" smtClean="0"/>
              <a:t> </a:t>
            </a:r>
            <a:r>
              <a:rPr lang="de-DE" baseline="0" dirty="0" err="1" smtClean="0"/>
              <a:t>consumption</a:t>
            </a:r>
            <a:r>
              <a:rPr lang="de-DE" baseline="0" dirty="0" smtClean="0"/>
              <a:t> </a:t>
            </a:r>
            <a:r>
              <a:rPr lang="de-DE" baseline="0" dirty="0" err="1" smtClean="0"/>
              <a:t>are</a:t>
            </a:r>
            <a:r>
              <a:rPr lang="de-DE" baseline="0" dirty="0" smtClean="0"/>
              <a:t> </a:t>
            </a:r>
            <a:r>
              <a:rPr lang="de-DE" baseline="0" dirty="0" err="1" smtClean="0"/>
              <a:t>correspondingly</a:t>
            </a:r>
            <a:r>
              <a:rPr lang="de-DE" baseline="0" dirty="0" smtClean="0"/>
              <a:t> </a:t>
            </a:r>
            <a:r>
              <a:rPr lang="de-DE" baseline="0" dirty="0" err="1" smtClean="0"/>
              <a:t>low</a:t>
            </a:r>
            <a:r>
              <a:rPr lang="de-DE" baseline="0" dirty="0" smtClean="0"/>
              <a:t>. </a:t>
            </a:r>
            <a:r>
              <a:rPr lang="de-DE" baseline="0" dirty="0" err="1" smtClean="0"/>
              <a:t>Detailed</a:t>
            </a:r>
            <a:r>
              <a:rPr lang="de-DE" baseline="0" dirty="0" smtClean="0"/>
              <a:t> </a:t>
            </a:r>
            <a:r>
              <a:rPr lang="de-DE" baseline="0" dirty="0" err="1" smtClean="0"/>
              <a:t>comparisons</a:t>
            </a:r>
            <a:r>
              <a:rPr lang="de-DE" baseline="0" dirty="0" smtClean="0"/>
              <a:t> </a:t>
            </a:r>
            <a:r>
              <a:rPr lang="de-DE" baseline="0" dirty="0" err="1" smtClean="0"/>
              <a:t>with</a:t>
            </a:r>
            <a:r>
              <a:rPr lang="de-DE" baseline="0" dirty="0" smtClean="0"/>
              <a:t> </a:t>
            </a:r>
            <a:r>
              <a:rPr lang="de-DE" baseline="0" dirty="0" err="1" smtClean="0"/>
              <a:t>land</a:t>
            </a:r>
            <a:r>
              <a:rPr lang="de-DE" baseline="0" dirty="0" smtClean="0"/>
              <a:t> </a:t>
            </a:r>
            <a:r>
              <a:rPr lang="de-DE" baseline="0" dirty="0" err="1" smtClean="0"/>
              <a:t>transport</a:t>
            </a:r>
            <a:r>
              <a:rPr lang="de-DE" baseline="0" dirty="0" smtClean="0"/>
              <a:t> </a:t>
            </a:r>
            <a:r>
              <a:rPr lang="de-DE" baseline="0" dirty="0" err="1" smtClean="0"/>
              <a:t>modes</a:t>
            </a:r>
            <a:r>
              <a:rPr lang="de-DE" baseline="0" dirty="0" smtClean="0"/>
              <a:t> in </a:t>
            </a:r>
            <a:r>
              <a:rPr lang="de-DE" baseline="0" dirty="0" err="1" smtClean="0"/>
              <a:t>this</a:t>
            </a:r>
            <a:r>
              <a:rPr lang="de-DE" baseline="0" dirty="0" smtClean="0"/>
              <a:t> </a:t>
            </a:r>
            <a:r>
              <a:rPr lang="de-DE" baseline="0" dirty="0" err="1" smtClean="0"/>
              <a:t>respect</a:t>
            </a:r>
            <a:r>
              <a:rPr lang="de-DE" baseline="0" dirty="0" smtClean="0"/>
              <a:t> </a:t>
            </a:r>
            <a:r>
              <a:rPr lang="de-DE" baseline="0" dirty="0" err="1" smtClean="0"/>
              <a:t>are</a:t>
            </a:r>
            <a:r>
              <a:rPr lang="de-DE" baseline="0" dirty="0" smtClean="0"/>
              <a:t> </a:t>
            </a:r>
            <a:r>
              <a:rPr lang="de-DE" baseline="0" dirty="0" err="1" smtClean="0"/>
              <a:t>available</a:t>
            </a:r>
            <a:r>
              <a:rPr lang="de-DE" baseline="0" dirty="0" smtClean="0"/>
              <a:t> </a:t>
            </a:r>
            <a:r>
              <a:rPr lang="de-DE" baseline="0" dirty="0" err="1" smtClean="0"/>
              <a:t>from</a:t>
            </a:r>
            <a:r>
              <a:rPr lang="de-DE" baseline="0" dirty="0" smtClean="0"/>
              <a:t> Germany: </a:t>
            </a:r>
            <a:r>
              <a:rPr lang="de-DE" baseline="0" dirty="0" err="1" smtClean="0"/>
              <a:t>Accordingly</a:t>
            </a:r>
            <a:r>
              <a:rPr lang="de-DE" baseline="0" dirty="0" smtClean="0"/>
              <a:t>, </a:t>
            </a:r>
            <a:r>
              <a:rPr lang="de-DE" baseline="0" dirty="0" err="1" smtClean="0"/>
              <a:t>the</a:t>
            </a:r>
            <a:r>
              <a:rPr lang="de-DE" baseline="0" dirty="0" smtClean="0"/>
              <a:t> </a:t>
            </a:r>
            <a:r>
              <a:rPr lang="de-DE" baseline="0" dirty="0" err="1" smtClean="0"/>
              <a:t>infrastrcture</a:t>
            </a:r>
            <a:r>
              <a:rPr lang="de-DE" baseline="0" dirty="0" smtClean="0"/>
              <a:t> </a:t>
            </a:r>
            <a:r>
              <a:rPr lang="de-DE" baseline="0" dirty="0" err="1" smtClean="0"/>
              <a:t>costs</a:t>
            </a:r>
            <a:r>
              <a:rPr lang="de-DE" baseline="0" dirty="0" smtClean="0"/>
              <a:t> per tonne-</a:t>
            </a:r>
            <a:r>
              <a:rPr lang="de-DE" baseline="0" dirty="0" err="1" smtClean="0"/>
              <a:t>kilometre</a:t>
            </a:r>
            <a:r>
              <a:rPr lang="de-DE" baseline="0" dirty="0" smtClean="0"/>
              <a:t> </a:t>
            </a:r>
            <a:r>
              <a:rPr lang="de-DE" baseline="0" dirty="0" err="1" smtClean="0"/>
              <a:t>for</a:t>
            </a:r>
            <a:r>
              <a:rPr lang="de-DE" baseline="0" dirty="0" smtClean="0"/>
              <a:t> </a:t>
            </a:r>
            <a:r>
              <a:rPr lang="de-DE" baseline="0" dirty="0" err="1" smtClean="0"/>
              <a:t>rail</a:t>
            </a:r>
            <a:r>
              <a:rPr lang="de-DE" baseline="0" dirty="0" smtClean="0"/>
              <a:t> </a:t>
            </a:r>
            <a:r>
              <a:rPr lang="de-DE" baseline="0" dirty="0" err="1" smtClean="0"/>
              <a:t>or</a:t>
            </a:r>
            <a:r>
              <a:rPr lang="de-DE" baseline="0" dirty="0" smtClean="0"/>
              <a:t> </a:t>
            </a:r>
            <a:r>
              <a:rPr lang="de-DE" baseline="0" dirty="0" err="1" smtClean="0"/>
              <a:t>road</a:t>
            </a:r>
            <a:r>
              <a:rPr lang="de-DE" baseline="0" dirty="0" smtClean="0"/>
              <a:t> </a:t>
            </a:r>
            <a:r>
              <a:rPr lang="de-DE" baseline="0" dirty="0" err="1" smtClean="0"/>
              <a:t>are</a:t>
            </a:r>
            <a:r>
              <a:rPr lang="de-DE" baseline="0" dirty="0" smtClean="0"/>
              <a:t> </a:t>
            </a:r>
            <a:r>
              <a:rPr lang="de-DE" baseline="0" dirty="0" err="1" smtClean="0"/>
              <a:t>around</a:t>
            </a:r>
            <a:r>
              <a:rPr lang="de-DE" baseline="0" dirty="0" smtClean="0"/>
              <a:t> </a:t>
            </a:r>
            <a:r>
              <a:rPr lang="de-DE" baseline="0" dirty="0" err="1" smtClean="0"/>
              <a:t>four</a:t>
            </a:r>
            <a:r>
              <a:rPr lang="de-DE" baseline="0" dirty="0" smtClean="0"/>
              <a:t> </a:t>
            </a:r>
            <a:r>
              <a:rPr lang="de-DE" baseline="0" dirty="0" err="1" smtClean="0"/>
              <a:t>times</a:t>
            </a:r>
            <a:r>
              <a:rPr lang="de-DE" baseline="0" dirty="0" smtClean="0"/>
              <a:t> </a:t>
            </a:r>
            <a:r>
              <a:rPr lang="de-DE" baseline="0" dirty="0" err="1" smtClean="0"/>
              <a:t>higher</a:t>
            </a:r>
            <a:r>
              <a:rPr lang="de-DE" baseline="0" dirty="0" smtClean="0"/>
              <a:t> </a:t>
            </a:r>
            <a:r>
              <a:rPr lang="de-DE" baseline="0" dirty="0" err="1" smtClean="0"/>
              <a:t>than</a:t>
            </a:r>
            <a:r>
              <a:rPr lang="de-DE" baseline="0" dirty="0" smtClean="0"/>
              <a:t> </a:t>
            </a:r>
            <a:r>
              <a:rPr lang="de-DE" baseline="0" dirty="0" err="1" smtClean="0"/>
              <a:t>for</a:t>
            </a:r>
            <a:r>
              <a:rPr lang="de-DE" baseline="0" dirty="0" smtClean="0"/>
              <a:t> </a:t>
            </a:r>
            <a:r>
              <a:rPr lang="de-DE" baseline="0" dirty="0" err="1" smtClean="0"/>
              <a:t>waterways</a:t>
            </a:r>
            <a:r>
              <a:rPr lang="de-DE" baseline="0" dirty="0" smtClean="0"/>
              <a:t>. </a:t>
            </a:r>
            <a:r>
              <a:rPr lang="de-DE" baseline="0" dirty="0" err="1" smtClean="0"/>
              <a:t>According</a:t>
            </a:r>
            <a:r>
              <a:rPr lang="de-DE" baseline="0" dirty="0" smtClean="0"/>
              <a:t> </a:t>
            </a:r>
            <a:r>
              <a:rPr lang="de-DE" baseline="0" dirty="0" err="1" smtClean="0"/>
              <a:t>to</a:t>
            </a:r>
            <a:r>
              <a:rPr lang="de-DE" baseline="0" dirty="0" smtClean="0"/>
              <a:t> </a:t>
            </a:r>
            <a:r>
              <a:rPr lang="de-DE" baseline="0" dirty="0" err="1" smtClean="0"/>
              <a:t>current</a:t>
            </a:r>
            <a:r>
              <a:rPr lang="de-DE" baseline="0" dirty="0" smtClean="0"/>
              <a:t> </a:t>
            </a:r>
            <a:r>
              <a:rPr lang="de-DE" baseline="0" dirty="0" err="1" smtClean="0"/>
              <a:t>cost</a:t>
            </a:r>
            <a:r>
              <a:rPr lang="de-DE" baseline="0" dirty="0" smtClean="0"/>
              <a:t> </a:t>
            </a:r>
            <a:r>
              <a:rPr lang="de-DE" baseline="0" dirty="0" err="1" smtClean="0"/>
              <a:t>estimates</a:t>
            </a:r>
            <a:r>
              <a:rPr lang="de-DE" baseline="0" dirty="0" smtClean="0"/>
              <a:t> </a:t>
            </a:r>
            <a:r>
              <a:rPr lang="de-DE" baseline="0" dirty="0" err="1" smtClean="0"/>
              <a:t>for</a:t>
            </a:r>
            <a:r>
              <a:rPr lang="de-DE" baseline="0" dirty="0" smtClean="0"/>
              <a:t> </a:t>
            </a:r>
            <a:r>
              <a:rPr lang="de-DE" baseline="0" dirty="0" err="1" smtClean="0"/>
              <a:t>infrastructre</a:t>
            </a:r>
            <a:r>
              <a:rPr lang="de-DE" baseline="0" dirty="0" smtClean="0"/>
              <a:t> </a:t>
            </a:r>
            <a:r>
              <a:rPr lang="de-DE" baseline="0" dirty="0" err="1" smtClean="0"/>
              <a:t>projects</a:t>
            </a:r>
            <a:r>
              <a:rPr lang="de-DE" baseline="0" dirty="0" smtClean="0"/>
              <a:t> in </a:t>
            </a:r>
            <a:r>
              <a:rPr lang="de-DE" baseline="0" dirty="0" err="1" smtClean="0"/>
              <a:t>the</a:t>
            </a:r>
            <a:r>
              <a:rPr lang="de-DE" baseline="0" dirty="0" smtClean="0"/>
              <a:t> </a:t>
            </a:r>
            <a:r>
              <a:rPr lang="de-DE" baseline="0" dirty="0" err="1" smtClean="0"/>
              <a:t>neighbouring</a:t>
            </a:r>
            <a:r>
              <a:rPr lang="de-DE" baseline="0" dirty="0" smtClean="0"/>
              <a:t> </a:t>
            </a:r>
            <a:r>
              <a:rPr lang="de-DE" baseline="0" dirty="0" err="1" smtClean="0"/>
              <a:t>states</a:t>
            </a:r>
            <a:r>
              <a:rPr lang="de-DE" baseline="0" dirty="0" smtClean="0"/>
              <a:t>, </a:t>
            </a:r>
            <a:r>
              <a:rPr lang="de-DE" baseline="0" dirty="0" err="1" smtClean="0"/>
              <a:t>the</a:t>
            </a:r>
            <a:r>
              <a:rPr lang="de-DE" baseline="0" dirty="0" smtClean="0"/>
              <a:t> </a:t>
            </a:r>
            <a:r>
              <a:rPr lang="de-DE" baseline="0" dirty="0" err="1" smtClean="0"/>
              <a:t>improvement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entire</a:t>
            </a:r>
            <a:r>
              <a:rPr lang="de-DE" baseline="0" dirty="0" smtClean="0"/>
              <a:t> </a:t>
            </a:r>
            <a:r>
              <a:rPr lang="de-DE" baseline="0" dirty="0" err="1" smtClean="0"/>
              <a:t>infrastructure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almost</a:t>
            </a:r>
            <a:r>
              <a:rPr lang="de-DE" baseline="0" dirty="0" smtClean="0"/>
              <a:t> 2,415 km </a:t>
            </a:r>
            <a:r>
              <a:rPr lang="de-DE" baseline="0" dirty="0" err="1" smtClean="0"/>
              <a:t>long</a:t>
            </a:r>
            <a:r>
              <a:rPr lang="de-DE" baseline="0" dirty="0" smtClean="0"/>
              <a:t> </a:t>
            </a:r>
            <a:r>
              <a:rPr lang="de-DE" baseline="0" dirty="0" err="1" smtClean="0"/>
              <a:t>Danube</a:t>
            </a:r>
            <a:r>
              <a:rPr lang="de-DE" baseline="0" dirty="0" smtClean="0"/>
              <a:t> </a:t>
            </a:r>
            <a:r>
              <a:rPr lang="de-DE" baseline="0" dirty="0" err="1" smtClean="0"/>
              <a:t>waterway</a:t>
            </a:r>
            <a:r>
              <a:rPr lang="de-DE" baseline="0" dirty="0" smtClean="0"/>
              <a:t> </a:t>
            </a:r>
            <a:r>
              <a:rPr lang="de-DE" baseline="0" dirty="0" err="1" smtClean="0"/>
              <a:t>would</a:t>
            </a:r>
            <a:r>
              <a:rPr lang="de-DE" baseline="0" dirty="0" smtClean="0"/>
              <a:t> </a:t>
            </a:r>
            <a:r>
              <a:rPr lang="de-DE" baseline="0" dirty="0" err="1" smtClean="0"/>
              <a:t>amount</a:t>
            </a:r>
            <a:r>
              <a:rPr lang="de-DE" baseline="0" dirty="0" smtClean="0"/>
              <a:t> </a:t>
            </a:r>
            <a:r>
              <a:rPr lang="de-DE" baseline="0" dirty="0" err="1" smtClean="0"/>
              <a:t>to</a:t>
            </a:r>
            <a:r>
              <a:rPr lang="de-DE" baseline="0" dirty="0" smtClean="0"/>
              <a:t> a total </a:t>
            </a:r>
            <a:r>
              <a:rPr lang="de-DE" baseline="0" dirty="0" err="1" smtClean="0"/>
              <a:t>of</a:t>
            </a:r>
            <a:r>
              <a:rPr lang="de-DE" baseline="0" dirty="0" smtClean="0"/>
              <a:t> EUR 1.2 </a:t>
            </a:r>
            <a:r>
              <a:rPr lang="de-DE" baseline="0" dirty="0" err="1" smtClean="0"/>
              <a:t>billion</a:t>
            </a:r>
            <a:r>
              <a:rPr lang="de-DE" baseline="0" dirty="0" smtClean="0"/>
              <a:t>. This </a:t>
            </a:r>
            <a:r>
              <a:rPr lang="de-DE" baseline="0" dirty="0" err="1" smtClean="0"/>
              <a:t>corresponds</a:t>
            </a:r>
            <a:r>
              <a:rPr lang="de-DE" baseline="0" dirty="0" smtClean="0"/>
              <a:t> </a:t>
            </a:r>
            <a:r>
              <a:rPr lang="de-DE" baseline="0" dirty="0" err="1" smtClean="0"/>
              <a:t>roughly</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costs</a:t>
            </a:r>
            <a:r>
              <a:rPr lang="de-DE" baseline="0" dirty="0" smtClean="0"/>
              <a:t> </a:t>
            </a:r>
            <a:r>
              <a:rPr lang="de-DE" baseline="0" dirty="0" err="1" smtClean="0"/>
              <a:t>incurred</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construction</a:t>
            </a:r>
            <a:r>
              <a:rPr lang="de-DE" baseline="0" dirty="0" smtClean="0"/>
              <a:t> </a:t>
            </a:r>
            <a:r>
              <a:rPr lang="de-DE" baseline="0" dirty="0" err="1" smtClean="0"/>
              <a:t>of</a:t>
            </a:r>
            <a:r>
              <a:rPr lang="de-DE" baseline="0" dirty="0" smtClean="0"/>
              <a:t> </a:t>
            </a:r>
            <a:r>
              <a:rPr lang="de-DE" baseline="0" dirty="0" err="1" smtClean="0"/>
              <a:t>around</a:t>
            </a:r>
            <a:r>
              <a:rPr lang="de-DE" baseline="0" dirty="0" smtClean="0"/>
              <a:t> 50 km </a:t>
            </a:r>
            <a:r>
              <a:rPr lang="de-DE" baseline="0" dirty="0" err="1" smtClean="0"/>
              <a:t>of</a:t>
            </a:r>
            <a:r>
              <a:rPr lang="de-DE" baseline="0" dirty="0" smtClean="0"/>
              <a:t> </a:t>
            </a:r>
            <a:r>
              <a:rPr lang="de-DE" baseline="0" dirty="0" err="1" smtClean="0"/>
              <a:t>road</a:t>
            </a:r>
            <a:r>
              <a:rPr lang="de-DE" baseline="0" dirty="0" smtClean="0"/>
              <a:t> </a:t>
            </a:r>
            <a:r>
              <a:rPr lang="de-DE" baseline="0" dirty="0" err="1" smtClean="0"/>
              <a:t>or</a:t>
            </a:r>
            <a:r>
              <a:rPr lang="de-DE" baseline="0" dirty="0" smtClean="0"/>
              <a:t> </a:t>
            </a:r>
            <a:r>
              <a:rPr lang="de-DE" baseline="0" dirty="0" err="1" smtClean="0"/>
              <a:t>rail</a:t>
            </a:r>
            <a:r>
              <a:rPr lang="de-DE" baseline="0" dirty="0" smtClean="0"/>
              <a:t> </a:t>
            </a:r>
            <a:r>
              <a:rPr lang="de-DE" baseline="0" dirty="0" err="1" smtClean="0"/>
              <a:t>infrastrcture</a:t>
            </a:r>
            <a:r>
              <a:rPr lang="de-DE" baseline="0" dirty="0" smtClean="0"/>
              <a:t>. </a:t>
            </a:r>
            <a:r>
              <a:rPr lang="de-DE" baseline="0" dirty="0" err="1" smtClean="0"/>
              <a:t>Current</a:t>
            </a:r>
            <a:r>
              <a:rPr lang="de-DE" baseline="0" dirty="0" smtClean="0"/>
              <a:t> European </a:t>
            </a:r>
            <a:r>
              <a:rPr lang="de-DE" baseline="0" dirty="0" err="1" smtClean="0"/>
              <a:t>railway</a:t>
            </a:r>
            <a:r>
              <a:rPr lang="de-DE" baseline="0" dirty="0" smtClean="0"/>
              <a:t> </a:t>
            </a:r>
            <a:r>
              <a:rPr lang="de-DE" baseline="0" dirty="0" err="1" smtClean="0"/>
              <a:t>tunnel</a:t>
            </a:r>
            <a:r>
              <a:rPr lang="de-DE" baseline="0" dirty="0" smtClean="0"/>
              <a:t> </a:t>
            </a:r>
            <a:r>
              <a:rPr lang="de-DE" baseline="0" dirty="0" err="1" smtClean="0"/>
              <a:t>projects</a:t>
            </a:r>
            <a:r>
              <a:rPr lang="de-DE" baseline="0" dirty="0" smtClean="0"/>
              <a:t> </a:t>
            </a:r>
            <a:r>
              <a:rPr lang="de-DE" baseline="0" dirty="0" err="1" smtClean="0"/>
              <a:t>each</a:t>
            </a:r>
            <a:r>
              <a:rPr lang="de-DE" baseline="0" dirty="0" smtClean="0"/>
              <a:t> </a:t>
            </a:r>
            <a:r>
              <a:rPr lang="de-DE" baseline="0" dirty="0" err="1" smtClean="0"/>
              <a:t>costs</a:t>
            </a:r>
            <a:r>
              <a:rPr lang="de-DE" baseline="0" dirty="0" smtClean="0"/>
              <a:t> </a:t>
            </a:r>
            <a:r>
              <a:rPr lang="de-DE" baseline="0" dirty="0" err="1" smtClean="0"/>
              <a:t>around</a:t>
            </a:r>
            <a:r>
              <a:rPr lang="de-DE" baseline="0" dirty="0" smtClean="0"/>
              <a:t> EUR 10 </a:t>
            </a:r>
            <a:r>
              <a:rPr lang="de-DE" baseline="0" dirty="0" err="1" smtClean="0"/>
              <a:t>to</a:t>
            </a:r>
            <a:r>
              <a:rPr lang="de-DE" baseline="0" dirty="0" smtClean="0"/>
              <a:t> 20 </a:t>
            </a:r>
            <a:r>
              <a:rPr lang="de-DE" baseline="0" dirty="0" err="1" smtClean="0"/>
              <a:t>billion</a:t>
            </a:r>
            <a:r>
              <a:rPr lang="de-DE" baseline="0" dirty="0" smtClean="0"/>
              <a:t>.  </a:t>
            </a:r>
            <a:endParaRPr lang="de-DE" dirty="0" smtClean="0"/>
          </a:p>
          <a:p>
            <a:endParaRPr lang="de-DE" dirty="0" smtClean="0"/>
          </a:p>
          <a:p>
            <a:r>
              <a:rPr lang="de-DE" b="1" baseline="0" noProof="0" dirty="0" err="1" smtClean="0"/>
              <a:t>Specific</a:t>
            </a:r>
            <a:r>
              <a:rPr lang="de-DE" b="1" baseline="0" noProof="0" dirty="0" smtClean="0"/>
              <a:t> </a:t>
            </a:r>
            <a:r>
              <a:rPr lang="de-DE" b="1" baseline="0" noProof="0" dirty="0" err="1" smtClean="0"/>
              <a:t>energy</a:t>
            </a:r>
            <a:r>
              <a:rPr lang="de-DE" b="1" baseline="0" noProof="0" dirty="0" smtClean="0"/>
              <a:t> </a:t>
            </a:r>
            <a:r>
              <a:rPr lang="de-DE" b="1" baseline="0" noProof="0" dirty="0" err="1" smtClean="0"/>
              <a:t>consumption</a:t>
            </a:r>
            <a:endParaRPr lang="de-DE" b="1"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In </a:t>
            </a:r>
            <a:r>
              <a:rPr lang="de-DE" dirty="0" err="1" smtClean="0"/>
              <a:t>terms</a:t>
            </a:r>
            <a:r>
              <a:rPr lang="de-DE" dirty="0" smtClean="0"/>
              <a:t> </a:t>
            </a:r>
            <a:r>
              <a:rPr lang="de-DE" dirty="0" err="1" smtClean="0"/>
              <a:t>of</a:t>
            </a:r>
            <a:r>
              <a:rPr lang="de-DE" dirty="0" smtClean="0"/>
              <a:t> </a:t>
            </a:r>
            <a:r>
              <a:rPr lang="de-DE" dirty="0" err="1" smtClean="0"/>
              <a:t>specific</a:t>
            </a:r>
            <a:r>
              <a:rPr lang="de-DE" dirty="0" smtClean="0"/>
              <a:t> </a:t>
            </a:r>
            <a:r>
              <a:rPr lang="de-DE" dirty="0" err="1" smtClean="0"/>
              <a:t>energy</a:t>
            </a:r>
            <a:r>
              <a:rPr lang="de-DE" dirty="0" smtClean="0"/>
              <a:t> </a:t>
            </a:r>
            <a:r>
              <a:rPr lang="de-DE" dirty="0" err="1" smtClean="0"/>
              <a:t>consumption</a:t>
            </a:r>
            <a:r>
              <a:rPr lang="de-DE" dirty="0" smtClean="0"/>
              <a:t>, </a:t>
            </a:r>
            <a:r>
              <a:rPr lang="de-DE" dirty="0" err="1" smtClean="0"/>
              <a:t>inland</a:t>
            </a:r>
            <a:r>
              <a:rPr lang="de-DE" dirty="0" smtClean="0"/>
              <a:t> </a:t>
            </a:r>
            <a:r>
              <a:rPr lang="de-DE" dirty="0" err="1" smtClean="0"/>
              <a:t>navigation</a:t>
            </a:r>
            <a:r>
              <a:rPr lang="de-DE" dirty="0" smtClean="0"/>
              <a:t> </a:t>
            </a:r>
            <a:r>
              <a:rPr lang="de-DE" dirty="0" err="1" smtClean="0"/>
              <a:t>can</a:t>
            </a:r>
            <a:r>
              <a:rPr lang="de-DE" dirty="0" smtClean="0"/>
              <a:t> </a:t>
            </a:r>
            <a:r>
              <a:rPr lang="de-DE" dirty="0" err="1" smtClean="0"/>
              <a:t>be</a:t>
            </a:r>
            <a:r>
              <a:rPr lang="de-DE" dirty="0" smtClean="0"/>
              <a:t> </a:t>
            </a:r>
            <a:r>
              <a:rPr lang="de-DE" dirty="0" err="1" smtClean="0"/>
              <a:t>described</a:t>
            </a:r>
            <a:r>
              <a:rPr lang="de-DE" dirty="0" smtClean="0"/>
              <a:t> </a:t>
            </a:r>
            <a:r>
              <a:rPr lang="de-DE" dirty="0" err="1" smtClean="0"/>
              <a:t>as</a:t>
            </a:r>
            <a:r>
              <a:rPr lang="de-DE" dirty="0" smtClean="0"/>
              <a:t> </a:t>
            </a:r>
            <a:r>
              <a:rPr lang="de-DE" dirty="0" err="1" smtClean="0"/>
              <a:t>the</a:t>
            </a:r>
            <a:r>
              <a:rPr lang="de-DE" dirty="0" smtClean="0"/>
              <a:t> </a:t>
            </a:r>
            <a:r>
              <a:rPr lang="de-DE" dirty="0" err="1" smtClean="0"/>
              <a:t>most</a:t>
            </a:r>
            <a:r>
              <a:rPr lang="de-DE" dirty="0" smtClean="0"/>
              <a:t> </a:t>
            </a:r>
            <a:r>
              <a:rPr lang="de-DE" dirty="0" err="1" smtClean="0"/>
              <a:t>effective</a:t>
            </a:r>
            <a:r>
              <a:rPr lang="de-DE" dirty="0" smtClean="0"/>
              <a:t> </a:t>
            </a:r>
            <a:r>
              <a:rPr lang="de-DE" dirty="0" err="1" smtClean="0"/>
              <a:t>and</a:t>
            </a:r>
            <a:r>
              <a:rPr lang="de-DE" dirty="0" smtClean="0"/>
              <a:t> </a:t>
            </a:r>
            <a:r>
              <a:rPr lang="de-DE" dirty="0" err="1" smtClean="0"/>
              <a:t>therefore</a:t>
            </a:r>
            <a:r>
              <a:rPr lang="de-DE" dirty="0" smtClean="0"/>
              <a:t> </a:t>
            </a:r>
            <a:r>
              <a:rPr lang="de-DE" dirty="0" err="1" smtClean="0"/>
              <a:t>environmentally</a:t>
            </a:r>
            <a:r>
              <a:rPr lang="de-DE" dirty="0" smtClean="0"/>
              <a:t> </a:t>
            </a:r>
            <a:r>
              <a:rPr lang="de-DE" dirty="0" err="1" smtClean="0"/>
              <a:t>friendly</a:t>
            </a:r>
            <a:r>
              <a:rPr lang="de-DE" dirty="0" smtClean="0"/>
              <a:t> </a:t>
            </a:r>
            <a:r>
              <a:rPr lang="de-DE" dirty="0" err="1" smtClean="0"/>
              <a:t>mode</a:t>
            </a:r>
            <a:r>
              <a:rPr lang="de-DE" dirty="0" smtClean="0"/>
              <a:t> </a:t>
            </a:r>
            <a:r>
              <a:rPr lang="de-DE" dirty="0" err="1" smtClean="0"/>
              <a:t>of</a:t>
            </a:r>
            <a:r>
              <a:rPr lang="de-DE" dirty="0" smtClean="0"/>
              <a:t> </a:t>
            </a:r>
            <a:r>
              <a:rPr lang="de-DE" dirty="0" err="1" smtClean="0"/>
              <a:t>transport</a:t>
            </a:r>
            <a:r>
              <a:rPr lang="de-DE" dirty="0" smtClean="0"/>
              <a:t>. The </a:t>
            </a:r>
            <a:r>
              <a:rPr lang="de-DE" dirty="0" err="1" smtClean="0"/>
              <a:t>inland</a:t>
            </a:r>
            <a:r>
              <a:rPr lang="de-DE" dirty="0" smtClean="0"/>
              <a:t> </a:t>
            </a:r>
            <a:r>
              <a:rPr lang="de-DE" dirty="0" err="1" smtClean="0"/>
              <a:t>waterway</a:t>
            </a:r>
            <a:r>
              <a:rPr lang="de-DE" dirty="0" smtClean="0"/>
              <a:t> </a:t>
            </a:r>
            <a:r>
              <a:rPr lang="de-DE" dirty="0" err="1" smtClean="0"/>
              <a:t>vessel</a:t>
            </a:r>
            <a:r>
              <a:rPr lang="de-DE" dirty="0" smtClean="0"/>
              <a:t> </a:t>
            </a:r>
            <a:r>
              <a:rPr lang="de-DE" dirty="0" err="1" smtClean="0"/>
              <a:t>can</a:t>
            </a:r>
            <a:r>
              <a:rPr lang="de-DE" dirty="0" smtClean="0"/>
              <a:t> </a:t>
            </a:r>
            <a:r>
              <a:rPr lang="de-DE" dirty="0" err="1" smtClean="0"/>
              <a:t>transport</a:t>
            </a:r>
            <a:r>
              <a:rPr lang="de-DE" dirty="0" smtClean="0"/>
              <a:t> </a:t>
            </a:r>
            <a:r>
              <a:rPr lang="de-DE" dirty="0" err="1" smtClean="0"/>
              <a:t>one</a:t>
            </a:r>
            <a:r>
              <a:rPr lang="de-DE" dirty="0" smtClean="0"/>
              <a:t> tonne </a:t>
            </a:r>
            <a:r>
              <a:rPr lang="de-DE" dirty="0" err="1" smtClean="0"/>
              <a:t>of</a:t>
            </a:r>
            <a:r>
              <a:rPr lang="de-DE" dirty="0" smtClean="0"/>
              <a:t> </a:t>
            </a:r>
            <a:r>
              <a:rPr lang="de-DE" dirty="0" err="1" smtClean="0"/>
              <a:t>cargo</a:t>
            </a:r>
            <a:r>
              <a:rPr lang="de-DE" dirty="0" smtClean="0"/>
              <a:t> </a:t>
            </a:r>
            <a:r>
              <a:rPr lang="de-DE" dirty="0" err="1" smtClean="0"/>
              <a:t>almost</a:t>
            </a:r>
            <a:r>
              <a:rPr lang="de-DE" dirty="0" smtClean="0"/>
              <a:t> </a:t>
            </a:r>
            <a:r>
              <a:rPr lang="de-DE" dirty="0" err="1" smtClean="0"/>
              <a:t>four</a:t>
            </a:r>
            <a:r>
              <a:rPr lang="de-DE" dirty="0" smtClean="0"/>
              <a:t> </a:t>
            </a:r>
            <a:r>
              <a:rPr lang="de-DE" dirty="0" err="1" smtClean="0"/>
              <a:t>times</a:t>
            </a:r>
            <a:r>
              <a:rPr lang="de-DE" dirty="0" smtClean="0"/>
              <a:t> </a:t>
            </a:r>
            <a:r>
              <a:rPr lang="de-DE" dirty="0" err="1" smtClean="0"/>
              <a:t>as</a:t>
            </a:r>
            <a:r>
              <a:rPr lang="de-DE" dirty="0" smtClean="0"/>
              <a:t> </a:t>
            </a:r>
            <a:r>
              <a:rPr lang="de-DE" dirty="0" err="1" smtClean="0"/>
              <a:t>far</a:t>
            </a:r>
            <a:r>
              <a:rPr lang="de-DE" dirty="0" smtClean="0"/>
              <a:t> </a:t>
            </a:r>
            <a:r>
              <a:rPr lang="de-DE" dirty="0" err="1" smtClean="0"/>
              <a:t>as</a:t>
            </a:r>
            <a:r>
              <a:rPr lang="de-DE" dirty="0" smtClean="0"/>
              <a:t> a </a:t>
            </a:r>
            <a:r>
              <a:rPr lang="de-DE" dirty="0" err="1" smtClean="0"/>
              <a:t>truck</a:t>
            </a:r>
            <a:r>
              <a:rPr lang="de-DE" dirty="0" smtClean="0"/>
              <a:t> </a:t>
            </a:r>
            <a:r>
              <a:rPr lang="de-DE" dirty="0" err="1" smtClean="0"/>
              <a:t>with</a:t>
            </a:r>
            <a:r>
              <a:rPr lang="de-DE" dirty="0" smtClean="0"/>
              <a:t> </a:t>
            </a:r>
            <a:r>
              <a:rPr lang="de-DE" dirty="0" err="1" smtClean="0"/>
              <a:t>the</a:t>
            </a:r>
            <a:r>
              <a:rPr lang="de-DE" dirty="0" smtClean="0"/>
              <a:t> same </a:t>
            </a:r>
            <a:r>
              <a:rPr lang="de-DE" dirty="0" err="1" smtClean="0"/>
              <a:t>energy</a:t>
            </a:r>
            <a:r>
              <a:rPr lang="de-DE" dirty="0" smtClean="0"/>
              <a:t> </a:t>
            </a:r>
            <a:r>
              <a:rPr lang="de-DE" dirty="0" err="1" smtClean="0"/>
              <a:t>consumption</a:t>
            </a:r>
            <a:r>
              <a:rPr lang="de-DE" dirty="0" smtClean="0"/>
              <a:t>.</a:t>
            </a:r>
            <a:r>
              <a:rPr lang="de-DE" baseline="0" dirty="0" smtClean="0"/>
              <a:t> </a:t>
            </a:r>
            <a:endParaRPr lang="de-DE" dirty="0" smtClean="0"/>
          </a:p>
          <a:p>
            <a:endParaRPr lang="de-DE" noProof="0" dirty="0" smtClean="0"/>
          </a:p>
          <a:p>
            <a:r>
              <a:rPr lang="de-DE" dirty="0" smtClean="0"/>
              <a:t>Source: </a:t>
            </a:r>
          </a:p>
          <a:p>
            <a:r>
              <a:rPr lang="en-US" altLang="de-DE" noProof="0" dirty="0" err="1" smtClean="0"/>
              <a:t>Viadonau</a:t>
            </a:r>
            <a:r>
              <a:rPr lang="en-US" altLang="de-DE" noProof="0" dirty="0" smtClean="0"/>
              <a:t>,</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a:t>
            </a:r>
            <a:r>
              <a:rPr lang="de-DE" baseline="0" dirty="0" smtClean="0"/>
              <a:t>p.18-20</a:t>
            </a:r>
          </a:p>
          <a:p>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14</a:t>
            </a:fld>
            <a:endParaRPr lang="de-AT" dirty="0"/>
          </a:p>
        </p:txBody>
      </p:sp>
    </p:spTree>
    <p:extLst>
      <p:ext uri="{BB962C8B-B14F-4D97-AF65-F5344CB8AC3E}">
        <p14:creationId xmlns:p14="http://schemas.microsoft.com/office/powerpoint/2010/main" val="2995991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en-US" noProof="0" dirty="0" smtClean="0"/>
              <a:t>Due to the density of the network and the proximity to settlements and conurbations, noise pollution is mainly caused by roads. Railway noise affects the environment especially in certain areas, whereas freight traffic on waterways causes hardly any noise. Noise also depends on subjective perception - road noise is perceived as more disturbing than rail noise at the same noise level. </a:t>
            </a:r>
            <a:endParaRPr lang="de-DE" baseline="0" noProof="0" dirty="0" smtClean="0"/>
          </a:p>
          <a:p>
            <a:r>
              <a:rPr lang="en-US" sz="1200" kern="1200" dirty="0" smtClean="0">
                <a:solidFill>
                  <a:schemeClr val="tx1"/>
                </a:solidFill>
                <a:effectLst/>
                <a:latin typeface="+mn-lt"/>
                <a:ea typeface="+mn-ea"/>
                <a:cs typeface="+mn-cs"/>
              </a:rPr>
              <a:t>As the “Noise Viewer” of the Noise Observation and Information Service for Europe shows, the UK and Germany are particularly affected by road noise at night and during the day. In Austria, noise pollution from rail traffic is particularly noticeable during the day. In Italy and France, the majority of the population is affected by road and rail noise during the day and at night.</a:t>
            </a:r>
            <a:endParaRPr lang="de-AT" sz="1200" kern="1200" dirty="0" smtClean="0">
              <a:solidFill>
                <a:schemeClr val="tx1"/>
              </a:solidFill>
              <a:effectLst/>
              <a:latin typeface="+mn-lt"/>
              <a:ea typeface="+mn-ea"/>
              <a:cs typeface="+mn-cs"/>
            </a:endParaRPr>
          </a:p>
          <a:p>
            <a:endParaRPr lang="de-AT" sz="1200" kern="1200" baseline="0" dirty="0" smtClean="0">
              <a:solidFill>
                <a:schemeClr val="tx1"/>
              </a:solidFill>
              <a:effectLst/>
              <a:latin typeface="+mn-lt"/>
              <a:ea typeface="+mn-ea"/>
              <a:cs typeface="+mn-cs"/>
            </a:endParaRPr>
          </a:p>
          <a:p>
            <a:r>
              <a:rPr lang="de-AT" sz="1200" kern="1200" baseline="0" dirty="0" err="1" smtClean="0">
                <a:solidFill>
                  <a:schemeClr val="tx1"/>
                </a:solidFill>
                <a:effectLst/>
                <a:latin typeface="+mn-lt"/>
                <a:ea typeface="+mn-ea"/>
                <a:cs typeface="+mn-cs"/>
              </a:rPr>
              <a:t>Sources</a:t>
            </a:r>
            <a:r>
              <a:rPr lang="de-AT" sz="1200" kern="1200" baseline="0" dirty="0" smtClean="0">
                <a:solidFill>
                  <a:schemeClr val="tx1"/>
                </a:solidFill>
                <a:effectLst/>
                <a:latin typeface="+mn-lt"/>
                <a:ea typeface="+mn-ea"/>
                <a:cs typeface="+mn-cs"/>
              </a:rPr>
              <a:t>:</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rPr>
              <a:t>Internationaler Eisenbahnverband (UIC), „Bahnlärm in Europa. Sachstandbericht 2010“ (2010). S.4f</a:t>
            </a:r>
            <a:r>
              <a:rPr lang="de-DE" sz="1200" baseline="0" dirty="0" smtClean="0">
                <a:solidFill>
                  <a:schemeClr val="tx1"/>
                </a:solidFill>
              </a:rPr>
              <a:t> </a:t>
            </a:r>
            <a:r>
              <a:rPr lang="de-DE" sz="1200" dirty="0" smtClean="0">
                <a:solidFill>
                  <a:schemeClr val="tx1"/>
                </a:solidFill>
              </a:rPr>
              <a:t>Online : </a:t>
            </a:r>
            <a:r>
              <a:rPr lang="de-DE" sz="1200" u="sng" dirty="0" smtClean="0">
                <a:solidFill>
                  <a:schemeClr val="tx1"/>
                </a:solidFill>
                <a:hlinkClick r:id="rId3"/>
              </a:rPr>
              <a:t>http://www.uic.org/download.php/publication/516D.pdf</a:t>
            </a:r>
            <a:r>
              <a:rPr lang="de-DE" sz="1200" dirty="0" smtClean="0">
                <a:solidFill>
                  <a:schemeClr val="tx1"/>
                </a:solidFill>
              </a:rPr>
              <a:t> [14.08.2015]</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solidFill>
                  <a:schemeClr val="tx1"/>
                </a:solidFill>
              </a:rPr>
              <a:t>„Noise Viewer“, Online:</a:t>
            </a:r>
            <a:r>
              <a:rPr lang="de-DE" sz="1200" baseline="0" dirty="0" smtClean="0">
                <a:solidFill>
                  <a:schemeClr val="tx1"/>
                </a:solidFill>
              </a:rPr>
              <a:t> </a:t>
            </a:r>
            <a:r>
              <a:rPr lang="en-GB" sz="1200" u="none" kern="1200" dirty="0" smtClean="0">
                <a:solidFill>
                  <a:schemeClr val="tx1"/>
                </a:solidFill>
                <a:effectLst/>
                <a:latin typeface="+mn-lt"/>
                <a:ea typeface="+mn-ea"/>
                <a:cs typeface="+mn-cs"/>
                <a:hlinkClick r:id="rId4"/>
              </a:rPr>
              <a:t>http://noise.eionet.europa.eu/viewer.html</a:t>
            </a:r>
            <a:r>
              <a:rPr lang="en-GB" sz="1200" u="none" kern="1200" dirty="0" smtClean="0">
                <a:solidFill>
                  <a:schemeClr val="tx1"/>
                </a:solidFill>
                <a:effectLst/>
                <a:latin typeface="+mn-lt"/>
                <a:ea typeface="+mn-ea"/>
                <a:cs typeface="+mn-cs"/>
              </a:rPr>
              <a:t> [10.08.2016]</a:t>
            </a:r>
            <a:endParaRPr lang="en-GB" sz="1200" u="none" dirty="0" smtClean="0">
              <a:solidFill>
                <a:schemeClr val="tx1"/>
              </a:solidFill>
            </a:endParaRPr>
          </a:p>
          <a:p>
            <a:endParaRPr lang="de-DE" baseline="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15</a:t>
            </a:fld>
            <a:endParaRPr lang="de-AT" dirty="0"/>
          </a:p>
        </p:txBody>
      </p:sp>
    </p:spTree>
    <p:extLst>
      <p:ext uri="{BB962C8B-B14F-4D97-AF65-F5344CB8AC3E}">
        <p14:creationId xmlns:p14="http://schemas.microsoft.com/office/powerpoint/2010/main" val="2995991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Traffic </a:t>
            </a:r>
            <a:r>
              <a:rPr lang="de-DE" b="1" dirty="0" err="1" smtClean="0"/>
              <a:t>Safety</a:t>
            </a:r>
            <a:r>
              <a:rPr lang="de-DE" b="1" dirty="0" smtClean="0"/>
              <a:t>:</a:t>
            </a:r>
            <a:r>
              <a:rPr lang="de-DE" b="1" baseline="0" dirty="0" smtClean="0"/>
              <a:t> </a:t>
            </a:r>
          </a:p>
          <a:p>
            <a:r>
              <a:rPr lang="en-US" dirty="0" smtClean="0"/>
              <a:t>Compared to rail and road, inland waterway vessels can be described as the safest means of transport. This is made possible by high safety standards. This in turn has an impact on accident costs, which are comparatively low (see also external costs in comparison). For this reason, about 80% of all dangerous goods transports in Europe are carried out by inland waterway.</a:t>
            </a:r>
          </a:p>
          <a:p>
            <a:endParaRPr lang="de-DE" baseline="0" dirty="0" smtClean="0"/>
          </a:p>
          <a:p>
            <a:r>
              <a:rPr lang="de-DE" b="1" dirty="0" smtClean="0"/>
              <a:t>Working </a:t>
            </a:r>
            <a:r>
              <a:rPr lang="de-DE" b="1" dirty="0" err="1" smtClean="0"/>
              <a:t>Conditions</a:t>
            </a:r>
            <a:r>
              <a:rPr lang="de-DE" b="1" dirty="0" smtClean="0"/>
              <a:t>:</a:t>
            </a:r>
          </a:p>
          <a:p>
            <a:r>
              <a:rPr lang="en-US" dirty="0" smtClean="0"/>
              <a:t>In inland navigation, long stays on the ship are not uncommon, which also means that a large part of the leisure time is spent on the ship. </a:t>
            </a:r>
          </a:p>
          <a:p>
            <a:r>
              <a:rPr lang="en-US" dirty="0" smtClean="0"/>
              <a:t>With the railways there is often a 3-shift model which leads to regulated working hours. Since passenger transport is given priority during the day, most freight transport takes place at night, which in turn leads to night work. </a:t>
            </a:r>
          </a:p>
          <a:p>
            <a:r>
              <a:rPr lang="en-US" dirty="0" smtClean="0"/>
              <a:t>Truck drivers are confronted with long and irregular working hours. In addition, the pressure of deadlines and time in the competition-driven industry means that driving times and rest periods are neglected. For long-distance drivers, the long absence from home is an additional factor.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Sources</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Krause, Alexandra, „Die Donau als Verkehrsweg.“ Das österreichische Verkehrsjournal, 3. Jahrgang, 02/2009, p.67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3"/>
              </a:rPr>
              <a:t>http://www.verkehrsjournal.at/upload/pdf/%C3%96VJ_Feb2009_Krause.pdf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PLANCO Consulting GmbH/Bundesanstalt für Gewässerkunde, „Verkehrswirtschaftlicher und ökologischer Vergleich der Verkehrsträger Straße, Schiene und Wasserstraße“, (2007). </a:t>
            </a:r>
            <a:r>
              <a:rPr lang="de-DE" sz="1200" kern="1200" baseline="0" dirty="0" smtClean="0">
                <a:solidFill>
                  <a:schemeClr val="tx1"/>
                </a:solidFill>
                <a:effectLst/>
                <a:latin typeface="+mn-lt"/>
                <a:ea typeface="+mn-ea"/>
                <a:cs typeface="+mn-cs"/>
              </a:rPr>
              <a:t>p.17</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 </a:t>
            </a:r>
            <a:r>
              <a:rPr lang="de-DE" sz="1200" u="sng" dirty="0" smtClean="0">
                <a:hlinkClick r:id="rId4"/>
              </a:rPr>
              <a:t>http://www.wsd-ost.wsv.de/service/Downloads/Verkehrstraegervergleich_Gutachten_komplett.pdf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Bundesamt für Güterverkehr (BAG), „Marktbeobachtung Güterverkehr. Auswertung der Arbeitsbedingungen in Güterverkehr und Logistik 2014-I“ (2014). p</a:t>
            </a:r>
            <a:r>
              <a:rPr lang="de-DE" sz="1200" kern="1200" baseline="0" dirty="0" smtClean="0">
                <a:solidFill>
                  <a:schemeClr val="tx1"/>
                </a:solidFill>
                <a:effectLst/>
                <a:latin typeface="+mn-lt"/>
                <a:ea typeface="+mn-ea"/>
                <a:cs typeface="+mn-cs"/>
              </a:rPr>
              <a:t>.9-10, 22, 33</a:t>
            </a: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a:t>
            </a:r>
            <a:r>
              <a:rPr lang="de-DE" sz="1200" baseline="0" dirty="0" smtClean="0"/>
              <a:t> </a:t>
            </a:r>
            <a:r>
              <a:rPr lang="de-DE" sz="1200" u="sng" dirty="0" smtClean="0">
                <a:hlinkClick r:id="rId5"/>
              </a:rPr>
              <a:t>http://www.verkehrsrundschau.de/</a:t>
            </a:r>
            <a:r>
              <a:rPr lang="de-DE" sz="1200" u="sng" dirty="0" err="1" smtClean="0">
                <a:hlinkClick r:id="rId5"/>
              </a:rPr>
              <a:t>sixcms</a:t>
            </a:r>
            <a:r>
              <a:rPr lang="de-DE" sz="1200" u="sng" dirty="0" smtClean="0">
                <a:hlinkClick r:id="rId5"/>
              </a:rPr>
              <a:t>/</a:t>
            </a:r>
            <a:r>
              <a:rPr lang="de-DE" sz="1200" u="sng" dirty="0" err="1" smtClean="0">
                <a:hlinkClick r:id="rId5"/>
              </a:rPr>
              <a:t>media.php</a:t>
            </a:r>
            <a:r>
              <a:rPr lang="de-DE" sz="1200" u="sng" dirty="0" smtClean="0">
                <a:hlinkClick r:id="rId5"/>
              </a:rPr>
              <a:t>/4513/BAG-Bericht_5D_2014_Fahrzeugführer_2014.pdf</a:t>
            </a:r>
            <a:r>
              <a:rPr lang="de-DE" sz="1200" dirty="0" smtClean="0"/>
              <a:t> [04.08.2016]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16</a:t>
            </a:fld>
            <a:endParaRPr lang="de-AT" dirty="0"/>
          </a:p>
        </p:txBody>
      </p:sp>
    </p:spTree>
    <p:extLst>
      <p:ext uri="{BB962C8B-B14F-4D97-AF65-F5344CB8AC3E}">
        <p14:creationId xmlns:p14="http://schemas.microsoft.com/office/powerpoint/2010/main" val="3780278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1" dirty="0" smtClean="0"/>
              <a:t>Transport </a:t>
            </a:r>
            <a:r>
              <a:rPr lang="de-DE" b="1" dirty="0" err="1" smtClean="0"/>
              <a:t>costs</a:t>
            </a:r>
            <a:r>
              <a:rPr lang="de-DE" b="1" dirty="0" smtClean="0"/>
              <a:t>:</a:t>
            </a:r>
          </a:p>
          <a:p>
            <a:r>
              <a:rPr lang="en-US" dirty="0" smtClean="0"/>
              <a:t>Transport costs are one of the most important factors in an economic comparison. These are mainly influenced by the transport volume and thus the utilization of the transport modes, the transport distance and the type of goods transported. Basically, transport costs decrease with increasing transport distances for all transport modes. In terms of transport per </a:t>
            </a:r>
            <a:r>
              <a:rPr lang="en-US" dirty="0" err="1" smtClean="0"/>
              <a:t>tonne-kilometre</a:t>
            </a:r>
            <a:r>
              <a:rPr lang="en-US" dirty="0" smtClean="0"/>
              <a:t>, inland waterway transport is the cheapest transport mode compared with rail and road. The concrete costs of a transport route can, however, vary. </a:t>
            </a:r>
          </a:p>
          <a:p>
            <a:endParaRPr lang="de-DE" dirty="0" smtClean="0"/>
          </a:p>
          <a:p>
            <a:r>
              <a:rPr lang="de-DE" b="1" dirty="0" err="1" smtClean="0"/>
              <a:t>External</a:t>
            </a:r>
            <a:r>
              <a:rPr lang="de-DE" b="1" dirty="0" smtClean="0"/>
              <a:t> </a:t>
            </a:r>
            <a:r>
              <a:rPr lang="de-DE" b="1" dirty="0" err="1" smtClean="0"/>
              <a:t>costs</a:t>
            </a:r>
            <a:r>
              <a:rPr lang="de-DE" b="1" dirty="0" smtClean="0"/>
              <a:t>:</a:t>
            </a:r>
          </a:p>
          <a:p>
            <a:r>
              <a:rPr lang="en-US" dirty="0" smtClean="0"/>
              <a:t>The external costs, i.e. those resulting from climate gases, air pollutants, accidents and noise, are also lowest for inland waterway vessels. In particular, CO2 emissions are comparatively low, which means that inland navigation can make a contribution to achieving the European Union's climate goals.</a:t>
            </a:r>
          </a:p>
          <a:p>
            <a:endParaRPr lang="de-DE" dirty="0" smtClean="0"/>
          </a:p>
          <a:p>
            <a:r>
              <a:rPr lang="de-DE" dirty="0" smtClean="0"/>
              <a:t>Source: </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PLANCO Consulting GmbH/Bundesanstalt für Gewässerkunde, „Verkehrswirtschaftlicher und ökologischer Vergleich der Verkehrsträger Straße, Schiene und Wasserstraße“, (2007). p</a:t>
            </a:r>
            <a:r>
              <a:rPr lang="de-DE" sz="1200" kern="1200" baseline="0" dirty="0" smtClean="0">
                <a:solidFill>
                  <a:schemeClr val="tx1"/>
                </a:solidFill>
                <a:effectLst/>
                <a:latin typeface="+mn-lt"/>
                <a:ea typeface="+mn-ea"/>
                <a:cs typeface="+mn-cs"/>
              </a:rPr>
              <a:t>. 29-41</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 </a:t>
            </a:r>
            <a:r>
              <a:rPr lang="de-DE" sz="1200" u="sng" dirty="0" smtClean="0">
                <a:hlinkClick r:id="rId3"/>
              </a:rPr>
              <a:t>http://www.wsd-ost.wsv.de/service/Downloads/Verkehrstraegervergleich_Gutachten_komplett.pdf</a:t>
            </a:r>
            <a:r>
              <a:rPr lang="de-DE" sz="1200" dirty="0" smtClean="0"/>
              <a:t> [04.08.2016]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de-DE"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noProof="0" dirty="0" err="1" smtClean="0"/>
              <a:t>Viadonau</a:t>
            </a:r>
            <a:r>
              <a:rPr lang="en-US" altLang="de-DE" noProof="0" dirty="0" smtClean="0"/>
              <a:t>,</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 p</a:t>
            </a:r>
            <a:r>
              <a:rPr lang="de-DE" baseline="0" dirty="0" smtClean="0"/>
              <a:t>.18-20</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Kille, Christian/ Schmidt , Norbert, „Wirtschaftliche Rahmenbedingungen des Güterverkehrs. Studie zum Vergleich der Verkehrsträger im Rahmen des Logistikprozesses in Deutschland“ (2008). P .22</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4"/>
              </a:rPr>
              <a:t>http://www.scs.fraunhofer.de/content/dam/scs/de/dokumente/studien/Wirtschaftliche_Rahmenbedingungen_des_Gueterverkehrs.pdf</a:t>
            </a:r>
            <a:r>
              <a:rPr lang="de-DE" sz="1200" dirty="0" smtClean="0"/>
              <a:t> [04.08.2016]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17</a:t>
            </a:fld>
            <a:endParaRPr lang="de-AT" dirty="0"/>
          </a:p>
        </p:txBody>
      </p:sp>
    </p:spTree>
    <p:extLst>
      <p:ext uri="{BB962C8B-B14F-4D97-AF65-F5344CB8AC3E}">
        <p14:creationId xmlns:p14="http://schemas.microsoft.com/office/powerpoint/2010/main" val="3349425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18</a:t>
            </a:fld>
            <a:endParaRPr lang="de-AT" dirty="0"/>
          </a:p>
        </p:txBody>
      </p:sp>
    </p:spTree>
    <p:extLst>
      <p:ext uri="{BB962C8B-B14F-4D97-AF65-F5344CB8AC3E}">
        <p14:creationId xmlns:p14="http://schemas.microsoft.com/office/powerpoint/2010/main" val="2900832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smtClean="0"/>
              <a:t>The high </a:t>
            </a:r>
            <a:r>
              <a:rPr lang="de-DE" dirty="0" err="1" smtClean="0"/>
              <a:t>transport</a:t>
            </a:r>
            <a:r>
              <a:rPr lang="de-DE" dirty="0" smtClean="0"/>
              <a:t> </a:t>
            </a:r>
            <a:r>
              <a:rPr lang="de-DE" dirty="0" err="1" smtClean="0"/>
              <a:t>speed</a:t>
            </a:r>
            <a:r>
              <a:rPr lang="de-DE" dirty="0" smtClean="0"/>
              <a:t> </a:t>
            </a:r>
            <a:r>
              <a:rPr lang="de-DE" dirty="0" err="1" smtClean="0"/>
              <a:t>compared</a:t>
            </a:r>
            <a:r>
              <a:rPr lang="de-DE" dirty="0" smtClean="0"/>
              <a:t> </a:t>
            </a:r>
            <a:r>
              <a:rPr lang="de-DE" dirty="0" err="1" smtClean="0"/>
              <a:t>to</a:t>
            </a:r>
            <a:r>
              <a:rPr lang="de-DE" dirty="0" smtClean="0"/>
              <a:t> </a:t>
            </a:r>
            <a:r>
              <a:rPr lang="de-DE" dirty="0" err="1" smtClean="0"/>
              <a:t>the</a:t>
            </a:r>
            <a:r>
              <a:rPr lang="de-DE" dirty="0" smtClean="0"/>
              <a:t> </a:t>
            </a:r>
            <a:r>
              <a:rPr lang="de-DE" dirty="0" err="1" smtClean="0"/>
              <a:t>rail</a:t>
            </a:r>
            <a:r>
              <a:rPr lang="de-DE" dirty="0" smtClean="0"/>
              <a:t> </a:t>
            </a:r>
            <a:r>
              <a:rPr lang="de-DE" dirty="0" err="1" smtClean="0"/>
              <a:t>and</a:t>
            </a:r>
            <a:r>
              <a:rPr lang="de-DE" dirty="0" smtClean="0"/>
              <a:t> </a:t>
            </a:r>
            <a:r>
              <a:rPr lang="de-DE" dirty="0" err="1" smtClean="0"/>
              <a:t>waterway</a:t>
            </a:r>
            <a:r>
              <a:rPr lang="de-DE" dirty="0" smtClean="0"/>
              <a:t> </a:t>
            </a:r>
            <a:r>
              <a:rPr lang="de-DE" dirty="0" err="1" smtClean="0"/>
              <a:t>transport</a:t>
            </a:r>
            <a:r>
              <a:rPr lang="de-DE" baseline="0" dirty="0" smtClean="0"/>
              <a:t> </a:t>
            </a:r>
            <a:r>
              <a:rPr lang="de-DE" baseline="0" dirty="0" err="1" smtClean="0"/>
              <a:t>modes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cited</a:t>
            </a:r>
            <a:r>
              <a:rPr lang="de-DE" baseline="0" dirty="0" smtClean="0"/>
              <a:t> </a:t>
            </a:r>
            <a:r>
              <a:rPr lang="de-DE" baseline="0" dirty="0" err="1" smtClean="0"/>
              <a:t>as</a:t>
            </a:r>
            <a:r>
              <a:rPr lang="de-DE" baseline="0" dirty="0" smtClean="0"/>
              <a:t> an </a:t>
            </a:r>
            <a:r>
              <a:rPr lang="de-DE" baseline="0" dirty="0" err="1" smtClean="0"/>
              <a:t>advantage</a:t>
            </a:r>
            <a:r>
              <a:rPr lang="de-DE" baseline="0" dirty="0" smtClean="0"/>
              <a:t> </a:t>
            </a:r>
            <a:r>
              <a:rPr lang="de-DE" baseline="0" dirty="0" err="1" smtClean="0"/>
              <a:t>of</a:t>
            </a:r>
            <a:r>
              <a:rPr lang="de-DE" baseline="0" dirty="0" smtClean="0"/>
              <a:t> </a:t>
            </a:r>
            <a:r>
              <a:rPr lang="de-DE" baseline="0" dirty="0" err="1" smtClean="0"/>
              <a:t>road</a:t>
            </a:r>
            <a:r>
              <a:rPr lang="de-DE" baseline="0" dirty="0" smtClean="0"/>
              <a:t> </a:t>
            </a:r>
            <a:r>
              <a:rPr lang="de-DE" baseline="0" dirty="0" err="1" smtClean="0"/>
              <a:t>transport</a:t>
            </a:r>
            <a:r>
              <a:rPr lang="de-DE" baseline="0" dirty="0" smtClean="0"/>
              <a:t>. </a:t>
            </a:r>
            <a:r>
              <a:rPr lang="de-DE" baseline="0" dirty="0" err="1" smtClean="0"/>
              <a:t>Another</a:t>
            </a:r>
            <a:r>
              <a:rPr lang="de-DE" baseline="0" dirty="0" smtClean="0"/>
              <a:t> </a:t>
            </a:r>
            <a:r>
              <a:rPr lang="de-DE" baseline="0" dirty="0" err="1" smtClean="0"/>
              <a:t>strength</a:t>
            </a:r>
            <a:r>
              <a:rPr lang="de-DE" baseline="0" dirty="0" smtClean="0"/>
              <a:t> </a:t>
            </a:r>
            <a:r>
              <a:rPr lang="de-DE" baseline="0" dirty="0" err="1" smtClean="0"/>
              <a:t>is</a:t>
            </a:r>
            <a:r>
              <a:rPr lang="de-DE" baseline="0" dirty="0" smtClean="0"/>
              <a:t> </a:t>
            </a:r>
            <a:r>
              <a:rPr lang="de-DE" baseline="0" dirty="0" err="1" smtClean="0"/>
              <a:t>its</a:t>
            </a:r>
            <a:r>
              <a:rPr lang="de-DE" baseline="0" dirty="0" smtClean="0"/>
              <a:t> </a:t>
            </a:r>
            <a:r>
              <a:rPr lang="de-DE" baseline="0" dirty="0" err="1" smtClean="0"/>
              <a:t>coverage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entire</a:t>
            </a:r>
            <a:r>
              <a:rPr lang="de-DE" baseline="0" dirty="0" smtClean="0"/>
              <a:t> </a:t>
            </a:r>
            <a:r>
              <a:rPr lang="de-DE" baseline="0" dirty="0" err="1" smtClean="0"/>
              <a:t>infrastructure</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its</a:t>
            </a:r>
            <a:r>
              <a:rPr lang="de-DE" baseline="0" dirty="0" smtClean="0"/>
              <a:t> </a:t>
            </a:r>
            <a:r>
              <a:rPr lang="de-DE" baseline="0" dirty="0" err="1" smtClean="0"/>
              <a:t>ability</a:t>
            </a:r>
            <a:r>
              <a:rPr lang="de-DE" baseline="0" dirty="0" smtClean="0"/>
              <a:t> </a:t>
            </a:r>
            <a:r>
              <a:rPr lang="de-DE" baseline="0" dirty="0" err="1" smtClean="0"/>
              <a:t>to</a:t>
            </a:r>
            <a:r>
              <a:rPr lang="de-DE" baseline="0" dirty="0" smtClean="0"/>
              <a:t> form a </a:t>
            </a:r>
            <a:r>
              <a:rPr lang="de-DE" baseline="0" dirty="0" err="1" smtClean="0"/>
              <a:t>network</a:t>
            </a:r>
            <a:r>
              <a:rPr lang="de-DE" baseline="0" dirty="0" smtClean="0"/>
              <a:t> (</a:t>
            </a:r>
            <a:r>
              <a:rPr lang="de-DE" baseline="0" dirty="0" err="1" smtClean="0"/>
              <a:t>from</a:t>
            </a:r>
            <a:r>
              <a:rPr lang="de-DE" baseline="0" dirty="0" smtClean="0"/>
              <a:t> </a:t>
            </a:r>
            <a:r>
              <a:rPr lang="de-DE" baseline="0" dirty="0" err="1" smtClean="0"/>
              <a:t>door</a:t>
            </a:r>
            <a:r>
              <a:rPr lang="de-DE" baseline="0" dirty="0" smtClean="0"/>
              <a:t> </a:t>
            </a:r>
            <a:r>
              <a:rPr lang="de-DE" baseline="0" dirty="0" err="1" smtClean="0"/>
              <a:t>to</a:t>
            </a:r>
            <a:r>
              <a:rPr lang="de-DE" baseline="0" dirty="0" smtClean="0"/>
              <a:t> </a:t>
            </a:r>
            <a:r>
              <a:rPr lang="de-DE" baseline="0" dirty="0" err="1" smtClean="0"/>
              <a:t>door</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wide</a:t>
            </a:r>
            <a:r>
              <a:rPr lang="de-DE" baseline="0" dirty="0" smtClean="0"/>
              <a:t> </a:t>
            </a:r>
            <a:r>
              <a:rPr lang="de-DE" baseline="0" dirty="0" err="1" smtClean="0"/>
              <a:t>range</a:t>
            </a:r>
            <a:r>
              <a:rPr lang="de-DE" baseline="0" dirty="0" smtClean="0"/>
              <a:t> </a:t>
            </a:r>
            <a:r>
              <a:rPr lang="de-DE" baseline="0" dirty="0" err="1" smtClean="0"/>
              <a:t>of</a:t>
            </a:r>
            <a:r>
              <a:rPr lang="de-DE" baseline="0" dirty="0" smtClean="0"/>
              <a:t> different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this</a:t>
            </a:r>
            <a:r>
              <a:rPr lang="de-DE" baseline="0" dirty="0" smtClean="0"/>
              <a:t> </a:t>
            </a:r>
            <a:r>
              <a:rPr lang="de-DE" baseline="0" dirty="0" err="1" smtClean="0"/>
              <a:t>transport</a:t>
            </a:r>
            <a:r>
              <a:rPr lang="de-DE" baseline="0" dirty="0" smtClean="0"/>
              <a:t> </a:t>
            </a:r>
            <a:r>
              <a:rPr lang="de-DE" baseline="0" dirty="0" err="1" smtClean="0"/>
              <a:t>mode</a:t>
            </a:r>
            <a:r>
              <a:rPr lang="de-DE" baseline="0" dirty="0" smtClean="0"/>
              <a:t> </a:t>
            </a:r>
            <a:r>
              <a:rPr lang="de-DE" baseline="0" dirty="0" err="1" smtClean="0"/>
              <a:t>offers</a:t>
            </a:r>
            <a:r>
              <a:rPr lang="de-DE" baseline="0" dirty="0" smtClean="0"/>
              <a:t> </a:t>
            </a:r>
            <a:r>
              <a:rPr lang="de-DE" baseline="0" dirty="0" err="1" smtClean="0"/>
              <a:t>great</a:t>
            </a:r>
            <a:r>
              <a:rPr lang="de-DE" baseline="0" dirty="0" smtClean="0"/>
              <a:t> </a:t>
            </a:r>
            <a:r>
              <a:rPr lang="de-DE" baseline="0" dirty="0" err="1" smtClean="0"/>
              <a:t>flexibility</a:t>
            </a:r>
            <a:r>
              <a:rPr lang="de-DE" baseline="0" dirty="0" smtClean="0"/>
              <a:t>. In </a:t>
            </a:r>
            <a:r>
              <a:rPr lang="de-DE" baseline="0" dirty="0" err="1" smtClean="0"/>
              <a:t>addition</a:t>
            </a:r>
            <a:r>
              <a:rPr lang="de-DE" baseline="0" dirty="0" smtClean="0"/>
              <a:t>, </a:t>
            </a:r>
            <a:r>
              <a:rPr lang="de-DE" baseline="0" dirty="0" err="1" smtClean="0"/>
              <a:t>many</a:t>
            </a:r>
            <a:r>
              <a:rPr lang="de-DE" baseline="0" dirty="0" smtClean="0"/>
              <a:t> IT </a:t>
            </a:r>
            <a:r>
              <a:rPr lang="de-DE" baseline="0" dirty="0" err="1" smtClean="0"/>
              <a:t>solutions</a:t>
            </a:r>
            <a:r>
              <a:rPr lang="de-DE" baseline="0" dirty="0" smtClean="0"/>
              <a:t> (e.g. </a:t>
            </a:r>
            <a:r>
              <a:rPr lang="de-DE" baseline="0" dirty="0" err="1" smtClean="0"/>
              <a:t>tracking</a:t>
            </a:r>
            <a:r>
              <a:rPr lang="de-DE" baseline="0" dirty="0" smtClean="0"/>
              <a:t> </a:t>
            </a:r>
            <a:r>
              <a:rPr lang="de-DE" baseline="0" dirty="0" err="1" smtClean="0"/>
              <a:t>and</a:t>
            </a:r>
            <a:r>
              <a:rPr lang="de-DE" baseline="0" dirty="0" smtClean="0"/>
              <a:t> </a:t>
            </a:r>
            <a:r>
              <a:rPr lang="de-DE" baseline="0" dirty="0" err="1" smtClean="0"/>
              <a:t>tracing</a:t>
            </a:r>
            <a:r>
              <a:rPr lang="de-DE" baseline="0" dirty="0" smtClean="0"/>
              <a:t>) </a:t>
            </a:r>
            <a:r>
              <a:rPr lang="de-DE" baseline="0" dirty="0" err="1" smtClean="0"/>
              <a:t>are</a:t>
            </a:r>
            <a:r>
              <a:rPr lang="de-DE" baseline="0" dirty="0" smtClean="0"/>
              <a:t> </a:t>
            </a:r>
            <a:r>
              <a:rPr lang="de-DE" baseline="0" dirty="0" err="1" smtClean="0"/>
              <a:t>already</a:t>
            </a:r>
            <a:r>
              <a:rPr lang="de-DE" baseline="0" dirty="0" smtClean="0"/>
              <a:t> </a:t>
            </a:r>
            <a:r>
              <a:rPr lang="de-DE" baseline="0" dirty="0" err="1" smtClean="0"/>
              <a:t>widely</a:t>
            </a:r>
            <a:r>
              <a:rPr lang="de-DE" baseline="0" dirty="0" smtClean="0"/>
              <a:t> </a:t>
            </a:r>
            <a:r>
              <a:rPr lang="de-DE" baseline="0" dirty="0" err="1" smtClean="0"/>
              <a:t>used</a:t>
            </a:r>
            <a:r>
              <a:rPr lang="de-DE" baseline="0" dirty="0" smtClean="0"/>
              <a:t>. 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instrastructure</a:t>
            </a:r>
            <a:r>
              <a:rPr lang="de-DE" baseline="0" dirty="0" smtClean="0"/>
              <a:t> </a:t>
            </a:r>
            <a:r>
              <a:rPr lang="de-DE" baseline="0" dirty="0" err="1" smtClean="0"/>
              <a:t>is</a:t>
            </a:r>
            <a:r>
              <a:rPr lang="de-DE" baseline="0" dirty="0" smtClean="0"/>
              <a:t> </a:t>
            </a:r>
            <a:r>
              <a:rPr lang="de-DE" baseline="0" dirty="0" err="1" smtClean="0"/>
              <a:t>associated</a:t>
            </a:r>
            <a:r>
              <a:rPr lang="de-DE" baseline="0" dirty="0" smtClean="0"/>
              <a:t> </a:t>
            </a:r>
            <a:r>
              <a:rPr lang="de-DE" baseline="0" dirty="0" err="1" smtClean="0"/>
              <a:t>with</a:t>
            </a:r>
            <a:r>
              <a:rPr lang="de-DE" baseline="0" dirty="0" smtClean="0"/>
              <a:t> </a:t>
            </a:r>
            <a:r>
              <a:rPr lang="de-DE" baseline="0" dirty="0" err="1" smtClean="0"/>
              <a:t>low</a:t>
            </a:r>
            <a:r>
              <a:rPr lang="de-DE" baseline="0" dirty="0" smtClean="0"/>
              <a:t> </a:t>
            </a:r>
            <a:r>
              <a:rPr lang="de-DE" baseline="0" dirty="0" err="1" smtClean="0"/>
              <a:t>costs</a:t>
            </a:r>
            <a:r>
              <a:rPr lang="de-DE" baseline="0" dirty="0" smtClean="0"/>
              <a:t> (</a:t>
            </a:r>
            <a:r>
              <a:rPr lang="de-DE" baseline="0" dirty="0" err="1" smtClean="0"/>
              <a:t>costs</a:t>
            </a:r>
            <a:r>
              <a:rPr lang="de-DE" baseline="0" dirty="0" smtClean="0"/>
              <a:t> </a:t>
            </a:r>
            <a:r>
              <a:rPr lang="de-DE" baseline="0" dirty="0" err="1" smtClean="0"/>
              <a:t>for</a:t>
            </a:r>
            <a:r>
              <a:rPr lang="de-DE" baseline="0" dirty="0" smtClean="0"/>
              <a:t> </a:t>
            </a:r>
            <a:r>
              <a:rPr lang="de-DE" baseline="0" dirty="0" err="1" smtClean="0"/>
              <a:t>road</a:t>
            </a:r>
            <a:r>
              <a:rPr lang="de-DE" baseline="0" dirty="0" smtClean="0"/>
              <a:t> </a:t>
            </a:r>
            <a:r>
              <a:rPr lang="de-DE" baseline="0" dirty="0" err="1" smtClean="0"/>
              <a:t>damage</a:t>
            </a:r>
            <a:r>
              <a:rPr lang="de-DE" baseline="0" dirty="0" smtClean="0"/>
              <a:t> </a:t>
            </a:r>
            <a:r>
              <a:rPr lang="de-DE" baseline="0" dirty="0" err="1" smtClean="0"/>
              <a:t>are</a:t>
            </a:r>
            <a:r>
              <a:rPr lang="de-DE" baseline="0" dirty="0" smtClean="0"/>
              <a:t> </a:t>
            </a:r>
            <a:r>
              <a:rPr lang="de-DE" baseline="0" dirty="0" err="1" smtClean="0"/>
              <a:t>only</a:t>
            </a:r>
            <a:r>
              <a:rPr lang="de-DE" baseline="0" dirty="0" smtClean="0"/>
              <a:t> </a:t>
            </a:r>
            <a:r>
              <a:rPr lang="de-DE" baseline="0" dirty="0" err="1" smtClean="0"/>
              <a:t>covered</a:t>
            </a:r>
            <a:r>
              <a:rPr lang="de-DE" baseline="0" dirty="0" smtClean="0"/>
              <a:t> </a:t>
            </a:r>
            <a:r>
              <a:rPr lang="de-DE" baseline="0" dirty="0" err="1" smtClean="0"/>
              <a:t>to</a:t>
            </a:r>
            <a:r>
              <a:rPr lang="de-DE" baseline="0" dirty="0" smtClean="0"/>
              <a:t> a limited </a:t>
            </a:r>
            <a:r>
              <a:rPr lang="de-DE" baseline="0" dirty="0" err="1" smtClean="0"/>
              <a:t>extent</a:t>
            </a:r>
            <a:r>
              <a:rPr lang="de-DE" baseline="0" dirty="0" smtClean="0"/>
              <a:t>). </a:t>
            </a:r>
            <a:endParaRPr lang="de-DE" dirty="0" smtClean="0"/>
          </a:p>
          <a:p>
            <a:endParaRPr lang="de-DE" dirty="0" smtClean="0"/>
          </a:p>
          <a:p>
            <a:r>
              <a:rPr lang="de-DE" dirty="0" smtClean="0"/>
              <a:t>As </a:t>
            </a:r>
            <a:r>
              <a:rPr lang="de-DE" dirty="0" err="1" smtClean="0"/>
              <a:t>the</a:t>
            </a:r>
            <a:r>
              <a:rPr lang="de-DE" dirty="0" smtClean="0"/>
              <a:t> </a:t>
            </a:r>
            <a:r>
              <a:rPr lang="de-DE" dirty="0" err="1" smtClean="0"/>
              <a:t>costs</a:t>
            </a:r>
            <a:r>
              <a:rPr lang="de-DE" dirty="0" smtClean="0"/>
              <a:t> </a:t>
            </a:r>
            <a:r>
              <a:rPr lang="de-DE" dirty="0" err="1" smtClean="0"/>
              <a:t>of</a:t>
            </a:r>
            <a:r>
              <a:rPr lang="de-DE" dirty="0" smtClean="0"/>
              <a:t> </a:t>
            </a:r>
            <a:r>
              <a:rPr lang="de-DE" dirty="0" err="1" smtClean="0"/>
              <a:t>congestion</a:t>
            </a:r>
            <a:r>
              <a:rPr lang="de-DE" dirty="0" smtClean="0"/>
              <a:t> </a:t>
            </a:r>
            <a:r>
              <a:rPr lang="de-DE" dirty="0" err="1" smtClean="0"/>
              <a:t>or</a:t>
            </a:r>
            <a:r>
              <a:rPr lang="de-DE" dirty="0" smtClean="0"/>
              <a:t> </a:t>
            </a:r>
            <a:r>
              <a:rPr lang="de-DE" dirty="0" err="1" smtClean="0"/>
              <a:t>din</a:t>
            </a:r>
            <a:r>
              <a:rPr lang="de-DE" baseline="0" dirty="0" smtClean="0"/>
              <a:t> </a:t>
            </a:r>
            <a:r>
              <a:rPr lang="de-DE" baseline="0" dirty="0" err="1" smtClean="0"/>
              <a:t>pollution</a:t>
            </a:r>
            <a:r>
              <a:rPr lang="de-DE" baseline="0" dirty="0" smtClean="0"/>
              <a:t> (so-</a:t>
            </a:r>
            <a:r>
              <a:rPr lang="de-DE" baseline="0" dirty="0" err="1" smtClean="0"/>
              <a:t>called</a:t>
            </a:r>
            <a:r>
              <a:rPr lang="de-DE" baseline="0" dirty="0" smtClean="0"/>
              <a:t> </a:t>
            </a:r>
            <a:r>
              <a:rPr lang="de-DE" baseline="0" dirty="0" err="1" smtClean="0"/>
              <a:t>external</a:t>
            </a:r>
            <a:r>
              <a:rPr lang="de-DE" baseline="0" dirty="0" smtClean="0"/>
              <a:t> </a:t>
            </a:r>
            <a:r>
              <a:rPr lang="de-DE" baseline="0" dirty="0" err="1" smtClean="0"/>
              <a:t>costs</a:t>
            </a:r>
            <a:r>
              <a:rPr lang="de-DE" baseline="0" dirty="0" smtClean="0"/>
              <a:t>) </a:t>
            </a:r>
            <a:r>
              <a:rPr lang="de-DE" baseline="0" dirty="0" err="1" smtClean="0"/>
              <a:t>are</a:t>
            </a:r>
            <a:r>
              <a:rPr lang="de-DE" baseline="0" dirty="0" smtClean="0"/>
              <a:t> </a:t>
            </a:r>
            <a:r>
              <a:rPr lang="de-DE" baseline="0" dirty="0" err="1" smtClean="0"/>
              <a:t>gaining</a:t>
            </a:r>
            <a:r>
              <a:rPr lang="de-DE" baseline="0" dirty="0" smtClean="0"/>
              <a:t> </a:t>
            </a:r>
            <a:r>
              <a:rPr lang="de-DE" baseline="0" dirty="0" err="1" smtClean="0"/>
              <a:t>more</a:t>
            </a:r>
            <a:r>
              <a:rPr lang="de-DE" baseline="0" dirty="0" smtClean="0"/>
              <a:t> </a:t>
            </a:r>
            <a:r>
              <a:rPr lang="de-DE" baseline="0" dirty="0" err="1" smtClean="0"/>
              <a:t>and</a:t>
            </a:r>
            <a:r>
              <a:rPr lang="de-DE" baseline="0" dirty="0" smtClean="0"/>
              <a:t> </a:t>
            </a:r>
            <a:r>
              <a:rPr lang="de-DE" baseline="0" dirty="0" err="1" smtClean="0"/>
              <a:t>more</a:t>
            </a:r>
            <a:r>
              <a:rPr lang="de-DE" baseline="0" dirty="0" smtClean="0"/>
              <a:t> </a:t>
            </a:r>
            <a:r>
              <a:rPr lang="de-DE" baseline="0" dirty="0" err="1" smtClean="0"/>
              <a:t>attention</a:t>
            </a:r>
            <a:r>
              <a:rPr lang="de-DE" baseline="0" dirty="0" smtClean="0"/>
              <a:t>, </a:t>
            </a:r>
            <a:r>
              <a:rPr lang="de-DE" baseline="0" dirty="0" err="1" smtClean="0"/>
              <a:t>the</a:t>
            </a:r>
            <a:r>
              <a:rPr lang="de-DE" baseline="0" dirty="0" smtClean="0"/>
              <a:t> </a:t>
            </a:r>
            <a:r>
              <a:rPr lang="de-DE" baseline="0" dirty="0" err="1" smtClean="0"/>
              <a:t>road</a:t>
            </a:r>
            <a:r>
              <a:rPr lang="de-DE" baseline="0" dirty="0" smtClean="0"/>
              <a:t> </a:t>
            </a:r>
            <a:r>
              <a:rPr lang="de-DE" baseline="0" dirty="0" err="1" smtClean="0"/>
              <a:t>is</a:t>
            </a:r>
            <a:r>
              <a:rPr lang="de-DE" baseline="0" dirty="0" smtClean="0"/>
              <a:t> </a:t>
            </a:r>
            <a:r>
              <a:rPr lang="de-DE" baseline="0" dirty="0" err="1" smtClean="0"/>
              <a:t>confronted</a:t>
            </a:r>
            <a:r>
              <a:rPr lang="de-DE" baseline="0" dirty="0" smtClean="0"/>
              <a:t> </a:t>
            </a:r>
            <a:r>
              <a:rPr lang="de-DE" baseline="0" dirty="0" err="1" smtClean="0"/>
              <a:t>with</a:t>
            </a:r>
            <a:r>
              <a:rPr lang="de-DE" baseline="0" dirty="0" smtClean="0"/>
              <a:t> </a:t>
            </a:r>
            <a:r>
              <a:rPr lang="de-DE" baseline="0" dirty="0" err="1" smtClean="0"/>
              <a:t>increasing</a:t>
            </a:r>
            <a:r>
              <a:rPr lang="de-DE" baseline="0" dirty="0" smtClean="0"/>
              <a:t> </a:t>
            </a:r>
            <a:r>
              <a:rPr lang="de-DE" baseline="0" dirty="0" err="1" smtClean="0"/>
              <a:t>cost</a:t>
            </a:r>
            <a:r>
              <a:rPr lang="de-DE" baseline="0" dirty="0" smtClean="0"/>
              <a:t> </a:t>
            </a:r>
            <a:r>
              <a:rPr lang="de-DE" baseline="0" dirty="0" err="1" smtClean="0"/>
              <a:t>pressure</a:t>
            </a:r>
            <a:r>
              <a:rPr lang="de-DE" baseline="0" dirty="0" smtClean="0"/>
              <a:t>. The time </a:t>
            </a:r>
            <a:r>
              <a:rPr lang="de-DE" baseline="0" dirty="0" err="1" smtClean="0"/>
              <a:t>restriction</a:t>
            </a:r>
            <a:r>
              <a:rPr lang="de-DE" baseline="0" dirty="0" smtClean="0"/>
              <a:t> in </a:t>
            </a:r>
            <a:r>
              <a:rPr lang="de-DE" baseline="0" dirty="0" err="1" smtClean="0"/>
              <a:t>the</a:t>
            </a:r>
            <a:r>
              <a:rPr lang="de-DE" baseline="0" dirty="0" smtClean="0"/>
              <a:t> form </a:t>
            </a:r>
            <a:r>
              <a:rPr lang="de-DE" baseline="0" dirty="0" err="1" smtClean="0"/>
              <a:t>of</a:t>
            </a:r>
            <a:r>
              <a:rPr lang="de-DE" baseline="0" dirty="0" smtClean="0"/>
              <a:t> </a:t>
            </a:r>
            <a:r>
              <a:rPr lang="de-DE" baseline="0" dirty="0" err="1" smtClean="0"/>
              <a:t>driving</a:t>
            </a:r>
            <a:r>
              <a:rPr lang="de-DE" baseline="0" dirty="0" smtClean="0"/>
              <a:t> </a:t>
            </a:r>
            <a:r>
              <a:rPr lang="de-DE" baseline="0" dirty="0" err="1" smtClean="0"/>
              <a:t>bans</a:t>
            </a:r>
            <a:r>
              <a:rPr lang="de-DE" baseline="0" dirty="0" smtClean="0"/>
              <a:t> also </a:t>
            </a:r>
            <a:r>
              <a:rPr lang="de-DE" baseline="0" dirty="0" err="1" smtClean="0"/>
              <a:t>has</a:t>
            </a:r>
            <a:r>
              <a:rPr lang="de-DE" baseline="0" dirty="0" smtClean="0"/>
              <a:t> an </a:t>
            </a:r>
            <a:r>
              <a:rPr lang="de-DE" baseline="0" dirty="0" err="1" smtClean="0"/>
              <a:t>impact</a:t>
            </a:r>
            <a:r>
              <a:rPr lang="de-DE" baseline="0" dirty="0" smtClean="0"/>
              <a:t> on </a:t>
            </a:r>
            <a:r>
              <a:rPr lang="de-DE" baseline="0" dirty="0" err="1" smtClean="0"/>
              <a:t>thre</a:t>
            </a:r>
            <a:r>
              <a:rPr lang="de-DE" baseline="0" dirty="0" smtClean="0"/>
              <a:t> </a:t>
            </a:r>
            <a:r>
              <a:rPr lang="de-DE" baseline="0" dirty="0" err="1" smtClean="0"/>
              <a:t>road</a:t>
            </a:r>
            <a:r>
              <a:rPr lang="de-DE" baseline="0" dirty="0" smtClean="0"/>
              <a:t> </a:t>
            </a:r>
            <a:r>
              <a:rPr lang="de-DE" baseline="0" dirty="0" err="1" smtClean="0"/>
              <a:t>as</a:t>
            </a:r>
            <a:r>
              <a:rPr lang="de-DE" baseline="0" dirty="0" smtClean="0"/>
              <a:t> a </a:t>
            </a:r>
            <a:r>
              <a:rPr lang="de-DE" baseline="0" dirty="0" err="1" smtClean="0"/>
              <a:t>transport</a:t>
            </a:r>
            <a:r>
              <a:rPr lang="de-DE" baseline="0" dirty="0" smtClean="0"/>
              <a:t> </a:t>
            </a:r>
            <a:r>
              <a:rPr lang="de-DE" baseline="0" dirty="0" err="1" smtClean="0"/>
              <a:t>mode</a:t>
            </a:r>
            <a:r>
              <a:rPr lang="de-DE" baseline="0" dirty="0" smtClean="0"/>
              <a:t>. </a:t>
            </a:r>
            <a:r>
              <a:rPr lang="de-DE" baseline="0" dirty="0" err="1" smtClean="0"/>
              <a:t>With</a:t>
            </a:r>
            <a:r>
              <a:rPr lang="de-DE" baseline="0" dirty="0" smtClean="0"/>
              <a:t> </a:t>
            </a:r>
            <a:r>
              <a:rPr lang="de-DE" baseline="0" dirty="0" err="1" smtClean="0"/>
              <a:t>regard</a:t>
            </a:r>
            <a:r>
              <a:rPr lang="de-DE" baseline="0" dirty="0" smtClean="0"/>
              <a:t> </a:t>
            </a:r>
            <a:r>
              <a:rPr lang="de-DE" baseline="0" dirty="0" err="1" smtClean="0"/>
              <a:t>to</a:t>
            </a:r>
            <a:r>
              <a:rPr lang="de-DE" baseline="0" dirty="0" smtClean="0"/>
              <a:t> environmental </a:t>
            </a:r>
            <a:r>
              <a:rPr lang="de-DE" baseline="0" dirty="0" err="1" smtClean="0"/>
              <a:t>aspects</a:t>
            </a:r>
            <a:r>
              <a:rPr lang="de-DE" baseline="0" dirty="0" smtClean="0"/>
              <a:t> such </a:t>
            </a:r>
            <a:r>
              <a:rPr lang="de-DE" baseline="0" dirty="0" err="1" smtClean="0"/>
              <a:t>as</a:t>
            </a:r>
            <a:r>
              <a:rPr lang="de-DE" baseline="0" dirty="0" smtClean="0"/>
              <a:t> </a:t>
            </a:r>
            <a:r>
              <a:rPr lang="de-DE" baseline="0" dirty="0" err="1" smtClean="0"/>
              <a:t>noise</a:t>
            </a:r>
            <a:r>
              <a:rPr lang="de-DE" baseline="0" dirty="0" smtClean="0"/>
              <a:t> </a:t>
            </a:r>
            <a:r>
              <a:rPr lang="de-DE" baseline="0" dirty="0" err="1" smtClean="0"/>
              <a:t>polluition</a:t>
            </a:r>
            <a:r>
              <a:rPr lang="de-DE" baseline="0" dirty="0" smtClean="0"/>
              <a:t> </a:t>
            </a:r>
            <a:r>
              <a:rPr lang="de-DE" baseline="0" dirty="0" err="1" smtClean="0"/>
              <a:t>or</a:t>
            </a:r>
            <a:r>
              <a:rPr lang="de-DE" baseline="0" dirty="0" smtClean="0"/>
              <a:t> </a:t>
            </a:r>
            <a:r>
              <a:rPr lang="de-DE" baseline="0" dirty="0" err="1" smtClean="0"/>
              <a:t>accidents</a:t>
            </a:r>
            <a:r>
              <a:rPr lang="de-DE" baseline="0" dirty="0" smtClean="0"/>
              <a:t>, </a:t>
            </a:r>
            <a:r>
              <a:rPr lang="de-DE" baseline="0" dirty="0" err="1" smtClean="0"/>
              <a:t>the</a:t>
            </a:r>
            <a:r>
              <a:rPr lang="de-DE" baseline="0" dirty="0" smtClean="0"/>
              <a:t> </a:t>
            </a:r>
            <a:r>
              <a:rPr lang="de-DE" baseline="0" dirty="0" err="1" smtClean="0"/>
              <a:t>road</a:t>
            </a:r>
            <a:r>
              <a:rPr lang="de-DE" baseline="0" dirty="0" smtClean="0"/>
              <a:t> </a:t>
            </a:r>
            <a:r>
              <a:rPr lang="de-DE" baseline="0" dirty="0" err="1" smtClean="0"/>
              <a:t>performs</a:t>
            </a:r>
            <a:r>
              <a:rPr lang="de-DE" baseline="0" dirty="0" smtClean="0"/>
              <a:t> </a:t>
            </a:r>
            <a:r>
              <a:rPr lang="de-DE" baseline="0" dirty="0" err="1" smtClean="0"/>
              <a:t>relatively</a:t>
            </a:r>
            <a:r>
              <a:rPr lang="de-DE" baseline="0" dirty="0" smtClean="0"/>
              <a:t> </a:t>
            </a:r>
            <a:r>
              <a:rPr lang="de-DE" baseline="0" dirty="0" err="1" smtClean="0"/>
              <a:t>poorly</a:t>
            </a:r>
            <a:r>
              <a:rPr lang="de-DE" baseline="0" dirty="0" smtClean="0"/>
              <a:t> in </a:t>
            </a:r>
            <a:r>
              <a:rPr lang="de-DE" baseline="0" dirty="0" err="1" smtClean="0"/>
              <a:t>comparison</a:t>
            </a:r>
            <a:r>
              <a:rPr lang="de-DE" baseline="0" dirty="0" smtClean="0"/>
              <a:t> </a:t>
            </a:r>
            <a:r>
              <a:rPr lang="de-DE" baseline="0" dirty="0" err="1" smtClean="0"/>
              <a:t>with</a:t>
            </a:r>
            <a:r>
              <a:rPr lang="de-DE" baseline="0" dirty="0" smtClean="0"/>
              <a:t> </a:t>
            </a:r>
            <a:r>
              <a:rPr lang="de-DE" baseline="0" dirty="0" err="1" smtClean="0"/>
              <a:t>other</a:t>
            </a:r>
            <a:r>
              <a:rPr lang="de-DE" baseline="0" dirty="0" smtClean="0"/>
              <a:t> </a:t>
            </a:r>
            <a:r>
              <a:rPr lang="de-DE" baseline="0" dirty="0" err="1" smtClean="0"/>
              <a:t>transport</a:t>
            </a:r>
            <a:r>
              <a:rPr lang="de-DE" baseline="0" dirty="0" smtClean="0"/>
              <a:t> </a:t>
            </a:r>
            <a:r>
              <a:rPr lang="de-DE" baseline="0" dirty="0" err="1" smtClean="0"/>
              <a:t>modes</a:t>
            </a:r>
            <a:r>
              <a:rPr lang="de-DE" baseline="0" dirty="0" smtClean="0"/>
              <a:t>. </a:t>
            </a:r>
            <a:endParaRPr lang="en-GB" dirty="0" smtClean="0"/>
          </a:p>
          <a:p>
            <a:endParaRPr lang="en-GB" dirty="0" smtClean="0"/>
          </a:p>
          <a:p>
            <a:r>
              <a:rPr lang="de-DE" dirty="0" err="1" smtClean="0"/>
              <a:t>Sources</a:t>
            </a:r>
            <a:r>
              <a:rPr lang="de-DE" dirty="0" smtClean="0"/>
              <a: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Kille, Christian/ Schmidt , Norbert, „Wirtschaftliche Rahmenbedingungen des Güterverkehrs. Studie zum Vergleich der Verkehrsträger im Rahmen des Logistikprozesses in Deutschland“ (2008),</a:t>
            </a:r>
            <a:r>
              <a:rPr lang="en-GB" dirty="0" smtClean="0"/>
              <a:t> p. 53</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3"/>
              </a:rPr>
              <a:t>http://www.scs.fraunhofer.de/content/dam/scs/de/dokumente/studien/Wirtschaftliche_Rahmenbedingungen_des_Gueterverkehrs.pdf</a:t>
            </a:r>
            <a:r>
              <a:rPr lang="de-DE" sz="1200" dirty="0" smtClean="0"/>
              <a:t> [04.08.2016]</a:t>
            </a:r>
          </a:p>
          <a:p>
            <a:endParaRPr lang="en-GB" dirty="0" smtClean="0"/>
          </a:p>
          <a:p>
            <a:r>
              <a:rPr lang="de-DE" dirty="0" err="1" smtClean="0"/>
              <a:t>Viadonau</a:t>
            </a:r>
            <a:r>
              <a:rPr lang="de-DE" dirty="0" smtClean="0"/>
              <a:t>,</a:t>
            </a:r>
            <a:r>
              <a:rPr lang="de-DE" baseline="0" dirty="0" smtClean="0"/>
              <a:t> „</a:t>
            </a:r>
            <a:r>
              <a:rPr lang="de-DE" dirty="0" smtClean="0"/>
              <a:t>Handbuch der Donauschifffahrt“,</a:t>
            </a:r>
            <a:r>
              <a:rPr lang="de-DE" baseline="0" dirty="0" smtClean="0"/>
              <a:t> p. 19-21</a:t>
            </a:r>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19</a:t>
            </a:fld>
            <a:endParaRPr lang="de-AT" dirty="0"/>
          </a:p>
        </p:txBody>
      </p:sp>
    </p:spTree>
    <p:extLst>
      <p:ext uri="{BB962C8B-B14F-4D97-AF65-F5344CB8AC3E}">
        <p14:creationId xmlns:p14="http://schemas.microsoft.com/office/powerpoint/2010/main" val="2861338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AT" baseline="0" dirty="0" smtClean="0"/>
              <a:t>A </a:t>
            </a:r>
            <a:r>
              <a:rPr lang="de-AT" baseline="0" dirty="0" err="1" smtClean="0"/>
              <a:t>discussion</a:t>
            </a:r>
            <a:r>
              <a:rPr lang="de-AT" baseline="0" dirty="0" smtClean="0"/>
              <a:t> </a:t>
            </a:r>
            <a:r>
              <a:rPr lang="de-AT" baseline="0" dirty="0" err="1" smtClean="0"/>
              <a:t>could</a:t>
            </a:r>
            <a:r>
              <a:rPr lang="de-AT" baseline="0" dirty="0" smtClean="0"/>
              <a:t> </a:t>
            </a:r>
            <a:r>
              <a:rPr lang="de-AT" baseline="0" dirty="0" err="1" smtClean="0"/>
              <a:t>serve</a:t>
            </a:r>
            <a:r>
              <a:rPr lang="de-AT" baseline="0" dirty="0" smtClean="0"/>
              <a:t> </a:t>
            </a:r>
            <a:r>
              <a:rPr lang="de-AT" baseline="0" dirty="0" err="1" smtClean="0"/>
              <a:t>as</a:t>
            </a:r>
            <a:r>
              <a:rPr lang="de-AT" baseline="0" dirty="0" smtClean="0"/>
              <a:t> an </a:t>
            </a:r>
            <a:r>
              <a:rPr lang="de-AT" baseline="0" dirty="0" err="1" smtClean="0"/>
              <a:t>introduction</a:t>
            </a:r>
            <a:r>
              <a:rPr lang="de-AT" baseline="0" dirty="0" smtClean="0"/>
              <a:t> </a:t>
            </a:r>
            <a:r>
              <a:rPr lang="de-AT" baseline="0" dirty="0" err="1" smtClean="0"/>
              <a:t>to</a:t>
            </a:r>
            <a:r>
              <a:rPr lang="de-AT" baseline="0" dirty="0" smtClean="0"/>
              <a:t> </a:t>
            </a:r>
            <a:r>
              <a:rPr lang="de-AT" baseline="0" dirty="0" err="1" smtClean="0"/>
              <a:t>the</a:t>
            </a:r>
            <a:r>
              <a:rPr lang="de-AT" baseline="0" dirty="0" smtClean="0"/>
              <a:t> </a:t>
            </a:r>
            <a:r>
              <a:rPr lang="de-AT" baseline="0" dirty="0" err="1" smtClean="0"/>
              <a:t>topic</a:t>
            </a:r>
            <a:r>
              <a:rPr lang="de-AT" baseline="0" dirty="0" smtClean="0"/>
              <a:t> </a:t>
            </a:r>
            <a:r>
              <a:rPr lang="de-AT" baseline="0" dirty="0" err="1" smtClean="0"/>
              <a:t>of</a:t>
            </a:r>
            <a:r>
              <a:rPr lang="de-AT" baseline="0" dirty="0" smtClean="0"/>
              <a:t> „Transport </a:t>
            </a:r>
            <a:r>
              <a:rPr lang="de-AT" baseline="0" dirty="0" err="1" smtClean="0"/>
              <a:t>and</a:t>
            </a:r>
            <a:r>
              <a:rPr lang="de-AT" baseline="0" dirty="0" smtClean="0"/>
              <a:t> Environment“   </a:t>
            </a:r>
          </a:p>
          <a:p>
            <a:endParaRPr lang="de-AT" baseline="0" dirty="0" smtClean="0"/>
          </a:p>
          <a:p>
            <a:r>
              <a:rPr lang="de-AT" baseline="0" dirty="0" smtClean="0"/>
              <a:t>The global </a:t>
            </a:r>
            <a:r>
              <a:rPr lang="de-AT" baseline="0" dirty="0" err="1" smtClean="0"/>
              <a:t>freight</a:t>
            </a:r>
            <a:r>
              <a:rPr lang="de-AT" baseline="0" dirty="0" smtClean="0"/>
              <a:t> </a:t>
            </a:r>
            <a:r>
              <a:rPr lang="de-AT" baseline="0" dirty="0" err="1" smtClean="0"/>
              <a:t>traffic</a:t>
            </a:r>
            <a:r>
              <a:rPr lang="de-AT" baseline="0" dirty="0" smtClean="0"/>
              <a:t> </a:t>
            </a:r>
            <a:r>
              <a:rPr lang="de-AT" baseline="0" dirty="0" err="1" smtClean="0"/>
              <a:t>is</a:t>
            </a:r>
            <a:r>
              <a:rPr lang="de-AT" baseline="0" dirty="0" smtClean="0"/>
              <a:t> </a:t>
            </a:r>
            <a:r>
              <a:rPr lang="de-AT" baseline="0" dirty="0" err="1" smtClean="0"/>
              <a:t>increasing</a:t>
            </a:r>
            <a:r>
              <a:rPr lang="de-AT" baseline="0" dirty="0" smtClean="0"/>
              <a:t> </a:t>
            </a:r>
            <a:r>
              <a:rPr lang="de-AT" baseline="0" dirty="0" err="1" smtClean="0"/>
              <a:t>more</a:t>
            </a:r>
            <a:r>
              <a:rPr lang="de-AT" baseline="0" dirty="0" smtClean="0"/>
              <a:t> </a:t>
            </a:r>
            <a:r>
              <a:rPr lang="de-AT" baseline="0" dirty="0" err="1" smtClean="0"/>
              <a:t>and</a:t>
            </a:r>
            <a:r>
              <a:rPr lang="de-AT" baseline="0" dirty="0" smtClean="0"/>
              <a:t> </a:t>
            </a:r>
            <a:r>
              <a:rPr lang="de-AT" baseline="0" dirty="0" err="1" smtClean="0"/>
              <a:t>more</a:t>
            </a:r>
            <a:r>
              <a:rPr lang="de-AT" baseline="0" dirty="0" smtClean="0"/>
              <a:t> – </a:t>
            </a:r>
            <a:r>
              <a:rPr lang="de-AT" baseline="0" dirty="0" err="1" smtClean="0"/>
              <a:t>meanwhile</a:t>
            </a:r>
            <a:r>
              <a:rPr lang="de-AT" baseline="0" dirty="0" smtClean="0"/>
              <a:t> </a:t>
            </a:r>
            <a:r>
              <a:rPr lang="de-AT" baseline="0" dirty="0" err="1" smtClean="0"/>
              <a:t>it</a:t>
            </a:r>
            <a:r>
              <a:rPr lang="de-AT" baseline="0" dirty="0" smtClean="0"/>
              <a:t> </a:t>
            </a:r>
            <a:r>
              <a:rPr lang="de-AT" baseline="0" dirty="0" err="1" smtClean="0"/>
              <a:t>is</a:t>
            </a:r>
            <a:r>
              <a:rPr lang="de-AT" baseline="0" dirty="0" smtClean="0"/>
              <a:t> </a:t>
            </a:r>
            <a:r>
              <a:rPr lang="de-AT" baseline="0" dirty="0" err="1" smtClean="0"/>
              <a:t>possible</a:t>
            </a:r>
            <a:r>
              <a:rPr lang="de-AT" baseline="0" dirty="0" smtClean="0"/>
              <a:t> </a:t>
            </a:r>
            <a:r>
              <a:rPr lang="de-AT" baseline="0" dirty="0" err="1" smtClean="0"/>
              <a:t>to</a:t>
            </a:r>
            <a:r>
              <a:rPr lang="de-AT" baseline="0" dirty="0" smtClean="0"/>
              <a:t> </a:t>
            </a:r>
            <a:r>
              <a:rPr lang="de-AT" baseline="0" dirty="0" err="1" smtClean="0"/>
              <a:t>buy</a:t>
            </a:r>
            <a:r>
              <a:rPr lang="de-AT" baseline="0" dirty="0" smtClean="0"/>
              <a:t> </a:t>
            </a:r>
            <a:r>
              <a:rPr lang="de-AT" baseline="0" dirty="0" err="1" smtClean="0"/>
              <a:t>every</a:t>
            </a:r>
            <a:r>
              <a:rPr lang="de-AT" baseline="0" dirty="0" smtClean="0"/>
              <a:t> </a:t>
            </a:r>
            <a:r>
              <a:rPr lang="de-AT" baseline="0" dirty="0" err="1" smtClean="0"/>
              <a:t>product</a:t>
            </a:r>
            <a:r>
              <a:rPr lang="de-AT" baseline="0" dirty="0" smtClean="0"/>
              <a:t> online o in a </a:t>
            </a:r>
            <a:r>
              <a:rPr lang="de-AT" baseline="0" dirty="0" err="1" smtClean="0"/>
              <a:t>shop</a:t>
            </a:r>
            <a:r>
              <a:rPr lang="de-AT" baseline="0" dirty="0" smtClean="0"/>
              <a:t>. </a:t>
            </a:r>
            <a:r>
              <a:rPr lang="de-AT" baseline="0" dirty="0" err="1" smtClean="0"/>
              <a:t>Thanks</a:t>
            </a:r>
            <a:r>
              <a:rPr lang="de-AT" baseline="0" dirty="0" smtClean="0"/>
              <a:t> </a:t>
            </a:r>
            <a:r>
              <a:rPr lang="de-AT" baseline="0" dirty="0" err="1" smtClean="0"/>
              <a:t>to</a:t>
            </a:r>
            <a:r>
              <a:rPr lang="de-AT" baseline="0" dirty="0" smtClean="0"/>
              <a:t> express </a:t>
            </a:r>
            <a:r>
              <a:rPr lang="de-AT" baseline="0" dirty="0" err="1" smtClean="0"/>
              <a:t>deliveries</a:t>
            </a:r>
            <a:r>
              <a:rPr lang="de-AT" baseline="0" dirty="0" smtClean="0"/>
              <a:t>, </a:t>
            </a:r>
            <a:r>
              <a:rPr lang="de-AT" baseline="0" dirty="0" err="1" smtClean="0"/>
              <a:t>products</a:t>
            </a:r>
            <a:r>
              <a:rPr lang="de-AT" baseline="0" dirty="0" smtClean="0"/>
              <a:t> </a:t>
            </a:r>
            <a:r>
              <a:rPr lang="de-AT" baseline="0" dirty="0" err="1" smtClean="0"/>
              <a:t>are</a:t>
            </a:r>
            <a:r>
              <a:rPr lang="de-AT" baseline="0" dirty="0" smtClean="0"/>
              <a:t> „</a:t>
            </a:r>
            <a:r>
              <a:rPr lang="de-AT" baseline="0" dirty="0" err="1" smtClean="0"/>
              <a:t>justa</a:t>
            </a:r>
            <a:r>
              <a:rPr lang="de-AT" baseline="0" dirty="0" smtClean="0"/>
              <a:t> </a:t>
            </a:r>
            <a:r>
              <a:rPr lang="de-AT" baseline="0" dirty="0" err="1" smtClean="0"/>
              <a:t>mouse</a:t>
            </a:r>
            <a:r>
              <a:rPr lang="de-AT" baseline="0" dirty="0" smtClean="0"/>
              <a:t> </a:t>
            </a:r>
            <a:r>
              <a:rPr lang="de-AT" baseline="0" dirty="0" err="1" smtClean="0"/>
              <a:t>click</a:t>
            </a:r>
            <a:r>
              <a:rPr lang="de-AT" baseline="0" dirty="0" smtClean="0"/>
              <a:t> </a:t>
            </a:r>
            <a:r>
              <a:rPr lang="de-AT" baseline="0" dirty="0" err="1" smtClean="0"/>
              <a:t>away</a:t>
            </a:r>
            <a:r>
              <a:rPr lang="de-AT" baseline="0" dirty="0" smtClean="0"/>
              <a:t>“. This </a:t>
            </a:r>
            <a:r>
              <a:rPr lang="de-AT" baseline="0" dirty="0" err="1" smtClean="0"/>
              <a:t>leads</a:t>
            </a:r>
            <a:r>
              <a:rPr lang="de-AT" baseline="0" dirty="0" smtClean="0"/>
              <a:t> </a:t>
            </a:r>
            <a:r>
              <a:rPr lang="de-AT" baseline="0" dirty="0" err="1" smtClean="0"/>
              <a:t>to</a:t>
            </a:r>
            <a:r>
              <a:rPr lang="de-AT" baseline="0" dirty="0" smtClean="0"/>
              <a:t> a </a:t>
            </a:r>
            <a:r>
              <a:rPr lang="de-AT" baseline="0" dirty="0" err="1" smtClean="0"/>
              <a:t>congestion</a:t>
            </a:r>
            <a:r>
              <a:rPr lang="de-AT" baseline="0" dirty="0" smtClean="0"/>
              <a:t> </a:t>
            </a:r>
            <a:r>
              <a:rPr lang="de-AT" baseline="0" dirty="0" err="1" smtClean="0"/>
              <a:t>of</a:t>
            </a:r>
            <a:r>
              <a:rPr lang="de-AT" baseline="0" dirty="0" smtClean="0"/>
              <a:t> </a:t>
            </a:r>
            <a:r>
              <a:rPr lang="de-AT" baseline="0" dirty="0" err="1" smtClean="0"/>
              <a:t>the</a:t>
            </a:r>
            <a:r>
              <a:rPr lang="de-AT" baseline="0" dirty="0" smtClean="0"/>
              <a:t> </a:t>
            </a:r>
            <a:r>
              <a:rPr lang="de-AT" baseline="0" dirty="0" err="1" smtClean="0"/>
              <a:t>transport</a:t>
            </a:r>
            <a:r>
              <a:rPr lang="de-AT" baseline="0" dirty="0" smtClean="0"/>
              <a:t> </a:t>
            </a:r>
            <a:r>
              <a:rPr lang="de-AT" baseline="0" dirty="0" err="1" smtClean="0"/>
              <a:t>infrastructure</a:t>
            </a:r>
            <a:r>
              <a:rPr lang="de-AT" baseline="0" dirty="0" smtClean="0"/>
              <a:t>. </a:t>
            </a:r>
          </a:p>
          <a:p>
            <a:r>
              <a:rPr lang="de-AT" baseline="0" dirty="0" smtClean="0"/>
              <a:t>Road </a:t>
            </a:r>
            <a:r>
              <a:rPr lang="de-AT" baseline="0" dirty="0" err="1" smtClean="0"/>
              <a:t>transport</a:t>
            </a:r>
            <a:r>
              <a:rPr lang="de-AT" baseline="0" dirty="0" smtClean="0"/>
              <a:t> in </a:t>
            </a:r>
            <a:r>
              <a:rPr lang="de-AT" baseline="0" dirty="0" err="1" smtClean="0"/>
              <a:t>particular</a:t>
            </a:r>
            <a:r>
              <a:rPr lang="de-AT" baseline="0" dirty="0" smtClean="0"/>
              <a:t> </a:t>
            </a:r>
            <a:r>
              <a:rPr lang="de-AT" baseline="0" dirty="0" err="1" smtClean="0"/>
              <a:t>is</a:t>
            </a:r>
            <a:r>
              <a:rPr lang="de-AT" baseline="0" dirty="0" smtClean="0"/>
              <a:t> </a:t>
            </a:r>
            <a:r>
              <a:rPr lang="de-AT" baseline="0" dirty="0" err="1" smtClean="0"/>
              <a:t>increasingly</a:t>
            </a:r>
            <a:r>
              <a:rPr lang="de-AT" baseline="0" dirty="0" smtClean="0"/>
              <a:t> </a:t>
            </a:r>
            <a:r>
              <a:rPr lang="de-AT" baseline="0" dirty="0" err="1" smtClean="0"/>
              <a:t>reaching</a:t>
            </a:r>
            <a:r>
              <a:rPr lang="de-AT" baseline="0" dirty="0" smtClean="0"/>
              <a:t> ist </a:t>
            </a:r>
            <a:r>
              <a:rPr lang="de-AT" baseline="0" dirty="0" err="1" smtClean="0"/>
              <a:t>limits</a:t>
            </a:r>
            <a:r>
              <a:rPr lang="de-AT" baseline="0" dirty="0" smtClean="0"/>
              <a:t>, </a:t>
            </a:r>
            <a:r>
              <a:rPr lang="de-AT" baseline="0" dirty="0" err="1" smtClean="0"/>
              <a:t>which</a:t>
            </a:r>
            <a:r>
              <a:rPr lang="de-AT" baseline="0" dirty="0" smtClean="0"/>
              <a:t> </a:t>
            </a:r>
            <a:r>
              <a:rPr lang="de-AT" baseline="0" dirty="0" err="1" smtClean="0"/>
              <a:t>is</a:t>
            </a:r>
            <a:r>
              <a:rPr lang="de-AT" baseline="0" dirty="0" smtClean="0"/>
              <a:t> </a:t>
            </a:r>
            <a:r>
              <a:rPr lang="de-AT" baseline="0" dirty="0" err="1" smtClean="0"/>
              <a:t>reflected</a:t>
            </a:r>
            <a:r>
              <a:rPr lang="de-AT" baseline="0" dirty="0" smtClean="0"/>
              <a:t> in </a:t>
            </a:r>
            <a:r>
              <a:rPr lang="de-AT" baseline="0" dirty="0" err="1" smtClean="0"/>
              <a:t>increasing</a:t>
            </a:r>
            <a:r>
              <a:rPr lang="de-AT" baseline="0" dirty="0" smtClean="0"/>
              <a:t> </a:t>
            </a:r>
            <a:r>
              <a:rPr lang="de-AT" baseline="0" dirty="0" err="1" smtClean="0"/>
              <a:t>congestion</a:t>
            </a:r>
            <a:r>
              <a:rPr lang="de-AT" baseline="0" dirty="0" smtClean="0"/>
              <a:t>. Environmental </a:t>
            </a:r>
            <a:r>
              <a:rPr lang="de-AT" baseline="0" dirty="0" err="1" smtClean="0"/>
              <a:t>pollution</a:t>
            </a:r>
            <a:r>
              <a:rPr lang="de-AT" baseline="0" dirty="0" smtClean="0"/>
              <a:t> </a:t>
            </a:r>
            <a:r>
              <a:rPr lang="de-AT" baseline="0" dirty="0" err="1" smtClean="0"/>
              <a:t>is</a:t>
            </a:r>
            <a:r>
              <a:rPr lang="de-AT" baseline="0" dirty="0" smtClean="0"/>
              <a:t> also </a:t>
            </a:r>
            <a:r>
              <a:rPr lang="de-AT" baseline="0" dirty="0" err="1" smtClean="0"/>
              <a:t>increasing</a:t>
            </a:r>
            <a:r>
              <a:rPr lang="de-AT" baseline="0" dirty="0" smtClean="0"/>
              <a:t>: </a:t>
            </a:r>
            <a:r>
              <a:rPr lang="de-AT" baseline="0" dirty="0" err="1" smtClean="0"/>
              <a:t>Increasing</a:t>
            </a:r>
            <a:r>
              <a:rPr lang="de-AT" baseline="0" dirty="0" smtClean="0"/>
              <a:t> CO2 </a:t>
            </a:r>
            <a:r>
              <a:rPr lang="de-AT" baseline="0" dirty="0" err="1" smtClean="0"/>
              <a:t>emissions</a:t>
            </a:r>
            <a:r>
              <a:rPr lang="de-AT" baseline="0" dirty="0" smtClean="0"/>
              <a:t>, </a:t>
            </a:r>
            <a:r>
              <a:rPr lang="de-AT" baseline="0" dirty="0" err="1" smtClean="0"/>
              <a:t>fine</a:t>
            </a:r>
            <a:r>
              <a:rPr lang="de-AT" baseline="0" dirty="0" smtClean="0"/>
              <a:t> </a:t>
            </a:r>
            <a:r>
              <a:rPr lang="de-AT" baseline="0" dirty="0" err="1" smtClean="0"/>
              <a:t>dust</a:t>
            </a:r>
            <a:r>
              <a:rPr lang="de-AT" baseline="0" dirty="0" smtClean="0"/>
              <a:t> </a:t>
            </a:r>
            <a:r>
              <a:rPr lang="de-AT" baseline="0" dirty="0" err="1" smtClean="0"/>
              <a:t>pollution</a:t>
            </a:r>
            <a:r>
              <a:rPr lang="de-AT" baseline="0" dirty="0" smtClean="0"/>
              <a:t> </a:t>
            </a:r>
            <a:r>
              <a:rPr lang="de-AT" baseline="0" dirty="0" err="1" smtClean="0"/>
              <a:t>and</a:t>
            </a:r>
            <a:r>
              <a:rPr lang="de-AT" baseline="0" dirty="0" smtClean="0"/>
              <a:t> </a:t>
            </a:r>
            <a:r>
              <a:rPr lang="de-AT" baseline="0" dirty="0" err="1" smtClean="0"/>
              <a:t>noise</a:t>
            </a:r>
            <a:r>
              <a:rPr lang="de-AT" baseline="0" dirty="0" smtClean="0"/>
              <a:t> </a:t>
            </a:r>
            <a:r>
              <a:rPr lang="de-AT" baseline="0" dirty="0" err="1" smtClean="0"/>
              <a:t>pollution</a:t>
            </a:r>
            <a:r>
              <a:rPr lang="de-AT" baseline="0" dirty="0" smtClean="0"/>
              <a:t>. </a:t>
            </a:r>
          </a:p>
          <a:p>
            <a:endParaRPr lang="de-AT" baseline="0" dirty="0" smtClean="0"/>
          </a:p>
          <a:p>
            <a:pPr defTabSz="913028"/>
            <a:r>
              <a:rPr lang="de-AT" b="1" baseline="0" dirty="0" err="1" smtClean="0"/>
              <a:t>Discussion</a:t>
            </a:r>
            <a:r>
              <a:rPr lang="de-AT" b="1" baseline="0" dirty="0" smtClean="0"/>
              <a:t> </a:t>
            </a:r>
            <a:r>
              <a:rPr lang="de-AT" b="1" baseline="0" dirty="0" err="1" smtClean="0"/>
              <a:t>questions</a:t>
            </a:r>
            <a:r>
              <a:rPr lang="de-AT" b="1" baseline="0" dirty="0" smtClean="0"/>
              <a:t> (5-10 </a:t>
            </a:r>
            <a:r>
              <a:rPr lang="de-AT" b="1" baseline="0" dirty="0" err="1" smtClean="0"/>
              <a:t>minutes</a:t>
            </a:r>
            <a:r>
              <a:rPr lang="de-AT" b="1" baseline="0" dirty="0" smtClean="0"/>
              <a:t> </a:t>
            </a:r>
            <a:r>
              <a:rPr lang="de-AT" b="1" baseline="0" dirty="0" err="1" smtClean="0"/>
              <a:t>discussion</a:t>
            </a:r>
            <a:r>
              <a:rPr lang="de-AT" b="1" baseline="0" dirty="0" smtClean="0"/>
              <a:t>)</a:t>
            </a:r>
            <a:r>
              <a:rPr lang="de-AT" baseline="0" dirty="0" smtClean="0"/>
              <a:t>: </a:t>
            </a:r>
          </a:p>
          <a:p>
            <a:r>
              <a:rPr lang="de-AT" b="0" baseline="0" dirty="0" err="1" smtClean="0"/>
              <a:t>Which</a:t>
            </a:r>
            <a:r>
              <a:rPr lang="de-AT" b="0" baseline="0" dirty="0" smtClean="0"/>
              <a:t> </a:t>
            </a:r>
            <a:r>
              <a:rPr lang="de-AT" b="0" baseline="0" dirty="0" err="1" smtClean="0"/>
              <a:t>influence</a:t>
            </a:r>
            <a:r>
              <a:rPr lang="de-AT" b="0" baseline="0" dirty="0" smtClean="0"/>
              <a:t> </a:t>
            </a:r>
            <a:r>
              <a:rPr lang="de-AT" b="0" baseline="0" dirty="0" err="1" smtClean="0"/>
              <a:t>does</a:t>
            </a:r>
            <a:r>
              <a:rPr lang="de-AT" b="0" baseline="0" dirty="0" smtClean="0"/>
              <a:t> </a:t>
            </a:r>
            <a:r>
              <a:rPr lang="de-AT" b="0" baseline="0" dirty="0" err="1" smtClean="0"/>
              <a:t>consumer</a:t>
            </a:r>
            <a:r>
              <a:rPr lang="de-AT" b="0" baseline="0" dirty="0" smtClean="0"/>
              <a:t> </a:t>
            </a:r>
            <a:r>
              <a:rPr lang="de-AT" b="0" baseline="0" dirty="0" err="1" smtClean="0"/>
              <a:t>behaviour</a:t>
            </a:r>
            <a:r>
              <a:rPr lang="de-AT" b="0" baseline="0" dirty="0" smtClean="0"/>
              <a:t> </a:t>
            </a:r>
            <a:r>
              <a:rPr lang="de-AT" b="0" baseline="0" dirty="0" err="1" smtClean="0"/>
              <a:t>have</a:t>
            </a:r>
            <a:r>
              <a:rPr lang="de-AT" b="0" baseline="0" dirty="0" smtClean="0"/>
              <a:t> on </a:t>
            </a:r>
            <a:r>
              <a:rPr lang="de-AT" b="0" baseline="0" dirty="0" err="1" smtClean="0"/>
              <a:t>freight</a:t>
            </a:r>
            <a:r>
              <a:rPr lang="de-AT" b="0" baseline="0" dirty="0" smtClean="0"/>
              <a:t> </a:t>
            </a:r>
            <a:r>
              <a:rPr lang="de-AT" b="0" baseline="0" dirty="0" err="1" smtClean="0"/>
              <a:t>transport</a:t>
            </a:r>
            <a:r>
              <a:rPr lang="de-AT" b="0" baseline="0" dirty="0" smtClean="0"/>
              <a:t>?</a:t>
            </a:r>
          </a:p>
          <a:p>
            <a:r>
              <a:rPr lang="de-AT" b="0" baseline="0" dirty="0" err="1" smtClean="0"/>
              <a:t>Which</a:t>
            </a:r>
            <a:r>
              <a:rPr lang="de-AT" b="0" baseline="0" dirty="0" smtClean="0"/>
              <a:t> </a:t>
            </a:r>
            <a:r>
              <a:rPr lang="de-AT" b="0" baseline="0" dirty="0" err="1" smtClean="0"/>
              <a:t>contribution</a:t>
            </a:r>
            <a:r>
              <a:rPr lang="de-AT" b="0" baseline="0" dirty="0" smtClean="0"/>
              <a:t> </a:t>
            </a:r>
            <a:r>
              <a:rPr lang="de-AT" b="0" baseline="0" dirty="0" err="1" smtClean="0"/>
              <a:t>can</a:t>
            </a:r>
            <a:r>
              <a:rPr lang="de-AT" b="0" baseline="0" dirty="0" smtClean="0"/>
              <a:t> an individual </a:t>
            </a:r>
            <a:r>
              <a:rPr lang="de-AT" b="0" baseline="0" dirty="0" err="1" smtClean="0"/>
              <a:t>make</a:t>
            </a:r>
            <a:r>
              <a:rPr lang="de-AT" b="0" baseline="0" dirty="0" smtClean="0"/>
              <a:t> in </a:t>
            </a:r>
            <a:r>
              <a:rPr lang="de-AT" b="0" baseline="0" dirty="0" err="1" smtClean="0"/>
              <a:t>order</a:t>
            </a:r>
            <a:r>
              <a:rPr lang="de-AT" b="0" baseline="0" dirty="0" smtClean="0"/>
              <a:t> </a:t>
            </a:r>
            <a:r>
              <a:rPr lang="de-AT" b="0" baseline="0" dirty="0" err="1" smtClean="0"/>
              <a:t>to</a:t>
            </a:r>
            <a:r>
              <a:rPr lang="de-AT" b="0" baseline="0" dirty="0" smtClean="0"/>
              <a:t> </a:t>
            </a:r>
            <a:r>
              <a:rPr lang="de-AT" b="0" baseline="0" dirty="0" err="1" smtClean="0"/>
              <a:t>reduce</a:t>
            </a:r>
            <a:r>
              <a:rPr lang="de-AT" b="0" baseline="0" dirty="0" smtClean="0"/>
              <a:t> </a:t>
            </a:r>
            <a:r>
              <a:rPr lang="de-AT" b="0" baseline="0" dirty="0" err="1" smtClean="0"/>
              <a:t>freight</a:t>
            </a:r>
            <a:r>
              <a:rPr lang="de-AT" b="0" baseline="0" dirty="0" smtClean="0"/>
              <a:t> </a:t>
            </a:r>
            <a:r>
              <a:rPr lang="de-AT" b="0" baseline="0" dirty="0" err="1" smtClean="0"/>
              <a:t>traffic</a:t>
            </a:r>
            <a:r>
              <a:rPr lang="de-AT" b="0" baseline="0" dirty="0" smtClean="0"/>
              <a:t>? </a:t>
            </a:r>
          </a:p>
          <a:p>
            <a:endParaRPr lang="de-AT" baseline="0" dirty="0" smtClean="0"/>
          </a:p>
          <a:p>
            <a:r>
              <a:rPr lang="de-AT" b="1" baseline="0" dirty="0" smtClean="0"/>
              <a:t>Input- </a:t>
            </a:r>
            <a:r>
              <a:rPr lang="de-AT" b="1" baseline="0" dirty="0" err="1" smtClean="0"/>
              <a:t>possible</a:t>
            </a:r>
            <a:r>
              <a:rPr lang="de-AT" b="1" baseline="0" dirty="0" smtClean="0"/>
              <a:t> </a:t>
            </a:r>
            <a:r>
              <a:rPr lang="de-AT" b="1" baseline="0" dirty="0" err="1" smtClean="0"/>
              <a:t>discussion</a:t>
            </a:r>
            <a:r>
              <a:rPr lang="de-AT" b="1" baseline="0" dirty="0" smtClean="0"/>
              <a:t> </a:t>
            </a:r>
            <a:r>
              <a:rPr lang="de-AT" b="1" baseline="0" dirty="0" err="1" smtClean="0"/>
              <a:t>points</a:t>
            </a:r>
            <a:r>
              <a:rPr lang="de-AT" b="1" baseline="0" dirty="0" smtClean="0"/>
              <a:t>:</a:t>
            </a:r>
          </a:p>
          <a:p>
            <a:pPr marL="171193" indent="-171193">
              <a:buFont typeface="Arial" panose="020B0604020202020204" pitchFamily="34" charset="0"/>
              <a:buChar char="•"/>
            </a:pPr>
            <a:r>
              <a:rPr lang="de-AT" baseline="0" dirty="0" smtClean="0"/>
              <a:t>Society </a:t>
            </a:r>
            <a:r>
              <a:rPr lang="de-AT" baseline="0" dirty="0" err="1" smtClean="0"/>
              <a:t>significantly</a:t>
            </a:r>
            <a:r>
              <a:rPr lang="de-AT" baseline="0" dirty="0" smtClean="0"/>
              <a:t> </a:t>
            </a:r>
            <a:r>
              <a:rPr lang="de-AT" baseline="0" dirty="0" err="1" smtClean="0"/>
              <a:t>influences</a:t>
            </a:r>
            <a:r>
              <a:rPr lang="de-AT" baseline="0" dirty="0" smtClean="0"/>
              <a:t> </a:t>
            </a:r>
            <a:r>
              <a:rPr lang="de-AT" baseline="0" dirty="0" err="1" smtClean="0"/>
              <a:t>freight</a:t>
            </a:r>
            <a:r>
              <a:rPr lang="de-AT" baseline="0" dirty="0" smtClean="0"/>
              <a:t> </a:t>
            </a:r>
            <a:r>
              <a:rPr lang="de-AT" baseline="0" dirty="0" err="1" smtClean="0"/>
              <a:t>transport</a:t>
            </a:r>
            <a:endParaRPr lang="de-AT" baseline="0" dirty="0" smtClean="0"/>
          </a:p>
          <a:p>
            <a:pPr marL="171193" indent="-171193">
              <a:buFont typeface="Arial" panose="020B0604020202020204" pitchFamily="34" charset="0"/>
              <a:buChar char="•"/>
            </a:pPr>
            <a:r>
              <a:rPr lang="de-AT" baseline="0" dirty="0" err="1" smtClean="0"/>
              <a:t>Recessions</a:t>
            </a:r>
            <a:r>
              <a:rPr lang="de-AT" baseline="0" dirty="0" smtClean="0"/>
              <a:t> </a:t>
            </a:r>
            <a:r>
              <a:rPr lang="de-AT" baseline="0" dirty="0" err="1" smtClean="0"/>
              <a:t>reading</a:t>
            </a:r>
            <a:r>
              <a:rPr lang="de-AT" baseline="0" dirty="0" smtClean="0"/>
              <a:t> </a:t>
            </a:r>
            <a:r>
              <a:rPr lang="de-AT" baseline="0" dirty="0" err="1" smtClean="0"/>
              <a:t>when</a:t>
            </a:r>
            <a:r>
              <a:rPr lang="de-AT" baseline="0" dirty="0" smtClean="0"/>
              <a:t> </a:t>
            </a:r>
            <a:r>
              <a:rPr lang="de-AT" baseline="0" dirty="0" err="1" smtClean="0"/>
              <a:t>shopping</a:t>
            </a:r>
            <a:r>
              <a:rPr lang="de-AT" baseline="0" dirty="0" smtClean="0"/>
              <a:t> online, </a:t>
            </a:r>
            <a:r>
              <a:rPr lang="de-AT" baseline="0" dirty="0" err="1" smtClean="0"/>
              <a:t>this</a:t>
            </a:r>
            <a:r>
              <a:rPr lang="de-AT" baseline="0" dirty="0" smtClean="0"/>
              <a:t> </a:t>
            </a:r>
            <a:r>
              <a:rPr lang="de-AT" baseline="0" dirty="0" err="1" smtClean="0"/>
              <a:t>could</a:t>
            </a:r>
            <a:r>
              <a:rPr lang="de-AT" baseline="0" dirty="0" smtClean="0"/>
              <a:t> </a:t>
            </a:r>
            <a:r>
              <a:rPr lang="de-AT" baseline="0" dirty="0" err="1" smtClean="0"/>
              <a:t>avoid</a:t>
            </a:r>
            <a:r>
              <a:rPr lang="de-AT" baseline="0" dirty="0" smtClean="0"/>
              <a:t> </a:t>
            </a:r>
            <a:r>
              <a:rPr lang="de-AT" baseline="0" dirty="0" err="1" smtClean="0"/>
              <a:t>returns</a:t>
            </a:r>
            <a:endParaRPr lang="de-AT" baseline="0" dirty="0" smtClean="0"/>
          </a:p>
          <a:p>
            <a:pPr marL="171193" indent="-171193">
              <a:buFont typeface="Arial" panose="020B0604020202020204" pitchFamily="34" charset="0"/>
              <a:buChar char="•"/>
            </a:pPr>
            <a:r>
              <a:rPr lang="de-AT" baseline="0" dirty="0" err="1" smtClean="0"/>
              <a:t>No</a:t>
            </a:r>
            <a:r>
              <a:rPr lang="de-AT" baseline="0" dirty="0" smtClean="0"/>
              <a:t> </a:t>
            </a:r>
            <a:r>
              <a:rPr lang="de-AT" baseline="0" dirty="0" err="1" smtClean="0"/>
              <a:t>weekling</a:t>
            </a:r>
            <a:r>
              <a:rPr lang="de-AT" baseline="0" dirty="0" smtClean="0"/>
              <a:t> </a:t>
            </a:r>
            <a:r>
              <a:rPr lang="de-AT" baseline="0" dirty="0" err="1" smtClean="0"/>
              <a:t>shopping</a:t>
            </a:r>
            <a:r>
              <a:rPr lang="de-AT" baseline="0" dirty="0" smtClean="0"/>
              <a:t> </a:t>
            </a:r>
            <a:r>
              <a:rPr lang="de-AT" baseline="0" dirty="0" err="1" smtClean="0"/>
              <a:t>by</a:t>
            </a:r>
            <a:r>
              <a:rPr lang="de-AT" baseline="0" dirty="0" smtClean="0"/>
              <a:t> </a:t>
            </a:r>
            <a:r>
              <a:rPr lang="de-AT" baseline="0" dirty="0" err="1" smtClean="0"/>
              <a:t>car</a:t>
            </a:r>
            <a:endParaRPr lang="de-AT" baseline="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2</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err="1" smtClean="0"/>
              <a:t>Especially</a:t>
            </a:r>
            <a:r>
              <a:rPr lang="de-DE" dirty="0" smtClean="0"/>
              <a:t> in </a:t>
            </a:r>
            <a:r>
              <a:rPr lang="de-DE" dirty="0" err="1" smtClean="0"/>
              <a:t>the</a:t>
            </a:r>
            <a:r>
              <a:rPr lang="de-DE" dirty="0" smtClean="0"/>
              <a:t> </a:t>
            </a:r>
            <a:r>
              <a:rPr lang="de-DE" dirty="0" err="1" smtClean="0"/>
              <a:t>case</a:t>
            </a:r>
            <a:r>
              <a:rPr lang="de-DE" dirty="0" smtClean="0"/>
              <a:t> </a:t>
            </a:r>
            <a:r>
              <a:rPr lang="de-DE" dirty="0" err="1" smtClean="0"/>
              <a:t>of</a:t>
            </a:r>
            <a:r>
              <a:rPr lang="de-DE" dirty="0" smtClean="0"/>
              <a:t> block </a:t>
            </a:r>
            <a:r>
              <a:rPr lang="de-DE" dirty="0" err="1" smtClean="0"/>
              <a:t>trains</a:t>
            </a:r>
            <a:r>
              <a:rPr lang="de-DE" dirty="0" smtClean="0"/>
              <a:t> </a:t>
            </a:r>
            <a:r>
              <a:rPr lang="de-DE" dirty="0" err="1" smtClean="0"/>
              <a:t>or</a:t>
            </a:r>
            <a:r>
              <a:rPr lang="de-DE" dirty="0" smtClean="0"/>
              <a:t> </a:t>
            </a:r>
            <a:r>
              <a:rPr lang="de-DE" dirty="0" err="1" smtClean="0"/>
              <a:t>direct</a:t>
            </a:r>
            <a:r>
              <a:rPr lang="de-DE" dirty="0" smtClean="0"/>
              <a:t> </a:t>
            </a:r>
            <a:r>
              <a:rPr lang="de-DE" dirty="0" err="1" smtClean="0"/>
              <a:t>trains</a:t>
            </a:r>
            <a:r>
              <a:rPr lang="de-DE" dirty="0" smtClean="0"/>
              <a:t>,</a:t>
            </a:r>
            <a:r>
              <a:rPr lang="de-DE" baseline="0" dirty="0" smtClean="0"/>
              <a:t> </a:t>
            </a:r>
            <a:r>
              <a:rPr lang="de-DE" baseline="0" dirty="0" err="1" smtClean="0"/>
              <a:t>rail</a:t>
            </a:r>
            <a:r>
              <a:rPr lang="de-DE" baseline="0" dirty="0" smtClean="0"/>
              <a:t> </a:t>
            </a:r>
            <a:r>
              <a:rPr lang="de-DE" baseline="0" dirty="0" err="1" smtClean="0"/>
              <a:t>cans</a:t>
            </a:r>
            <a:r>
              <a:rPr lang="de-DE" baseline="0" dirty="0" smtClean="0"/>
              <a:t> score </a:t>
            </a:r>
            <a:r>
              <a:rPr lang="de-DE" baseline="0" dirty="0" err="1" smtClean="0"/>
              <a:t>with</a:t>
            </a:r>
            <a:r>
              <a:rPr lang="de-DE" baseline="0" dirty="0" smtClean="0"/>
              <a:t> a fast </a:t>
            </a:r>
            <a:r>
              <a:rPr lang="de-DE" baseline="0" dirty="0" err="1" smtClean="0"/>
              <a:t>transport</a:t>
            </a:r>
            <a:r>
              <a:rPr lang="de-DE" baseline="0" dirty="0" smtClean="0"/>
              <a:t> </a:t>
            </a:r>
            <a:r>
              <a:rPr lang="de-DE" baseline="0" dirty="0" err="1" smtClean="0"/>
              <a:t>speed</a:t>
            </a:r>
            <a:r>
              <a:rPr lang="de-DE" baseline="0" dirty="0" smtClean="0"/>
              <a:t>. 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motde</a:t>
            </a:r>
            <a:r>
              <a:rPr lang="de-DE" baseline="0" dirty="0" smtClean="0"/>
              <a:t> </a:t>
            </a:r>
            <a:r>
              <a:rPr lang="de-DE" baseline="0" dirty="0" err="1" smtClean="0"/>
              <a:t>is</a:t>
            </a:r>
            <a:r>
              <a:rPr lang="de-DE" baseline="0" dirty="0" smtClean="0"/>
              <a:t> </a:t>
            </a:r>
            <a:r>
              <a:rPr lang="de-DE" baseline="0" dirty="0" err="1" smtClean="0"/>
              <a:t>mass-efficient</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transports</a:t>
            </a:r>
            <a:r>
              <a:rPr lang="de-DE" baseline="0" dirty="0" smtClean="0"/>
              <a:t> </a:t>
            </a:r>
            <a:r>
              <a:rPr lang="de-DE" baseline="0" dirty="0" err="1" smtClean="0"/>
              <a:t>are</a:t>
            </a:r>
            <a:r>
              <a:rPr lang="de-DE" baseline="0" dirty="0" smtClean="0"/>
              <a:t> </a:t>
            </a:r>
            <a:r>
              <a:rPr lang="de-DE" baseline="0" dirty="0" err="1" smtClean="0"/>
              <a:t>predictable</a:t>
            </a:r>
            <a:r>
              <a:rPr lang="de-DE" baseline="0" dirty="0" smtClean="0"/>
              <a:t>. Due </a:t>
            </a:r>
            <a:r>
              <a:rPr lang="de-DE" baseline="0" dirty="0" err="1" smtClean="0"/>
              <a:t>to</a:t>
            </a:r>
            <a:r>
              <a:rPr lang="de-DE" baseline="0" dirty="0" smtClean="0"/>
              <a:t> </a:t>
            </a:r>
            <a:r>
              <a:rPr lang="de-DE" baseline="0" dirty="0" err="1" smtClean="0"/>
              <a:t>standards</a:t>
            </a:r>
            <a:r>
              <a:rPr lang="de-DE" baseline="0" dirty="0" smtClean="0"/>
              <a:t>, </a:t>
            </a:r>
            <a:r>
              <a:rPr lang="de-DE" baseline="0" dirty="0" err="1" smtClean="0"/>
              <a:t>the</a:t>
            </a:r>
            <a:r>
              <a:rPr lang="de-DE" baseline="0" dirty="0" smtClean="0"/>
              <a:t> </a:t>
            </a:r>
            <a:r>
              <a:rPr lang="de-DE" baseline="0" dirty="0" err="1" smtClean="0"/>
              <a:t>safety</a:t>
            </a:r>
            <a:r>
              <a:rPr lang="de-DE" baseline="0" dirty="0" smtClean="0"/>
              <a:t> </a:t>
            </a:r>
            <a:r>
              <a:rPr lang="de-DE" baseline="0" dirty="0" err="1" smtClean="0"/>
              <a:t>level</a:t>
            </a:r>
            <a:r>
              <a:rPr lang="de-DE" baseline="0" dirty="0" smtClean="0"/>
              <a:t> </a:t>
            </a:r>
            <a:r>
              <a:rPr lang="de-DE" baseline="0" dirty="0" err="1" smtClean="0"/>
              <a:t>is</a:t>
            </a:r>
            <a:r>
              <a:rPr lang="de-DE" baseline="0" dirty="0" smtClean="0"/>
              <a:t> </a:t>
            </a:r>
            <a:r>
              <a:rPr lang="de-DE" baseline="0" dirty="0" err="1" smtClean="0"/>
              <a:t>very</a:t>
            </a:r>
            <a:r>
              <a:rPr lang="de-DE" baseline="0" dirty="0" smtClean="0"/>
              <a:t> high. In </a:t>
            </a:r>
            <a:r>
              <a:rPr lang="de-DE" baseline="0" dirty="0" err="1" smtClean="0"/>
              <a:t>contrast</a:t>
            </a:r>
            <a:r>
              <a:rPr lang="de-DE" baseline="0" dirty="0" smtClean="0"/>
              <a:t> </a:t>
            </a:r>
            <a:r>
              <a:rPr lang="de-DE" baseline="0" dirty="0" err="1" smtClean="0"/>
              <a:t>to</a:t>
            </a:r>
            <a:r>
              <a:rPr lang="de-DE" baseline="0" dirty="0" smtClean="0"/>
              <a:t> </a:t>
            </a:r>
            <a:r>
              <a:rPr lang="de-DE" baseline="0" dirty="0" err="1" smtClean="0"/>
              <a:t>road</a:t>
            </a:r>
            <a:r>
              <a:rPr lang="de-DE" baseline="0" dirty="0" smtClean="0"/>
              <a:t> </a:t>
            </a:r>
            <a:r>
              <a:rPr lang="de-DE" baseline="0" dirty="0" err="1" smtClean="0"/>
              <a:t>transport</a:t>
            </a:r>
            <a:r>
              <a:rPr lang="de-DE" baseline="0" dirty="0" smtClean="0"/>
              <a:t>, </a:t>
            </a:r>
            <a:r>
              <a:rPr lang="de-DE" baseline="0" dirty="0" err="1" smtClean="0"/>
              <a:t>transport</a:t>
            </a:r>
            <a:r>
              <a:rPr lang="de-DE" baseline="0" dirty="0" smtClean="0"/>
              <a:t> </a:t>
            </a:r>
            <a:r>
              <a:rPr lang="de-DE" baseline="0" dirty="0" err="1" smtClean="0"/>
              <a:t>prices</a:t>
            </a:r>
            <a:r>
              <a:rPr lang="de-DE" baseline="0" dirty="0" smtClean="0"/>
              <a:t> </a:t>
            </a:r>
            <a:r>
              <a:rPr lang="de-DE" baseline="0" dirty="0" err="1" smtClean="0"/>
              <a:t>are</a:t>
            </a:r>
            <a:r>
              <a:rPr lang="de-DE" baseline="0" dirty="0" smtClean="0"/>
              <a:t> not </a:t>
            </a:r>
            <a:r>
              <a:rPr lang="de-DE" baseline="0" dirty="0" err="1" smtClean="0"/>
              <a:t>influenced</a:t>
            </a:r>
            <a:r>
              <a:rPr lang="de-DE" baseline="0" dirty="0" smtClean="0"/>
              <a:t> </a:t>
            </a:r>
            <a:r>
              <a:rPr lang="de-DE" baseline="0" dirty="0" err="1" smtClean="0"/>
              <a:t>by</a:t>
            </a:r>
            <a:r>
              <a:rPr lang="de-DE" baseline="0" dirty="0" smtClean="0"/>
              <a:t> </a:t>
            </a:r>
            <a:r>
              <a:rPr lang="de-DE" baseline="0" dirty="0" err="1" smtClean="0"/>
              <a:t>tolls</a:t>
            </a:r>
            <a:r>
              <a:rPr lang="de-DE" baseline="0" dirty="0" smtClean="0"/>
              <a:t> </a:t>
            </a:r>
            <a:r>
              <a:rPr lang="de-DE" baseline="0" dirty="0" err="1" smtClean="0"/>
              <a:t>and</a:t>
            </a:r>
            <a:r>
              <a:rPr lang="de-DE" baseline="0" dirty="0" smtClean="0"/>
              <a:t> </a:t>
            </a:r>
            <a:r>
              <a:rPr lang="de-DE" baseline="0" dirty="0" err="1" smtClean="0"/>
              <a:t>can</a:t>
            </a:r>
            <a:r>
              <a:rPr lang="de-DE" baseline="0" dirty="0" smtClean="0"/>
              <a:t> </a:t>
            </a:r>
            <a:r>
              <a:rPr lang="de-DE" baseline="0" dirty="0" err="1" smtClean="0"/>
              <a:t>therefore</a:t>
            </a:r>
            <a:r>
              <a:rPr lang="de-DE" baseline="0" dirty="0" smtClean="0"/>
              <a:t> </a:t>
            </a:r>
            <a:r>
              <a:rPr lang="de-DE" baseline="0" dirty="0" err="1" smtClean="0"/>
              <a:t>be</a:t>
            </a:r>
            <a:r>
              <a:rPr lang="de-DE" baseline="0" dirty="0" smtClean="0"/>
              <a:t> </a:t>
            </a:r>
            <a:r>
              <a:rPr lang="de-DE" baseline="0" dirty="0" err="1" smtClean="0"/>
              <a:t>relatively</a:t>
            </a:r>
            <a:r>
              <a:rPr lang="de-DE" baseline="0" dirty="0" smtClean="0"/>
              <a:t> </a:t>
            </a:r>
            <a:r>
              <a:rPr lang="de-DE" baseline="0" dirty="0" err="1" smtClean="0"/>
              <a:t>favourable</a:t>
            </a:r>
            <a:r>
              <a:rPr lang="de-DE" baseline="0" dirty="0" smtClean="0"/>
              <a:t> </a:t>
            </a:r>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transported</a:t>
            </a:r>
            <a:r>
              <a:rPr lang="de-DE" baseline="0" dirty="0" smtClean="0"/>
              <a:t> </a:t>
            </a:r>
            <a:r>
              <a:rPr lang="de-DE" baseline="0" dirty="0" err="1" smtClean="0"/>
              <a:t>volume</a:t>
            </a:r>
            <a:r>
              <a:rPr lang="de-DE" baseline="0" dirty="0" smtClean="0"/>
              <a:t>. The </a:t>
            </a:r>
            <a:r>
              <a:rPr lang="de-DE" baseline="0" dirty="0" err="1" smtClean="0"/>
              <a:t>lower</a:t>
            </a:r>
            <a:r>
              <a:rPr lang="de-DE" baseline="0" dirty="0" smtClean="0"/>
              <a:t> CO2 </a:t>
            </a:r>
            <a:r>
              <a:rPr lang="de-DE" baseline="0" dirty="0" err="1" smtClean="0"/>
              <a:t>consumption</a:t>
            </a:r>
            <a:r>
              <a:rPr lang="de-DE" baseline="0" dirty="0" smtClean="0"/>
              <a:t> </a:t>
            </a:r>
            <a:r>
              <a:rPr lang="de-DE" baseline="0" dirty="0" err="1" smtClean="0"/>
              <a:t>compared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road</a:t>
            </a:r>
            <a:r>
              <a:rPr lang="de-DE" baseline="0" dirty="0" smtClean="0"/>
              <a:t> </a:t>
            </a:r>
            <a:r>
              <a:rPr lang="de-DE" baseline="0" dirty="0" err="1" smtClean="0"/>
              <a:t>can</a:t>
            </a:r>
            <a:r>
              <a:rPr lang="de-DE" baseline="0" dirty="0" smtClean="0"/>
              <a:t> also </a:t>
            </a:r>
            <a:r>
              <a:rPr lang="de-DE" baseline="0" dirty="0" err="1" smtClean="0"/>
              <a:t>be</a:t>
            </a:r>
            <a:r>
              <a:rPr lang="de-DE" baseline="0" dirty="0" smtClean="0"/>
              <a:t> </a:t>
            </a:r>
            <a:r>
              <a:rPr lang="de-DE" baseline="0" dirty="0" err="1" smtClean="0"/>
              <a:t>mentioned</a:t>
            </a:r>
            <a:r>
              <a:rPr lang="de-DE" baseline="0" dirty="0" smtClean="0"/>
              <a:t> </a:t>
            </a:r>
            <a:r>
              <a:rPr lang="de-DE" baseline="0" dirty="0" err="1" smtClean="0"/>
              <a:t>as</a:t>
            </a:r>
            <a:r>
              <a:rPr lang="de-DE" baseline="0" dirty="0" smtClean="0"/>
              <a:t> an </a:t>
            </a:r>
            <a:r>
              <a:rPr lang="de-DE" baseline="0" dirty="0" err="1" smtClean="0"/>
              <a:t>advantage</a:t>
            </a:r>
            <a:r>
              <a:rPr lang="de-DE" baseline="0" dirty="0" smtClean="0"/>
              <a:t>. </a:t>
            </a:r>
          </a:p>
          <a:p>
            <a:endParaRPr lang="de-DE" baseline="0" dirty="0" smtClean="0"/>
          </a:p>
          <a:p>
            <a:r>
              <a:rPr lang="de-DE" baseline="0" dirty="0" smtClean="0"/>
              <a:t>Due </a:t>
            </a:r>
            <a:r>
              <a:rPr lang="de-DE" baseline="0" dirty="0" err="1" smtClean="0"/>
              <a:t>to</a:t>
            </a:r>
            <a:r>
              <a:rPr lang="de-DE" baseline="0" dirty="0" smtClean="0"/>
              <a:t> </a:t>
            </a:r>
            <a:r>
              <a:rPr lang="de-DE" baseline="0" dirty="0" err="1" smtClean="0"/>
              <a:t>infrastructural</a:t>
            </a:r>
            <a:r>
              <a:rPr lang="de-DE" baseline="0" dirty="0" smtClean="0"/>
              <a:t> </a:t>
            </a:r>
            <a:r>
              <a:rPr lang="de-DE" baseline="0" dirty="0" err="1" smtClean="0"/>
              <a:t>differences</a:t>
            </a:r>
            <a:r>
              <a:rPr lang="de-DE" baseline="0" dirty="0" smtClean="0"/>
              <a:t>, </a:t>
            </a:r>
            <a:r>
              <a:rPr lang="de-DE" baseline="0" dirty="0" err="1" smtClean="0"/>
              <a:t>cross-border</a:t>
            </a:r>
            <a:r>
              <a:rPr lang="de-DE" baseline="0" dirty="0" smtClean="0"/>
              <a:t> </a:t>
            </a:r>
            <a:r>
              <a:rPr lang="de-DE" baseline="0" dirty="0" err="1" smtClean="0"/>
              <a:t>transport</a:t>
            </a:r>
            <a:r>
              <a:rPr lang="de-DE" baseline="0" dirty="0" smtClean="0"/>
              <a:t> </a:t>
            </a:r>
            <a:r>
              <a:rPr lang="de-DE" baseline="0" dirty="0" err="1" smtClean="0"/>
              <a:t>by</a:t>
            </a:r>
            <a:r>
              <a:rPr lang="de-DE" baseline="0" dirty="0" smtClean="0"/>
              <a:t> </a:t>
            </a:r>
            <a:r>
              <a:rPr lang="de-DE" baseline="0" dirty="0" err="1" smtClean="0"/>
              <a:t>rail</a:t>
            </a:r>
            <a:r>
              <a:rPr lang="de-DE" baseline="0" dirty="0" smtClean="0"/>
              <a:t> </a:t>
            </a:r>
            <a:r>
              <a:rPr lang="de-DE" baseline="0" dirty="0" err="1" smtClean="0"/>
              <a:t>is</a:t>
            </a:r>
            <a:r>
              <a:rPr lang="de-DE" baseline="0" dirty="0" smtClean="0"/>
              <a:t> still </a:t>
            </a:r>
            <a:r>
              <a:rPr lang="de-DE" baseline="0" dirty="0" err="1" smtClean="0"/>
              <a:t>difficult</a:t>
            </a:r>
            <a:r>
              <a:rPr lang="de-DE" baseline="0" dirty="0" smtClean="0"/>
              <a:t>. The </a:t>
            </a:r>
            <a:r>
              <a:rPr lang="de-DE" baseline="0" dirty="0" err="1" smtClean="0"/>
              <a:t>dependence</a:t>
            </a:r>
            <a:r>
              <a:rPr lang="de-DE" baseline="0" dirty="0" smtClean="0"/>
              <a:t> on </a:t>
            </a:r>
            <a:r>
              <a:rPr lang="de-DE" baseline="0" dirty="0" err="1" smtClean="0"/>
              <a:t>timetables</a:t>
            </a:r>
            <a:r>
              <a:rPr lang="de-DE" baseline="0" dirty="0" smtClean="0"/>
              <a:t> </a:t>
            </a:r>
            <a:r>
              <a:rPr lang="de-DE" baseline="0" dirty="0" err="1" smtClean="0"/>
              <a:t>impairs</a:t>
            </a:r>
            <a:r>
              <a:rPr lang="de-DE" baseline="0" dirty="0" smtClean="0"/>
              <a:t> </a:t>
            </a:r>
            <a:r>
              <a:rPr lang="de-DE" baseline="0" dirty="0" err="1" smtClean="0"/>
              <a:t>the</a:t>
            </a:r>
            <a:r>
              <a:rPr lang="de-DE" baseline="0" dirty="0" smtClean="0"/>
              <a:t> </a:t>
            </a:r>
            <a:r>
              <a:rPr lang="de-DE" baseline="0" dirty="0" err="1" smtClean="0"/>
              <a:t>flexibility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transports</a:t>
            </a:r>
            <a:r>
              <a:rPr lang="de-DE" baseline="0" dirty="0" smtClean="0"/>
              <a:t>. Tracking </a:t>
            </a:r>
            <a:r>
              <a:rPr lang="de-DE" baseline="0" dirty="0" err="1" smtClean="0"/>
              <a:t>shipments</a:t>
            </a:r>
            <a:r>
              <a:rPr lang="de-DE" baseline="0" dirty="0" smtClean="0"/>
              <a:t> </a:t>
            </a:r>
            <a:r>
              <a:rPr lang="de-DE" baseline="0" dirty="0" err="1" smtClean="0"/>
              <a:t>is</a:t>
            </a:r>
            <a:r>
              <a:rPr lang="de-DE" baseline="0" dirty="0" smtClean="0"/>
              <a:t> also </a:t>
            </a:r>
            <a:r>
              <a:rPr lang="de-DE" baseline="0" dirty="0" err="1" smtClean="0"/>
              <a:t>very</a:t>
            </a:r>
            <a:r>
              <a:rPr lang="de-DE" baseline="0" dirty="0" smtClean="0"/>
              <a:t> </a:t>
            </a:r>
            <a:r>
              <a:rPr lang="de-DE" baseline="0" dirty="0" err="1" smtClean="0"/>
              <a:t>difficult</a:t>
            </a:r>
            <a:r>
              <a:rPr lang="de-DE" baseline="0" dirty="0" smtClean="0"/>
              <a:t> </a:t>
            </a:r>
            <a:r>
              <a:rPr lang="de-DE" baseline="0" dirty="0" err="1" smtClean="0"/>
              <a:t>compared</a:t>
            </a:r>
            <a:r>
              <a:rPr lang="de-DE" baseline="0" dirty="0" smtClean="0"/>
              <a:t> </a:t>
            </a:r>
            <a:r>
              <a:rPr lang="de-DE" baseline="0" dirty="0" err="1" smtClean="0"/>
              <a:t>to</a:t>
            </a:r>
            <a:r>
              <a:rPr lang="de-DE" baseline="0" dirty="0" smtClean="0"/>
              <a:t> </a:t>
            </a:r>
            <a:r>
              <a:rPr lang="de-DE" baseline="0" dirty="0" err="1" smtClean="0"/>
              <a:t>road</a:t>
            </a:r>
            <a:r>
              <a:rPr lang="de-DE" baseline="0" dirty="0" smtClean="0"/>
              <a:t> </a:t>
            </a:r>
            <a:r>
              <a:rPr lang="de-DE" baseline="0" dirty="0" err="1" smtClean="0"/>
              <a:t>transport</a:t>
            </a:r>
            <a:r>
              <a:rPr lang="de-DE" baseline="0" dirty="0" smtClean="0"/>
              <a:t>. </a:t>
            </a:r>
            <a:r>
              <a:rPr lang="de-DE" baseline="0" dirty="0" err="1" smtClean="0"/>
              <a:t>Moreover</a:t>
            </a:r>
            <a:r>
              <a:rPr lang="de-DE" baseline="0" dirty="0" smtClean="0"/>
              <a:t>, </a:t>
            </a:r>
            <a:r>
              <a:rPr lang="de-DE" baseline="0" dirty="0" err="1" smtClean="0"/>
              <a:t>unlike</a:t>
            </a:r>
            <a:r>
              <a:rPr lang="de-DE" baseline="0" dirty="0" smtClean="0"/>
              <a:t> </a:t>
            </a:r>
            <a:r>
              <a:rPr lang="de-DE" baseline="0" dirty="0" err="1" smtClean="0"/>
              <a:t>air</a:t>
            </a:r>
            <a:r>
              <a:rPr lang="de-DE" baseline="0" dirty="0" smtClean="0"/>
              <a:t> </a:t>
            </a:r>
            <a:r>
              <a:rPr lang="de-DE" baseline="0" dirty="0" err="1" smtClean="0"/>
              <a:t>transport</a:t>
            </a:r>
            <a:r>
              <a:rPr lang="de-DE" baseline="0" dirty="0" smtClean="0"/>
              <a:t>, </a:t>
            </a:r>
            <a:r>
              <a:rPr lang="de-DE" baseline="0" dirty="0" err="1" smtClean="0"/>
              <a:t>rail</a:t>
            </a:r>
            <a:r>
              <a:rPr lang="de-DE" baseline="0" dirty="0" smtClean="0"/>
              <a:t> </a:t>
            </a:r>
            <a:r>
              <a:rPr lang="de-DE" baseline="0" dirty="0" err="1" smtClean="0"/>
              <a:t>transport</a:t>
            </a:r>
            <a:r>
              <a:rPr lang="de-DE" baseline="0" dirty="0" smtClean="0"/>
              <a:t> </a:t>
            </a:r>
            <a:r>
              <a:rPr lang="de-DE" baseline="0" dirty="0" err="1" smtClean="0"/>
              <a:t>does</a:t>
            </a:r>
            <a:r>
              <a:rPr lang="de-DE" baseline="0" dirty="0" smtClean="0"/>
              <a:t> not </a:t>
            </a:r>
            <a:r>
              <a:rPr lang="de-DE" baseline="0" dirty="0" err="1" smtClean="0"/>
              <a:t>enjoy</a:t>
            </a:r>
            <a:r>
              <a:rPr lang="de-DE" baseline="0" dirty="0" smtClean="0"/>
              <a:t> </a:t>
            </a:r>
            <a:r>
              <a:rPr lang="de-DE" baseline="0" dirty="0" err="1" smtClean="0"/>
              <a:t>any</a:t>
            </a:r>
            <a:r>
              <a:rPr lang="de-DE" baseline="0" dirty="0" smtClean="0"/>
              <a:t> </a:t>
            </a:r>
            <a:r>
              <a:rPr lang="de-DE" baseline="0" dirty="0" err="1" smtClean="0"/>
              <a:t>tax</a:t>
            </a:r>
            <a:r>
              <a:rPr lang="de-DE" baseline="0" dirty="0" smtClean="0"/>
              <a:t> </a:t>
            </a:r>
            <a:r>
              <a:rPr lang="de-DE" baseline="0" dirty="0" err="1" smtClean="0"/>
              <a:t>advantages</a:t>
            </a:r>
            <a:r>
              <a:rPr lang="de-DE" baseline="0" dirty="0" smtClean="0"/>
              <a:t>.  </a:t>
            </a:r>
            <a:endParaRPr lang="de-DE" dirty="0" smtClean="0"/>
          </a:p>
          <a:p>
            <a:endParaRPr lang="de-DE" baseline="0" dirty="0" smtClean="0"/>
          </a:p>
          <a:p>
            <a:r>
              <a:rPr lang="de-DE" dirty="0" smtClean="0"/>
              <a:t>Source: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Kille, Christian/ Schmidt , Norbert, „Wirtschaftliche Rahmenbedingungen des Güterverkehrs. Studie zum Vergleich der Verkehrsträger im Rahmen des Logistikprozesses in Deutschland“ (2008),</a:t>
            </a:r>
            <a:r>
              <a:rPr lang="en-GB" dirty="0" smtClean="0"/>
              <a:t> p. 54</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Online: </a:t>
            </a:r>
            <a:r>
              <a:rPr lang="de-DE" sz="1200" dirty="0" smtClean="0">
                <a:hlinkClick r:id="rId3"/>
              </a:rPr>
              <a:t>http://www.scs.fraunhofer.de/content/dam/scs/de/dokumente/studien/Wirtschaftliche_Rahmenbedingungen_des_Gueterverkehrs.pdf</a:t>
            </a:r>
            <a:r>
              <a:rPr lang="de-DE" sz="1200" dirty="0" smtClean="0"/>
              <a:t> [04.08.2016]</a:t>
            </a:r>
          </a:p>
          <a:p>
            <a:endParaRPr lang="en-GB" i="1" dirty="0"/>
          </a:p>
        </p:txBody>
      </p:sp>
      <p:sp>
        <p:nvSpPr>
          <p:cNvPr id="4" name="Slide Number Placeholder 3"/>
          <p:cNvSpPr>
            <a:spLocks noGrp="1"/>
          </p:cNvSpPr>
          <p:nvPr>
            <p:ph type="sldNum" sz="quarter" idx="10"/>
          </p:nvPr>
        </p:nvSpPr>
        <p:spPr/>
        <p:txBody>
          <a:bodyPr/>
          <a:lstStyle/>
          <a:p>
            <a:fld id="{56F06DAA-0A4E-4110-9797-3FB8CA0FEA93}" type="slidenum">
              <a:rPr lang="de-AT" smtClean="0"/>
              <a:t>20</a:t>
            </a:fld>
            <a:endParaRPr lang="de-AT" dirty="0"/>
          </a:p>
        </p:txBody>
      </p:sp>
    </p:spTree>
    <p:extLst>
      <p:ext uri="{BB962C8B-B14F-4D97-AF65-F5344CB8AC3E}">
        <p14:creationId xmlns:p14="http://schemas.microsoft.com/office/powerpoint/2010/main" val="158141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err="1" smtClean="0"/>
              <a:t>Above</a:t>
            </a:r>
            <a:r>
              <a:rPr lang="de-DE" baseline="0" dirty="0" smtClean="0"/>
              <a:t> all </a:t>
            </a:r>
            <a:r>
              <a:rPr lang="de-DE" baseline="0" dirty="0" err="1" smtClean="0"/>
              <a:t>t</a:t>
            </a:r>
            <a:r>
              <a:rPr lang="de-DE" dirty="0" err="1" smtClean="0"/>
              <a:t>he</a:t>
            </a:r>
            <a:r>
              <a:rPr lang="de-DE" dirty="0" smtClean="0"/>
              <a:t> </a:t>
            </a:r>
            <a:r>
              <a:rPr lang="de-DE" dirty="0" err="1" smtClean="0"/>
              <a:t>strengths</a:t>
            </a:r>
            <a:r>
              <a:rPr lang="de-DE" dirty="0" smtClean="0"/>
              <a:t> </a:t>
            </a:r>
            <a:r>
              <a:rPr lang="de-DE" dirty="0" err="1" smtClean="0"/>
              <a:t>of</a:t>
            </a:r>
            <a:r>
              <a:rPr lang="de-DE" dirty="0" smtClean="0"/>
              <a:t> </a:t>
            </a:r>
            <a:r>
              <a:rPr lang="de-DE" dirty="0" err="1" smtClean="0"/>
              <a:t>Danube</a:t>
            </a:r>
            <a:r>
              <a:rPr lang="de-DE" dirty="0" smtClean="0"/>
              <a:t> </a:t>
            </a:r>
            <a:r>
              <a:rPr lang="de-DE" dirty="0" err="1" smtClean="0"/>
              <a:t>navigation</a:t>
            </a:r>
            <a:r>
              <a:rPr lang="de-DE" baseline="0" dirty="0" smtClean="0"/>
              <a:t> </a:t>
            </a:r>
            <a:r>
              <a:rPr lang="de-DE" baseline="0" dirty="0" err="1" smtClean="0"/>
              <a:t>are</a:t>
            </a:r>
            <a:r>
              <a:rPr lang="de-DE" baseline="0" dirty="0" smtClean="0"/>
              <a:t> in </a:t>
            </a:r>
            <a:r>
              <a:rPr lang="de-DE" baseline="0" dirty="0" err="1" smtClean="0"/>
              <a:t>its</a:t>
            </a:r>
            <a:r>
              <a:rPr lang="de-DE" baseline="0" dirty="0" smtClean="0"/>
              <a:t> </a:t>
            </a:r>
            <a:r>
              <a:rPr lang="de-DE" baseline="0" dirty="0" err="1" smtClean="0"/>
              <a:t>ability</a:t>
            </a:r>
            <a:r>
              <a:rPr lang="de-DE" baseline="0" dirty="0" smtClean="0"/>
              <a:t> </a:t>
            </a:r>
            <a:r>
              <a:rPr lang="de-DE" baseline="0" dirty="0" err="1" smtClean="0"/>
              <a:t>to</a:t>
            </a:r>
            <a:r>
              <a:rPr lang="de-DE" baseline="0" dirty="0" smtClean="0"/>
              <a:t> </a:t>
            </a:r>
            <a:r>
              <a:rPr lang="de-DE" baseline="0" dirty="0" err="1" smtClean="0"/>
              <a:t>transport</a:t>
            </a:r>
            <a:r>
              <a:rPr lang="de-DE" baseline="0" dirty="0" smtClean="0"/>
              <a:t> large </a:t>
            </a:r>
            <a:r>
              <a:rPr lang="de-DE" baseline="0" dirty="0" err="1" smtClean="0"/>
              <a:t>quantities</a:t>
            </a:r>
            <a:r>
              <a:rPr lang="de-DE" baseline="0" dirty="0" smtClean="0"/>
              <a:t> per </a:t>
            </a:r>
            <a:r>
              <a:rPr lang="de-DE" baseline="0" dirty="0" err="1" smtClean="0"/>
              <a:t>ship</a:t>
            </a:r>
            <a:r>
              <a:rPr lang="de-DE" baseline="0" dirty="0" smtClean="0"/>
              <a:t> </a:t>
            </a:r>
            <a:r>
              <a:rPr lang="de-DE" baseline="0" dirty="0" err="1" smtClean="0"/>
              <a:t>unit</a:t>
            </a:r>
            <a:r>
              <a:rPr lang="de-DE" baseline="0" dirty="0" smtClean="0"/>
              <a:t>, </a:t>
            </a:r>
            <a:r>
              <a:rPr lang="de-DE" baseline="0" dirty="0" err="1" smtClean="0"/>
              <a:t>its</a:t>
            </a:r>
            <a:r>
              <a:rPr lang="de-DE" baseline="0" dirty="0" smtClean="0"/>
              <a:t> </a:t>
            </a:r>
            <a:r>
              <a:rPr lang="de-DE" baseline="0" dirty="0" err="1" smtClean="0"/>
              <a:t>favourable</a:t>
            </a:r>
            <a:r>
              <a:rPr lang="de-DE" baseline="0" dirty="0" smtClean="0"/>
              <a:t> </a:t>
            </a:r>
            <a:r>
              <a:rPr lang="de-DE" baseline="0" dirty="0" err="1" smtClean="0"/>
              <a:t>tansport</a:t>
            </a:r>
            <a:r>
              <a:rPr lang="de-DE" baseline="0" dirty="0" smtClean="0"/>
              <a:t> </a:t>
            </a:r>
            <a:r>
              <a:rPr lang="de-DE" baseline="0" dirty="0" err="1" smtClean="0"/>
              <a:t>costs</a:t>
            </a:r>
            <a:r>
              <a:rPr lang="de-DE" baseline="0" dirty="0" smtClean="0"/>
              <a:t> </a:t>
            </a:r>
            <a:r>
              <a:rPr lang="de-DE" baseline="0" dirty="0" err="1" smtClean="0"/>
              <a:t>and</a:t>
            </a:r>
            <a:r>
              <a:rPr lang="de-DE" baseline="0" dirty="0" smtClean="0"/>
              <a:t> </a:t>
            </a:r>
            <a:r>
              <a:rPr lang="de-DE" baseline="0" dirty="0" err="1" smtClean="0"/>
              <a:t>its</a:t>
            </a:r>
            <a:r>
              <a:rPr lang="de-DE" baseline="0" dirty="0" smtClean="0"/>
              <a:t> environmental </a:t>
            </a:r>
            <a:r>
              <a:rPr lang="de-DE" baseline="0" dirty="0" err="1" smtClean="0"/>
              <a:t>friendliness</a:t>
            </a:r>
            <a:r>
              <a:rPr lang="de-DE" baseline="0" dirty="0" smtClean="0"/>
              <a:t>. In </a:t>
            </a:r>
            <a:r>
              <a:rPr lang="de-DE" baseline="0" dirty="0" err="1" smtClean="0"/>
              <a:t>addition</a:t>
            </a:r>
            <a:r>
              <a:rPr lang="de-DE" baseline="0" dirty="0" smtClean="0"/>
              <a:t>, </a:t>
            </a:r>
            <a:r>
              <a:rPr lang="de-DE" baseline="0" dirty="0" err="1" smtClean="0"/>
              <a:t>it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used</a:t>
            </a:r>
            <a:r>
              <a:rPr lang="de-DE" baseline="0" dirty="0" smtClean="0"/>
              <a:t> </a:t>
            </a:r>
            <a:r>
              <a:rPr lang="de-DE" baseline="0" dirty="0" err="1" smtClean="0"/>
              <a:t>around</a:t>
            </a:r>
            <a:r>
              <a:rPr lang="de-DE" baseline="0" dirty="0" smtClean="0"/>
              <a:t> </a:t>
            </a:r>
            <a:r>
              <a:rPr lang="de-DE" baseline="0" dirty="0" err="1" smtClean="0"/>
              <a:t>the</a:t>
            </a:r>
            <a:r>
              <a:rPr lang="de-DE" baseline="0" dirty="0" smtClean="0"/>
              <a:t> </a:t>
            </a:r>
            <a:r>
              <a:rPr lang="de-DE" baseline="0" dirty="0" err="1" smtClean="0"/>
              <a:t>clock</a:t>
            </a:r>
            <a:r>
              <a:rPr lang="de-DE" baseline="0" dirty="0" smtClean="0"/>
              <a:t> (e.g. </a:t>
            </a:r>
            <a:r>
              <a:rPr lang="de-DE" baseline="0" dirty="0" err="1" smtClean="0"/>
              <a:t>no</a:t>
            </a:r>
            <a:r>
              <a:rPr lang="de-DE" baseline="0" dirty="0" smtClean="0"/>
              <a:t> </a:t>
            </a:r>
            <a:r>
              <a:rPr lang="de-DE" baseline="0" dirty="0" err="1" smtClean="0"/>
              <a:t>weekend</a:t>
            </a:r>
            <a:r>
              <a:rPr lang="de-DE" baseline="0" dirty="0" smtClean="0"/>
              <a:t> </a:t>
            </a:r>
            <a:r>
              <a:rPr lang="de-DE" baseline="0" dirty="0" err="1" smtClean="0"/>
              <a:t>or</a:t>
            </a:r>
            <a:r>
              <a:rPr lang="de-DE" baseline="0" dirty="0" smtClean="0"/>
              <a:t> </a:t>
            </a:r>
            <a:r>
              <a:rPr lang="de-DE" baseline="0" dirty="0" err="1" smtClean="0"/>
              <a:t>night</a:t>
            </a:r>
            <a:r>
              <a:rPr lang="de-DE" baseline="0" dirty="0" smtClean="0"/>
              <a:t> </a:t>
            </a:r>
            <a:r>
              <a:rPr lang="de-DE" baseline="0" dirty="0" err="1" smtClean="0"/>
              <a:t>driving</a:t>
            </a:r>
            <a:r>
              <a:rPr lang="de-DE" baseline="0" dirty="0" smtClean="0"/>
              <a:t> </a:t>
            </a:r>
            <a:r>
              <a:rPr lang="de-DE" baseline="0" dirty="0" err="1" smtClean="0"/>
              <a:t>ban</a:t>
            </a:r>
            <a:r>
              <a:rPr lang="de-DE" baseline="0" dirty="0" smtClean="0"/>
              <a:t>) </a:t>
            </a:r>
            <a:r>
              <a:rPr lang="de-DE" baseline="0" dirty="0" err="1" smtClean="0"/>
              <a:t>and</a:t>
            </a:r>
            <a:r>
              <a:rPr lang="de-DE" baseline="0" dirty="0" smtClean="0"/>
              <a:t> </a:t>
            </a:r>
            <a:r>
              <a:rPr lang="de-DE" baseline="0" dirty="0" err="1" smtClean="0"/>
              <a:t>has</a:t>
            </a:r>
            <a:r>
              <a:rPr lang="de-DE" baseline="0" dirty="0" smtClean="0"/>
              <a:t> a high </a:t>
            </a:r>
            <a:r>
              <a:rPr lang="de-DE" baseline="0" dirty="0" err="1" smtClean="0"/>
              <a:t>level</a:t>
            </a:r>
            <a:r>
              <a:rPr lang="de-DE" baseline="0" dirty="0" smtClean="0"/>
              <a:t> </a:t>
            </a:r>
            <a:r>
              <a:rPr lang="de-DE" baseline="0" dirty="0" err="1" smtClean="0"/>
              <a:t>of</a:t>
            </a:r>
            <a:r>
              <a:rPr lang="de-DE" baseline="0" dirty="0" smtClean="0"/>
              <a:t> </a:t>
            </a:r>
            <a:r>
              <a:rPr lang="de-DE" baseline="0" dirty="0" err="1" smtClean="0"/>
              <a:t>safety</a:t>
            </a:r>
            <a:r>
              <a:rPr lang="de-DE" baseline="0" dirty="0" smtClean="0"/>
              <a:t> </a:t>
            </a:r>
            <a:r>
              <a:rPr lang="de-DE" baseline="0" dirty="0" err="1" smtClean="0"/>
              <a:t>and</a:t>
            </a:r>
            <a:r>
              <a:rPr lang="de-DE" baseline="0" dirty="0" smtClean="0"/>
              <a:t> </a:t>
            </a:r>
            <a:r>
              <a:rPr lang="de-DE" baseline="0" dirty="0" err="1" smtClean="0"/>
              <a:t>low</a:t>
            </a:r>
            <a:r>
              <a:rPr lang="de-DE" baseline="0" dirty="0" smtClean="0"/>
              <a:t> </a:t>
            </a:r>
            <a:r>
              <a:rPr lang="de-DE" baseline="0" dirty="0" err="1" smtClean="0"/>
              <a:t>infrastructure</a:t>
            </a:r>
            <a:r>
              <a:rPr lang="de-DE" baseline="0" dirty="0" smtClean="0"/>
              <a:t> </a:t>
            </a:r>
            <a:r>
              <a:rPr lang="de-DE" baseline="0" dirty="0" err="1" smtClean="0"/>
              <a:t>costs</a:t>
            </a:r>
            <a:r>
              <a:rPr lang="de-DE" baseline="0" dirty="0" smtClean="0"/>
              <a:t>. </a:t>
            </a:r>
          </a:p>
          <a:p>
            <a:r>
              <a:rPr lang="de-DE" baseline="0" dirty="0" smtClean="0"/>
              <a:t> </a:t>
            </a:r>
            <a:endParaRPr lang="de-DE" dirty="0" smtClean="0"/>
          </a:p>
          <a:p>
            <a:r>
              <a:rPr lang="de-DE" dirty="0" smtClean="0"/>
              <a:t>The </a:t>
            </a:r>
            <a:r>
              <a:rPr lang="de-DE" dirty="0" err="1" smtClean="0"/>
              <a:t>weaknesses</a:t>
            </a:r>
            <a:r>
              <a:rPr lang="de-DE" dirty="0" smtClean="0"/>
              <a:t> </a:t>
            </a:r>
            <a:r>
              <a:rPr lang="de-DE" dirty="0" err="1" smtClean="0"/>
              <a:t>lie</a:t>
            </a:r>
            <a:r>
              <a:rPr lang="de-DE" baseline="0" dirty="0" smtClean="0"/>
              <a:t> in </a:t>
            </a:r>
            <a:r>
              <a:rPr lang="de-DE" baseline="0" dirty="0" err="1" smtClean="0"/>
              <a:t>the</a:t>
            </a:r>
            <a:r>
              <a:rPr lang="de-DE" baseline="0" dirty="0" smtClean="0"/>
              <a:t> </a:t>
            </a:r>
            <a:r>
              <a:rPr lang="de-DE" baseline="0" dirty="0" err="1" smtClean="0"/>
              <a:t>dependency</a:t>
            </a:r>
            <a:r>
              <a:rPr lang="de-DE" baseline="0" dirty="0" smtClean="0"/>
              <a:t> on </a:t>
            </a:r>
            <a:r>
              <a:rPr lang="de-DE" baseline="0" dirty="0" err="1" smtClean="0"/>
              <a:t>fluctuating</a:t>
            </a:r>
            <a:r>
              <a:rPr lang="de-DE" baseline="0" dirty="0" smtClean="0"/>
              <a:t> </a:t>
            </a:r>
            <a:r>
              <a:rPr lang="de-DE" baseline="0" dirty="0" err="1" smtClean="0"/>
              <a:t>fairway</a:t>
            </a:r>
            <a:r>
              <a:rPr lang="de-DE" baseline="0" dirty="0" smtClean="0"/>
              <a:t> </a:t>
            </a:r>
            <a:r>
              <a:rPr lang="de-DE" baseline="0" dirty="0" err="1" smtClean="0"/>
              <a:t>conditions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associated</a:t>
            </a:r>
            <a:r>
              <a:rPr lang="de-DE" baseline="0" dirty="0" smtClean="0"/>
              <a:t> </a:t>
            </a:r>
            <a:r>
              <a:rPr lang="de-DE" baseline="0" dirty="0" err="1" smtClean="0"/>
              <a:t>varying</a:t>
            </a:r>
            <a:r>
              <a:rPr lang="de-DE" baseline="0" dirty="0" smtClean="0"/>
              <a:t> </a:t>
            </a:r>
            <a:r>
              <a:rPr lang="de-DE" baseline="0" dirty="0" err="1" smtClean="0"/>
              <a:t>degree</a:t>
            </a:r>
            <a:r>
              <a:rPr lang="de-DE" baseline="0" dirty="0" smtClean="0"/>
              <a:t> </a:t>
            </a:r>
            <a:r>
              <a:rPr lang="de-DE" baseline="0" dirty="0" err="1" smtClean="0"/>
              <a:t>of</a:t>
            </a:r>
            <a:r>
              <a:rPr lang="de-DE" baseline="0" dirty="0" smtClean="0"/>
              <a:t> </a:t>
            </a:r>
            <a:r>
              <a:rPr lang="de-DE" baseline="0" dirty="0" err="1" smtClean="0"/>
              <a:t>utilisation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ships</a:t>
            </a:r>
            <a:r>
              <a:rPr lang="de-DE" baseline="0" dirty="0" smtClean="0"/>
              <a:t>, </a:t>
            </a:r>
            <a:r>
              <a:rPr lang="de-DE" baseline="0" dirty="0" err="1" smtClean="0"/>
              <a:t>the</a:t>
            </a:r>
            <a:r>
              <a:rPr lang="de-DE" baseline="0" dirty="0" smtClean="0"/>
              <a:t> </a:t>
            </a:r>
            <a:r>
              <a:rPr lang="de-DE" baseline="0" dirty="0" err="1" smtClean="0"/>
              <a:t>low</a:t>
            </a:r>
            <a:r>
              <a:rPr lang="de-DE" baseline="0" dirty="0" smtClean="0"/>
              <a:t> </a:t>
            </a:r>
            <a:r>
              <a:rPr lang="de-DE" baseline="0" dirty="0" err="1" smtClean="0"/>
              <a:t>transport</a:t>
            </a:r>
            <a:r>
              <a:rPr lang="de-DE" baseline="0" dirty="0" smtClean="0"/>
              <a:t> </a:t>
            </a:r>
            <a:r>
              <a:rPr lang="de-DE" baseline="0" dirty="0" err="1" smtClean="0"/>
              <a:t>speed</a:t>
            </a:r>
            <a:r>
              <a:rPr lang="de-DE" baseline="0" dirty="0" smtClean="0"/>
              <a:t> </a:t>
            </a:r>
            <a:r>
              <a:rPr lang="de-DE" baseline="0" dirty="0" err="1" smtClean="0"/>
              <a:t>and</a:t>
            </a:r>
            <a:r>
              <a:rPr lang="de-DE" baseline="0" dirty="0" smtClean="0"/>
              <a:t> </a:t>
            </a:r>
            <a:r>
              <a:rPr lang="de-DE" baseline="0" dirty="0" err="1" smtClean="0"/>
              <a:t>the</a:t>
            </a:r>
            <a:r>
              <a:rPr lang="de-DE" baseline="0" dirty="0" smtClean="0"/>
              <a:t> </a:t>
            </a:r>
            <a:r>
              <a:rPr lang="de-DE" baseline="0" dirty="0" err="1" smtClean="0"/>
              <a:t>low</a:t>
            </a:r>
            <a:r>
              <a:rPr lang="de-DE" baseline="0" dirty="0" smtClean="0"/>
              <a:t> </a:t>
            </a:r>
            <a:r>
              <a:rPr lang="de-DE" baseline="0" dirty="0" err="1" smtClean="0"/>
              <a:t>network</a:t>
            </a:r>
            <a:r>
              <a:rPr lang="de-DE" baseline="0" dirty="0" smtClean="0"/>
              <a:t> </a:t>
            </a:r>
            <a:r>
              <a:rPr lang="de-DE" baseline="0" dirty="0" err="1" smtClean="0"/>
              <a:t>density</a:t>
            </a:r>
            <a:r>
              <a:rPr lang="de-DE" baseline="0" dirty="0" smtClean="0"/>
              <a:t>, </a:t>
            </a:r>
            <a:r>
              <a:rPr lang="de-DE" baseline="0" dirty="0" err="1" smtClean="0"/>
              <a:t>which</a:t>
            </a:r>
            <a:r>
              <a:rPr lang="de-DE" baseline="0" dirty="0" smtClean="0"/>
              <a:t> </a:t>
            </a:r>
            <a:r>
              <a:rPr lang="de-DE" baseline="0" dirty="0" err="1" smtClean="0"/>
              <a:t>often</a:t>
            </a:r>
            <a:r>
              <a:rPr lang="de-DE" baseline="0" dirty="0" smtClean="0"/>
              <a:t> </a:t>
            </a:r>
            <a:r>
              <a:rPr lang="de-DE" baseline="0" dirty="0" err="1" smtClean="0"/>
              <a:t>require</a:t>
            </a:r>
            <a:r>
              <a:rPr lang="de-DE" baseline="0" dirty="0" smtClean="0"/>
              <a:t> a </a:t>
            </a:r>
            <a:r>
              <a:rPr lang="de-DE" baseline="0" dirty="0" err="1" smtClean="0"/>
              <a:t>pre</a:t>
            </a:r>
            <a:r>
              <a:rPr lang="de-DE" baseline="0" dirty="0" smtClean="0"/>
              <a:t>- </a:t>
            </a:r>
            <a:r>
              <a:rPr lang="de-DE" baseline="0" dirty="0" err="1" smtClean="0"/>
              <a:t>and</a:t>
            </a:r>
            <a:r>
              <a:rPr lang="de-DE" baseline="0" dirty="0" smtClean="0"/>
              <a:t> post-</a:t>
            </a:r>
            <a:r>
              <a:rPr lang="de-DE" baseline="0" dirty="0" err="1" smtClean="0"/>
              <a:t>carriage</a:t>
            </a:r>
            <a:r>
              <a:rPr lang="de-DE" baseline="0" dirty="0" smtClean="0"/>
              <a:t> </a:t>
            </a:r>
            <a:r>
              <a:rPr lang="de-DE" baseline="0" dirty="0" err="1" smtClean="0"/>
              <a:t>by</a:t>
            </a:r>
            <a:r>
              <a:rPr lang="de-DE" baseline="0" dirty="0" smtClean="0"/>
              <a:t> </a:t>
            </a:r>
            <a:r>
              <a:rPr lang="de-DE" baseline="0" dirty="0" err="1" smtClean="0"/>
              <a:t>road</a:t>
            </a:r>
            <a:r>
              <a:rPr lang="de-DE" baseline="0" dirty="0" smtClean="0"/>
              <a:t> </a:t>
            </a:r>
            <a:r>
              <a:rPr lang="de-DE" baseline="0" dirty="0" err="1" smtClean="0"/>
              <a:t>or</a:t>
            </a:r>
            <a:r>
              <a:rPr lang="de-DE" baseline="0" dirty="0" smtClean="0"/>
              <a:t> </a:t>
            </a:r>
            <a:r>
              <a:rPr lang="de-DE" baseline="0" dirty="0" err="1" smtClean="0"/>
              <a:t>rail</a:t>
            </a:r>
            <a:r>
              <a:rPr lang="de-DE" baseline="0" dirty="0" smtClean="0"/>
              <a:t>. </a:t>
            </a:r>
            <a:endParaRPr lang="de-DE" dirty="0"/>
          </a:p>
          <a:p>
            <a:endParaRPr lang="de-DE" noProof="0" dirty="0" smtClean="0"/>
          </a:p>
          <a:p>
            <a:r>
              <a:rPr lang="de-DE" noProof="0" dirty="0" smtClean="0"/>
              <a:t>Source:</a:t>
            </a:r>
          </a:p>
          <a:p>
            <a:r>
              <a:rPr lang="en-US" altLang="de-DE" noProof="0" dirty="0" err="1" smtClean="0"/>
              <a:t>viadonau</a:t>
            </a:r>
            <a:r>
              <a:rPr lang="en-US" altLang="de-DE" noProof="0" dirty="0" smtClean="0"/>
              <a:t>,</a:t>
            </a:r>
            <a:r>
              <a:rPr lang="en-US" altLang="de-DE" baseline="0" noProof="0" dirty="0" smtClean="0"/>
              <a:t> „</a:t>
            </a:r>
            <a:r>
              <a:rPr lang="en-US" altLang="de-DE" baseline="0" noProof="0" dirty="0" err="1" smtClean="0"/>
              <a:t>Handbuch</a:t>
            </a:r>
            <a:r>
              <a:rPr lang="en-US" altLang="de-DE" baseline="0" noProof="0" dirty="0" smtClean="0"/>
              <a:t> der </a:t>
            </a:r>
            <a:r>
              <a:rPr lang="en-US" altLang="de-DE" baseline="0" noProof="0" dirty="0" err="1" smtClean="0"/>
              <a:t>Donauschifffahrt</a:t>
            </a:r>
            <a:r>
              <a:rPr lang="en-US" altLang="de-DE" baseline="0" noProof="0" dirty="0" smtClean="0"/>
              <a:t>“</a:t>
            </a:r>
            <a:r>
              <a:rPr lang="de-DE" noProof="0" dirty="0" smtClean="0"/>
              <a:t>,</a:t>
            </a:r>
            <a:r>
              <a:rPr lang="de-DE" baseline="0" noProof="0" dirty="0" smtClean="0"/>
              <a:t> p.19</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21</a:t>
            </a:fld>
            <a:endParaRPr lang="de-AT" dirty="0"/>
          </a:p>
        </p:txBody>
      </p:sp>
    </p:spTree>
    <p:extLst>
      <p:ext uri="{BB962C8B-B14F-4D97-AF65-F5344CB8AC3E}">
        <p14:creationId xmlns:p14="http://schemas.microsoft.com/office/powerpoint/2010/main" val="3765530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err="1" smtClean="0"/>
              <a:t>By</a:t>
            </a:r>
            <a:r>
              <a:rPr lang="de-DE" noProof="0" dirty="0" smtClean="0"/>
              <a:t> </a:t>
            </a:r>
            <a:r>
              <a:rPr lang="de-DE" noProof="0" dirty="0" err="1" smtClean="0"/>
              <a:t>combining</a:t>
            </a:r>
            <a:r>
              <a:rPr lang="de-DE" noProof="0" dirty="0" smtClean="0"/>
              <a:t> </a:t>
            </a:r>
            <a:r>
              <a:rPr lang="de-DE" noProof="0" dirty="0" err="1" smtClean="0"/>
              <a:t>the</a:t>
            </a:r>
            <a:r>
              <a:rPr lang="de-DE" noProof="0" dirty="0" smtClean="0"/>
              <a:t> </a:t>
            </a:r>
            <a:r>
              <a:rPr lang="de-DE" noProof="0" dirty="0" err="1" smtClean="0"/>
              <a:t>transport</a:t>
            </a:r>
            <a:r>
              <a:rPr lang="de-DE" noProof="0" dirty="0" smtClean="0"/>
              <a:t> </a:t>
            </a:r>
            <a:r>
              <a:rPr lang="de-DE" noProof="0" dirty="0" err="1" smtClean="0"/>
              <a:t>modes</a:t>
            </a:r>
            <a:r>
              <a:rPr lang="de-DE" noProof="0" dirty="0" smtClean="0"/>
              <a:t>, </a:t>
            </a:r>
            <a:r>
              <a:rPr lang="de-DE" noProof="0" dirty="0" err="1" smtClean="0"/>
              <a:t>the</a:t>
            </a:r>
            <a:r>
              <a:rPr lang="de-DE" noProof="0" dirty="0" smtClean="0"/>
              <a:t> </a:t>
            </a:r>
            <a:r>
              <a:rPr lang="de-DE" noProof="0" dirty="0" err="1" smtClean="0"/>
              <a:t>specific</a:t>
            </a:r>
            <a:r>
              <a:rPr lang="de-DE" noProof="0" dirty="0" smtClean="0"/>
              <a:t> </a:t>
            </a:r>
            <a:r>
              <a:rPr lang="de-DE" noProof="0" dirty="0" err="1" smtClean="0"/>
              <a:t>advantages</a:t>
            </a:r>
            <a:r>
              <a:rPr lang="de-DE" noProof="0" dirty="0" smtClean="0"/>
              <a:t> </a:t>
            </a:r>
            <a:r>
              <a:rPr lang="de-DE" noProof="0" dirty="0" err="1" smtClean="0"/>
              <a:t>of</a:t>
            </a:r>
            <a:r>
              <a:rPr lang="de-DE" noProof="0" dirty="0" smtClean="0"/>
              <a:t> </a:t>
            </a:r>
            <a:r>
              <a:rPr lang="de-DE" noProof="0" dirty="0" err="1" smtClean="0"/>
              <a:t>the</a:t>
            </a:r>
            <a:r>
              <a:rPr lang="de-DE" noProof="0" dirty="0" smtClean="0"/>
              <a:t> individual </a:t>
            </a:r>
            <a:r>
              <a:rPr lang="de-DE" noProof="0" dirty="0" err="1" smtClean="0"/>
              <a:t>modes</a:t>
            </a:r>
            <a:r>
              <a:rPr lang="de-DE" noProof="0" dirty="0" smtClean="0"/>
              <a:t> </a:t>
            </a:r>
            <a:r>
              <a:rPr lang="de-DE" noProof="0" dirty="0" err="1" smtClean="0"/>
              <a:t>can</a:t>
            </a:r>
            <a:r>
              <a:rPr lang="de-DE" noProof="0" dirty="0" smtClean="0"/>
              <a:t> </a:t>
            </a:r>
            <a:r>
              <a:rPr lang="de-DE" noProof="0" dirty="0" err="1" smtClean="0"/>
              <a:t>be</a:t>
            </a:r>
            <a:r>
              <a:rPr lang="de-DE" noProof="0" dirty="0" smtClean="0"/>
              <a:t> </a:t>
            </a:r>
            <a:r>
              <a:rPr lang="de-DE" noProof="0" dirty="0" err="1" smtClean="0"/>
              <a:t>exploited</a:t>
            </a:r>
            <a:r>
              <a:rPr lang="de-DE" noProof="0" dirty="0" smtClean="0"/>
              <a:t> </a:t>
            </a:r>
            <a:r>
              <a:rPr lang="de-DE" noProof="0" dirty="0" err="1" smtClean="0"/>
              <a:t>and</a:t>
            </a:r>
            <a:r>
              <a:rPr lang="de-DE" noProof="0" dirty="0" smtClean="0"/>
              <a:t> </a:t>
            </a:r>
            <a:r>
              <a:rPr lang="de-DE" noProof="0" dirty="0" err="1" smtClean="0"/>
              <a:t>disadvantages</a:t>
            </a:r>
            <a:r>
              <a:rPr lang="de-DE" noProof="0" dirty="0" smtClean="0"/>
              <a:t> </a:t>
            </a:r>
            <a:r>
              <a:rPr lang="de-DE" noProof="0" dirty="0" err="1" smtClean="0"/>
              <a:t>of</a:t>
            </a:r>
            <a:r>
              <a:rPr lang="de-DE" noProof="0" dirty="0" smtClean="0"/>
              <a:t> </a:t>
            </a:r>
            <a:r>
              <a:rPr lang="de-DE" noProof="0" dirty="0" err="1" smtClean="0"/>
              <a:t>these</a:t>
            </a:r>
            <a:r>
              <a:rPr lang="de-DE" noProof="0" dirty="0" smtClean="0"/>
              <a:t> </a:t>
            </a:r>
            <a:r>
              <a:rPr lang="de-DE" noProof="0" dirty="0" err="1" smtClean="0"/>
              <a:t>minimized</a:t>
            </a:r>
            <a:r>
              <a:rPr lang="de-DE" noProof="0" dirty="0" smtClean="0"/>
              <a:t>. </a:t>
            </a:r>
          </a:p>
          <a:p>
            <a:endParaRPr lang="de-DE" noProof="0" dirty="0" smtClean="0"/>
          </a:p>
          <a:p>
            <a:r>
              <a:rPr lang="de-DE" baseline="0" noProof="0" dirty="0" smtClean="0"/>
              <a:t>Due </a:t>
            </a:r>
            <a:r>
              <a:rPr lang="de-DE" baseline="0" noProof="0" dirty="0" err="1" smtClean="0"/>
              <a:t>to</a:t>
            </a:r>
            <a:r>
              <a:rPr lang="de-DE" baseline="0" noProof="0" dirty="0" smtClean="0"/>
              <a:t> </a:t>
            </a:r>
            <a:r>
              <a:rPr lang="de-DE" baseline="0" noProof="0" dirty="0" err="1" smtClean="0"/>
              <a:t>the</a:t>
            </a:r>
            <a:r>
              <a:rPr lang="de-DE" baseline="0" noProof="0" dirty="0" smtClean="0"/>
              <a:t> high </a:t>
            </a:r>
            <a:r>
              <a:rPr lang="de-DE" baseline="0" noProof="0" dirty="0" err="1" smtClean="0"/>
              <a:t>network</a:t>
            </a:r>
            <a:r>
              <a:rPr lang="de-DE" baseline="0" noProof="0" dirty="0" smtClean="0"/>
              <a:t> </a:t>
            </a:r>
            <a:r>
              <a:rPr lang="de-DE" baseline="0" noProof="0" dirty="0" err="1" smtClean="0"/>
              <a:t>density</a:t>
            </a:r>
            <a:r>
              <a:rPr lang="de-DE" baseline="0" noProof="0" dirty="0" smtClean="0"/>
              <a:t> </a:t>
            </a:r>
            <a:r>
              <a:rPr lang="de-DE" baseline="0" noProof="0" dirty="0" err="1" smtClean="0"/>
              <a:t>and</a:t>
            </a:r>
            <a:r>
              <a:rPr lang="de-DE" baseline="0" noProof="0" dirty="0" smtClean="0"/>
              <a:t> </a:t>
            </a:r>
            <a:r>
              <a:rPr lang="de-DE" baseline="0" noProof="0" dirty="0" err="1" smtClean="0"/>
              <a:t>the</a:t>
            </a:r>
            <a:r>
              <a:rPr lang="de-DE" baseline="0" noProof="0" dirty="0" smtClean="0"/>
              <a:t> </a:t>
            </a:r>
            <a:r>
              <a:rPr lang="de-DE" baseline="0" noProof="0" dirty="0" err="1" smtClean="0"/>
              <a:t>speed</a:t>
            </a:r>
            <a:r>
              <a:rPr lang="de-DE" baseline="0" noProof="0" dirty="0" smtClean="0"/>
              <a:t> </a:t>
            </a:r>
            <a:r>
              <a:rPr lang="de-DE" baseline="0" noProof="0" dirty="0" err="1" smtClean="0"/>
              <a:t>of</a:t>
            </a:r>
            <a:r>
              <a:rPr lang="de-DE" baseline="0" noProof="0" dirty="0" smtClean="0"/>
              <a:t> </a:t>
            </a:r>
            <a:r>
              <a:rPr lang="de-DE" baseline="0" noProof="0" dirty="0" err="1" smtClean="0"/>
              <a:t>short</a:t>
            </a:r>
            <a:r>
              <a:rPr lang="de-DE" baseline="0" noProof="0" dirty="0" smtClean="0"/>
              <a:t> </a:t>
            </a:r>
            <a:r>
              <a:rPr lang="de-DE" baseline="0" noProof="0" dirty="0" err="1" smtClean="0"/>
              <a:t>transport</a:t>
            </a:r>
            <a:r>
              <a:rPr lang="de-DE" baseline="0" noProof="0" dirty="0" smtClean="0"/>
              <a:t> </a:t>
            </a:r>
            <a:r>
              <a:rPr lang="de-DE" baseline="0" noProof="0" dirty="0" err="1" smtClean="0"/>
              <a:t>distances</a:t>
            </a:r>
            <a:r>
              <a:rPr lang="de-DE" baseline="0" noProof="0" dirty="0" smtClean="0"/>
              <a:t>, </a:t>
            </a:r>
            <a:r>
              <a:rPr lang="de-DE" baseline="0" noProof="0" dirty="0" err="1" smtClean="0"/>
              <a:t>road</a:t>
            </a:r>
            <a:r>
              <a:rPr lang="de-DE" baseline="0" noProof="0" dirty="0" smtClean="0"/>
              <a:t> </a:t>
            </a:r>
            <a:r>
              <a:rPr lang="de-DE" baseline="0" noProof="0" dirty="0" err="1" smtClean="0"/>
              <a:t>transport</a:t>
            </a:r>
            <a:r>
              <a:rPr lang="de-DE" baseline="0" noProof="0" dirty="0" smtClean="0"/>
              <a:t> </a:t>
            </a:r>
            <a:r>
              <a:rPr lang="de-DE" baseline="0" noProof="0" dirty="0" err="1" smtClean="0"/>
              <a:t>is</a:t>
            </a:r>
            <a:r>
              <a:rPr lang="de-DE" baseline="0" noProof="0" dirty="0" smtClean="0"/>
              <a:t> </a:t>
            </a:r>
            <a:r>
              <a:rPr lang="de-DE" baseline="0" noProof="0" dirty="0" err="1" smtClean="0"/>
              <a:t>particularly</a:t>
            </a:r>
            <a:r>
              <a:rPr lang="de-DE" baseline="0" noProof="0" dirty="0" smtClean="0"/>
              <a:t> </a:t>
            </a:r>
            <a:r>
              <a:rPr lang="de-DE" baseline="0" noProof="0" dirty="0" err="1" smtClean="0"/>
              <a:t>suitable</a:t>
            </a:r>
            <a:r>
              <a:rPr lang="de-DE" baseline="0" noProof="0" dirty="0" smtClean="0"/>
              <a:t> </a:t>
            </a:r>
            <a:r>
              <a:rPr lang="de-DE" baseline="0" noProof="0" dirty="0" err="1" smtClean="0"/>
              <a:t>for</a:t>
            </a:r>
            <a:r>
              <a:rPr lang="de-DE" baseline="0" noProof="0" dirty="0" smtClean="0"/>
              <a:t> </a:t>
            </a:r>
            <a:r>
              <a:rPr lang="de-DE" baseline="0" noProof="0" dirty="0" err="1" smtClean="0"/>
              <a:t>the</a:t>
            </a:r>
            <a:r>
              <a:rPr lang="de-DE" baseline="0" noProof="0" dirty="0" smtClean="0"/>
              <a:t> </a:t>
            </a:r>
            <a:r>
              <a:rPr lang="de-DE" baseline="0" noProof="0" dirty="0" err="1" smtClean="0"/>
              <a:t>pre</a:t>
            </a:r>
            <a:r>
              <a:rPr lang="de-DE" baseline="0" noProof="0" dirty="0" smtClean="0"/>
              <a:t>- </a:t>
            </a:r>
            <a:r>
              <a:rPr lang="de-DE" baseline="0" noProof="0" dirty="0" err="1" smtClean="0"/>
              <a:t>and</a:t>
            </a:r>
            <a:r>
              <a:rPr lang="de-DE" baseline="0" noProof="0" dirty="0" smtClean="0"/>
              <a:t> post-</a:t>
            </a:r>
            <a:r>
              <a:rPr lang="de-DE" baseline="0" noProof="0" dirty="0" err="1" smtClean="0"/>
              <a:t>carriage</a:t>
            </a:r>
            <a:r>
              <a:rPr lang="de-DE" baseline="0" noProof="0" dirty="0" smtClean="0"/>
              <a:t> </a:t>
            </a:r>
            <a:r>
              <a:rPr lang="de-DE" baseline="0" noProof="0" dirty="0" err="1" smtClean="0"/>
              <a:t>of</a:t>
            </a:r>
            <a:r>
              <a:rPr lang="de-DE" baseline="0" noProof="0" dirty="0" smtClean="0"/>
              <a:t> multimodal </a:t>
            </a:r>
            <a:r>
              <a:rPr lang="de-DE" baseline="0" noProof="0" dirty="0" err="1" smtClean="0"/>
              <a:t>transports</a:t>
            </a:r>
            <a:r>
              <a:rPr lang="de-DE" baseline="0" noProof="0" dirty="0" smtClean="0"/>
              <a:t>. Due </a:t>
            </a:r>
            <a:r>
              <a:rPr lang="de-DE" baseline="0" noProof="0" dirty="0" err="1" smtClean="0"/>
              <a:t>to</a:t>
            </a:r>
            <a:r>
              <a:rPr lang="de-DE" baseline="0" noProof="0" dirty="0" smtClean="0"/>
              <a:t> </a:t>
            </a:r>
            <a:r>
              <a:rPr lang="de-DE" baseline="0" noProof="0" dirty="0" err="1" smtClean="0"/>
              <a:t>the</a:t>
            </a:r>
            <a:r>
              <a:rPr lang="de-DE" baseline="0" noProof="0" dirty="0" smtClean="0"/>
              <a:t> </a:t>
            </a:r>
            <a:r>
              <a:rPr lang="de-DE" baseline="0" noProof="0" dirty="0" err="1" smtClean="0"/>
              <a:t>low</a:t>
            </a:r>
            <a:r>
              <a:rPr lang="de-DE" baseline="0" noProof="0" dirty="0" smtClean="0"/>
              <a:t> environmental </a:t>
            </a:r>
            <a:r>
              <a:rPr lang="de-DE" baseline="0" noProof="0" dirty="0" err="1" smtClean="0"/>
              <a:t>impact</a:t>
            </a:r>
            <a:r>
              <a:rPr lang="de-DE" baseline="0" noProof="0" dirty="0" smtClean="0"/>
              <a:t> </a:t>
            </a:r>
            <a:r>
              <a:rPr lang="de-DE" baseline="0" noProof="0" dirty="0" err="1" smtClean="0"/>
              <a:t>and</a:t>
            </a:r>
            <a:r>
              <a:rPr lang="de-DE" baseline="0" noProof="0" dirty="0" smtClean="0"/>
              <a:t> </a:t>
            </a:r>
            <a:r>
              <a:rPr lang="de-DE" baseline="0" noProof="0" dirty="0" err="1" smtClean="0"/>
              <a:t>the</a:t>
            </a:r>
            <a:r>
              <a:rPr lang="de-DE" baseline="0" noProof="0" dirty="0" smtClean="0"/>
              <a:t> </a:t>
            </a:r>
            <a:r>
              <a:rPr lang="de-DE" baseline="0" noProof="0" dirty="0" err="1" smtClean="0"/>
              <a:t>relatively</a:t>
            </a:r>
            <a:r>
              <a:rPr lang="de-DE" baseline="0" noProof="0" dirty="0" smtClean="0"/>
              <a:t> </a:t>
            </a:r>
            <a:r>
              <a:rPr lang="de-DE" baseline="0" noProof="0" dirty="0" err="1" smtClean="0"/>
              <a:t>low</a:t>
            </a:r>
            <a:r>
              <a:rPr lang="de-DE" baseline="0" noProof="0" dirty="0" smtClean="0"/>
              <a:t> </a:t>
            </a:r>
            <a:r>
              <a:rPr lang="de-DE" baseline="0" noProof="0" dirty="0" err="1" smtClean="0"/>
              <a:t>transport</a:t>
            </a:r>
            <a:r>
              <a:rPr lang="de-DE" baseline="0" noProof="0" dirty="0" smtClean="0"/>
              <a:t> </a:t>
            </a:r>
            <a:r>
              <a:rPr lang="de-DE" baseline="0" noProof="0" dirty="0" err="1" smtClean="0"/>
              <a:t>costs</a:t>
            </a:r>
            <a:r>
              <a:rPr lang="de-DE" baseline="0" noProof="0" dirty="0" smtClean="0"/>
              <a:t> </a:t>
            </a:r>
            <a:r>
              <a:rPr lang="de-DE" baseline="0" noProof="0" dirty="0" err="1" smtClean="0"/>
              <a:t>of</a:t>
            </a:r>
            <a:r>
              <a:rPr lang="de-DE" baseline="0" noProof="0" dirty="0" smtClean="0"/>
              <a:t> </a:t>
            </a:r>
            <a:r>
              <a:rPr lang="de-DE" baseline="0" noProof="0" dirty="0" err="1" smtClean="0"/>
              <a:t>rail</a:t>
            </a:r>
            <a:r>
              <a:rPr lang="de-DE" baseline="0" noProof="0" dirty="0" smtClean="0"/>
              <a:t> </a:t>
            </a:r>
            <a:r>
              <a:rPr lang="de-DE" baseline="0" noProof="0" dirty="0" err="1" smtClean="0"/>
              <a:t>and</a:t>
            </a:r>
            <a:r>
              <a:rPr lang="de-DE" baseline="0" noProof="0" dirty="0" smtClean="0"/>
              <a:t> </a:t>
            </a:r>
            <a:r>
              <a:rPr lang="de-DE" baseline="0" noProof="0" dirty="0" err="1" smtClean="0"/>
              <a:t>waterway</a:t>
            </a:r>
            <a:r>
              <a:rPr lang="de-DE" baseline="0" noProof="0" dirty="0" smtClean="0"/>
              <a:t> </a:t>
            </a:r>
            <a:r>
              <a:rPr lang="de-DE" baseline="0" noProof="0" dirty="0" err="1" smtClean="0"/>
              <a:t>for</a:t>
            </a:r>
            <a:r>
              <a:rPr lang="de-DE" baseline="0" noProof="0" dirty="0" smtClean="0"/>
              <a:t> medium </a:t>
            </a:r>
            <a:r>
              <a:rPr lang="de-DE" baseline="0" noProof="0" dirty="0" err="1" smtClean="0"/>
              <a:t>and</a:t>
            </a:r>
            <a:r>
              <a:rPr lang="de-DE" baseline="0" noProof="0" dirty="0" smtClean="0"/>
              <a:t> </a:t>
            </a:r>
            <a:r>
              <a:rPr lang="de-DE" baseline="0" noProof="0" dirty="0" err="1" smtClean="0"/>
              <a:t>long</a:t>
            </a:r>
            <a:r>
              <a:rPr lang="de-DE" baseline="0" noProof="0" dirty="0" smtClean="0"/>
              <a:t> </a:t>
            </a:r>
            <a:r>
              <a:rPr lang="de-DE" baseline="0" noProof="0" dirty="0" err="1" smtClean="0"/>
              <a:t>distances</a:t>
            </a:r>
            <a:r>
              <a:rPr lang="de-DE" baseline="0" noProof="0" dirty="0" smtClean="0"/>
              <a:t> </a:t>
            </a:r>
            <a:r>
              <a:rPr lang="de-DE" baseline="0" noProof="0" dirty="0" err="1" smtClean="0"/>
              <a:t>and</a:t>
            </a:r>
            <a:r>
              <a:rPr lang="de-DE" baseline="0" noProof="0" dirty="0" smtClean="0"/>
              <a:t> high </a:t>
            </a:r>
            <a:r>
              <a:rPr lang="de-DE" baseline="0" noProof="0" dirty="0" err="1" smtClean="0"/>
              <a:t>volumes</a:t>
            </a:r>
            <a:r>
              <a:rPr lang="de-DE" baseline="0" noProof="0" dirty="0" smtClean="0"/>
              <a:t>, </a:t>
            </a:r>
            <a:r>
              <a:rPr lang="de-DE" baseline="0" noProof="0" dirty="0" err="1" smtClean="0"/>
              <a:t>these</a:t>
            </a:r>
            <a:r>
              <a:rPr lang="de-DE" baseline="0" noProof="0" dirty="0" smtClean="0"/>
              <a:t> </a:t>
            </a:r>
            <a:r>
              <a:rPr lang="de-DE" baseline="0" noProof="0" dirty="0" err="1" smtClean="0"/>
              <a:t>two</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a:t>
            </a:r>
            <a:r>
              <a:rPr lang="de-DE" baseline="0" noProof="0" dirty="0" err="1" smtClean="0"/>
              <a:t>are</a:t>
            </a:r>
            <a:r>
              <a:rPr lang="de-DE" baseline="0" noProof="0" dirty="0" smtClean="0"/>
              <a:t> </a:t>
            </a:r>
            <a:r>
              <a:rPr lang="de-DE" baseline="0" noProof="0" dirty="0" err="1" smtClean="0"/>
              <a:t>suitable</a:t>
            </a:r>
            <a:r>
              <a:rPr lang="de-DE" baseline="0" noProof="0" dirty="0" smtClean="0"/>
              <a:t> </a:t>
            </a:r>
            <a:r>
              <a:rPr lang="de-DE" baseline="0" noProof="0" dirty="0" err="1" smtClean="0"/>
              <a:t>for</a:t>
            </a:r>
            <a:r>
              <a:rPr lang="de-DE" baseline="0" noProof="0" dirty="0" smtClean="0"/>
              <a:t> </a:t>
            </a:r>
            <a:r>
              <a:rPr lang="de-DE" baseline="0" noProof="0" dirty="0" err="1" smtClean="0"/>
              <a:t>the</a:t>
            </a:r>
            <a:r>
              <a:rPr lang="de-DE" baseline="0" noProof="0" dirty="0" smtClean="0"/>
              <a:t> </a:t>
            </a:r>
            <a:r>
              <a:rPr lang="de-DE" baseline="0" noProof="0" dirty="0" err="1" smtClean="0"/>
              <a:t>main</a:t>
            </a:r>
            <a:r>
              <a:rPr lang="de-DE" baseline="0" noProof="0" dirty="0" smtClean="0"/>
              <a:t> </a:t>
            </a:r>
            <a:r>
              <a:rPr lang="de-DE" baseline="0" noProof="0" dirty="0" err="1" smtClean="0"/>
              <a:t>run</a:t>
            </a:r>
            <a:r>
              <a:rPr lang="de-DE" baseline="0" noProof="0" dirty="0" smtClean="0"/>
              <a:t> in multimodal </a:t>
            </a:r>
            <a:r>
              <a:rPr lang="de-DE" baseline="0" noProof="0" dirty="0" err="1" smtClean="0"/>
              <a:t>transport</a:t>
            </a:r>
            <a:r>
              <a:rPr lang="de-DE" baseline="0" noProof="0" dirty="0" smtClean="0"/>
              <a:t>. </a:t>
            </a:r>
            <a:r>
              <a:rPr lang="de-DE" baseline="0" noProof="0" dirty="0" err="1" smtClean="0"/>
              <a:t>By</a:t>
            </a:r>
            <a:r>
              <a:rPr lang="de-DE" baseline="0" noProof="0" dirty="0" smtClean="0"/>
              <a:t> </a:t>
            </a:r>
            <a:r>
              <a:rPr lang="de-DE" baseline="0" noProof="0" dirty="0" err="1" smtClean="0"/>
              <a:t>bundling</a:t>
            </a:r>
            <a:r>
              <a:rPr lang="de-DE" baseline="0" noProof="0" dirty="0" smtClean="0"/>
              <a:t> </a:t>
            </a:r>
            <a:r>
              <a:rPr lang="de-DE" baseline="0" noProof="0" dirty="0" err="1" smtClean="0"/>
              <a:t>freight</a:t>
            </a:r>
            <a:r>
              <a:rPr lang="de-DE" baseline="0" noProof="0" dirty="0" smtClean="0"/>
              <a:t> </a:t>
            </a:r>
            <a:r>
              <a:rPr lang="de-DE" baseline="0" noProof="0" dirty="0" err="1" smtClean="0"/>
              <a:t>transports</a:t>
            </a:r>
            <a:r>
              <a:rPr lang="de-DE" baseline="0" noProof="0" dirty="0" smtClean="0"/>
              <a:t>, </a:t>
            </a:r>
            <a:r>
              <a:rPr lang="de-DE" baseline="0" noProof="0" dirty="0" err="1" smtClean="0"/>
              <a:t>approproate</a:t>
            </a:r>
            <a:r>
              <a:rPr lang="de-DE" baseline="0" noProof="0" dirty="0" smtClean="0"/>
              <a:t> </a:t>
            </a:r>
            <a:r>
              <a:rPr lang="de-DE" baseline="0" noProof="0" dirty="0" err="1" smtClean="0"/>
              <a:t>transport</a:t>
            </a:r>
            <a:r>
              <a:rPr lang="de-DE" baseline="0" noProof="0" dirty="0" smtClean="0"/>
              <a:t> </a:t>
            </a:r>
            <a:r>
              <a:rPr lang="de-DE" baseline="0" noProof="0" dirty="0" err="1" smtClean="0"/>
              <a:t>volumes</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achieved</a:t>
            </a:r>
            <a:r>
              <a:rPr lang="de-DE" baseline="0" noProof="0" dirty="0" smtClean="0"/>
              <a:t> </a:t>
            </a:r>
            <a:r>
              <a:rPr lang="de-DE" baseline="0" noProof="0" dirty="0" err="1" smtClean="0"/>
              <a:t>that</a:t>
            </a:r>
            <a:r>
              <a:rPr lang="de-DE" baseline="0" noProof="0" dirty="0" smtClean="0"/>
              <a:t> </a:t>
            </a:r>
            <a:r>
              <a:rPr lang="de-DE" baseline="0" noProof="0" dirty="0" err="1" smtClean="0"/>
              <a:t>justify</a:t>
            </a:r>
            <a:r>
              <a:rPr lang="de-DE" baseline="0" noProof="0" dirty="0" smtClean="0"/>
              <a:t> </a:t>
            </a:r>
            <a:r>
              <a:rPr lang="de-DE" baseline="0" noProof="0" dirty="0" err="1" smtClean="0"/>
              <a:t>transport</a:t>
            </a:r>
            <a:r>
              <a:rPr lang="de-DE" baseline="0" noProof="0" dirty="0" smtClean="0"/>
              <a:t> </a:t>
            </a:r>
            <a:r>
              <a:rPr lang="de-DE" baseline="0" noProof="0" dirty="0" err="1" smtClean="0"/>
              <a:t>with</a:t>
            </a:r>
            <a:r>
              <a:rPr lang="de-DE" baseline="0" noProof="0" dirty="0" smtClean="0"/>
              <a:t> </a:t>
            </a:r>
            <a:r>
              <a:rPr lang="de-DE" baseline="0" noProof="0" dirty="0" err="1" smtClean="0"/>
              <a:t>these</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a:t>
            </a:r>
            <a:r>
              <a:rPr lang="de-DE" baseline="0" noProof="0" dirty="0" err="1" smtClean="0"/>
              <a:t>from</a:t>
            </a:r>
            <a:r>
              <a:rPr lang="de-DE" baseline="0" noProof="0" dirty="0" smtClean="0"/>
              <a:t> an </a:t>
            </a:r>
            <a:r>
              <a:rPr lang="de-DE" baseline="0" noProof="0" dirty="0" err="1" smtClean="0"/>
              <a:t>economic</a:t>
            </a:r>
            <a:r>
              <a:rPr lang="de-DE" baseline="0" noProof="0" dirty="0" smtClean="0"/>
              <a:t> </a:t>
            </a:r>
            <a:r>
              <a:rPr lang="de-DE" baseline="0" noProof="0" dirty="0" err="1" smtClean="0"/>
              <a:t>point</a:t>
            </a:r>
            <a:r>
              <a:rPr lang="de-DE" baseline="0" noProof="0" dirty="0" smtClean="0"/>
              <a:t> </a:t>
            </a:r>
            <a:r>
              <a:rPr lang="de-DE" baseline="0" noProof="0" dirty="0" err="1" smtClean="0"/>
              <a:t>of</a:t>
            </a:r>
            <a:r>
              <a:rPr lang="de-DE" baseline="0" noProof="0" dirty="0" smtClean="0"/>
              <a:t> </a:t>
            </a:r>
            <a:r>
              <a:rPr lang="de-DE" baseline="0" noProof="0" dirty="0" err="1" smtClean="0"/>
              <a:t>view</a:t>
            </a:r>
            <a:r>
              <a:rPr lang="de-DE" baseline="0" noProof="0" dirty="0" smtClean="0"/>
              <a:t>. </a:t>
            </a:r>
          </a:p>
          <a:p>
            <a:endParaRPr lang="de-DE" baseline="0" noProof="0" dirty="0" smtClean="0"/>
          </a:p>
          <a:p>
            <a:r>
              <a:rPr lang="de-DE" noProof="0" dirty="0" err="1" smtClean="0"/>
              <a:t>Sources</a:t>
            </a:r>
            <a:r>
              <a:rPr lang="de-DE" noProof="0" dirty="0" smtClean="0"/>
              <a:t>:</a:t>
            </a:r>
          </a:p>
          <a:p>
            <a:pPr defTabSz="902878">
              <a:defRPr/>
            </a:pPr>
            <a:r>
              <a:rPr lang="de-DE" dirty="0">
                <a:solidFill>
                  <a:schemeClr val="accent1"/>
                </a:solidFill>
              </a:rPr>
              <a:t>BMVIT, Rechnungshof; „Bericht des Rechnungshof: Nachhaltiger Güterverkehr – Intermodale Vernetzung” (2012), </a:t>
            </a:r>
            <a:r>
              <a:rPr lang="de-DE" spc="60" dirty="0">
                <a:solidFill>
                  <a:schemeClr val="accent1"/>
                </a:solidFill>
              </a:rPr>
              <a:t>p</a:t>
            </a:r>
            <a:r>
              <a:rPr lang="de-DE" spc="60" dirty="0" smtClean="0">
                <a:solidFill>
                  <a:schemeClr val="accent1"/>
                </a:solidFill>
              </a:rPr>
              <a:t>.260</a:t>
            </a:r>
            <a:endParaRPr lang="de-DE" spc="60" dirty="0">
              <a:solidFill>
                <a:schemeClr val="accent1"/>
              </a:solidFill>
            </a:endParaRPr>
          </a:p>
          <a:p>
            <a:pPr defTabSz="902878">
              <a:defRPr/>
            </a:pPr>
            <a:r>
              <a:rPr lang="de-DE" dirty="0" smtClean="0">
                <a:solidFill>
                  <a:schemeClr val="accent1"/>
                </a:solidFill>
              </a:rPr>
              <a:t>Online:</a:t>
            </a:r>
            <a:r>
              <a:rPr lang="de-DE" baseline="0" dirty="0" smtClean="0">
                <a:solidFill>
                  <a:schemeClr val="accent1"/>
                </a:solidFill>
              </a:rPr>
              <a:t> </a:t>
            </a:r>
            <a:r>
              <a:rPr lang="de-DE" noProof="0" dirty="0" smtClean="0"/>
              <a:t>http://www.rechnungshof.gv.at/fileadmin/downloads/2012/berichte/teilberichte/bund/Bund_2012_05/Bund_2012_05_4.pdf [05.08.2016]</a:t>
            </a:r>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22</a:t>
            </a:fld>
            <a:endParaRPr lang="de-AT" dirty="0"/>
          </a:p>
        </p:txBody>
      </p:sp>
    </p:spTree>
    <p:extLst>
      <p:ext uri="{BB962C8B-B14F-4D97-AF65-F5344CB8AC3E}">
        <p14:creationId xmlns:p14="http://schemas.microsoft.com/office/powerpoint/2010/main" val="119700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23</a:t>
            </a:fld>
            <a:endParaRPr lang="de-AT" dirty="0"/>
          </a:p>
        </p:txBody>
      </p:sp>
    </p:spTree>
    <p:extLst>
      <p:ext uri="{BB962C8B-B14F-4D97-AF65-F5344CB8AC3E}">
        <p14:creationId xmlns:p14="http://schemas.microsoft.com/office/powerpoint/2010/main" val="3408927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pPr defTabSz="912993">
              <a:defRPr/>
            </a:pPr>
            <a:r>
              <a:rPr lang="de-DE" baseline="0" noProof="0" dirty="0" smtClean="0"/>
              <a:t>The modal </a:t>
            </a:r>
            <a:r>
              <a:rPr lang="de-DE" baseline="0" noProof="0" dirty="0" err="1" smtClean="0"/>
              <a:t>split</a:t>
            </a:r>
            <a:r>
              <a:rPr lang="de-DE" baseline="0" noProof="0" dirty="0" smtClean="0"/>
              <a:t> </a:t>
            </a:r>
            <a:r>
              <a:rPr lang="de-DE" baseline="0" noProof="0" dirty="0" err="1" smtClean="0"/>
              <a:t>mainly</a:t>
            </a:r>
            <a:r>
              <a:rPr lang="de-DE" baseline="0" noProof="0" dirty="0" smtClean="0"/>
              <a:t> </a:t>
            </a:r>
            <a:r>
              <a:rPr lang="de-DE" baseline="0" noProof="0" dirty="0" err="1" smtClean="0"/>
              <a:t>depends</a:t>
            </a:r>
            <a:r>
              <a:rPr lang="de-DE" baseline="0" noProof="0" dirty="0" smtClean="0"/>
              <a:t> on </a:t>
            </a:r>
            <a:r>
              <a:rPr lang="de-DE" baseline="0" noProof="0" dirty="0" err="1" smtClean="0"/>
              <a:t>the</a:t>
            </a:r>
            <a:r>
              <a:rPr lang="de-DE" baseline="0" noProof="0" dirty="0" smtClean="0"/>
              <a:t> </a:t>
            </a:r>
            <a:r>
              <a:rPr lang="de-DE" baseline="0" noProof="0" dirty="0" err="1" smtClean="0"/>
              <a:t>supply</a:t>
            </a:r>
            <a:r>
              <a:rPr lang="de-DE" baseline="0" noProof="0" dirty="0" smtClean="0"/>
              <a:t> </a:t>
            </a:r>
            <a:r>
              <a:rPr lang="de-DE" baseline="0" noProof="0" dirty="0" err="1" smtClean="0"/>
              <a:t>and</a:t>
            </a:r>
            <a:r>
              <a:rPr lang="de-DE" baseline="0" noProof="0" dirty="0" smtClean="0"/>
              <a:t> </a:t>
            </a:r>
            <a:r>
              <a:rPr lang="de-DE" baseline="0" noProof="0" dirty="0" err="1" smtClean="0"/>
              <a:t>the</a:t>
            </a:r>
            <a:r>
              <a:rPr lang="de-DE" baseline="0" noProof="0" dirty="0" smtClean="0"/>
              <a:t> </a:t>
            </a:r>
            <a:r>
              <a:rPr lang="de-DE" baseline="0" noProof="0" dirty="0" err="1" smtClean="0"/>
              <a:t>demand</a:t>
            </a:r>
            <a:r>
              <a:rPr lang="de-DE" baseline="0" noProof="0" dirty="0" smtClean="0"/>
              <a:t> </a:t>
            </a:r>
            <a:r>
              <a:rPr lang="de-DE" baseline="0" noProof="0" dirty="0" err="1" smtClean="0"/>
              <a:t>of</a:t>
            </a:r>
            <a:r>
              <a:rPr lang="de-DE" baseline="0" noProof="0" dirty="0" smtClean="0"/>
              <a:t> </a:t>
            </a:r>
            <a:r>
              <a:rPr lang="de-DE" baseline="0" noProof="0" dirty="0" err="1" smtClean="0"/>
              <a:t>freight</a:t>
            </a:r>
            <a:r>
              <a:rPr lang="de-DE" baseline="0" noProof="0" dirty="0" smtClean="0"/>
              <a:t> </a:t>
            </a:r>
            <a:r>
              <a:rPr lang="de-DE" baseline="0" noProof="0" dirty="0" err="1" smtClean="0"/>
              <a:t>transport</a:t>
            </a:r>
            <a:r>
              <a:rPr lang="de-DE" baseline="0" noProof="0" dirty="0" smtClean="0"/>
              <a:t>. On </a:t>
            </a:r>
            <a:r>
              <a:rPr lang="de-DE" baseline="0" noProof="0" dirty="0" err="1" smtClean="0"/>
              <a:t>the</a:t>
            </a:r>
            <a:r>
              <a:rPr lang="de-DE" baseline="0" noProof="0" dirty="0" smtClean="0"/>
              <a:t> </a:t>
            </a:r>
            <a:r>
              <a:rPr lang="de-DE" baseline="0" noProof="0" dirty="0" err="1" smtClean="0"/>
              <a:t>supply</a:t>
            </a:r>
            <a:r>
              <a:rPr lang="de-DE" baseline="0" noProof="0" dirty="0" smtClean="0"/>
              <a:t> </a:t>
            </a:r>
            <a:r>
              <a:rPr lang="de-DE" baseline="0" noProof="0" dirty="0" err="1" smtClean="0"/>
              <a:t>side</a:t>
            </a:r>
            <a:r>
              <a:rPr lang="de-DE" baseline="0" noProof="0" dirty="0" smtClean="0"/>
              <a:t>, </a:t>
            </a:r>
            <a:r>
              <a:rPr lang="de-DE" baseline="0" noProof="0" dirty="0" err="1" smtClean="0"/>
              <a:t>the</a:t>
            </a:r>
            <a:r>
              <a:rPr lang="de-DE" baseline="0" noProof="0" dirty="0" smtClean="0"/>
              <a:t> </a:t>
            </a:r>
            <a:r>
              <a:rPr lang="de-DE" baseline="0" noProof="0" dirty="0" err="1" smtClean="0"/>
              <a:t>following</a:t>
            </a:r>
            <a:r>
              <a:rPr lang="de-DE" baseline="0" noProof="0" dirty="0" smtClean="0"/>
              <a:t> </a:t>
            </a:r>
            <a:r>
              <a:rPr lang="de-DE" baseline="0" noProof="0" dirty="0" err="1" smtClean="0"/>
              <a:t>areas</a:t>
            </a:r>
            <a:r>
              <a:rPr lang="de-DE" baseline="0" noProof="0" dirty="0" smtClean="0"/>
              <a:t> </a:t>
            </a:r>
            <a:r>
              <a:rPr lang="de-DE" baseline="0" noProof="0" dirty="0" err="1" smtClean="0"/>
              <a:t>of</a:t>
            </a:r>
            <a:r>
              <a:rPr lang="de-DE" baseline="0" noProof="0" dirty="0" smtClean="0"/>
              <a:t> </a:t>
            </a:r>
            <a:r>
              <a:rPr lang="de-DE" baseline="0" noProof="0" dirty="0" err="1" smtClean="0"/>
              <a:t>influence</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identified</a:t>
            </a:r>
            <a:r>
              <a:rPr lang="de-DE" baseline="0" noProof="0" dirty="0" smtClean="0"/>
              <a:t>: </a:t>
            </a:r>
            <a:r>
              <a:rPr lang="de-DE" baseline="0" noProof="0" dirty="0" err="1" smtClean="0"/>
              <a:t>Existing</a:t>
            </a:r>
            <a:r>
              <a:rPr lang="de-DE" baseline="0" noProof="0" dirty="0" smtClean="0"/>
              <a:t> </a:t>
            </a:r>
            <a:r>
              <a:rPr lang="de-DE" baseline="0" noProof="0" dirty="0" err="1" smtClean="0"/>
              <a:t>infrastructure</a:t>
            </a:r>
            <a:r>
              <a:rPr lang="de-DE" baseline="0" noProof="0" dirty="0" smtClean="0"/>
              <a:t>, </a:t>
            </a:r>
            <a:r>
              <a:rPr lang="de-DE" baseline="0" noProof="0" dirty="0" err="1" smtClean="0"/>
              <a:t>new</a:t>
            </a:r>
            <a:r>
              <a:rPr lang="de-DE" baseline="0" noProof="0" dirty="0" smtClean="0"/>
              <a:t> </a:t>
            </a:r>
            <a:r>
              <a:rPr lang="de-DE" baseline="0" noProof="0" dirty="0" err="1" smtClean="0"/>
              <a:t>technologies</a:t>
            </a:r>
            <a:r>
              <a:rPr lang="de-DE" baseline="0" noProof="0" dirty="0" smtClean="0"/>
              <a:t>, </a:t>
            </a:r>
            <a:r>
              <a:rPr lang="de-DE" baseline="0" noProof="0" dirty="0" err="1" smtClean="0"/>
              <a:t>free</a:t>
            </a:r>
            <a:r>
              <a:rPr lang="de-DE" baseline="0" noProof="0" dirty="0" smtClean="0"/>
              <a:t> </a:t>
            </a:r>
            <a:r>
              <a:rPr lang="de-DE" baseline="0" noProof="0" dirty="0" err="1" smtClean="0"/>
              <a:t>capacities</a:t>
            </a:r>
            <a:r>
              <a:rPr lang="de-DE" baseline="0" noProof="0" dirty="0" smtClean="0"/>
              <a:t> </a:t>
            </a:r>
            <a:r>
              <a:rPr lang="de-DE" baseline="0" noProof="0" dirty="0" err="1" smtClean="0"/>
              <a:t>and</a:t>
            </a:r>
            <a:r>
              <a:rPr lang="de-DE" baseline="0" noProof="0" dirty="0" smtClean="0"/>
              <a:t> </a:t>
            </a:r>
            <a:r>
              <a:rPr lang="de-DE" baseline="0" noProof="0" dirty="0" err="1" smtClean="0"/>
              <a:t>competition</a:t>
            </a:r>
            <a:r>
              <a:rPr lang="de-DE" baseline="0" noProof="0" dirty="0" smtClean="0"/>
              <a:t> on </a:t>
            </a:r>
            <a:r>
              <a:rPr lang="de-DE" baseline="0" noProof="0" dirty="0" err="1" smtClean="0"/>
              <a:t>the</a:t>
            </a:r>
            <a:r>
              <a:rPr lang="de-DE" baseline="0" noProof="0" dirty="0" smtClean="0"/>
              <a:t> </a:t>
            </a:r>
            <a:r>
              <a:rPr lang="de-DE" baseline="0" noProof="0" dirty="0" err="1" smtClean="0"/>
              <a:t>market</a:t>
            </a:r>
            <a:r>
              <a:rPr lang="de-DE" baseline="0" noProof="0" dirty="0" smtClean="0"/>
              <a:t>. </a:t>
            </a:r>
          </a:p>
          <a:p>
            <a:pPr defTabSz="912993">
              <a:defRPr/>
            </a:pPr>
            <a:r>
              <a:rPr lang="de-DE" baseline="0" noProof="0" dirty="0" smtClean="0"/>
              <a:t>In </a:t>
            </a:r>
            <a:r>
              <a:rPr lang="de-DE" baseline="0" noProof="0" dirty="0" err="1" smtClean="0"/>
              <a:t>addition</a:t>
            </a:r>
            <a:r>
              <a:rPr lang="de-DE" baseline="0" noProof="0" dirty="0" smtClean="0"/>
              <a:t>, </a:t>
            </a:r>
            <a:r>
              <a:rPr lang="de-DE" baseline="0" noProof="0" dirty="0" err="1" smtClean="0"/>
              <a:t>society</a:t>
            </a:r>
            <a:r>
              <a:rPr lang="de-DE" baseline="0" noProof="0" dirty="0" smtClean="0"/>
              <a:t>, </a:t>
            </a:r>
            <a:r>
              <a:rPr lang="de-DE" baseline="0" noProof="0" dirty="0" err="1" smtClean="0"/>
              <a:t>the</a:t>
            </a:r>
            <a:r>
              <a:rPr lang="de-DE" baseline="0" noProof="0" dirty="0" smtClean="0"/>
              <a:t> </a:t>
            </a:r>
            <a:r>
              <a:rPr lang="de-DE" baseline="0" noProof="0" dirty="0" err="1" smtClean="0"/>
              <a:t>economy</a:t>
            </a:r>
            <a:r>
              <a:rPr lang="de-DE" baseline="0" noProof="0" dirty="0" smtClean="0"/>
              <a:t> </a:t>
            </a:r>
            <a:r>
              <a:rPr lang="de-DE" baseline="0" noProof="0" dirty="0" err="1" smtClean="0"/>
              <a:t>and</a:t>
            </a:r>
            <a:r>
              <a:rPr lang="de-DE" baseline="0" noProof="0" dirty="0" smtClean="0"/>
              <a:t> </a:t>
            </a:r>
            <a:r>
              <a:rPr lang="de-DE" baseline="0" noProof="0" dirty="0" err="1" smtClean="0"/>
              <a:t>politics</a:t>
            </a:r>
            <a:r>
              <a:rPr lang="de-DE" baseline="0" noProof="0" dirty="0" smtClean="0"/>
              <a:t> </a:t>
            </a:r>
            <a:r>
              <a:rPr lang="de-DE" baseline="0" noProof="0" dirty="0" err="1" smtClean="0"/>
              <a:t>determine</a:t>
            </a:r>
            <a:r>
              <a:rPr lang="de-DE" baseline="0" noProof="0" dirty="0" smtClean="0"/>
              <a:t> </a:t>
            </a:r>
            <a:r>
              <a:rPr lang="de-DE" baseline="0" noProof="0" dirty="0" err="1" smtClean="0"/>
              <a:t>the</a:t>
            </a:r>
            <a:r>
              <a:rPr lang="de-DE" baseline="0" noProof="0" dirty="0" smtClean="0"/>
              <a:t> </a:t>
            </a:r>
            <a:r>
              <a:rPr lang="de-DE" baseline="0" noProof="0" dirty="0" err="1" smtClean="0"/>
              <a:t>freight</a:t>
            </a:r>
            <a:r>
              <a:rPr lang="de-DE" baseline="0" noProof="0" dirty="0" smtClean="0"/>
              <a:t> </a:t>
            </a:r>
            <a:r>
              <a:rPr lang="de-DE" baseline="0" noProof="0" dirty="0" err="1" smtClean="0"/>
              <a:t>transport</a:t>
            </a:r>
            <a:r>
              <a:rPr lang="de-DE" baseline="0" noProof="0" dirty="0" smtClean="0"/>
              <a:t> </a:t>
            </a:r>
            <a:r>
              <a:rPr lang="de-DE" baseline="0" noProof="0" dirty="0" err="1" smtClean="0"/>
              <a:t>environment</a:t>
            </a:r>
            <a:r>
              <a:rPr lang="de-DE" baseline="0" noProof="0" dirty="0" smtClean="0"/>
              <a:t>. The </a:t>
            </a:r>
            <a:r>
              <a:rPr lang="de-DE" baseline="0" noProof="0" dirty="0" err="1" smtClean="0"/>
              <a:t>demand</a:t>
            </a:r>
            <a:r>
              <a:rPr lang="de-DE" baseline="0" noProof="0" dirty="0" smtClean="0"/>
              <a:t> </a:t>
            </a:r>
            <a:r>
              <a:rPr lang="de-DE" baseline="0" noProof="0" dirty="0" err="1" smtClean="0"/>
              <a:t>for</a:t>
            </a:r>
            <a:r>
              <a:rPr lang="de-DE" baseline="0" noProof="0" dirty="0" smtClean="0"/>
              <a:t> </a:t>
            </a:r>
            <a:r>
              <a:rPr lang="de-DE" baseline="0" noProof="0" dirty="0" err="1" smtClean="0"/>
              <a:t>goods</a:t>
            </a:r>
            <a:r>
              <a:rPr lang="de-DE" baseline="0" noProof="0" dirty="0" smtClean="0"/>
              <a:t> </a:t>
            </a:r>
            <a:r>
              <a:rPr lang="de-DE" baseline="0" noProof="0" dirty="0" err="1" smtClean="0"/>
              <a:t>is</a:t>
            </a:r>
            <a:r>
              <a:rPr lang="de-DE" baseline="0" noProof="0" dirty="0" smtClean="0"/>
              <a:t> </a:t>
            </a:r>
            <a:r>
              <a:rPr lang="de-DE" baseline="0" noProof="0" dirty="0" err="1" smtClean="0"/>
              <a:t>primarily</a:t>
            </a:r>
            <a:r>
              <a:rPr lang="de-DE" baseline="0" noProof="0" dirty="0" smtClean="0"/>
              <a:t> </a:t>
            </a:r>
            <a:r>
              <a:rPr lang="de-DE" baseline="0" noProof="0" dirty="0" err="1" smtClean="0"/>
              <a:t>determined</a:t>
            </a:r>
            <a:r>
              <a:rPr lang="de-DE" baseline="0" noProof="0" dirty="0" smtClean="0"/>
              <a:t> </a:t>
            </a:r>
            <a:r>
              <a:rPr lang="de-DE" baseline="0" noProof="0" dirty="0" err="1" smtClean="0"/>
              <a:t>by</a:t>
            </a:r>
            <a:r>
              <a:rPr lang="de-DE" baseline="0" noProof="0" dirty="0" smtClean="0"/>
              <a:t> </a:t>
            </a:r>
            <a:r>
              <a:rPr lang="de-DE" baseline="0" noProof="0" dirty="0" err="1" smtClean="0"/>
              <a:t>the</a:t>
            </a:r>
            <a:r>
              <a:rPr lang="de-DE" baseline="0" noProof="0" dirty="0" smtClean="0"/>
              <a:t> </a:t>
            </a:r>
            <a:r>
              <a:rPr lang="de-DE" baseline="0" noProof="0" dirty="0" err="1" smtClean="0"/>
              <a:t>procurement</a:t>
            </a:r>
            <a:r>
              <a:rPr lang="de-DE" baseline="0" noProof="0" dirty="0" smtClean="0"/>
              <a:t> </a:t>
            </a:r>
            <a:r>
              <a:rPr lang="de-DE" baseline="0" noProof="0" dirty="0" err="1" smtClean="0"/>
              <a:t>and</a:t>
            </a:r>
            <a:r>
              <a:rPr lang="de-DE" baseline="0" noProof="0" dirty="0" smtClean="0"/>
              <a:t> </a:t>
            </a:r>
            <a:r>
              <a:rPr lang="de-DE" baseline="0" noProof="0" dirty="0" err="1" smtClean="0"/>
              <a:t>distribution</a:t>
            </a:r>
            <a:r>
              <a:rPr lang="de-DE" baseline="0" noProof="0" dirty="0" smtClean="0"/>
              <a:t> </a:t>
            </a:r>
            <a:r>
              <a:rPr lang="de-DE" baseline="0" noProof="0" dirty="0" err="1" smtClean="0"/>
              <a:t>strategy</a:t>
            </a:r>
            <a:r>
              <a:rPr lang="de-DE" baseline="0" noProof="0" dirty="0" smtClean="0"/>
              <a:t> </a:t>
            </a:r>
            <a:r>
              <a:rPr lang="de-DE" baseline="0" noProof="0" dirty="0" err="1" smtClean="0"/>
              <a:t>of</a:t>
            </a:r>
            <a:r>
              <a:rPr lang="de-DE" baseline="0" noProof="0" dirty="0" smtClean="0"/>
              <a:t> </a:t>
            </a:r>
            <a:r>
              <a:rPr lang="de-DE" baseline="0" noProof="0" dirty="0" err="1" smtClean="0"/>
              <a:t>the</a:t>
            </a:r>
            <a:r>
              <a:rPr lang="de-DE" baseline="0" noProof="0" dirty="0" smtClean="0"/>
              <a:t> </a:t>
            </a:r>
            <a:r>
              <a:rPr lang="de-DE" baseline="0" noProof="0" dirty="0" err="1" smtClean="0"/>
              <a:t>companies</a:t>
            </a:r>
            <a:r>
              <a:rPr lang="de-DE" baseline="0" noProof="0" dirty="0" smtClean="0"/>
              <a:t>. The </a:t>
            </a:r>
            <a:r>
              <a:rPr lang="de-DE" baseline="0" noProof="0" dirty="0" err="1" smtClean="0"/>
              <a:t>choice</a:t>
            </a:r>
            <a:r>
              <a:rPr lang="de-DE" baseline="0" noProof="0" dirty="0" smtClean="0"/>
              <a:t> </a:t>
            </a:r>
            <a:r>
              <a:rPr lang="de-DE" baseline="0" noProof="0" dirty="0" err="1" smtClean="0"/>
              <a:t>of</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a:t>
            </a:r>
            <a:r>
              <a:rPr lang="de-DE" baseline="0" noProof="0" dirty="0" err="1" smtClean="0"/>
              <a:t>by</a:t>
            </a:r>
            <a:r>
              <a:rPr lang="de-DE" baseline="0" noProof="0" dirty="0" smtClean="0"/>
              <a:t> </a:t>
            </a:r>
            <a:r>
              <a:rPr lang="de-DE" baseline="0" noProof="0" dirty="0" err="1" smtClean="0"/>
              <a:t>companies</a:t>
            </a:r>
            <a:r>
              <a:rPr lang="de-DE" baseline="0" noProof="0" dirty="0" smtClean="0"/>
              <a:t> also </a:t>
            </a:r>
            <a:r>
              <a:rPr lang="de-DE" baseline="0" noProof="0" dirty="0" err="1" smtClean="0"/>
              <a:t>has</a:t>
            </a:r>
            <a:r>
              <a:rPr lang="de-DE" baseline="0" noProof="0" dirty="0" smtClean="0"/>
              <a:t> a </a:t>
            </a:r>
            <a:r>
              <a:rPr lang="de-DE" baseline="0" noProof="0" dirty="0" err="1" smtClean="0"/>
              <a:t>significant</a:t>
            </a:r>
            <a:r>
              <a:rPr lang="de-DE" baseline="0" noProof="0" dirty="0" smtClean="0"/>
              <a:t> </a:t>
            </a:r>
            <a:r>
              <a:rPr lang="de-DE" baseline="0" noProof="0" dirty="0" err="1" smtClean="0"/>
              <a:t>impact</a:t>
            </a:r>
            <a:r>
              <a:rPr lang="de-DE" baseline="0" noProof="0" dirty="0" smtClean="0"/>
              <a:t> on </a:t>
            </a:r>
            <a:r>
              <a:rPr lang="de-DE" baseline="0" noProof="0" dirty="0" err="1" smtClean="0"/>
              <a:t>the</a:t>
            </a:r>
            <a:r>
              <a:rPr lang="de-DE" baseline="0" noProof="0" dirty="0" smtClean="0"/>
              <a:t> </a:t>
            </a:r>
            <a:r>
              <a:rPr lang="de-DE" baseline="0" noProof="0" dirty="0" err="1" smtClean="0"/>
              <a:t>volume</a:t>
            </a:r>
            <a:r>
              <a:rPr lang="de-DE" baseline="0" noProof="0" dirty="0" smtClean="0"/>
              <a:t> </a:t>
            </a:r>
            <a:r>
              <a:rPr lang="de-DE" baseline="0" noProof="0" dirty="0" err="1" smtClean="0"/>
              <a:t>of</a:t>
            </a:r>
            <a:r>
              <a:rPr lang="de-DE" baseline="0" noProof="0" dirty="0" smtClean="0"/>
              <a:t> </a:t>
            </a:r>
            <a:r>
              <a:rPr lang="de-DE" baseline="0" noProof="0" dirty="0" err="1" smtClean="0"/>
              <a:t>freight</a:t>
            </a:r>
            <a:r>
              <a:rPr lang="de-DE" baseline="0" noProof="0" dirty="0" smtClean="0"/>
              <a:t> </a:t>
            </a:r>
            <a:r>
              <a:rPr lang="de-DE" baseline="0" noProof="0" dirty="0" err="1" smtClean="0"/>
              <a:t>traffic</a:t>
            </a:r>
            <a:r>
              <a:rPr lang="de-DE" baseline="0" noProof="0" dirty="0" smtClean="0"/>
              <a:t>. This </a:t>
            </a:r>
            <a:r>
              <a:rPr lang="de-DE" baseline="0" noProof="0" dirty="0" err="1" smtClean="0"/>
              <a:t>can</a:t>
            </a:r>
            <a:r>
              <a:rPr lang="de-DE" baseline="0" noProof="0" dirty="0" smtClean="0"/>
              <a:t> </a:t>
            </a:r>
            <a:r>
              <a:rPr lang="de-DE" baseline="0" noProof="0" dirty="0" err="1" smtClean="0"/>
              <a:t>lead</a:t>
            </a:r>
            <a:r>
              <a:rPr lang="de-DE" baseline="0" noProof="0" dirty="0" smtClean="0"/>
              <a:t> </a:t>
            </a:r>
            <a:r>
              <a:rPr lang="de-DE" baseline="0" noProof="0" dirty="0" err="1" smtClean="0"/>
              <a:t>to</a:t>
            </a:r>
            <a:r>
              <a:rPr lang="de-DE" baseline="0" noProof="0" dirty="0" smtClean="0"/>
              <a:t> </a:t>
            </a:r>
            <a:r>
              <a:rPr lang="de-DE" baseline="0" noProof="0" dirty="0" err="1" smtClean="0"/>
              <a:t>tensions</a:t>
            </a:r>
            <a:r>
              <a:rPr lang="de-DE" baseline="0" noProof="0" dirty="0" smtClean="0"/>
              <a:t> </a:t>
            </a:r>
            <a:r>
              <a:rPr lang="de-DE" baseline="0" noProof="0" dirty="0" err="1" smtClean="0"/>
              <a:t>between</a:t>
            </a:r>
            <a:r>
              <a:rPr lang="de-DE" baseline="0" noProof="0" dirty="0" smtClean="0"/>
              <a:t> </a:t>
            </a:r>
            <a:r>
              <a:rPr lang="de-DE" baseline="0" noProof="0" dirty="0" err="1" smtClean="0"/>
              <a:t>the</a:t>
            </a:r>
            <a:r>
              <a:rPr lang="de-DE" baseline="0" noProof="0" dirty="0" smtClean="0"/>
              <a:t> </a:t>
            </a:r>
            <a:r>
              <a:rPr lang="de-DE" baseline="0" noProof="0" dirty="0" err="1" smtClean="0"/>
              <a:t>freight</a:t>
            </a:r>
            <a:r>
              <a:rPr lang="de-DE" baseline="0" noProof="0" dirty="0" smtClean="0"/>
              <a:t> </a:t>
            </a:r>
            <a:r>
              <a:rPr lang="de-DE" baseline="0" noProof="0" dirty="0" err="1" smtClean="0"/>
              <a:t>companies</a:t>
            </a:r>
            <a:r>
              <a:rPr lang="de-DE" baseline="0" noProof="0" dirty="0" smtClean="0"/>
              <a:t> </a:t>
            </a:r>
            <a:r>
              <a:rPr lang="de-DE" baseline="0" noProof="0" dirty="0" err="1" smtClean="0"/>
              <a:t>and</a:t>
            </a:r>
            <a:r>
              <a:rPr lang="de-DE" baseline="0" noProof="0" dirty="0" smtClean="0"/>
              <a:t> </a:t>
            </a:r>
            <a:r>
              <a:rPr lang="de-DE" baseline="0" noProof="0" dirty="0" err="1" smtClean="0"/>
              <a:t>the</a:t>
            </a:r>
            <a:r>
              <a:rPr lang="de-DE" baseline="0" noProof="0" dirty="0" smtClean="0"/>
              <a:t> </a:t>
            </a:r>
            <a:r>
              <a:rPr lang="de-DE" baseline="0" noProof="0" dirty="0" err="1" smtClean="0"/>
              <a:t>customers</a:t>
            </a:r>
            <a:r>
              <a:rPr lang="de-DE" baseline="0" noProof="0" dirty="0" smtClean="0"/>
              <a:t>, </a:t>
            </a:r>
            <a:r>
              <a:rPr lang="de-DE" baseline="0" noProof="0" dirty="0" err="1" smtClean="0"/>
              <a:t>as</a:t>
            </a:r>
            <a:r>
              <a:rPr lang="de-DE" baseline="0" noProof="0" dirty="0" smtClean="0"/>
              <a:t> </a:t>
            </a:r>
            <a:r>
              <a:rPr lang="de-DE" baseline="0" noProof="0" dirty="0" err="1" smtClean="0"/>
              <a:t>both</a:t>
            </a:r>
            <a:r>
              <a:rPr lang="de-DE" baseline="0" noProof="0" dirty="0" smtClean="0"/>
              <a:t> </a:t>
            </a:r>
            <a:r>
              <a:rPr lang="de-DE" baseline="0" noProof="0" dirty="0" err="1" smtClean="0"/>
              <a:t>parties</a:t>
            </a:r>
            <a:r>
              <a:rPr lang="de-DE" baseline="0" noProof="0" dirty="0" smtClean="0"/>
              <a:t> </a:t>
            </a:r>
            <a:r>
              <a:rPr lang="de-DE" baseline="0" noProof="0" dirty="0" err="1" smtClean="0"/>
              <a:t>may</a:t>
            </a:r>
            <a:r>
              <a:rPr lang="de-DE" baseline="0" noProof="0" dirty="0" smtClean="0"/>
              <a:t> </a:t>
            </a:r>
            <a:r>
              <a:rPr lang="de-DE" baseline="0" noProof="0" dirty="0" err="1" smtClean="0"/>
              <a:t>have</a:t>
            </a:r>
            <a:r>
              <a:rPr lang="de-DE" baseline="0" noProof="0" dirty="0" smtClean="0"/>
              <a:t> different </a:t>
            </a:r>
            <a:r>
              <a:rPr lang="de-DE" baseline="0" noProof="0" dirty="0" err="1" smtClean="0"/>
              <a:t>transport</a:t>
            </a:r>
            <a:r>
              <a:rPr lang="de-DE" baseline="0" noProof="0" dirty="0" smtClean="0"/>
              <a:t> </a:t>
            </a:r>
            <a:r>
              <a:rPr lang="de-DE" baseline="0" noProof="0" dirty="0" err="1" smtClean="0"/>
              <a:t>requirements</a:t>
            </a:r>
            <a:r>
              <a:rPr lang="de-DE" baseline="0" noProof="0" dirty="0" smtClean="0"/>
              <a:t>. </a:t>
            </a:r>
            <a:r>
              <a:rPr lang="de-DE" baseline="0" noProof="0" dirty="0" err="1" smtClean="0"/>
              <a:t>For</a:t>
            </a:r>
            <a:r>
              <a:rPr lang="de-DE" baseline="0" noProof="0" dirty="0" smtClean="0"/>
              <a:t> </a:t>
            </a:r>
            <a:r>
              <a:rPr lang="de-DE" baseline="0" noProof="0" dirty="0" err="1" smtClean="0"/>
              <a:t>example</a:t>
            </a:r>
            <a:r>
              <a:rPr lang="de-DE" baseline="0" noProof="0" dirty="0" smtClean="0"/>
              <a:t>, </a:t>
            </a:r>
            <a:r>
              <a:rPr lang="de-DE" baseline="0" noProof="0" dirty="0" err="1" smtClean="0"/>
              <a:t>freight</a:t>
            </a:r>
            <a:r>
              <a:rPr lang="de-DE" baseline="0" noProof="0" dirty="0" smtClean="0"/>
              <a:t> </a:t>
            </a:r>
            <a:r>
              <a:rPr lang="de-DE" baseline="0" noProof="0" dirty="0" err="1" smtClean="0"/>
              <a:t>companies</a:t>
            </a:r>
            <a:r>
              <a:rPr lang="de-DE" baseline="0" noProof="0" dirty="0" smtClean="0"/>
              <a:t> </a:t>
            </a:r>
            <a:r>
              <a:rPr lang="de-DE" baseline="0" noProof="0" dirty="0" err="1" smtClean="0"/>
              <a:t>aim</a:t>
            </a:r>
            <a:r>
              <a:rPr lang="de-DE" baseline="0" noProof="0" dirty="0" smtClean="0"/>
              <a:t> </a:t>
            </a:r>
            <a:r>
              <a:rPr lang="de-DE" baseline="0" noProof="0" dirty="0" err="1" smtClean="0"/>
              <a:t>to</a:t>
            </a:r>
            <a:r>
              <a:rPr lang="de-DE" baseline="0" noProof="0" dirty="0" smtClean="0"/>
              <a:t> </a:t>
            </a:r>
            <a:r>
              <a:rPr lang="de-DE" baseline="0" noProof="0" dirty="0" err="1" smtClean="0"/>
              <a:t>maximize</a:t>
            </a:r>
            <a:r>
              <a:rPr lang="de-DE" baseline="0" noProof="0" dirty="0" smtClean="0"/>
              <a:t> </a:t>
            </a:r>
            <a:r>
              <a:rPr lang="de-DE" baseline="0" noProof="0" dirty="0" err="1" smtClean="0"/>
              <a:t>transport</a:t>
            </a:r>
            <a:r>
              <a:rPr lang="de-DE" baseline="0" noProof="0" dirty="0" smtClean="0"/>
              <a:t> </a:t>
            </a:r>
            <a:r>
              <a:rPr lang="de-DE" baseline="0" noProof="0" dirty="0" err="1" smtClean="0"/>
              <a:t>capacity</a:t>
            </a:r>
            <a:r>
              <a:rPr lang="de-DE" baseline="0" noProof="0" dirty="0" smtClean="0"/>
              <a:t> </a:t>
            </a:r>
            <a:r>
              <a:rPr lang="de-DE" baseline="0" noProof="0" dirty="0" err="1" smtClean="0"/>
              <a:t>utilisation</a:t>
            </a:r>
            <a:r>
              <a:rPr lang="de-DE" baseline="0" noProof="0" dirty="0" smtClean="0"/>
              <a:t>, </a:t>
            </a:r>
            <a:r>
              <a:rPr lang="de-DE" baseline="0" noProof="0" dirty="0" err="1" smtClean="0"/>
              <a:t>while</a:t>
            </a:r>
            <a:r>
              <a:rPr lang="de-DE" baseline="0" noProof="0" dirty="0" smtClean="0"/>
              <a:t> </a:t>
            </a:r>
            <a:r>
              <a:rPr lang="de-DE" baseline="0" noProof="0" dirty="0" err="1" smtClean="0"/>
              <a:t>customers</a:t>
            </a:r>
            <a:r>
              <a:rPr lang="de-DE" baseline="0" noProof="0" dirty="0" smtClean="0"/>
              <a:t> </a:t>
            </a:r>
            <a:r>
              <a:rPr lang="de-DE" baseline="0" noProof="0" dirty="0" err="1" smtClean="0"/>
              <a:t>want</a:t>
            </a:r>
            <a:r>
              <a:rPr lang="de-DE" baseline="0" noProof="0" dirty="0" smtClean="0"/>
              <a:t> fast </a:t>
            </a:r>
            <a:r>
              <a:rPr lang="de-DE" baseline="0" noProof="0" dirty="0" err="1" smtClean="0"/>
              <a:t>delivery</a:t>
            </a:r>
            <a:r>
              <a:rPr lang="de-DE" baseline="0" noProof="0" dirty="0" smtClean="0"/>
              <a:t> </a:t>
            </a:r>
            <a:r>
              <a:rPr lang="de-DE" baseline="0" noProof="0" dirty="0" err="1" smtClean="0"/>
              <a:t>times</a:t>
            </a:r>
            <a:r>
              <a:rPr lang="de-DE" baseline="0" noProof="0" dirty="0" smtClean="0"/>
              <a:t> </a:t>
            </a:r>
            <a:r>
              <a:rPr lang="de-DE" baseline="0" noProof="0" dirty="0" err="1" smtClean="0"/>
              <a:t>and</a:t>
            </a:r>
            <a:r>
              <a:rPr lang="de-DE" baseline="0" noProof="0" dirty="0" smtClean="0"/>
              <a:t> </a:t>
            </a:r>
            <a:r>
              <a:rPr lang="de-DE" baseline="0" noProof="0" dirty="0" err="1" smtClean="0"/>
              <a:t>low</a:t>
            </a:r>
            <a:r>
              <a:rPr lang="de-DE" baseline="0" noProof="0" dirty="0" smtClean="0"/>
              <a:t> </a:t>
            </a:r>
            <a:r>
              <a:rPr lang="de-DE" baseline="0" noProof="0" dirty="0" err="1" smtClean="0"/>
              <a:t>transport</a:t>
            </a:r>
            <a:r>
              <a:rPr lang="de-DE" baseline="0" noProof="0" dirty="0" smtClean="0"/>
              <a:t> </a:t>
            </a:r>
            <a:r>
              <a:rPr lang="de-DE" baseline="0" noProof="0" dirty="0" err="1" smtClean="0"/>
              <a:t>costs</a:t>
            </a:r>
            <a:r>
              <a:rPr lang="de-DE" baseline="0" noProof="0" dirty="0" smtClean="0"/>
              <a:t>. </a:t>
            </a:r>
          </a:p>
          <a:p>
            <a:pPr defTabSz="912993">
              <a:defRPr/>
            </a:pPr>
            <a:r>
              <a:rPr lang="de-DE" baseline="0" noProof="0" dirty="0" smtClean="0"/>
              <a:t>In </a:t>
            </a:r>
            <a:r>
              <a:rPr lang="de-DE" baseline="0" noProof="0" dirty="0" err="1" smtClean="0"/>
              <a:t>summary</a:t>
            </a:r>
            <a:r>
              <a:rPr lang="de-DE" baseline="0" noProof="0" dirty="0" smtClean="0"/>
              <a:t>, </a:t>
            </a:r>
            <a:r>
              <a:rPr lang="de-DE" baseline="0" noProof="0" dirty="0" err="1" smtClean="0"/>
              <a:t>it</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stated</a:t>
            </a:r>
            <a:r>
              <a:rPr lang="de-DE" baseline="0" noProof="0" dirty="0" smtClean="0"/>
              <a:t>, </a:t>
            </a:r>
            <a:r>
              <a:rPr lang="de-DE" baseline="0" noProof="0" dirty="0" err="1" smtClean="0"/>
              <a:t>that</a:t>
            </a:r>
            <a:r>
              <a:rPr lang="de-DE" baseline="0" noProof="0" dirty="0" smtClean="0"/>
              <a:t> </a:t>
            </a:r>
            <a:r>
              <a:rPr lang="de-DE" baseline="0" noProof="0" dirty="0" err="1" smtClean="0"/>
              <a:t>freight</a:t>
            </a:r>
            <a:r>
              <a:rPr lang="de-DE" baseline="0" noProof="0" dirty="0" smtClean="0"/>
              <a:t> </a:t>
            </a:r>
            <a:r>
              <a:rPr lang="de-DE" baseline="0" noProof="0" dirty="0" err="1" smtClean="0"/>
              <a:t>transport</a:t>
            </a:r>
            <a:r>
              <a:rPr lang="de-DE" baseline="0" noProof="0" dirty="0" smtClean="0"/>
              <a:t> </a:t>
            </a:r>
            <a:r>
              <a:rPr lang="de-DE" baseline="0" noProof="0" dirty="0" err="1" smtClean="0"/>
              <a:t>depends</a:t>
            </a:r>
            <a:r>
              <a:rPr lang="de-DE" baseline="0" noProof="0" dirty="0" smtClean="0"/>
              <a:t> on </a:t>
            </a:r>
            <a:r>
              <a:rPr lang="de-DE" baseline="0" noProof="0" dirty="0" err="1" smtClean="0"/>
              <a:t>many</a:t>
            </a:r>
            <a:r>
              <a:rPr lang="de-DE" baseline="0" noProof="0" dirty="0" smtClean="0"/>
              <a:t> different </a:t>
            </a:r>
            <a:r>
              <a:rPr lang="de-DE" baseline="0" noProof="0" dirty="0" err="1" smtClean="0"/>
              <a:t>factors</a:t>
            </a:r>
            <a:r>
              <a:rPr lang="de-DE" baseline="0" noProof="0" dirty="0" smtClean="0"/>
              <a:t>, </a:t>
            </a:r>
            <a:r>
              <a:rPr lang="de-DE" baseline="0" noProof="0" dirty="0" err="1" smtClean="0"/>
              <a:t>which</a:t>
            </a:r>
            <a:r>
              <a:rPr lang="de-DE" baseline="0" noProof="0" dirty="0" smtClean="0"/>
              <a:t>, in turn, </a:t>
            </a:r>
            <a:r>
              <a:rPr lang="de-DE" baseline="0" noProof="0" dirty="0" err="1" smtClean="0"/>
              <a:t>influence</a:t>
            </a:r>
            <a:r>
              <a:rPr lang="de-DE" baseline="0" noProof="0" dirty="0" smtClean="0"/>
              <a:t> </a:t>
            </a:r>
            <a:r>
              <a:rPr lang="de-DE" baseline="0" noProof="0" dirty="0" err="1" smtClean="0"/>
              <a:t>each</a:t>
            </a:r>
            <a:r>
              <a:rPr lang="de-DE" baseline="0" noProof="0" dirty="0" smtClean="0"/>
              <a:t> </a:t>
            </a:r>
            <a:r>
              <a:rPr lang="de-DE" baseline="0" noProof="0" dirty="0" err="1" smtClean="0"/>
              <a:t>other</a:t>
            </a:r>
            <a:r>
              <a:rPr lang="de-DE" baseline="0" noProof="0" dirty="0" smtClean="0"/>
              <a:t>. </a:t>
            </a:r>
            <a:r>
              <a:rPr lang="de-DE" baseline="0" noProof="0" dirty="0" err="1" smtClean="0"/>
              <a:t>For</a:t>
            </a:r>
            <a:r>
              <a:rPr lang="de-DE" baseline="0" noProof="0" dirty="0" smtClean="0"/>
              <a:t> </a:t>
            </a:r>
            <a:r>
              <a:rPr lang="de-DE" baseline="0" noProof="0" dirty="0" err="1" smtClean="0"/>
              <a:t>this</a:t>
            </a:r>
            <a:r>
              <a:rPr lang="de-DE" baseline="0" noProof="0" dirty="0" smtClean="0"/>
              <a:t> </a:t>
            </a:r>
            <a:r>
              <a:rPr lang="de-DE" baseline="0" noProof="0" dirty="0" err="1" smtClean="0"/>
              <a:t>reason</a:t>
            </a:r>
            <a:r>
              <a:rPr lang="de-DE" baseline="0" noProof="0" dirty="0" smtClean="0"/>
              <a:t>, different </a:t>
            </a:r>
            <a:r>
              <a:rPr lang="de-DE" baseline="0" noProof="0" dirty="0" err="1" smtClean="0"/>
              <a:t>starting</a:t>
            </a:r>
            <a:r>
              <a:rPr lang="de-DE" baseline="0" noProof="0" dirty="0" smtClean="0"/>
              <a:t> </a:t>
            </a:r>
            <a:r>
              <a:rPr lang="de-DE" baseline="0" noProof="0" dirty="0" err="1" smtClean="0"/>
              <a:t>points</a:t>
            </a:r>
            <a:r>
              <a:rPr lang="de-DE" baseline="0" noProof="0" dirty="0" smtClean="0"/>
              <a:t> </a:t>
            </a:r>
            <a:r>
              <a:rPr lang="de-DE" baseline="0" noProof="0" dirty="0" err="1" smtClean="0"/>
              <a:t>and</a:t>
            </a:r>
            <a:r>
              <a:rPr lang="de-DE" baseline="0" noProof="0" dirty="0" smtClean="0"/>
              <a:t> </a:t>
            </a:r>
            <a:r>
              <a:rPr lang="de-DE" baseline="0" noProof="0" dirty="0" err="1" smtClean="0"/>
              <a:t>challenges</a:t>
            </a:r>
            <a:r>
              <a:rPr lang="de-DE" baseline="0" noProof="0" dirty="0" smtClean="0"/>
              <a:t> also </a:t>
            </a:r>
            <a:r>
              <a:rPr lang="de-DE" baseline="0" noProof="0" dirty="0" err="1" smtClean="0"/>
              <a:t>arise</a:t>
            </a:r>
            <a:r>
              <a:rPr lang="de-DE" baseline="0" noProof="0" dirty="0" smtClean="0"/>
              <a:t> </a:t>
            </a:r>
            <a:r>
              <a:rPr lang="de-DE" baseline="0" noProof="0" dirty="0" err="1" smtClean="0"/>
              <a:t>for</a:t>
            </a:r>
            <a:r>
              <a:rPr lang="de-DE" baseline="0" noProof="0" dirty="0" smtClean="0"/>
              <a:t> </a:t>
            </a:r>
            <a:r>
              <a:rPr lang="de-DE" baseline="0" noProof="0" dirty="0" err="1" smtClean="0"/>
              <a:t>the</a:t>
            </a:r>
            <a:r>
              <a:rPr lang="de-DE" baseline="0" noProof="0" dirty="0" smtClean="0"/>
              <a:t> </a:t>
            </a:r>
            <a:r>
              <a:rPr lang="de-DE" baseline="0" noProof="0" dirty="0" err="1" smtClean="0"/>
              <a:t>sustainable</a:t>
            </a:r>
            <a:r>
              <a:rPr lang="de-DE" baseline="0" noProof="0" dirty="0" smtClean="0"/>
              <a:t> </a:t>
            </a:r>
            <a:r>
              <a:rPr lang="de-DE" baseline="0" noProof="0" dirty="0" err="1" smtClean="0"/>
              <a:t>orientation</a:t>
            </a:r>
            <a:r>
              <a:rPr lang="de-DE" baseline="0" noProof="0" dirty="0" smtClean="0"/>
              <a:t> </a:t>
            </a:r>
            <a:r>
              <a:rPr lang="de-DE" baseline="0" noProof="0" dirty="0" err="1" smtClean="0"/>
              <a:t>of</a:t>
            </a:r>
            <a:r>
              <a:rPr lang="de-DE" baseline="0" noProof="0" dirty="0" smtClean="0"/>
              <a:t> </a:t>
            </a:r>
            <a:r>
              <a:rPr lang="de-DE" baseline="0" noProof="0" dirty="0" err="1" smtClean="0"/>
              <a:t>freight</a:t>
            </a:r>
            <a:r>
              <a:rPr lang="de-DE" baseline="0" noProof="0" dirty="0" smtClean="0"/>
              <a:t> </a:t>
            </a:r>
            <a:r>
              <a:rPr lang="de-DE" baseline="0" noProof="0" dirty="0" err="1" smtClean="0"/>
              <a:t>transport</a:t>
            </a:r>
            <a:r>
              <a:rPr lang="de-DE" baseline="0" noProof="0" dirty="0" smtClean="0"/>
              <a:t>. </a:t>
            </a:r>
          </a:p>
          <a:p>
            <a:pPr defTabSz="912993">
              <a:defRPr/>
            </a:pPr>
            <a:endParaRPr lang="de-DE" baseline="0" noProof="0" dirty="0" smtClean="0"/>
          </a:p>
          <a:p>
            <a:r>
              <a:rPr lang="en-US" dirty="0" smtClean="0"/>
              <a:t>Source:</a:t>
            </a:r>
          </a:p>
          <a:p>
            <a:pPr defTabSz="912993">
              <a:defRPr/>
            </a:pPr>
            <a:r>
              <a:rPr lang="en-US" dirty="0"/>
              <a:t>Holderied, Cornelius: Güterverkehr, Spedition und Logistik. Managementkonzepte für Güterverkehrsbetriebe, Speditionsunternehmen und logistische Dienstleister, München, 2005 </a:t>
            </a:r>
            <a:r>
              <a:rPr lang="en-US" dirty="0" smtClean="0"/>
              <a:t>p.17-34</a:t>
            </a:r>
          </a:p>
        </p:txBody>
      </p:sp>
      <p:sp>
        <p:nvSpPr>
          <p:cNvPr id="4" name="Slide Number Placeholder 3"/>
          <p:cNvSpPr>
            <a:spLocks noGrp="1"/>
          </p:cNvSpPr>
          <p:nvPr>
            <p:ph type="sldNum" sz="quarter" idx="10"/>
          </p:nvPr>
        </p:nvSpPr>
        <p:spPr/>
        <p:txBody>
          <a:bodyPr/>
          <a:lstStyle/>
          <a:p>
            <a:fld id="{56F06DAA-0A4E-4110-9797-3FB8CA0FEA93}" type="slidenum">
              <a:rPr lang="de-AT" smtClean="0"/>
              <a:t>24</a:t>
            </a:fld>
            <a:endParaRPr lang="de-AT" dirty="0"/>
          </a:p>
        </p:txBody>
      </p:sp>
    </p:spTree>
    <p:extLst>
      <p:ext uri="{BB962C8B-B14F-4D97-AF65-F5344CB8AC3E}">
        <p14:creationId xmlns:p14="http://schemas.microsoft.com/office/powerpoint/2010/main" val="24546307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Various</a:t>
            </a:r>
            <a:r>
              <a:rPr lang="de-DE" dirty="0" smtClean="0"/>
              <a:t> </a:t>
            </a:r>
            <a:r>
              <a:rPr lang="de-DE" dirty="0" err="1" smtClean="0"/>
              <a:t>challenges</a:t>
            </a:r>
            <a:r>
              <a:rPr lang="de-DE" dirty="0" smtClean="0"/>
              <a:t> </a:t>
            </a:r>
            <a:r>
              <a:rPr lang="de-DE" dirty="0" err="1" smtClean="0"/>
              <a:t>can</a:t>
            </a:r>
            <a:r>
              <a:rPr lang="de-DE" dirty="0" smtClean="0"/>
              <a:t> </a:t>
            </a:r>
            <a:r>
              <a:rPr lang="de-DE" dirty="0" err="1" smtClean="0"/>
              <a:t>be</a:t>
            </a:r>
            <a:r>
              <a:rPr lang="de-DE" dirty="0" smtClean="0"/>
              <a:t> </a:t>
            </a:r>
            <a:r>
              <a:rPr lang="de-DE" dirty="0" err="1" smtClean="0"/>
              <a:t>identified</a:t>
            </a:r>
            <a:r>
              <a:rPr lang="de-DE" dirty="0" smtClean="0"/>
              <a:t> in </a:t>
            </a:r>
            <a:r>
              <a:rPr lang="de-DE" dirty="0" err="1" smtClean="0"/>
              <a:t>the</a:t>
            </a:r>
            <a:r>
              <a:rPr lang="de-DE" dirty="0" smtClean="0"/>
              <a:t> </a:t>
            </a:r>
            <a:r>
              <a:rPr lang="de-DE" dirty="0" err="1" smtClean="0"/>
              <a:t>course</a:t>
            </a:r>
            <a:r>
              <a:rPr lang="de-DE" dirty="0" smtClean="0"/>
              <a:t> </a:t>
            </a:r>
            <a:r>
              <a:rPr lang="de-DE" dirty="0" err="1" smtClean="0"/>
              <a:t>of</a:t>
            </a:r>
            <a:r>
              <a:rPr lang="de-DE" dirty="0" smtClean="0"/>
              <a:t> </a:t>
            </a:r>
            <a:r>
              <a:rPr lang="de-DE" dirty="0" err="1" smtClean="0"/>
              <a:t>implementing</a:t>
            </a:r>
            <a:r>
              <a:rPr lang="de-DE" dirty="0" smtClean="0"/>
              <a:t> </a:t>
            </a:r>
            <a:r>
              <a:rPr lang="de-DE" dirty="0" err="1" smtClean="0"/>
              <a:t>sustainable</a:t>
            </a:r>
            <a:r>
              <a:rPr lang="de-DE" dirty="0" smtClean="0"/>
              <a:t> </a:t>
            </a:r>
            <a:r>
              <a:rPr lang="de-DE" dirty="0" err="1" smtClean="0"/>
              <a:t>freight</a:t>
            </a:r>
            <a:r>
              <a:rPr lang="de-DE" dirty="0" smtClean="0"/>
              <a:t> </a:t>
            </a:r>
            <a:r>
              <a:rPr lang="de-DE" dirty="0" err="1" smtClean="0"/>
              <a:t>transport</a:t>
            </a:r>
            <a:r>
              <a:rPr lang="de-DE" dirty="0" smtClean="0"/>
              <a:t>:</a:t>
            </a:r>
            <a:r>
              <a:rPr lang="de-DE"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The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new</a:t>
            </a:r>
            <a:r>
              <a:rPr lang="de-DE" baseline="0" dirty="0" smtClean="0"/>
              <a:t> </a:t>
            </a:r>
            <a:r>
              <a:rPr lang="de-DE" baseline="0" dirty="0" err="1" smtClean="0"/>
              <a:t>technologies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is</a:t>
            </a:r>
            <a:r>
              <a:rPr lang="de-DE" baseline="0" dirty="0" smtClean="0"/>
              <a:t> not </a:t>
            </a:r>
            <a:r>
              <a:rPr lang="de-DE" baseline="0" dirty="0" err="1" smtClean="0"/>
              <a:t>yet</a:t>
            </a:r>
            <a:r>
              <a:rPr lang="de-DE" baseline="0" dirty="0" smtClean="0"/>
              <a:t> </a:t>
            </a:r>
            <a:r>
              <a:rPr lang="de-DE" baseline="0" dirty="0" err="1" smtClean="0"/>
              <a:t>possile</a:t>
            </a:r>
            <a:r>
              <a:rPr lang="de-DE" baseline="0" dirty="0" smtClean="0"/>
              <a:t> in </a:t>
            </a:r>
            <a:r>
              <a:rPr lang="de-DE" baseline="0" dirty="0" err="1" smtClean="0"/>
              <a:t>the</a:t>
            </a:r>
            <a:r>
              <a:rPr lang="de-DE" baseline="0" dirty="0" smtClean="0"/>
              <a:t> </a:t>
            </a:r>
            <a:r>
              <a:rPr lang="de-DE" baseline="0" dirty="0" err="1" smtClean="0"/>
              <a:t>commercial</a:t>
            </a:r>
            <a:r>
              <a:rPr lang="de-DE" baseline="0" dirty="0" smtClean="0"/>
              <a:t> sense.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The </a:t>
            </a:r>
            <a:r>
              <a:rPr lang="de-DE" baseline="0" dirty="0" err="1" smtClean="0"/>
              <a:t>choice</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highly</a:t>
            </a:r>
            <a:r>
              <a:rPr lang="de-DE" baseline="0" dirty="0" smtClean="0"/>
              <a:t> </a:t>
            </a:r>
            <a:r>
              <a:rPr lang="de-DE" baseline="0" dirty="0" err="1" smtClean="0"/>
              <a:t>depends</a:t>
            </a:r>
            <a:r>
              <a:rPr lang="de-DE" baseline="0" dirty="0" smtClean="0"/>
              <a:t> on </a:t>
            </a:r>
            <a:r>
              <a:rPr lang="de-DE" baseline="0" dirty="0" err="1" smtClean="0"/>
              <a:t>the</a:t>
            </a:r>
            <a:r>
              <a:rPr lang="de-DE" baseline="0" dirty="0" smtClean="0"/>
              <a:t> </a:t>
            </a:r>
            <a:r>
              <a:rPr lang="de-DE" baseline="0" dirty="0" err="1" smtClean="0"/>
              <a:t>value</a:t>
            </a:r>
            <a:r>
              <a:rPr lang="de-DE" baseline="0" dirty="0" smtClean="0"/>
              <a:t> </a:t>
            </a:r>
            <a:r>
              <a:rPr lang="de-DE" baseline="0" dirty="0" err="1" smtClean="0"/>
              <a:t>of</a:t>
            </a:r>
            <a:r>
              <a:rPr lang="de-DE" baseline="0" dirty="0" smtClean="0"/>
              <a:t> </a:t>
            </a:r>
            <a:r>
              <a:rPr lang="de-DE" baseline="0" dirty="0" err="1" smtClean="0"/>
              <a:t>thetransported</a:t>
            </a:r>
            <a:r>
              <a:rPr lang="de-DE" baseline="0" dirty="0" smtClean="0"/>
              <a:t> </a:t>
            </a:r>
            <a:r>
              <a:rPr lang="de-DE" baseline="0" dirty="0" err="1" smtClean="0"/>
              <a:t>goods</a:t>
            </a:r>
            <a:r>
              <a:rPr lang="de-DE" baseline="0" dirty="0" smtClean="0"/>
              <a:t> </a:t>
            </a:r>
            <a:r>
              <a:rPr lang="de-DE" baseline="0" dirty="0" err="1" smtClean="0"/>
              <a:t>as</a:t>
            </a:r>
            <a:r>
              <a:rPr lang="de-DE" baseline="0" dirty="0" smtClean="0"/>
              <a:t> </a:t>
            </a:r>
            <a:r>
              <a:rPr lang="de-DE" baseline="0" dirty="0" err="1" smtClean="0"/>
              <a:t>well</a:t>
            </a:r>
            <a:r>
              <a:rPr lang="de-DE" baseline="0" dirty="0" smtClean="0"/>
              <a:t> </a:t>
            </a:r>
            <a:r>
              <a:rPr lang="de-DE" baseline="0" dirty="0" err="1" smtClean="0"/>
              <a:t>as</a:t>
            </a:r>
            <a:r>
              <a:rPr lang="de-DE" baseline="0" dirty="0" smtClean="0"/>
              <a:t> on </a:t>
            </a:r>
            <a:r>
              <a:rPr lang="de-DE" baseline="0" dirty="0" err="1" smtClean="0"/>
              <a:t>the</a:t>
            </a:r>
            <a:r>
              <a:rPr lang="de-DE" baseline="0" dirty="0" smtClean="0"/>
              <a:t> </a:t>
            </a:r>
            <a:r>
              <a:rPr lang="de-DE" baseline="0" dirty="0" err="1" smtClean="0"/>
              <a:t>transport</a:t>
            </a:r>
            <a:r>
              <a:rPr lang="de-DE" baseline="0" dirty="0" smtClean="0"/>
              <a:t> time. Due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cost</a:t>
            </a:r>
            <a:r>
              <a:rPr lang="de-DE" baseline="0" dirty="0" smtClean="0"/>
              <a:t> </a:t>
            </a:r>
            <a:r>
              <a:rPr lang="de-DE" baseline="0" dirty="0" err="1" smtClean="0"/>
              <a:t>advantages</a:t>
            </a:r>
            <a:r>
              <a:rPr lang="de-DE" baseline="0" dirty="0" smtClean="0"/>
              <a:t> </a:t>
            </a:r>
            <a:r>
              <a:rPr lang="de-DE" baseline="0" dirty="0" err="1" smtClean="0"/>
              <a:t>of</a:t>
            </a:r>
            <a:r>
              <a:rPr lang="de-DE" baseline="0" dirty="0" smtClean="0"/>
              <a:t> </a:t>
            </a:r>
            <a:r>
              <a:rPr lang="de-DE" baseline="0" dirty="0" err="1" smtClean="0"/>
              <a:t>truck</a:t>
            </a:r>
            <a:r>
              <a:rPr lang="de-DE" baseline="0" dirty="0" smtClean="0"/>
              <a:t> </a:t>
            </a:r>
            <a:r>
              <a:rPr lang="de-DE" baseline="0" dirty="0" err="1" smtClean="0"/>
              <a:t>transport</a:t>
            </a:r>
            <a:r>
              <a:rPr lang="de-DE" baseline="0" dirty="0" smtClean="0"/>
              <a:t>, </a:t>
            </a:r>
            <a:r>
              <a:rPr lang="de-DE" baseline="0" dirty="0" err="1" smtClean="0"/>
              <a:t>it</a:t>
            </a:r>
            <a:r>
              <a:rPr lang="de-DE" baseline="0" dirty="0" smtClean="0"/>
              <a:t> </a:t>
            </a:r>
            <a:r>
              <a:rPr lang="de-DE" baseline="0" dirty="0" err="1" smtClean="0"/>
              <a:t>is</a:t>
            </a:r>
            <a:r>
              <a:rPr lang="de-DE" baseline="0" dirty="0" smtClean="0"/>
              <a:t> still </a:t>
            </a:r>
            <a:r>
              <a:rPr lang="de-DE" baseline="0" dirty="0" err="1" smtClean="0"/>
              <a:t>frequently</a:t>
            </a:r>
            <a:r>
              <a:rPr lang="de-DE" baseline="0" dirty="0" smtClean="0"/>
              <a:t> </a:t>
            </a:r>
            <a:r>
              <a:rPr lang="de-DE" baseline="0" dirty="0" err="1" smtClean="0"/>
              <a:t>used</a:t>
            </a:r>
            <a:r>
              <a:rPr lang="de-DE" baseline="0" dirty="0" smtClean="0"/>
              <a:t> </a:t>
            </a:r>
            <a:r>
              <a:rPr lang="de-DE" baseline="0" dirty="0" err="1" smtClean="0"/>
              <a:t>as</a:t>
            </a:r>
            <a:r>
              <a:rPr lang="de-DE" baseline="0" dirty="0" smtClean="0"/>
              <a:t> a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The </a:t>
            </a:r>
            <a:r>
              <a:rPr lang="de-DE" baseline="0" dirty="0" err="1" smtClean="0"/>
              <a:t>trend</a:t>
            </a:r>
            <a:r>
              <a:rPr lang="de-DE" baseline="0" dirty="0" smtClean="0"/>
              <a:t> </a:t>
            </a:r>
            <a:r>
              <a:rPr lang="de-DE" baseline="0" dirty="0" err="1" smtClean="0"/>
              <a:t>away</a:t>
            </a:r>
            <a:r>
              <a:rPr lang="de-DE" baseline="0" dirty="0" smtClean="0"/>
              <a:t> </a:t>
            </a:r>
            <a:r>
              <a:rPr lang="de-DE" baseline="0" dirty="0" err="1" smtClean="0"/>
              <a:t>from</a:t>
            </a:r>
            <a:r>
              <a:rPr lang="de-DE" baseline="0" dirty="0" smtClean="0"/>
              <a:t> </a:t>
            </a:r>
            <a:r>
              <a:rPr lang="de-DE" baseline="0" dirty="0" err="1" smtClean="0"/>
              <a:t>mass</a:t>
            </a:r>
            <a:r>
              <a:rPr lang="de-DE" baseline="0" dirty="0" smtClean="0"/>
              <a:t> </a:t>
            </a:r>
            <a:r>
              <a:rPr lang="de-DE" baseline="0" dirty="0" err="1" smtClean="0"/>
              <a:t>production</a:t>
            </a:r>
            <a:r>
              <a:rPr lang="de-DE" baseline="0" dirty="0" smtClean="0"/>
              <a:t> </a:t>
            </a:r>
            <a:r>
              <a:rPr lang="de-DE" baseline="0" dirty="0" err="1" smtClean="0"/>
              <a:t>towards</a:t>
            </a:r>
            <a:r>
              <a:rPr lang="de-DE" baseline="0" dirty="0" smtClean="0"/>
              <a:t> </a:t>
            </a:r>
            <a:r>
              <a:rPr lang="de-DE" baseline="0" dirty="0" err="1" smtClean="0"/>
              <a:t>indiviualization</a:t>
            </a:r>
            <a:r>
              <a:rPr lang="de-DE" baseline="0" dirty="0" smtClean="0"/>
              <a:t> </a:t>
            </a:r>
            <a:r>
              <a:rPr lang="de-DE" baseline="0" dirty="0" err="1" smtClean="0"/>
              <a:t>leads</a:t>
            </a:r>
            <a:r>
              <a:rPr lang="de-DE" baseline="0" dirty="0" smtClean="0"/>
              <a:t> </a:t>
            </a:r>
            <a:r>
              <a:rPr lang="de-DE" baseline="0" dirty="0" err="1" smtClean="0"/>
              <a:t>to</a:t>
            </a:r>
            <a:r>
              <a:rPr lang="de-DE" baseline="0" dirty="0" smtClean="0"/>
              <a:t> an </a:t>
            </a:r>
            <a:r>
              <a:rPr lang="de-DE" baseline="0" dirty="0" err="1" smtClean="0"/>
              <a:t>increase</a:t>
            </a:r>
            <a:r>
              <a:rPr lang="de-DE" baseline="0" dirty="0" smtClean="0"/>
              <a:t> in </a:t>
            </a:r>
            <a:r>
              <a:rPr lang="de-DE" baseline="0" dirty="0" err="1" smtClean="0"/>
              <a:t>shipments</a:t>
            </a:r>
            <a:r>
              <a:rPr lang="de-DE" baseline="0" dirty="0" smtClean="0"/>
              <a:t> </a:t>
            </a:r>
            <a:r>
              <a:rPr lang="de-DE" baseline="0" dirty="0" err="1" smtClean="0"/>
              <a:t>and</a:t>
            </a:r>
            <a:r>
              <a:rPr lang="de-DE" baseline="0" dirty="0" smtClean="0"/>
              <a:t> a </a:t>
            </a:r>
            <a:r>
              <a:rPr lang="de-DE" baseline="0" dirty="0" err="1" smtClean="0"/>
              <a:t>further</a:t>
            </a:r>
            <a:r>
              <a:rPr lang="de-DE" baseline="0" dirty="0" smtClean="0"/>
              <a:t> </a:t>
            </a:r>
            <a:r>
              <a:rPr lang="de-DE" baseline="0" dirty="0" err="1" smtClean="0"/>
              <a:t>increase</a:t>
            </a:r>
            <a:r>
              <a:rPr lang="de-DE" baseline="0" dirty="0" smtClean="0"/>
              <a:t> in </a:t>
            </a:r>
            <a:r>
              <a:rPr lang="de-DE" baseline="0" dirty="0" err="1" smtClean="0"/>
              <a:t>transport</a:t>
            </a:r>
            <a:r>
              <a:rPr lang="de-DE" baseline="0" dirty="0" smtClean="0"/>
              <a:t> </a:t>
            </a:r>
            <a:r>
              <a:rPr lang="de-DE" baseline="0" dirty="0" err="1" smtClean="0"/>
              <a:t>volumes</a:t>
            </a:r>
            <a:r>
              <a:rPr lang="de-DE"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The </a:t>
            </a:r>
            <a:r>
              <a:rPr lang="de-DE" baseline="0" dirty="0" err="1" smtClean="0"/>
              <a:t>railways</a:t>
            </a:r>
            <a:r>
              <a:rPr lang="de-DE" baseline="0" dirty="0" smtClean="0"/>
              <a:t> </a:t>
            </a:r>
            <a:r>
              <a:rPr lang="de-DE" baseline="0" dirty="0" err="1" smtClean="0"/>
              <a:t>have</a:t>
            </a:r>
            <a:r>
              <a:rPr lang="de-DE" baseline="0" dirty="0" smtClean="0"/>
              <a:t> </a:t>
            </a:r>
            <a:r>
              <a:rPr lang="de-DE" baseline="0" dirty="0" err="1" smtClean="0"/>
              <a:t>the</a:t>
            </a:r>
            <a:r>
              <a:rPr lang="de-DE" baseline="0" dirty="0" smtClean="0"/>
              <a:t> </a:t>
            </a:r>
            <a:r>
              <a:rPr lang="de-DE" baseline="0" dirty="0" err="1" smtClean="0"/>
              <a:t>disadvantage</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passenger </a:t>
            </a:r>
            <a:r>
              <a:rPr lang="de-DE" baseline="0" dirty="0" err="1" smtClean="0"/>
              <a:t>traffic</a:t>
            </a:r>
            <a:r>
              <a:rPr lang="de-DE" baseline="0" dirty="0" smtClean="0"/>
              <a:t> </a:t>
            </a:r>
            <a:r>
              <a:rPr lang="de-DE" baseline="0" dirty="0" err="1" smtClean="0"/>
              <a:t>is</a:t>
            </a:r>
            <a:r>
              <a:rPr lang="de-DE" baseline="0" dirty="0" smtClean="0"/>
              <a:t> </a:t>
            </a:r>
            <a:r>
              <a:rPr lang="de-DE" baseline="0" dirty="0" err="1" smtClean="0"/>
              <a:t>often</a:t>
            </a:r>
            <a:r>
              <a:rPr lang="de-DE" baseline="0" dirty="0" smtClean="0"/>
              <a:t> </a:t>
            </a:r>
            <a:r>
              <a:rPr lang="de-DE" baseline="0" dirty="0" err="1" smtClean="0"/>
              <a:t>treated</a:t>
            </a:r>
            <a:r>
              <a:rPr lang="de-DE" baseline="0" dirty="0" smtClean="0"/>
              <a:t> </a:t>
            </a:r>
            <a:r>
              <a:rPr lang="de-DE" baseline="0" dirty="0" err="1" smtClean="0"/>
              <a:t>preferentially</a:t>
            </a:r>
            <a:r>
              <a:rPr lang="de-DE" baseline="0" dirty="0" smtClean="0"/>
              <a:t> </a:t>
            </a:r>
            <a:r>
              <a:rPr lang="de-DE" baseline="0" dirty="0" err="1" smtClean="0"/>
              <a:t>and</a:t>
            </a:r>
            <a:r>
              <a:rPr lang="de-DE" baseline="0" dirty="0" smtClean="0"/>
              <a:t> </a:t>
            </a:r>
            <a:r>
              <a:rPr lang="de-DE" baseline="0" dirty="0" err="1" smtClean="0"/>
              <a:t>less</a:t>
            </a:r>
            <a:r>
              <a:rPr lang="de-DE" baseline="0" dirty="0" smtClean="0"/>
              <a:t> </a:t>
            </a:r>
            <a:r>
              <a:rPr lang="de-DE" baseline="0" dirty="0" err="1" smtClean="0"/>
              <a:t>innovations</a:t>
            </a:r>
            <a:r>
              <a:rPr lang="de-DE" baseline="0" dirty="0" smtClean="0"/>
              <a:t> </a:t>
            </a:r>
            <a:r>
              <a:rPr lang="de-DE" baseline="0" dirty="0" err="1" smtClean="0"/>
              <a:t>are</a:t>
            </a:r>
            <a:r>
              <a:rPr lang="de-DE" baseline="0" dirty="0" smtClean="0"/>
              <a:t> </a:t>
            </a:r>
            <a:r>
              <a:rPr lang="de-DE" baseline="0" dirty="0" err="1" smtClean="0"/>
              <a:t>available</a:t>
            </a:r>
            <a:r>
              <a:rPr lang="de-DE" baseline="0" dirty="0" smtClean="0"/>
              <a:t> in </a:t>
            </a:r>
            <a:r>
              <a:rPr lang="de-DE" baseline="0" dirty="0" err="1" smtClean="0"/>
              <a:t>the</a:t>
            </a:r>
            <a:r>
              <a:rPr lang="de-DE" baseline="0" dirty="0" smtClean="0"/>
              <a:t> </a:t>
            </a:r>
            <a:r>
              <a:rPr lang="de-DE" baseline="0" dirty="0" err="1" smtClean="0"/>
              <a:t>technical</a:t>
            </a:r>
            <a:r>
              <a:rPr lang="de-DE" baseline="0" dirty="0" smtClean="0"/>
              <a:t> </a:t>
            </a:r>
            <a:r>
              <a:rPr lang="de-DE" baseline="0" dirty="0" err="1" smtClean="0"/>
              <a:t>area</a:t>
            </a:r>
            <a:r>
              <a:rPr lang="de-DE" baseline="0" dirty="0" smtClean="0"/>
              <a:t>. This </a:t>
            </a:r>
            <a:r>
              <a:rPr lang="de-DE" baseline="0" dirty="0" err="1" smtClean="0"/>
              <a:t>makes</a:t>
            </a:r>
            <a:r>
              <a:rPr lang="de-DE" baseline="0" dirty="0" smtClean="0"/>
              <a:t> </a:t>
            </a:r>
            <a:r>
              <a:rPr lang="de-DE" baseline="0" dirty="0" err="1" smtClean="0"/>
              <a:t>this</a:t>
            </a:r>
            <a:r>
              <a:rPr lang="de-DE" baseline="0" dirty="0" smtClean="0"/>
              <a:t> </a:t>
            </a:r>
            <a:r>
              <a:rPr lang="de-DE" baseline="0" dirty="0" err="1" smtClean="0"/>
              <a:t>transport</a:t>
            </a:r>
            <a:r>
              <a:rPr lang="de-DE" baseline="0" dirty="0" smtClean="0"/>
              <a:t> </a:t>
            </a:r>
            <a:r>
              <a:rPr lang="de-DE" baseline="0" dirty="0" err="1" smtClean="0"/>
              <a:t>moed</a:t>
            </a:r>
            <a:r>
              <a:rPr lang="de-DE" baseline="0" dirty="0" smtClean="0"/>
              <a:t> </a:t>
            </a:r>
            <a:r>
              <a:rPr lang="de-DE" baseline="0" dirty="0" err="1" smtClean="0"/>
              <a:t>less</a:t>
            </a:r>
            <a:r>
              <a:rPr lang="de-DE" baseline="0" dirty="0" smtClean="0"/>
              <a:t> </a:t>
            </a:r>
            <a:r>
              <a:rPr lang="de-DE" baseline="0" dirty="0" err="1" smtClean="0"/>
              <a:t>attractive</a:t>
            </a:r>
            <a:r>
              <a:rPr lang="de-DE" baseline="0" dirty="0" smtClean="0"/>
              <a:t> </a:t>
            </a:r>
            <a:r>
              <a:rPr lang="de-DE" baseline="0" dirty="0" err="1" smtClean="0"/>
              <a:t>as</a:t>
            </a:r>
            <a:r>
              <a:rPr lang="de-DE" baseline="0" dirty="0" smtClean="0"/>
              <a:t> an alternative </a:t>
            </a:r>
            <a:r>
              <a:rPr lang="de-DE" baseline="0" dirty="0" err="1" smtClean="0"/>
              <a:t>to</a:t>
            </a:r>
            <a:r>
              <a:rPr lang="de-DE" baseline="0" dirty="0" smtClean="0"/>
              <a:t> </a:t>
            </a:r>
            <a:r>
              <a:rPr lang="de-DE" baseline="0" dirty="0" err="1" smtClean="0"/>
              <a:t>trucks</a:t>
            </a:r>
            <a:r>
              <a:rPr lang="de-DE" baseline="0" dirty="0" smtClean="0"/>
              <a:t>.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baseline="0" dirty="0" smtClean="0"/>
              <a:t>As </a:t>
            </a:r>
            <a:r>
              <a:rPr lang="de-DE" baseline="0" dirty="0" err="1" smtClean="0"/>
              <a:t>local</a:t>
            </a:r>
            <a:r>
              <a:rPr lang="de-DE" baseline="0" dirty="0" smtClean="0"/>
              <a:t> </a:t>
            </a:r>
            <a:r>
              <a:rPr lang="de-DE" baseline="0" dirty="0" err="1" smtClean="0"/>
              <a:t>disposal</a:t>
            </a:r>
            <a:r>
              <a:rPr lang="de-DE" baseline="0" dirty="0" smtClean="0"/>
              <a:t> </a:t>
            </a:r>
            <a:r>
              <a:rPr lang="de-DE" baseline="0" dirty="0" err="1" smtClean="0"/>
              <a:t>is</a:t>
            </a:r>
            <a:r>
              <a:rPr lang="de-DE" baseline="0" dirty="0" smtClean="0"/>
              <a:t> </a:t>
            </a:r>
            <a:r>
              <a:rPr lang="de-DE" baseline="0" dirty="0" err="1" smtClean="0"/>
              <a:t>decreasing</a:t>
            </a:r>
            <a:r>
              <a:rPr lang="de-DE" baseline="0" dirty="0" smtClean="0"/>
              <a:t>, </a:t>
            </a:r>
            <a:r>
              <a:rPr lang="de-DE" baseline="0" dirty="0" err="1" smtClean="0"/>
              <a:t>the</a:t>
            </a:r>
            <a:r>
              <a:rPr lang="de-DE" baseline="0" dirty="0" smtClean="0"/>
              <a:t> </a:t>
            </a:r>
            <a:r>
              <a:rPr lang="de-DE" baseline="0" dirty="0" err="1" smtClean="0"/>
              <a:t>need</a:t>
            </a:r>
            <a:r>
              <a:rPr lang="de-DE" baseline="0" dirty="0" smtClean="0"/>
              <a:t> </a:t>
            </a:r>
            <a:r>
              <a:rPr lang="de-DE" baseline="0" dirty="0" err="1" smtClean="0"/>
              <a:t>for</a:t>
            </a:r>
            <a:r>
              <a:rPr lang="de-DE" baseline="0" dirty="0" smtClean="0"/>
              <a:t> „</a:t>
            </a:r>
            <a:r>
              <a:rPr lang="de-DE" baseline="0" dirty="0" err="1" smtClean="0"/>
              <a:t>revers</a:t>
            </a:r>
            <a:r>
              <a:rPr lang="de-DE" baseline="0" dirty="0" smtClean="0"/>
              <a:t> </a:t>
            </a:r>
            <a:r>
              <a:rPr lang="de-DE" baseline="0" dirty="0" err="1" smtClean="0"/>
              <a:t>logistics</a:t>
            </a:r>
            <a:r>
              <a:rPr lang="de-DE" baseline="0" dirty="0" smtClean="0"/>
              <a:t>“ </a:t>
            </a:r>
            <a:r>
              <a:rPr lang="de-DE" baseline="0" dirty="0" err="1" smtClean="0"/>
              <a:t>for</a:t>
            </a:r>
            <a:r>
              <a:rPr lang="de-DE" baseline="0" dirty="0" smtClean="0"/>
              <a:t> </a:t>
            </a:r>
            <a:r>
              <a:rPr lang="de-DE" baseline="0" dirty="0" err="1" smtClean="0"/>
              <a:t>recycling</a:t>
            </a:r>
            <a:r>
              <a:rPr lang="de-DE" baseline="0" dirty="0" smtClean="0"/>
              <a:t> </a:t>
            </a:r>
            <a:r>
              <a:rPr lang="de-DE" baseline="0" dirty="0" err="1" smtClean="0"/>
              <a:t>processes</a:t>
            </a:r>
            <a:r>
              <a:rPr lang="de-DE" baseline="0" dirty="0" smtClean="0"/>
              <a:t> </a:t>
            </a:r>
            <a:r>
              <a:rPr lang="de-DE" baseline="0" dirty="0" err="1" smtClean="0"/>
              <a:t>or</a:t>
            </a:r>
            <a:r>
              <a:rPr lang="de-DE" baseline="0" dirty="0" smtClean="0"/>
              <a:t> in </a:t>
            </a:r>
            <a:r>
              <a:rPr lang="de-DE" baseline="0" dirty="0" err="1" smtClean="0"/>
              <a:t>the</a:t>
            </a:r>
            <a:r>
              <a:rPr lang="de-DE" baseline="0" dirty="0" smtClean="0"/>
              <a:t> </a:t>
            </a:r>
            <a:r>
              <a:rPr lang="de-DE" baseline="0" dirty="0" err="1" smtClean="0"/>
              <a:t>course</a:t>
            </a:r>
            <a:r>
              <a:rPr lang="de-DE" baseline="0" dirty="0" smtClean="0"/>
              <a:t> </a:t>
            </a:r>
            <a:r>
              <a:rPr lang="de-DE" baseline="0" dirty="0" err="1" smtClean="0"/>
              <a:t>of</a:t>
            </a:r>
            <a:r>
              <a:rPr lang="de-DE" baseline="0" dirty="0" smtClean="0"/>
              <a:t> </a:t>
            </a:r>
            <a:r>
              <a:rPr lang="de-DE" baseline="0" dirty="0" err="1" smtClean="0"/>
              <a:t>waste</a:t>
            </a:r>
            <a:r>
              <a:rPr lang="de-DE" baseline="0" dirty="0" smtClean="0"/>
              <a:t> </a:t>
            </a:r>
            <a:r>
              <a:rPr lang="de-DE" baseline="0" dirty="0" err="1" smtClean="0"/>
              <a:t>management</a:t>
            </a:r>
            <a:r>
              <a:rPr lang="de-DE" baseline="0" dirty="0" smtClean="0"/>
              <a:t> </a:t>
            </a:r>
            <a:r>
              <a:rPr lang="de-DE" baseline="0" dirty="0" err="1" smtClean="0"/>
              <a:t>has</a:t>
            </a:r>
            <a:r>
              <a:rPr lang="de-DE" baseline="0" dirty="0" smtClean="0"/>
              <a:t> </a:t>
            </a:r>
            <a:r>
              <a:rPr lang="de-DE" baseline="0" dirty="0" err="1" smtClean="0"/>
              <a:t>led</a:t>
            </a:r>
            <a:r>
              <a:rPr lang="de-DE" baseline="0" dirty="0" smtClean="0"/>
              <a:t> </a:t>
            </a:r>
            <a:r>
              <a:rPr lang="de-DE" baseline="0" dirty="0" err="1" smtClean="0"/>
              <a:t>to</a:t>
            </a:r>
            <a:r>
              <a:rPr lang="de-DE" baseline="0" dirty="0" smtClean="0"/>
              <a:t> a </a:t>
            </a:r>
            <a:r>
              <a:rPr lang="de-DE" baseline="0" dirty="0" err="1" smtClean="0"/>
              <a:t>higher</a:t>
            </a:r>
            <a:r>
              <a:rPr lang="de-DE" baseline="0" dirty="0" smtClean="0"/>
              <a:t> </a:t>
            </a:r>
            <a:r>
              <a:rPr lang="de-DE" baseline="0" dirty="0" err="1" smtClean="0"/>
              <a:t>transport</a:t>
            </a:r>
            <a:r>
              <a:rPr lang="de-DE" baseline="0" dirty="0" smtClean="0"/>
              <a:t> </a:t>
            </a:r>
            <a:r>
              <a:rPr lang="de-DE" baseline="0" dirty="0" err="1" smtClean="0"/>
              <a:t>volume</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Source: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p</a:t>
            </a:r>
            <a:r>
              <a:rPr lang="en-GB" dirty="0" smtClean="0"/>
              <a:t>.15</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Online: </a:t>
            </a:r>
            <a:r>
              <a:rPr lang="en-GB" dirty="0" smtClean="0"/>
              <a:t>http://www.europarl.europa.eu/RegData/etudes/note/join/2010/431578/IPOL-TRAN_NT(2010)431578_DE.pdf [05.08.2016]</a:t>
            </a:r>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25</a:t>
            </a:fld>
            <a:endParaRPr lang="de-AT" dirty="0"/>
          </a:p>
        </p:txBody>
      </p:sp>
    </p:spTree>
    <p:extLst>
      <p:ext uri="{BB962C8B-B14F-4D97-AF65-F5344CB8AC3E}">
        <p14:creationId xmlns:p14="http://schemas.microsoft.com/office/powerpoint/2010/main" val="3500431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There</a:t>
            </a:r>
            <a:r>
              <a:rPr lang="de-DE" dirty="0" smtClean="0"/>
              <a:t> </a:t>
            </a:r>
            <a:r>
              <a:rPr lang="de-DE" dirty="0" err="1" smtClean="0"/>
              <a:t>are</a:t>
            </a:r>
            <a:r>
              <a:rPr lang="de-DE" dirty="0" smtClean="0"/>
              <a:t> different </a:t>
            </a:r>
            <a:r>
              <a:rPr lang="de-DE" dirty="0" err="1" smtClean="0"/>
              <a:t>ways</a:t>
            </a:r>
            <a:r>
              <a:rPr lang="de-DE" dirty="0" smtClean="0"/>
              <a:t> </a:t>
            </a:r>
            <a:r>
              <a:rPr lang="de-DE" dirty="0" err="1" smtClean="0"/>
              <a:t>of</a:t>
            </a:r>
            <a:r>
              <a:rPr lang="de-DE" dirty="0" smtClean="0"/>
              <a:t> </a:t>
            </a:r>
            <a:r>
              <a:rPr lang="de-DE" dirty="0" err="1" smtClean="0"/>
              <a:t>promoting</a:t>
            </a:r>
            <a:r>
              <a:rPr lang="de-DE" dirty="0" smtClean="0"/>
              <a:t> </a:t>
            </a:r>
            <a:r>
              <a:rPr lang="de-DE" dirty="0" err="1" smtClean="0"/>
              <a:t>sustainable</a:t>
            </a:r>
            <a:r>
              <a:rPr lang="de-DE" dirty="0" smtClean="0"/>
              <a:t> </a:t>
            </a:r>
            <a:r>
              <a:rPr lang="de-DE" dirty="0" err="1" smtClean="0"/>
              <a:t>freight</a:t>
            </a:r>
            <a:r>
              <a:rPr lang="de-DE" dirty="0" smtClean="0"/>
              <a:t> </a:t>
            </a:r>
            <a:r>
              <a:rPr lang="de-DE" dirty="0" err="1" smtClean="0"/>
              <a:t>transport</a:t>
            </a:r>
            <a:r>
              <a:rPr lang="de-DE" dirty="0" smtClean="0"/>
              <a:t>. </a:t>
            </a:r>
            <a:r>
              <a:rPr lang="de-DE" dirty="0" err="1" smtClean="0"/>
              <a:t>Since</a:t>
            </a:r>
            <a:r>
              <a:rPr lang="de-DE" dirty="0" smtClean="0"/>
              <a:t> </a:t>
            </a:r>
            <a:r>
              <a:rPr lang="de-DE" dirty="0" err="1" smtClean="0"/>
              <a:t>the</a:t>
            </a:r>
            <a:r>
              <a:rPr lang="de-DE" dirty="0" smtClean="0"/>
              <a:t> </a:t>
            </a:r>
            <a:r>
              <a:rPr lang="de-DE" dirty="0" err="1" smtClean="0"/>
              <a:t>choice</a:t>
            </a:r>
            <a:r>
              <a:rPr lang="de-DE" dirty="0" smtClean="0"/>
              <a:t> </a:t>
            </a:r>
            <a:r>
              <a:rPr lang="de-DE" dirty="0" err="1" smtClean="0"/>
              <a:t>of</a:t>
            </a:r>
            <a:r>
              <a:rPr lang="de-DE" dirty="0" smtClean="0"/>
              <a:t> </a:t>
            </a:r>
            <a:r>
              <a:rPr lang="de-DE" dirty="0" err="1" smtClean="0"/>
              <a:t>transport</a:t>
            </a:r>
            <a:r>
              <a:rPr lang="de-DE" baseline="0" dirty="0" smtClean="0"/>
              <a:t> </a:t>
            </a:r>
            <a:r>
              <a:rPr lang="de-DE" baseline="0" dirty="0" err="1" smtClean="0"/>
              <a:t>mode</a:t>
            </a:r>
            <a:r>
              <a:rPr lang="de-DE" baseline="0" dirty="0" smtClean="0"/>
              <a:t> </a:t>
            </a:r>
            <a:r>
              <a:rPr lang="de-DE" baseline="0" dirty="0" err="1" smtClean="0"/>
              <a:t>strongly</a:t>
            </a:r>
            <a:r>
              <a:rPr lang="de-DE" baseline="0" dirty="0" smtClean="0"/>
              <a:t> </a:t>
            </a:r>
            <a:r>
              <a:rPr lang="de-DE" baseline="0" dirty="0" err="1" smtClean="0"/>
              <a:t>depends</a:t>
            </a:r>
            <a:r>
              <a:rPr lang="de-DE" baseline="0" dirty="0" smtClean="0"/>
              <a:t> on </a:t>
            </a:r>
            <a:r>
              <a:rPr lang="de-DE" b="1" baseline="0" dirty="0" err="1" smtClean="0"/>
              <a:t>transport</a:t>
            </a:r>
            <a:r>
              <a:rPr lang="de-DE" b="1" baseline="0" dirty="0" smtClean="0"/>
              <a:t> </a:t>
            </a:r>
            <a:r>
              <a:rPr lang="de-DE" b="1" baseline="0" dirty="0" err="1" smtClean="0"/>
              <a:t>prices</a:t>
            </a:r>
            <a:r>
              <a:rPr lang="de-DE" baseline="0" dirty="0" smtClean="0"/>
              <a:t>, a </a:t>
            </a:r>
            <a:r>
              <a:rPr lang="de-DE" baseline="0" dirty="0" err="1" smtClean="0"/>
              <a:t>new</a:t>
            </a:r>
            <a:r>
              <a:rPr lang="de-DE" baseline="0" dirty="0" smtClean="0"/>
              <a:t> </a:t>
            </a:r>
            <a:r>
              <a:rPr lang="de-DE" baseline="0" dirty="0" err="1" smtClean="0"/>
              <a:t>pricing</a:t>
            </a:r>
            <a:r>
              <a:rPr lang="de-DE" baseline="0" dirty="0" smtClean="0"/>
              <a:t> </a:t>
            </a:r>
            <a:r>
              <a:rPr lang="de-DE" baseline="0" dirty="0" err="1" smtClean="0"/>
              <a:t>policy</a:t>
            </a:r>
            <a:r>
              <a:rPr lang="de-DE" baseline="0" dirty="0" smtClean="0"/>
              <a:t> in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sector</a:t>
            </a:r>
            <a:r>
              <a:rPr lang="de-DE" baseline="0" dirty="0" smtClean="0"/>
              <a:t> </a:t>
            </a:r>
            <a:r>
              <a:rPr lang="de-DE" baseline="0" dirty="0" err="1" smtClean="0"/>
              <a:t>could</a:t>
            </a:r>
            <a:r>
              <a:rPr lang="de-DE" baseline="0" dirty="0" smtClean="0"/>
              <a:t> </a:t>
            </a:r>
            <a:r>
              <a:rPr lang="de-DE" baseline="0" dirty="0" err="1" smtClean="0"/>
              <a:t>help</a:t>
            </a:r>
            <a:r>
              <a:rPr lang="de-DE" baseline="0" dirty="0" smtClean="0"/>
              <a:t> </a:t>
            </a:r>
            <a:r>
              <a:rPr lang="de-DE" baseline="0" dirty="0" err="1" smtClean="0"/>
              <a:t>to</a:t>
            </a:r>
            <a:r>
              <a:rPr lang="de-DE" baseline="0" dirty="0" smtClean="0"/>
              <a:t> </a:t>
            </a:r>
            <a:r>
              <a:rPr lang="de-DE" baseline="0" dirty="0" err="1" smtClean="0"/>
              <a:t>increase</a:t>
            </a:r>
            <a:r>
              <a:rPr lang="de-DE" baseline="0" dirty="0" smtClean="0"/>
              <a:t>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aseline="0" dirty="0" err="1" smtClean="0"/>
              <a:t>sustainable</a:t>
            </a:r>
            <a:r>
              <a:rPr lang="de-DE" baseline="0" dirty="0" smtClean="0"/>
              <a:t> </a:t>
            </a:r>
            <a:r>
              <a:rPr lang="de-DE" baseline="0" dirty="0" err="1" smtClean="0"/>
              <a:t>transport</a:t>
            </a:r>
            <a:r>
              <a:rPr lang="de-DE" baseline="0" dirty="0" smtClean="0"/>
              <a:t> </a:t>
            </a:r>
            <a:r>
              <a:rPr lang="de-DE" baseline="0" dirty="0" err="1" smtClean="0"/>
              <a:t>modes</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The </a:t>
            </a:r>
            <a:r>
              <a:rPr lang="de-DE" dirty="0" err="1" smtClean="0"/>
              <a:t>development</a:t>
            </a:r>
            <a:r>
              <a:rPr lang="de-DE" baseline="0" dirty="0" smtClean="0"/>
              <a:t> </a:t>
            </a:r>
            <a:r>
              <a:rPr lang="de-DE" baseline="0" dirty="0" err="1" smtClean="0"/>
              <a:t>and</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1" baseline="0" dirty="0" smtClean="0"/>
              <a:t>alternative </a:t>
            </a:r>
            <a:r>
              <a:rPr lang="de-DE" b="1" baseline="0" dirty="0" err="1" smtClean="0"/>
              <a:t>fuels</a:t>
            </a:r>
            <a:r>
              <a:rPr lang="de-DE" b="1" baseline="0" dirty="0" smtClean="0"/>
              <a:t> </a:t>
            </a:r>
            <a:r>
              <a:rPr lang="de-DE" baseline="0" dirty="0" err="1" smtClean="0"/>
              <a:t>could</a:t>
            </a:r>
            <a:r>
              <a:rPr lang="de-DE" baseline="0" dirty="0" smtClean="0"/>
              <a:t> also </a:t>
            </a:r>
            <a:r>
              <a:rPr lang="de-DE" baseline="0" dirty="0" err="1" smtClean="0"/>
              <a:t>lead</a:t>
            </a:r>
            <a:r>
              <a:rPr lang="de-DE" baseline="0" dirty="0" smtClean="0"/>
              <a:t> </a:t>
            </a:r>
            <a:r>
              <a:rPr lang="de-DE" baseline="0" dirty="0" err="1" smtClean="0"/>
              <a:t>to</a:t>
            </a:r>
            <a:r>
              <a:rPr lang="de-DE" baseline="0" dirty="0" smtClean="0"/>
              <a:t> </a:t>
            </a:r>
            <a:r>
              <a:rPr lang="de-DE" baseline="0" dirty="0" err="1" smtClean="0"/>
              <a:t>more</a:t>
            </a:r>
            <a:r>
              <a:rPr lang="de-DE" baseline="0" dirty="0" smtClean="0"/>
              <a:t> </a:t>
            </a:r>
            <a:r>
              <a:rPr lang="de-DE" baseline="0" dirty="0" err="1" smtClean="0"/>
              <a:t>sustainable</a:t>
            </a:r>
            <a:r>
              <a:rPr lang="de-DE" baseline="0" dirty="0" smtClean="0"/>
              <a:t> </a:t>
            </a:r>
            <a:r>
              <a:rPr lang="de-DE" baseline="0" dirty="0" err="1" smtClean="0"/>
              <a:t>freight</a:t>
            </a:r>
            <a:r>
              <a:rPr lang="de-DE" baseline="0" dirty="0" smtClean="0"/>
              <a:t> </a:t>
            </a:r>
            <a:r>
              <a:rPr lang="de-DE" baseline="0" dirty="0" err="1" smtClean="0"/>
              <a:t>transport</a:t>
            </a:r>
            <a:r>
              <a:rPr lang="de-DE" baseline="0" dirty="0" smtClean="0"/>
              <a:t>. As </a:t>
            </a:r>
            <a:r>
              <a:rPr lang="de-DE" baseline="0" dirty="0" err="1" smtClean="0"/>
              <a:t>mentioned</a:t>
            </a:r>
            <a:r>
              <a:rPr lang="de-DE" baseline="0" dirty="0" smtClean="0"/>
              <a:t> at </a:t>
            </a:r>
            <a:r>
              <a:rPr lang="de-DE" baseline="0" dirty="0" err="1" smtClean="0"/>
              <a:t>the</a:t>
            </a:r>
            <a:r>
              <a:rPr lang="de-DE" baseline="0" dirty="0" smtClean="0"/>
              <a:t> </a:t>
            </a:r>
            <a:r>
              <a:rPr lang="de-DE" baseline="0" dirty="0" err="1" smtClean="0"/>
              <a:t>beginning</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presentation</a:t>
            </a:r>
            <a:r>
              <a:rPr lang="de-DE" baseline="0" dirty="0" smtClean="0"/>
              <a:t>, </a:t>
            </a:r>
            <a:r>
              <a:rPr lang="de-DE" b="1" baseline="0" dirty="0" smtClean="0"/>
              <a:t>modal </a:t>
            </a:r>
            <a:r>
              <a:rPr lang="de-DE" b="1" baseline="0" dirty="0" err="1" smtClean="0"/>
              <a:t>shift</a:t>
            </a:r>
            <a:r>
              <a:rPr lang="de-DE" b="1" baseline="0" dirty="0" smtClean="0"/>
              <a:t> </a:t>
            </a:r>
            <a:r>
              <a:rPr lang="de-DE" baseline="0" dirty="0" err="1" smtClean="0"/>
              <a:t>is</a:t>
            </a:r>
            <a:r>
              <a:rPr lang="de-DE" baseline="0" dirty="0" smtClean="0"/>
              <a:t> also </a:t>
            </a:r>
            <a:r>
              <a:rPr lang="de-DE" baseline="0" dirty="0" err="1" smtClean="0"/>
              <a:t>seen</a:t>
            </a:r>
            <a:r>
              <a:rPr lang="de-DE" baseline="0" dirty="0" smtClean="0"/>
              <a:t> </a:t>
            </a:r>
            <a:r>
              <a:rPr lang="de-DE" baseline="0" dirty="0" err="1" smtClean="0"/>
              <a:t>as</a:t>
            </a:r>
            <a:r>
              <a:rPr lang="de-DE" baseline="0" dirty="0" smtClean="0"/>
              <a:t> an </a:t>
            </a:r>
            <a:r>
              <a:rPr lang="de-DE" baseline="0" dirty="0" err="1" smtClean="0"/>
              <a:t>appropriate</a:t>
            </a:r>
            <a:r>
              <a:rPr lang="de-DE" baseline="0" dirty="0" smtClean="0"/>
              <a:t> </a:t>
            </a:r>
            <a:r>
              <a:rPr lang="de-DE" baseline="0" dirty="0" err="1" smtClean="0"/>
              <a:t>measure</a:t>
            </a:r>
            <a:r>
              <a:rPr lang="de-DE" baseline="0" dirty="0" smtClean="0"/>
              <a:t> </a:t>
            </a:r>
            <a:r>
              <a:rPr lang="de-DE" baseline="0" dirty="0" err="1" smtClean="0"/>
              <a:t>to</a:t>
            </a:r>
            <a:r>
              <a:rPr lang="de-DE" baseline="0" dirty="0" smtClean="0"/>
              <a:t> promote </a:t>
            </a:r>
            <a:r>
              <a:rPr lang="de-DE" baseline="0" dirty="0" err="1" smtClean="0"/>
              <a:t>sustainable</a:t>
            </a:r>
            <a:r>
              <a:rPr lang="de-DE" baseline="0" dirty="0" smtClean="0"/>
              <a:t> </a:t>
            </a:r>
            <a:r>
              <a:rPr lang="de-DE" baseline="0" dirty="0" err="1" smtClean="0"/>
              <a:t>freight</a:t>
            </a:r>
            <a:r>
              <a:rPr lang="de-DE" baseline="0" dirty="0" smtClean="0"/>
              <a:t> </a:t>
            </a:r>
            <a:r>
              <a:rPr lang="de-DE" baseline="0" dirty="0" err="1" smtClean="0"/>
              <a:t>transport</a:t>
            </a:r>
            <a:r>
              <a:rPr lang="de-DE" baseline="0" dirty="0" smtClean="0"/>
              <a:t>. </a:t>
            </a:r>
            <a:r>
              <a:rPr lang="de-DE" baseline="0" dirty="0" err="1" smtClean="0"/>
              <a:t>By</a:t>
            </a:r>
            <a:r>
              <a:rPr lang="de-DE" baseline="0" dirty="0" smtClean="0"/>
              <a:t> </a:t>
            </a:r>
            <a:r>
              <a:rPr lang="de-DE" baseline="0" dirty="0" err="1" smtClean="0"/>
              <a:t>shifting</a:t>
            </a:r>
            <a:r>
              <a:rPr lang="de-DE" baseline="0" dirty="0" smtClean="0"/>
              <a:t> </a:t>
            </a:r>
            <a:r>
              <a:rPr lang="de-DE" baseline="0" dirty="0" err="1" smtClean="0"/>
              <a:t>from</a:t>
            </a:r>
            <a:r>
              <a:rPr lang="de-DE" baseline="0" dirty="0" smtClean="0"/>
              <a:t> </a:t>
            </a:r>
            <a:r>
              <a:rPr lang="de-DE" baseline="0" dirty="0" err="1" smtClean="0"/>
              <a:t>road</a:t>
            </a:r>
            <a:r>
              <a:rPr lang="de-DE" baseline="0" dirty="0" smtClean="0"/>
              <a:t> </a:t>
            </a:r>
            <a:r>
              <a:rPr lang="de-DE" baseline="0" dirty="0" err="1" smtClean="0"/>
              <a:t>to</a:t>
            </a:r>
            <a:r>
              <a:rPr lang="de-DE" baseline="0" dirty="0" smtClean="0"/>
              <a:t> </a:t>
            </a:r>
            <a:r>
              <a:rPr lang="de-DE" baseline="0" dirty="0" err="1" smtClean="0"/>
              <a:t>rail</a:t>
            </a:r>
            <a:r>
              <a:rPr lang="de-DE" baseline="0" dirty="0" smtClean="0"/>
              <a:t> </a:t>
            </a:r>
            <a:r>
              <a:rPr lang="de-DE" baseline="0" dirty="0" err="1" smtClean="0"/>
              <a:t>or</a:t>
            </a:r>
            <a:r>
              <a:rPr lang="de-DE" baseline="0" dirty="0" smtClean="0"/>
              <a:t> </a:t>
            </a:r>
            <a:r>
              <a:rPr lang="de-DE" baseline="0" dirty="0" err="1" smtClean="0"/>
              <a:t>waterway</a:t>
            </a:r>
            <a:r>
              <a:rPr lang="de-DE" baseline="0" dirty="0" smtClean="0"/>
              <a:t>, </a:t>
            </a:r>
            <a:r>
              <a:rPr lang="de-DE" baseline="0" dirty="0" err="1" smtClean="0"/>
              <a:t>the</a:t>
            </a:r>
            <a:r>
              <a:rPr lang="de-DE" baseline="0" dirty="0" smtClean="0"/>
              <a:t> environmental </a:t>
            </a:r>
            <a:r>
              <a:rPr lang="de-DE" baseline="0" dirty="0" err="1" smtClean="0"/>
              <a:t>impact</a:t>
            </a:r>
            <a:r>
              <a:rPr lang="de-DE" baseline="0" dirty="0" smtClean="0"/>
              <a:t> </a:t>
            </a:r>
            <a:r>
              <a:rPr lang="de-DE" baseline="0" dirty="0" err="1" smtClean="0"/>
              <a:t>has</a:t>
            </a:r>
            <a:r>
              <a:rPr lang="de-DE" baseline="0" dirty="0" smtClean="0"/>
              <a:t> </a:t>
            </a:r>
            <a:r>
              <a:rPr lang="de-DE" baseline="0" dirty="0" err="1" smtClean="0"/>
              <a:t>to</a:t>
            </a:r>
            <a:r>
              <a:rPr lang="de-DE" baseline="0" dirty="0" smtClean="0"/>
              <a:t> </a:t>
            </a:r>
            <a:r>
              <a:rPr lang="de-DE" baseline="0" dirty="0" err="1" smtClean="0"/>
              <a:t>be</a:t>
            </a:r>
            <a:r>
              <a:rPr lang="de-DE" baseline="0" dirty="0" smtClean="0"/>
              <a:t> </a:t>
            </a:r>
            <a:r>
              <a:rPr lang="de-DE" baseline="0" dirty="0" err="1" smtClean="0"/>
              <a:t>reduced</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With</a:t>
            </a:r>
            <a:r>
              <a:rPr lang="de-DE" baseline="0" dirty="0" smtClean="0"/>
              <a:t> </a:t>
            </a:r>
            <a:r>
              <a:rPr lang="de-DE" baseline="0" dirty="0" err="1" smtClean="0"/>
              <a:t>regard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improving</a:t>
            </a:r>
            <a:r>
              <a:rPr lang="de-DE" baseline="0" dirty="0" smtClean="0"/>
              <a:t> </a:t>
            </a:r>
            <a:r>
              <a:rPr lang="de-DE" baseline="0" dirty="0" err="1" smtClean="0"/>
              <a:t>existing</a:t>
            </a:r>
            <a:r>
              <a:rPr lang="de-DE" baseline="0" dirty="0" smtClean="0"/>
              <a:t>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in </a:t>
            </a:r>
            <a:r>
              <a:rPr lang="de-DE" baseline="0" dirty="0" err="1" smtClean="0"/>
              <a:t>terms</a:t>
            </a:r>
            <a:r>
              <a:rPr lang="de-DE" baseline="0" dirty="0" smtClean="0"/>
              <a:t> </a:t>
            </a:r>
            <a:r>
              <a:rPr lang="de-DE" baseline="0" dirty="0" err="1" smtClean="0"/>
              <a:t>of</a:t>
            </a:r>
            <a:r>
              <a:rPr lang="de-DE" baseline="0" dirty="0" smtClean="0"/>
              <a:t> </a:t>
            </a:r>
            <a:r>
              <a:rPr lang="de-DE" baseline="0" dirty="0" err="1" smtClean="0"/>
              <a:t>size</a:t>
            </a:r>
            <a:r>
              <a:rPr lang="de-DE" baseline="0" dirty="0" smtClean="0"/>
              <a:t>, </a:t>
            </a:r>
            <a:r>
              <a:rPr lang="de-DE" baseline="0" dirty="0" err="1" smtClean="0"/>
              <a:t>wight</a:t>
            </a:r>
            <a:r>
              <a:rPr lang="de-DE" baseline="0" dirty="0" smtClean="0"/>
              <a:t> </a:t>
            </a:r>
            <a:r>
              <a:rPr lang="de-DE" baseline="0" dirty="0" err="1" smtClean="0"/>
              <a:t>or</a:t>
            </a:r>
            <a:r>
              <a:rPr lang="de-DE" baseline="0" dirty="0" smtClean="0"/>
              <a:t> </a:t>
            </a:r>
            <a:r>
              <a:rPr lang="de-DE" baseline="0" dirty="0" err="1" smtClean="0"/>
              <a:t>capacity</a:t>
            </a:r>
            <a:r>
              <a:rPr lang="de-DE" baseline="0" dirty="0" smtClean="0"/>
              <a:t> </a:t>
            </a:r>
            <a:r>
              <a:rPr lang="de-DE" baseline="0" dirty="0" err="1" smtClean="0"/>
              <a:t>and</a:t>
            </a:r>
            <a:r>
              <a:rPr lang="de-DE" baseline="0" dirty="0" smtClean="0"/>
              <a:t> </a:t>
            </a:r>
            <a:r>
              <a:rPr lang="de-DE" baseline="0" dirty="0" err="1" smtClean="0"/>
              <a:t>fuel</a:t>
            </a:r>
            <a:r>
              <a:rPr lang="de-DE" baseline="0" dirty="0" smtClean="0"/>
              <a:t> </a:t>
            </a:r>
            <a:r>
              <a:rPr lang="de-DE" baseline="0" dirty="0" err="1" smtClean="0"/>
              <a:t>consumption</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useful</a:t>
            </a:r>
            <a:r>
              <a:rPr lang="de-DE" baseline="0" dirty="0" smtClean="0"/>
              <a:t>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achieve</a:t>
            </a:r>
            <a:r>
              <a:rPr lang="de-DE" baseline="0" dirty="0" smtClean="0"/>
              <a:t> </a:t>
            </a:r>
            <a:r>
              <a:rPr lang="de-DE" baseline="0" dirty="0" err="1" smtClean="0"/>
              <a:t>sustainable</a:t>
            </a:r>
            <a:r>
              <a:rPr lang="de-DE" baseline="0" dirty="0" smtClean="0"/>
              <a:t> </a:t>
            </a:r>
            <a:r>
              <a:rPr lang="de-DE" baseline="0" dirty="0" err="1" smtClean="0"/>
              <a:t>freight</a:t>
            </a:r>
            <a:r>
              <a:rPr lang="de-DE" baseline="0" dirty="0" smtClean="0"/>
              <a:t> </a:t>
            </a:r>
            <a:r>
              <a:rPr lang="de-DE" baseline="0" dirty="0" err="1" smtClean="0"/>
              <a:t>transport</a:t>
            </a:r>
            <a:r>
              <a:rPr lang="de-DE" baseline="0" dirty="0" smtClean="0"/>
              <a:t> in </a:t>
            </a:r>
            <a:r>
              <a:rPr lang="de-DE" baseline="0" dirty="0" err="1" smtClean="0"/>
              <a:t>the</a:t>
            </a:r>
            <a:r>
              <a:rPr lang="de-DE" baseline="0" dirty="0" smtClean="0"/>
              <a:t> </a:t>
            </a:r>
            <a:r>
              <a:rPr lang="de-DE" baseline="0" dirty="0" err="1" smtClean="0"/>
              <a:t>long</a:t>
            </a:r>
            <a:r>
              <a:rPr lang="de-DE" baseline="0" dirty="0" smtClean="0"/>
              <a:t> </a:t>
            </a:r>
            <a:r>
              <a:rPr lang="de-DE" baseline="0" dirty="0" err="1" smtClean="0"/>
              <a:t>term</a:t>
            </a:r>
            <a:r>
              <a:rPr lang="de-DE" baseline="0" dirty="0" smtClean="0"/>
              <a:t>. </a:t>
            </a:r>
            <a:r>
              <a:rPr lang="de-DE" baseline="0" dirty="0" err="1" smtClean="0"/>
              <a:t>According</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requirements</a:t>
            </a:r>
            <a:r>
              <a:rPr lang="de-DE" baseline="0" dirty="0" smtClean="0"/>
              <a:t> </a:t>
            </a:r>
            <a:r>
              <a:rPr lang="de-DE" baseline="0" dirty="0" err="1" smtClean="0"/>
              <a:t>of</a:t>
            </a:r>
            <a:r>
              <a:rPr lang="de-DE" baseline="0" dirty="0" smtClean="0"/>
              <a:t> </a:t>
            </a:r>
            <a:r>
              <a:rPr lang="de-DE" baseline="0" dirty="0" err="1" smtClean="0"/>
              <a:t>transported</a:t>
            </a:r>
            <a:r>
              <a:rPr lang="de-DE" baseline="0" dirty="0" smtClean="0"/>
              <a:t> </a:t>
            </a:r>
            <a:r>
              <a:rPr lang="de-DE" baseline="0" dirty="0" err="1" smtClean="0"/>
              <a:t>good</a:t>
            </a:r>
            <a:r>
              <a:rPr lang="de-DE" baseline="0" dirty="0" smtClean="0"/>
              <a:t> </a:t>
            </a:r>
            <a:r>
              <a:rPr lang="de-DE" baseline="0" dirty="0" err="1" smtClean="0"/>
              <a:t>the</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a:t>
            </a:r>
            <a:r>
              <a:rPr lang="de-DE" baseline="0" dirty="0" err="1" smtClean="0"/>
              <a:t>new</a:t>
            </a:r>
            <a:r>
              <a:rPr lang="de-DE" baseline="0" dirty="0" smtClean="0"/>
              <a:t>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r>
              <a:rPr lang="de-DE" baseline="0" dirty="0" err="1" smtClean="0"/>
              <a:t>would</a:t>
            </a:r>
            <a:r>
              <a:rPr lang="de-DE" baseline="0" dirty="0" smtClean="0"/>
              <a:t> also </a:t>
            </a:r>
            <a:r>
              <a:rPr lang="de-DE" baseline="0" dirty="0" err="1" smtClean="0"/>
              <a:t>be</a:t>
            </a:r>
            <a:r>
              <a:rPr lang="de-DE" baseline="0" dirty="0" smtClean="0"/>
              <a:t> a </a:t>
            </a:r>
            <a:r>
              <a:rPr lang="de-DE" baseline="0" dirty="0" err="1" smtClean="0"/>
              <a:t>possible</a:t>
            </a:r>
            <a:r>
              <a:rPr lang="de-DE" baseline="0" dirty="0" smtClean="0"/>
              <a:t> </a:t>
            </a:r>
            <a:r>
              <a:rPr lang="de-DE" baseline="0" dirty="0" err="1" smtClean="0"/>
              <a:t>solution</a:t>
            </a:r>
            <a:r>
              <a:rPr lang="de-DE" baseline="0" dirty="0" smtClean="0"/>
              <a:t> (e.g. </a:t>
            </a:r>
            <a:r>
              <a:rPr lang="de-DE" baseline="0" dirty="0" err="1" smtClean="0"/>
              <a:t>self-propelled</a:t>
            </a:r>
            <a:r>
              <a:rPr lang="de-DE" baseline="0" dirty="0" smtClean="0"/>
              <a:t>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An </a:t>
            </a:r>
            <a:r>
              <a:rPr lang="de-DE" dirty="0" err="1" smtClean="0"/>
              <a:t>efficient</a:t>
            </a:r>
            <a:r>
              <a:rPr lang="de-DE" dirty="0" smtClean="0"/>
              <a:t> </a:t>
            </a:r>
            <a:r>
              <a:rPr lang="de-DE" b="1" dirty="0" err="1" smtClean="0"/>
              <a:t>combinaton</a:t>
            </a:r>
            <a:r>
              <a:rPr lang="de-DE" dirty="0" smtClean="0"/>
              <a:t> </a:t>
            </a:r>
            <a:r>
              <a:rPr lang="de-DE" dirty="0" err="1" smtClean="0"/>
              <a:t>of</a:t>
            </a:r>
            <a:r>
              <a:rPr lang="de-DE" dirty="0" smtClean="0"/>
              <a:t> </a:t>
            </a:r>
            <a:r>
              <a:rPr lang="de-DE" dirty="0" err="1" smtClean="0"/>
              <a:t>existing</a:t>
            </a:r>
            <a:r>
              <a:rPr lang="de-DE" dirty="0" smtClean="0"/>
              <a:t> </a:t>
            </a:r>
            <a:r>
              <a:rPr lang="de-DE" dirty="0" err="1" smtClean="0"/>
              <a:t>transport</a:t>
            </a:r>
            <a:r>
              <a:rPr lang="de-DE" baseline="0" dirty="0" smtClean="0"/>
              <a:t> </a:t>
            </a:r>
            <a:r>
              <a:rPr lang="de-DE" baseline="0" dirty="0" err="1" smtClean="0"/>
              <a:t>modes</a:t>
            </a:r>
            <a:r>
              <a:rPr lang="de-DE" baseline="0" dirty="0" smtClean="0"/>
              <a:t> </a:t>
            </a:r>
            <a:r>
              <a:rPr lang="de-DE" baseline="0" dirty="0" err="1" smtClean="0"/>
              <a:t>can</a:t>
            </a:r>
            <a:r>
              <a:rPr lang="de-DE" baseline="0" dirty="0" smtClean="0"/>
              <a:t> also </a:t>
            </a:r>
            <a:r>
              <a:rPr lang="de-DE" baseline="0" dirty="0" err="1" smtClean="0"/>
              <a:t>reduce</a:t>
            </a:r>
            <a:r>
              <a:rPr lang="de-DE" baseline="0" dirty="0" smtClean="0"/>
              <a:t> environmental </a:t>
            </a:r>
            <a:r>
              <a:rPr lang="de-DE" baseline="0" dirty="0" err="1" smtClean="0"/>
              <a:t>impacts</a:t>
            </a:r>
            <a:r>
              <a:rPr lang="de-DE" baseline="0" dirty="0" smtClean="0"/>
              <a:t>. Through </a:t>
            </a:r>
            <a:r>
              <a:rPr lang="de-DE" baseline="0" dirty="0" err="1" smtClean="0"/>
              <a:t>the</a:t>
            </a:r>
            <a:r>
              <a:rPr lang="de-DE" baseline="0" dirty="0" smtClean="0"/>
              <a:t> </a:t>
            </a:r>
            <a:r>
              <a:rPr lang="de-DE" baseline="0" dirty="0" err="1" smtClean="0"/>
              <a:t>use</a:t>
            </a:r>
            <a:r>
              <a:rPr lang="de-DE" baseline="0" dirty="0" smtClean="0"/>
              <a:t> </a:t>
            </a:r>
            <a:r>
              <a:rPr lang="de-DE" baseline="0" dirty="0" err="1" smtClean="0"/>
              <a:t>of</a:t>
            </a:r>
            <a:r>
              <a:rPr lang="de-DE" baseline="0" dirty="0" smtClean="0"/>
              <a:t> </a:t>
            </a:r>
            <a:r>
              <a:rPr lang="de-DE" b="1" baseline="0" dirty="0" err="1" smtClean="0"/>
              <a:t>information</a:t>
            </a:r>
            <a:r>
              <a:rPr lang="de-DE" b="1" baseline="0" dirty="0" smtClean="0"/>
              <a:t> </a:t>
            </a:r>
            <a:r>
              <a:rPr lang="de-DE" b="1" baseline="0" dirty="0" err="1" smtClean="0"/>
              <a:t>and</a:t>
            </a:r>
            <a:r>
              <a:rPr lang="de-DE" b="1" baseline="0" dirty="0" smtClean="0"/>
              <a:t> </a:t>
            </a:r>
            <a:r>
              <a:rPr lang="de-DE" b="1" baseline="0" dirty="0" err="1" smtClean="0"/>
              <a:t>communication</a:t>
            </a:r>
            <a:r>
              <a:rPr lang="de-DE" b="1" baseline="0" dirty="0" smtClean="0"/>
              <a:t> </a:t>
            </a:r>
            <a:r>
              <a:rPr lang="de-DE" b="1" baseline="0" dirty="0" err="1" smtClean="0"/>
              <a:t>technologies</a:t>
            </a:r>
            <a:r>
              <a:rPr lang="de-DE" b="1" baseline="0" dirty="0" smtClean="0"/>
              <a:t> </a:t>
            </a:r>
            <a:r>
              <a:rPr lang="de-DE" baseline="0" dirty="0" smtClean="0"/>
              <a:t>(ICT), </a:t>
            </a:r>
            <a:r>
              <a:rPr lang="de-DE" baseline="0" dirty="0" err="1" smtClean="0"/>
              <a:t>transports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planned</a:t>
            </a:r>
            <a:r>
              <a:rPr lang="de-DE" baseline="0" dirty="0" smtClean="0"/>
              <a:t> </a:t>
            </a:r>
            <a:r>
              <a:rPr lang="de-DE" baseline="0" dirty="0" err="1" smtClean="0"/>
              <a:t>more</a:t>
            </a:r>
            <a:r>
              <a:rPr lang="de-DE" baseline="0" dirty="0" smtClean="0"/>
              <a:t> </a:t>
            </a:r>
            <a:r>
              <a:rPr lang="de-DE" baseline="0" dirty="0" err="1" smtClean="0"/>
              <a:t>efficiently</a:t>
            </a:r>
            <a:r>
              <a:rPr lang="de-DE" baseline="0" dirty="0" smtClean="0"/>
              <a:t> </a:t>
            </a:r>
            <a:r>
              <a:rPr lang="de-DE" baseline="0" dirty="0" err="1" smtClean="0"/>
              <a:t>and</a:t>
            </a:r>
            <a:r>
              <a:rPr lang="de-DE" baseline="0" dirty="0" smtClean="0"/>
              <a:t> </a:t>
            </a:r>
            <a:r>
              <a:rPr lang="de-DE" baseline="0" dirty="0" err="1" smtClean="0"/>
              <a:t>better</a:t>
            </a:r>
            <a:r>
              <a:rPr lang="de-DE" baseline="0" dirty="0" smtClean="0"/>
              <a:t>, </a:t>
            </a:r>
            <a:r>
              <a:rPr lang="de-DE" baseline="0" dirty="0" err="1" smtClean="0"/>
              <a:t>which</a:t>
            </a:r>
            <a:r>
              <a:rPr lang="de-DE" baseline="0" dirty="0" smtClean="0"/>
              <a:t> </a:t>
            </a:r>
            <a:r>
              <a:rPr lang="de-DE" baseline="0" dirty="0" err="1" smtClean="0"/>
              <a:t>could</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reduce</a:t>
            </a:r>
            <a:r>
              <a:rPr lang="de-DE" baseline="0" dirty="0" smtClean="0"/>
              <a:t> </a:t>
            </a:r>
            <a:r>
              <a:rPr lang="de-DE" baseline="0" dirty="0" err="1" smtClean="0"/>
              <a:t>empty</a:t>
            </a:r>
            <a:r>
              <a:rPr lang="de-DE" baseline="0" dirty="0" smtClean="0"/>
              <a:t> </a:t>
            </a:r>
            <a:r>
              <a:rPr lang="de-DE" baseline="0" dirty="0" err="1" smtClean="0"/>
              <a:t>journeys</a:t>
            </a:r>
            <a:r>
              <a:rPr lang="de-DE" baseline="0" dirty="0" smtClean="0"/>
              <a:t> </a:t>
            </a:r>
            <a:r>
              <a:rPr lang="de-DE" baseline="0" dirty="0" err="1" smtClean="0"/>
              <a:t>or</a:t>
            </a:r>
            <a:r>
              <a:rPr lang="de-DE" baseline="0" dirty="0" smtClean="0"/>
              <a:t> </a:t>
            </a:r>
            <a:r>
              <a:rPr lang="de-DE" baseline="0" dirty="0" err="1" smtClean="0"/>
              <a:t>efficently</a:t>
            </a:r>
            <a:r>
              <a:rPr lang="de-DE" baseline="0" dirty="0" smtClean="0"/>
              <a:t> </a:t>
            </a:r>
            <a:r>
              <a:rPr lang="de-DE" baseline="0" dirty="0" err="1" smtClean="0"/>
              <a:t>utilize</a:t>
            </a:r>
            <a:r>
              <a:rPr lang="de-DE" baseline="0" dirty="0" smtClean="0"/>
              <a:t> </a:t>
            </a:r>
            <a:r>
              <a:rPr lang="de-DE" baseline="0" dirty="0" err="1" smtClean="0"/>
              <a:t>transport</a:t>
            </a:r>
            <a:r>
              <a:rPr lang="de-DE" baseline="0" dirty="0" smtClean="0"/>
              <a:t> </a:t>
            </a:r>
            <a:r>
              <a:rPr lang="de-DE" baseline="0" dirty="0" err="1" smtClean="0"/>
              <a:t>capacity</a:t>
            </a:r>
            <a:r>
              <a:rPr lang="de-DE" baseline="0" dirty="0" smtClean="0"/>
              <a:t>. </a:t>
            </a:r>
            <a:r>
              <a:rPr lang="de-DE" baseline="0" dirty="0" err="1" smtClean="0"/>
              <a:t>Finally</a:t>
            </a:r>
            <a:r>
              <a:rPr lang="de-DE" baseline="0" dirty="0" smtClean="0"/>
              <a:t>, </a:t>
            </a:r>
            <a:r>
              <a:rPr lang="de-DE" baseline="0" dirty="0" err="1" smtClean="0"/>
              <a:t>the</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a:t>
            </a:r>
            <a:r>
              <a:rPr lang="de-DE" b="1" baseline="0" dirty="0" err="1" smtClean="0"/>
              <a:t>new</a:t>
            </a:r>
            <a:r>
              <a:rPr lang="de-DE" b="1" baseline="0" dirty="0" smtClean="0"/>
              <a:t> </a:t>
            </a:r>
            <a:r>
              <a:rPr lang="de-DE" b="1" baseline="0" dirty="0" err="1" smtClean="0"/>
              <a:t>business</a:t>
            </a:r>
            <a:r>
              <a:rPr lang="de-DE" b="1" baseline="0" dirty="0" smtClean="0"/>
              <a:t> </a:t>
            </a:r>
            <a:r>
              <a:rPr lang="de-DE" b="1" baseline="0" dirty="0" err="1" smtClean="0"/>
              <a:t>models</a:t>
            </a:r>
            <a:r>
              <a:rPr lang="de-DE" b="1" baseline="0" dirty="0" smtClean="0"/>
              <a:t> </a:t>
            </a:r>
            <a:r>
              <a:rPr lang="de-DE" baseline="0" dirty="0" err="1" smtClean="0"/>
              <a:t>can</a:t>
            </a:r>
            <a:r>
              <a:rPr lang="de-DE" baseline="0" dirty="0" smtClean="0"/>
              <a:t> also </a:t>
            </a:r>
            <a:r>
              <a:rPr lang="de-DE" baseline="0" dirty="0" err="1" smtClean="0"/>
              <a:t>lead</a:t>
            </a:r>
            <a:r>
              <a:rPr lang="de-DE" baseline="0" dirty="0" smtClean="0"/>
              <a:t> </a:t>
            </a:r>
            <a:r>
              <a:rPr lang="de-DE" baseline="0" dirty="0" err="1" smtClean="0"/>
              <a:t>to</a:t>
            </a:r>
            <a:r>
              <a:rPr lang="de-DE" baseline="0" dirty="0" smtClean="0"/>
              <a:t> </a:t>
            </a:r>
            <a:r>
              <a:rPr lang="de-DE" baseline="0" dirty="0" err="1" smtClean="0"/>
              <a:t>freight</a:t>
            </a:r>
            <a:r>
              <a:rPr lang="de-DE" baseline="0" dirty="0" smtClean="0"/>
              <a:t> </a:t>
            </a:r>
            <a:r>
              <a:rPr lang="de-DE" baseline="0" dirty="0" err="1" smtClean="0"/>
              <a:t>transport</a:t>
            </a:r>
            <a:r>
              <a:rPr lang="de-DE" baseline="0" dirty="0" smtClean="0"/>
              <a:t> </a:t>
            </a:r>
            <a:r>
              <a:rPr lang="de-DE" baseline="0" dirty="0" err="1" smtClean="0"/>
              <a:t>becoming</a:t>
            </a:r>
            <a:r>
              <a:rPr lang="de-DE" baseline="0" dirty="0" smtClean="0"/>
              <a:t> </a:t>
            </a:r>
            <a:r>
              <a:rPr lang="de-DE" baseline="0" dirty="0" err="1" smtClean="0"/>
              <a:t>more</a:t>
            </a:r>
            <a:r>
              <a:rPr lang="de-DE" baseline="0" dirty="0" smtClean="0"/>
              <a:t> </a:t>
            </a:r>
            <a:r>
              <a:rPr lang="de-DE" baseline="0" dirty="0" err="1" smtClean="0"/>
              <a:t>sustainable</a:t>
            </a:r>
            <a:r>
              <a:rPr lang="de-DE" baseline="0" dirty="0" smtClean="0"/>
              <a:t>. </a:t>
            </a:r>
            <a:r>
              <a:rPr lang="de-DE" baseline="0" dirty="0" err="1" smtClean="0"/>
              <a:t>By</a:t>
            </a:r>
            <a:r>
              <a:rPr lang="de-DE" baseline="0" dirty="0" smtClean="0"/>
              <a:t> </a:t>
            </a:r>
            <a:r>
              <a:rPr lang="de-DE" baseline="0" dirty="0" err="1" smtClean="0"/>
              <a:t>focusing</a:t>
            </a:r>
            <a:r>
              <a:rPr lang="de-DE" baseline="0" dirty="0" smtClean="0"/>
              <a:t> on </a:t>
            </a:r>
            <a:r>
              <a:rPr lang="de-DE" baseline="0" dirty="0" err="1" smtClean="0"/>
              <a:t>local</a:t>
            </a:r>
            <a:r>
              <a:rPr lang="de-DE" baseline="0" dirty="0" smtClean="0"/>
              <a:t> </a:t>
            </a:r>
            <a:r>
              <a:rPr lang="de-DE" baseline="0" dirty="0" err="1" smtClean="0"/>
              <a:t>production</a:t>
            </a:r>
            <a:r>
              <a:rPr lang="de-DE" baseline="0" dirty="0" smtClean="0"/>
              <a:t> </a:t>
            </a:r>
            <a:r>
              <a:rPr lang="de-DE" baseline="0" dirty="0" err="1" smtClean="0"/>
              <a:t>and</a:t>
            </a:r>
            <a:r>
              <a:rPr lang="de-DE" baseline="0" dirty="0" smtClean="0"/>
              <a:t> </a:t>
            </a:r>
            <a:r>
              <a:rPr lang="de-DE" baseline="0" dirty="0" err="1" smtClean="0"/>
              <a:t>sales</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long</a:t>
            </a:r>
            <a:r>
              <a:rPr lang="de-DE" baseline="0" dirty="0" smtClean="0"/>
              <a:t> </a:t>
            </a:r>
            <a:r>
              <a:rPr lang="de-DE" baseline="0" dirty="0" err="1" smtClean="0"/>
              <a:t>transport</a:t>
            </a:r>
            <a:r>
              <a:rPr lang="de-DE" baseline="0" dirty="0" smtClean="0"/>
              <a:t> </a:t>
            </a:r>
            <a:r>
              <a:rPr lang="de-DE" baseline="0" dirty="0" err="1" smtClean="0"/>
              <a:t>distances</a:t>
            </a:r>
            <a:r>
              <a:rPr lang="de-DE" baseline="0" dirty="0" smtClean="0"/>
              <a:t> </a:t>
            </a:r>
            <a:r>
              <a:rPr lang="de-DE" baseline="0" dirty="0" err="1" smtClean="0"/>
              <a:t>could</a:t>
            </a:r>
            <a:r>
              <a:rPr lang="de-DE" baseline="0" dirty="0" smtClean="0"/>
              <a:t> </a:t>
            </a:r>
            <a:r>
              <a:rPr lang="de-DE" baseline="0" dirty="0" err="1" smtClean="0"/>
              <a:t>be</a:t>
            </a:r>
            <a:r>
              <a:rPr lang="de-DE" baseline="0" dirty="0" smtClean="0"/>
              <a:t> </a:t>
            </a:r>
            <a:r>
              <a:rPr lang="de-DE" baseline="0" dirty="0" err="1" smtClean="0"/>
              <a:t>reduced</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Source:</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Institute for Transport Studies, “Die </a:t>
            </a:r>
            <a:r>
              <a:rPr lang="en-GB" dirty="0" err="1" smtClean="0"/>
              <a:t>Zukunft</a:t>
            </a:r>
            <a:r>
              <a:rPr lang="en-GB" dirty="0" smtClean="0"/>
              <a:t> der </a:t>
            </a:r>
            <a:r>
              <a:rPr lang="en-GB" dirty="0" err="1" smtClean="0"/>
              <a:t>Nachhaltigkeit</a:t>
            </a:r>
            <a:r>
              <a:rPr lang="en-GB" baseline="0" dirty="0" smtClean="0"/>
              <a:t> in </a:t>
            </a:r>
            <a:r>
              <a:rPr lang="en-GB" baseline="0" dirty="0" err="1" smtClean="0"/>
              <a:t>Güterverkehr</a:t>
            </a:r>
            <a:r>
              <a:rPr lang="en-GB" baseline="0" dirty="0" smtClean="0"/>
              <a:t> und </a:t>
            </a:r>
            <a:r>
              <a:rPr lang="en-GB" baseline="0" dirty="0" err="1" smtClean="0"/>
              <a:t>Logistik</a:t>
            </a:r>
            <a:r>
              <a:rPr lang="en-GB" baseline="0" dirty="0" smtClean="0"/>
              <a:t>” (2010). p</a:t>
            </a:r>
            <a:r>
              <a:rPr lang="en-GB" dirty="0" smtClean="0"/>
              <a:t>. 21-26</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Online: </a:t>
            </a:r>
            <a:r>
              <a:rPr lang="en-GB" dirty="0" smtClean="0"/>
              <a:t>http://www.europarl.europa.eu/RegData/etudes/note/join/2010/431578/IPOL-TRAN_NT(2010)431578_DE.pdf [05.08.2016]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26</a:t>
            </a:fld>
            <a:endParaRPr lang="de-AT" dirty="0"/>
          </a:p>
        </p:txBody>
      </p:sp>
    </p:spTree>
    <p:extLst>
      <p:ext uri="{BB962C8B-B14F-4D97-AF65-F5344CB8AC3E}">
        <p14:creationId xmlns:p14="http://schemas.microsoft.com/office/powerpoint/2010/main" val="3304086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Some</a:t>
            </a:r>
            <a:r>
              <a:rPr lang="de-DE" dirty="0" smtClean="0"/>
              <a:t> </a:t>
            </a:r>
            <a:r>
              <a:rPr lang="de-DE" dirty="0" err="1" smtClean="0"/>
              <a:t>logistics</a:t>
            </a:r>
            <a:r>
              <a:rPr lang="de-DE" baseline="0" dirty="0" smtClean="0"/>
              <a:t> </a:t>
            </a:r>
            <a:r>
              <a:rPr lang="de-DE" baseline="0" dirty="0" err="1" smtClean="0"/>
              <a:t>service</a:t>
            </a:r>
            <a:r>
              <a:rPr lang="de-DE" baseline="0" dirty="0" smtClean="0"/>
              <a:t> </a:t>
            </a:r>
            <a:r>
              <a:rPr lang="de-DE" baseline="0" dirty="0" err="1" smtClean="0"/>
              <a:t>providers</a:t>
            </a:r>
            <a:r>
              <a:rPr lang="de-DE" baseline="0" dirty="0" smtClean="0"/>
              <a:t> </a:t>
            </a:r>
            <a:r>
              <a:rPr lang="de-DE" baseline="0" dirty="0" err="1" smtClean="0"/>
              <a:t>already</a:t>
            </a:r>
            <a:r>
              <a:rPr lang="de-DE" baseline="0" dirty="0" smtClean="0"/>
              <a:t> </a:t>
            </a:r>
            <a:r>
              <a:rPr lang="de-DE" baseline="0" dirty="0" err="1" smtClean="0"/>
              <a:t>offer</a:t>
            </a:r>
            <a:r>
              <a:rPr lang="de-DE" baseline="0" dirty="0" smtClean="0"/>
              <a:t> </a:t>
            </a:r>
            <a:r>
              <a:rPr lang="de-DE" baseline="0" dirty="0" err="1" smtClean="0"/>
              <a:t>the</a:t>
            </a:r>
            <a:r>
              <a:rPr lang="de-DE" baseline="0" dirty="0" smtClean="0"/>
              <a:t> </a:t>
            </a:r>
            <a:r>
              <a:rPr lang="de-DE" baseline="0" dirty="0" err="1" smtClean="0"/>
              <a:t>possibility</a:t>
            </a:r>
            <a:r>
              <a:rPr lang="de-DE" baseline="0" dirty="0" smtClean="0"/>
              <a:t> </a:t>
            </a:r>
            <a:r>
              <a:rPr lang="de-DE" baseline="0" dirty="0" err="1" smtClean="0"/>
              <a:t>of</a:t>
            </a:r>
            <a:r>
              <a:rPr lang="de-DE" baseline="0" dirty="0" smtClean="0"/>
              <a:t> </a:t>
            </a:r>
            <a:r>
              <a:rPr lang="de-DE" baseline="0" dirty="0" err="1" smtClean="0"/>
              <a:t>sending</a:t>
            </a:r>
            <a:r>
              <a:rPr lang="de-DE" baseline="0" dirty="0" smtClean="0"/>
              <a:t> </a:t>
            </a:r>
            <a:r>
              <a:rPr lang="de-DE" baseline="0" dirty="0" err="1" smtClean="0"/>
              <a:t>goods</a:t>
            </a:r>
            <a:r>
              <a:rPr lang="de-DE" baseline="0" dirty="0" smtClean="0"/>
              <a:t> in an </a:t>
            </a:r>
            <a:r>
              <a:rPr lang="de-DE" baseline="0" dirty="0" err="1" smtClean="0"/>
              <a:t>environmentally</a:t>
            </a:r>
            <a:r>
              <a:rPr lang="de-DE" baseline="0" dirty="0" smtClean="0"/>
              <a:t> </a:t>
            </a:r>
            <a:r>
              <a:rPr lang="de-DE" baseline="0" dirty="0" err="1" smtClean="0"/>
              <a:t>friendly</a:t>
            </a:r>
            <a:r>
              <a:rPr lang="de-DE" baseline="0" dirty="0" smtClean="0"/>
              <a:t> </a:t>
            </a:r>
            <a:r>
              <a:rPr lang="de-DE" baseline="0" dirty="0" err="1" smtClean="0"/>
              <a:t>way</a:t>
            </a:r>
            <a:r>
              <a:rPr lang="de-DE" baseline="0" dirty="0" smtClean="0"/>
              <a:t>. As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the</a:t>
            </a:r>
            <a:r>
              <a:rPr lang="de-DE" baseline="0" dirty="0" smtClean="0"/>
              <a:t> DHL </a:t>
            </a:r>
            <a:r>
              <a:rPr lang="de-DE" baseline="0" dirty="0" err="1" smtClean="0"/>
              <a:t>GoGreen</a:t>
            </a:r>
            <a:r>
              <a:rPr lang="de-DE" baseline="0" dirty="0" smtClean="0"/>
              <a:t> initiative, DHL </a:t>
            </a:r>
            <a:r>
              <a:rPr lang="de-DE" baseline="0" dirty="0" err="1" smtClean="0"/>
              <a:t>offers</a:t>
            </a:r>
            <a:r>
              <a:rPr lang="de-DE" baseline="0" dirty="0" smtClean="0"/>
              <a:t> </a:t>
            </a:r>
            <a:r>
              <a:rPr lang="de-DE" baseline="0" dirty="0" err="1" smtClean="0"/>
              <a:t>the</a:t>
            </a:r>
            <a:r>
              <a:rPr lang="de-DE" baseline="0" dirty="0" smtClean="0"/>
              <a:t> </a:t>
            </a:r>
            <a:r>
              <a:rPr lang="de-DE" baseline="0" dirty="0" err="1" smtClean="0"/>
              <a:t>option</a:t>
            </a:r>
            <a:r>
              <a:rPr lang="de-DE" baseline="0" dirty="0" smtClean="0"/>
              <a:t> </a:t>
            </a:r>
            <a:r>
              <a:rPr lang="de-DE" baseline="0" dirty="0" err="1" smtClean="0"/>
              <a:t>of</a:t>
            </a:r>
            <a:r>
              <a:rPr lang="de-DE" baseline="0" dirty="0" smtClean="0"/>
              <a:t> </a:t>
            </a:r>
            <a:r>
              <a:rPr lang="de-DE" baseline="0" dirty="0" err="1" smtClean="0"/>
              <a:t>climate</a:t>
            </a:r>
            <a:r>
              <a:rPr lang="de-DE" baseline="0" dirty="0" smtClean="0"/>
              <a:t>-neutral </a:t>
            </a:r>
            <a:r>
              <a:rPr lang="de-DE" baseline="0" dirty="0" err="1" smtClean="0"/>
              <a:t>shipment</a:t>
            </a:r>
            <a:r>
              <a:rPr lang="de-DE" baseline="0" dirty="0" smtClean="0"/>
              <a:t> at a </a:t>
            </a:r>
            <a:r>
              <a:rPr lang="de-DE" baseline="0" dirty="0" err="1" smtClean="0"/>
              <a:t>surcharge</a:t>
            </a:r>
            <a:r>
              <a:rPr lang="de-DE" baseline="0" dirty="0" smtClean="0"/>
              <a:t>. The </a:t>
            </a:r>
            <a:r>
              <a:rPr lang="de-DE" baseline="0" dirty="0" err="1" smtClean="0"/>
              <a:t>proceeds</a:t>
            </a:r>
            <a:r>
              <a:rPr lang="de-DE" baseline="0" dirty="0" smtClean="0"/>
              <a:t> </a:t>
            </a:r>
            <a:r>
              <a:rPr lang="de-DE" baseline="0" dirty="0" err="1" smtClean="0"/>
              <a:t>are</a:t>
            </a:r>
            <a:r>
              <a:rPr lang="de-DE" baseline="0" dirty="0" smtClean="0"/>
              <a:t> </a:t>
            </a:r>
            <a:r>
              <a:rPr lang="de-DE" baseline="0" dirty="0" err="1" smtClean="0"/>
              <a:t>then</a:t>
            </a:r>
            <a:r>
              <a:rPr lang="de-DE" baseline="0" dirty="0" smtClean="0"/>
              <a:t> </a:t>
            </a:r>
            <a:r>
              <a:rPr lang="de-DE" baseline="0" dirty="0" err="1" smtClean="0"/>
              <a:t>invested</a:t>
            </a:r>
            <a:r>
              <a:rPr lang="de-DE" baseline="0" dirty="0" smtClean="0"/>
              <a:t> in </a:t>
            </a:r>
            <a:r>
              <a:rPr lang="de-DE" baseline="0" dirty="0" err="1" smtClean="0"/>
              <a:t>climate</a:t>
            </a:r>
            <a:r>
              <a:rPr lang="de-DE" baseline="0" dirty="0" smtClean="0"/>
              <a:t> </a:t>
            </a:r>
            <a:r>
              <a:rPr lang="de-DE" baseline="0" dirty="0" err="1" smtClean="0"/>
              <a:t>protection</a:t>
            </a:r>
            <a:r>
              <a:rPr lang="de-DE" baseline="0" dirty="0" smtClean="0"/>
              <a:t> </a:t>
            </a:r>
            <a:r>
              <a:rPr lang="de-DE" baseline="0" dirty="0" err="1" smtClean="0"/>
              <a:t>projects</a:t>
            </a:r>
            <a:r>
              <a:rPr lang="de-DE" baseline="0" dirty="0" smtClean="0"/>
              <a:t> </a:t>
            </a:r>
            <a:r>
              <a:rPr lang="de-DE" baseline="0" dirty="0" err="1" smtClean="0"/>
              <a:t>to</a:t>
            </a:r>
            <a:r>
              <a:rPr lang="de-DE" baseline="0" dirty="0" smtClean="0"/>
              <a:t> </a:t>
            </a:r>
            <a:r>
              <a:rPr lang="de-DE" baseline="0" dirty="0" err="1" smtClean="0"/>
              <a:t>compensate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CO2 </a:t>
            </a:r>
            <a:r>
              <a:rPr lang="de-DE" baseline="0" dirty="0" err="1" smtClean="0"/>
              <a:t>emissions</a:t>
            </a:r>
            <a:r>
              <a:rPr lang="de-DE" baseline="0" dirty="0" smtClean="0"/>
              <a:t> </a:t>
            </a:r>
            <a:r>
              <a:rPr lang="de-DE" baseline="0" dirty="0" err="1" smtClean="0"/>
              <a:t>caused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The </a:t>
            </a:r>
            <a:r>
              <a:rPr lang="de-DE" baseline="0" dirty="0" err="1" smtClean="0"/>
              <a:t>company</a:t>
            </a:r>
            <a:r>
              <a:rPr lang="de-DE" baseline="0" dirty="0" smtClean="0"/>
              <a:t> „Grüne Erde“, </a:t>
            </a:r>
            <a:r>
              <a:rPr lang="de-DE" baseline="0" dirty="0" err="1" smtClean="0"/>
              <a:t>which</a:t>
            </a:r>
            <a:r>
              <a:rPr lang="de-DE" baseline="0" dirty="0" smtClean="0"/>
              <a:t> </a:t>
            </a:r>
            <a:r>
              <a:rPr lang="de-DE" baseline="0" dirty="0" err="1" smtClean="0"/>
              <a:t>sells</a:t>
            </a:r>
            <a:r>
              <a:rPr lang="de-DE" baseline="0" dirty="0" smtClean="0"/>
              <a:t> </a:t>
            </a:r>
            <a:r>
              <a:rPr lang="de-DE" baseline="0" dirty="0" err="1" smtClean="0"/>
              <a:t>ecologically</a:t>
            </a:r>
            <a:r>
              <a:rPr lang="de-DE" baseline="0" dirty="0" smtClean="0"/>
              <a:t> </a:t>
            </a:r>
            <a:r>
              <a:rPr lang="de-DE" baseline="0" dirty="0" err="1" smtClean="0"/>
              <a:t>and</a:t>
            </a:r>
            <a:r>
              <a:rPr lang="de-DE" baseline="0" dirty="0" smtClean="0"/>
              <a:t> </a:t>
            </a:r>
            <a:r>
              <a:rPr lang="de-DE" baseline="0" dirty="0" err="1" smtClean="0"/>
              <a:t>fairly</a:t>
            </a:r>
            <a:r>
              <a:rPr lang="de-DE" baseline="0" dirty="0" smtClean="0"/>
              <a:t> </a:t>
            </a:r>
            <a:r>
              <a:rPr lang="de-DE" baseline="0" dirty="0" err="1" smtClean="0"/>
              <a:t>manufactured</a:t>
            </a:r>
            <a:r>
              <a:rPr lang="de-DE" baseline="0" dirty="0" smtClean="0"/>
              <a:t> </a:t>
            </a:r>
            <a:r>
              <a:rPr lang="de-DE" baseline="0" dirty="0" err="1" smtClean="0"/>
              <a:t>products</a:t>
            </a:r>
            <a:r>
              <a:rPr lang="de-DE" baseline="0" dirty="0" smtClean="0"/>
              <a:t>, also </a:t>
            </a:r>
            <a:r>
              <a:rPr lang="de-DE" baseline="0" dirty="0" err="1" smtClean="0"/>
              <a:t>ships</a:t>
            </a:r>
            <a:r>
              <a:rPr lang="de-DE" baseline="0" dirty="0" smtClean="0"/>
              <a:t> all </a:t>
            </a:r>
            <a:r>
              <a:rPr lang="de-DE" baseline="0" dirty="0" err="1" smtClean="0"/>
              <a:t>shipments</a:t>
            </a:r>
            <a:r>
              <a:rPr lang="de-DE" baseline="0" dirty="0" smtClean="0"/>
              <a:t> CO2 neutral </a:t>
            </a:r>
            <a:r>
              <a:rPr lang="de-DE" baseline="0" dirty="0" err="1" smtClean="0"/>
              <a:t>by</a:t>
            </a:r>
            <a:r>
              <a:rPr lang="de-DE" baseline="0" dirty="0" smtClean="0"/>
              <a:t> </a:t>
            </a:r>
            <a:r>
              <a:rPr lang="de-DE" baseline="0" dirty="0" err="1" smtClean="0"/>
              <a:t>compensating</a:t>
            </a:r>
            <a:r>
              <a:rPr lang="de-DE" baseline="0" dirty="0" smtClean="0"/>
              <a:t> </a:t>
            </a:r>
            <a:r>
              <a:rPr lang="de-DE" baseline="0" dirty="0" err="1" smtClean="0"/>
              <a:t>the</a:t>
            </a:r>
            <a:r>
              <a:rPr lang="de-DE" baseline="0" dirty="0" smtClean="0"/>
              <a:t> CO2 </a:t>
            </a:r>
            <a:r>
              <a:rPr lang="de-DE" baseline="0" dirty="0" err="1" smtClean="0"/>
              <a:t>emissions</a:t>
            </a:r>
            <a:r>
              <a:rPr lang="de-DE" baseline="0" dirty="0" smtClean="0"/>
              <a:t> </a:t>
            </a:r>
            <a:r>
              <a:rPr lang="de-DE" baseline="0" dirty="0" err="1" smtClean="0"/>
              <a:t>caused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by</a:t>
            </a:r>
            <a:r>
              <a:rPr lang="de-DE" baseline="0" dirty="0" smtClean="0"/>
              <a:t> </a:t>
            </a:r>
            <a:r>
              <a:rPr lang="de-DE" baseline="0" dirty="0" err="1" smtClean="0"/>
              <a:t>investing</a:t>
            </a:r>
            <a:r>
              <a:rPr lang="de-DE" baseline="0" dirty="0" smtClean="0"/>
              <a:t> in </a:t>
            </a:r>
            <a:r>
              <a:rPr lang="de-DE" baseline="0" dirty="0" err="1" smtClean="0"/>
              <a:t>climate</a:t>
            </a:r>
            <a:r>
              <a:rPr lang="de-DE" baseline="0" dirty="0" smtClean="0"/>
              <a:t> </a:t>
            </a:r>
            <a:r>
              <a:rPr lang="de-DE" baseline="0" dirty="0" err="1" smtClean="0"/>
              <a:t>protection</a:t>
            </a:r>
            <a:r>
              <a:rPr lang="de-DE" baseline="0" dirty="0" smtClean="0"/>
              <a:t> </a:t>
            </a:r>
            <a:r>
              <a:rPr lang="de-DE" baseline="0" dirty="0" err="1" smtClean="0"/>
              <a:t>projects</a:t>
            </a:r>
            <a:r>
              <a:rPr lang="de-DE" baseline="0" dirty="0" smtClean="0"/>
              <a:t>. In 2014, </a:t>
            </a:r>
            <a:r>
              <a:rPr lang="de-DE" baseline="0" dirty="0" err="1" smtClean="0"/>
              <a:t>for</a:t>
            </a:r>
            <a:r>
              <a:rPr lang="de-DE" baseline="0" dirty="0" smtClean="0"/>
              <a:t> </a:t>
            </a:r>
            <a:r>
              <a:rPr lang="de-DE" baseline="0" dirty="0" err="1" smtClean="0"/>
              <a:t>example</a:t>
            </a:r>
            <a:r>
              <a:rPr lang="de-DE" baseline="0" dirty="0" smtClean="0"/>
              <a:t>, 85,8000 </a:t>
            </a:r>
            <a:r>
              <a:rPr lang="de-DE" baseline="0" dirty="0" err="1" smtClean="0"/>
              <a:t>items</a:t>
            </a:r>
            <a:r>
              <a:rPr lang="de-DE" baseline="0" dirty="0" smtClean="0"/>
              <a:t> (</a:t>
            </a:r>
            <a:r>
              <a:rPr lang="de-DE" baseline="0" dirty="0" err="1" smtClean="0"/>
              <a:t>letters</a:t>
            </a:r>
            <a:r>
              <a:rPr lang="de-DE" baseline="0" dirty="0" smtClean="0"/>
              <a:t>, </a:t>
            </a:r>
            <a:r>
              <a:rPr lang="de-DE" baseline="0" dirty="0" err="1" smtClean="0"/>
              <a:t>advertising</a:t>
            </a:r>
            <a:r>
              <a:rPr lang="de-DE" baseline="0" dirty="0" smtClean="0"/>
              <a:t> </a:t>
            </a:r>
            <a:r>
              <a:rPr lang="de-DE" baseline="0" dirty="0" err="1" smtClean="0"/>
              <a:t>and</a:t>
            </a:r>
            <a:r>
              <a:rPr lang="de-DE" baseline="0" dirty="0" smtClean="0"/>
              <a:t> </a:t>
            </a:r>
            <a:r>
              <a:rPr lang="de-DE" baseline="0" dirty="0" err="1" smtClean="0"/>
              <a:t>parcels</a:t>
            </a:r>
            <a:r>
              <a:rPr lang="de-DE" baseline="0" dirty="0" smtClean="0"/>
              <a:t>) </a:t>
            </a:r>
            <a:r>
              <a:rPr lang="de-DE" baseline="0" dirty="0" err="1" smtClean="0"/>
              <a:t>were</a:t>
            </a:r>
            <a:r>
              <a:rPr lang="de-DE" baseline="0" dirty="0" smtClean="0"/>
              <a:t> </a:t>
            </a:r>
            <a:r>
              <a:rPr lang="de-DE" baseline="0" dirty="0" err="1" smtClean="0"/>
              <a:t>delivered</a:t>
            </a:r>
            <a:r>
              <a:rPr lang="de-DE" baseline="0" dirty="0" smtClean="0"/>
              <a:t> CO2 neutral.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The </a:t>
            </a:r>
            <a:r>
              <a:rPr lang="de-DE" baseline="0" dirty="0" err="1" smtClean="0"/>
              <a:t>start-up</a:t>
            </a:r>
            <a:r>
              <a:rPr lang="de-DE" baseline="0" dirty="0" smtClean="0"/>
              <a:t> </a:t>
            </a:r>
            <a:r>
              <a:rPr lang="de-DE" baseline="0" dirty="0" err="1" smtClean="0"/>
              <a:t>company</a:t>
            </a:r>
            <a:r>
              <a:rPr lang="de-DE" baseline="0" dirty="0" smtClean="0"/>
              <a:t> „</a:t>
            </a:r>
            <a:r>
              <a:rPr lang="de-DE" baseline="0" dirty="0" err="1" smtClean="0"/>
              <a:t>ImagineCargo</a:t>
            </a:r>
            <a:r>
              <a:rPr lang="de-DE" baseline="0" dirty="0" smtClean="0"/>
              <a:t>“ </a:t>
            </a:r>
            <a:r>
              <a:rPr lang="de-DE" baseline="0" dirty="0" err="1" smtClean="0"/>
              <a:t>offers</a:t>
            </a:r>
            <a:r>
              <a:rPr lang="de-DE" baseline="0" dirty="0" smtClean="0"/>
              <a:t> </a:t>
            </a:r>
            <a:r>
              <a:rPr lang="de-DE" baseline="0" dirty="0" err="1" smtClean="0"/>
              <a:t>customers</a:t>
            </a:r>
            <a:r>
              <a:rPr lang="de-DE" baseline="0" dirty="0" smtClean="0"/>
              <a:t> (private </a:t>
            </a:r>
            <a:r>
              <a:rPr lang="de-DE" baseline="0" dirty="0" err="1" smtClean="0"/>
              <a:t>or</a:t>
            </a:r>
            <a:r>
              <a:rPr lang="de-DE" baseline="0" dirty="0" smtClean="0"/>
              <a:t> </a:t>
            </a:r>
            <a:r>
              <a:rPr lang="de-DE" baseline="0" dirty="0" err="1" smtClean="0"/>
              <a:t>corporate</a:t>
            </a:r>
            <a:r>
              <a:rPr lang="de-DE" baseline="0" dirty="0" smtClean="0"/>
              <a:t>) </a:t>
            </a:r>
            <a:r>
              <a:rPr lang="de-DE" baseline="0" dirty="0" err="1" smtClean="0"/>
              <a:t>the</a:t>
            </a:r>
            <a:r>
              <a:rPr lang="de-DE" baseline="0" dirty="0" smtClean="0"/>
              <a:t> </a:t>
            </a:r>
            <a:r>
              <a:rPr lang="de-DE" baseline="0" dirty="0" err="1" smtClean="0"/>
              <a:t>opportunity</a:t>
            </a:r>
            <a:r>
              <a:rPr lang="de-DE" baseline="0" dirty="0" smtClean="0"/>
              <a:t> </a:t>
            </a:r>
            <a:r>
              <a:rPr lang="de-DE" baseline="0" dirty="0" err="1" smtClean="0"/>
              <a:t>to</a:t>
            </a:r>
            <a:r>
              <a:rPr lang="de-DE" baseline="0" dirty="0" smtClean="0"/>
              <a:t> send </a:t>
            </a:r>
            <a:r>
              <a:rPr lang="de-DE" baseline="0" dirty="0" err="1" smtClean="0"/>
              <a:t>items</a:t>
            </a:r>
            <a:r>
              <a:rPr lang="de-DE" baseline="0" dirty="0" smtClean="0"/>
              <a:t> such </a:t>
            </a:r>
            <a:r>
              <a:rPr lang="de-DE" baseline="0" dirty="0" err="1" smtClean="0"/>
              <a:t>as</a:t>
            </a:r>
            <a:r>
              <a:rPr lang="de-DE" baseline="0" dirty="0" smtClean="0"/>
              <a:t> </a:t>
            </a:r>
            <a:r>
              <a:rPr lang="de-DE" baseline="0" dirty="0" err="1" smtClean="0"/>
              <a:t>letters</a:t>
            </a:r>
            <a:r>
              <a:rPr lang="de-DE" baseline="0" dirty="0" smtClean="0"/>
              <a:t> </a:t>
            </a:r>
            <a:r>
              <a:rPr lang="de-DE" baseline="0" dirty="0" err="1" smtClean="0"/>
              <a:t>or</a:t>
            </a:r>
            <a:r>
              <a:rPr lang="de-DE" baseline="0" dirty="0" smtClean="0"/>
              <a:t> </a:t>
            </a:r>
            <a:r>
              <a:rPr lang="de-DE" baseline="0" dirty="0" err="1" smtClean="0"/>
              <a:t>parcels</a:t>
            </a:r>
            <a:r>
              <a:rPr lang="de-DE" baseline="0" dirty="0" smtClean="0"/>
              <a:t> in an </a:t>
            </a:r>
            <a:r>
              <a:rPr lang="de-DE" baseline="0" dirty="0" err="1" smtClean="0"/>
              <a:t>environmentally</a:t>
            </a:r>
            <a:r>
              <a:rPr lang="de-DE" baseline="0" dirty="0" smtClean="0"/>
              <a:t> </a:t>
            </a:r>
            <a:r>
              <a:rPr lang="de-DE" baseline="0" dirty="0" err="1" smtClean="0"/>
              <a:t>friendly</a:t>
            </a:r>
            <a:r>
              <a:rPr lang="de-DE" baseline="0" dirty="0" smtClean="0"/>
              <a:t> </a:t>
            </a:r>
            <a:r>
              <a:rPr lang="de-DE" baseline="0" dirty="0" err="1" smtClean="0"/>
              <a:t>manner</a:t>
            </a:r>
            <a:r>
              <a:rPr lang="de-DE" baseline="0" dirty="0" smtClean="0"/>
              <a:t>. The </a:t>
            </a:r>
            <a:r>
              <a:rPr lang="de-DE" baseline="0" dirty="0" err="1" smtClean="0"/>
              <a:t>railway</a:t>
            </a:r>
            <a:r>
              <a:rPr lang="de-DE" baseline="0" dirty="0" smtClean="0"/>
              <a:t> </a:t>
            </a:r>
            <a:r>
              <a:rPr lang="de-DE" baseline="0" dirty="0" err="1" smtClean="0"/>
              <a:t>is</a:t>
            </a:r>
            <a:r>
              <a:rPr lang="de-DE" baseline="0" dirty="0" smtClean="0"/>
              <a:t> </a:t>
            </a:r>
            <a:r>
              <a:rPr lang="de-DE" baseline="0" dirty="0" err="1" smtClean="0"/>
              <a:t>used</a:t>
            </a:r>
            <a:r>
              <a:rPr lang="de-DE" baseline="0" dirty="0" smtClean="0"/>
              <a:t> </a:t>
            </a:r>
            <a:r>
              <a:rPr lang="de-DE" baseline="0" dirty="0" err="1" smtClean="0"/>
              <a:t>and</a:t>
            </a:r>
            <a:r>
              <a:rPr lang="de-DE" baseline="0" dirty="0" smtClean="0"/>
              <a:t> </a:t>
            </a:r>
            <a:r>
              <a:rPr lang="de-DE" baseline="0" dirty="0" err="1" smtClean="0"/>
              <a:t>cycle</a:t>
            </a:r>
            <a:r>
              <a:rPr lang="de-DE" baseline="0" dirty="0" smtClean="0"/>
              <a:t> </a:t>
            </a:r>
            <a:r>
              <a:rPr lang="de-DE" baseline="0" dirty="0" err="1" smtClean="0"/>
              <a:t>couriers</a:t>
            </a:r>
            <a:r>
              <a:rPr lang="de-DE" baseline="0" dirty="0" smtClean="0"/>
              <a:t> </a:t>
            </a:r>
            <a:r>
              <a:rPr lang="de-DE" baseline="0" dirty="0" err="1" smtClean="0"/>
              <a:t>are</a:t>
            </a:r>
            <a:r>
              <a:rPr lang="de-DE" baseline="0" dirty="0" smtClean="0"/>
              <a:t> </a:t>
            </a:r>
            <a:r>
              <a:rPr lang="de-DE" baseline="0" dirty="0" err="1" smtClean="0"/>
              <a:t>used</a:t>
            </a:r>
            <a:r>
              <a:rPr lang="de-DE" baseline="0" dirty="0" smtClean="0"/>
              <a:t> </a:t>
            </a:r>
            <a:r>
              <a:rPr lang="de-DE" baseline="0" dirty="0" err="1" smtClean="0"/>
              <a:t>to</a:t>
            </a:r>
            <a:r>
              <a:rPr lang="de-DE" baseline="0" dirty="0" smtClean="0"/>
              <a:t> </a:t>
            </a:r>
            <a:r>
              <a:rPr lang="de-DE" baseline="0" dirty="0" err="1" smtClean="0"/>
              <a:t>transport</a:t>
            </a:r>
            <a:r>
              <a:rPr lang="de-DE" baseline="0" dirty="0" smtClean="0"/>
              <a:t> </a:t>
            </a:r>
            <a:r>
              <a:rPr lang="de-DE" baseline="0" dirty="0" err="1" smtClean="0"/>
              <a:t>the</a:t>
            </a:r>
            <a:r>
              <a:rPr lang="de-DE" baseline="0" dirty="0" smtClean="0"/>
              <a:t> </a:t>
            </a:r>
            <a:r>
              <a:rPr lang="de-DE" baseline="0" dirty="0" err="1" smtClean="0"/>
              <a:t>consignments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sender</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recipient</a:t>
            </a:r>
            <a:r>
              <a:rPr lang="de-DE" baseline="0" dirty="0" smtClean="0"/>
              <a:t>. </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Sources</a:t>
            </a:r>
            <a:r>
              <a:rPr lang="de-DE"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URL:</a:t>
            </a:r>
            <a:r>
              <a:rPr lang="de-DE" baseline="0" dirty="0" smtClean="0"/>
              <a:t> http://www.dhl.de/de/paket/information/privatkunden/gogreen-klimafreundlicher-versand.html [10.08.2016]</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smtClean="0"/>
              <a:t>URL: http://www.grueneerde.com/de/produkte/zertifizierte-zustellung.html?3 [10.08.2016]</a:t>
            </a: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URL: http://www.imaginecargo.com/ </a:t>
            </a:r>
            <a:r>
              <a:rPr lang="de-DE" baseline="0" dirty="0" smtClean="0"/>
              <a:t>[10.08.2016]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27</a:t>
            </a:fld>
            <a:endParaRPr lang="de-AT" dirty="0"/>
          </a:p>
        </p:txBody>
      </p:sp>
    </p:spTree>
    <p:extLst>
      <p:ext uri="{BB962C8B-B14F-4D97-AF65-F5344CB8AC3E}">
        <p14:creationId xmlns:p14="http://schemas.microsoft.com/office/powerpoint/2010/main" val="3304086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28</a:t>
            </a:fld>
            <a:endParaRPr lang="de-AT" dirty="0"/>
          </a:p>
        </p:txBody>
      </p:sp>
    </p:spTree>
    <p:extLst>
      <p:ext uri="{BB962C8B-B14F-4D97-AF65-F5344CB8AC3E}">
        <p14:creationId xmlns:p14="http://schemas.microsoft.com/office/powerpoint/2010/main" val="2861790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As</a:t>
            </a:r>
            <a:r>
              <a:rPr lang="de-DE" baseline="0" dirty="0" smtClean="0"/>
              <a:t> </a:t>
            </a:r>
            <a:r>
              <a:rPr lang="de-DE" baseline="0" dirty="0" err="1" smtClean="0"/>
              <a:t>already</a:t>
            </a:r>
            <a:r>
              <a:rPr lang="de-DE" baseline="0" dirty="0" smtClean="0"/>
              <a:t> </a:t>
            </a:r>
            <a:r>
              <a:rPr lang="de-DE" baseline="0" dirty="0" err="1" smtClean="0"/>
              <a:t>mentioned</a:t>
            </a:r>
            <a:r>
              <a:rPr lang="de-DE" baseline="0" dirty="0" smtClean="0"/>
              <a:t>, </a:t>
            </a:r>
            <a:r>
              <a:rPr lang="de-DE" baseline="0" dirty="0" err="1" smtClean="0"/>
              <a:t>social</a:t>
            </a:r>
            <a:r>
              <a:rPr lang="de-DE" baseline="0" dirty="0" smtClean="0"/>
              <a:t> </a:t>
            </a:r>
            <a:r>
              <a:rPr lang="de-DE" baseline="0" dirty="0" err="1" smtClean="0"/>
              <a:t>trends</a:t>
            </a:r>
            <a:r>
              <a:rPr lang="de-DE" baseline="0" dirty="0" smtClean="0"/>
              <a:t> </a:t>
            </a:r>
            <a:r>
              <a:rPr lang="de-DE" baseline="0" dirty="0" err="1" smtClean="0"/>
              <a:t>and</a:t>
            </a:r>
            <a:r>
              <a:rPr lang="de-DE" baseline="0" dirty="0" smtClean="0"/>
              <a:t> </a:t>
            </a:r>
            <a:r>
              <a:rPr lang="de-DE" baseline="0" dirty="0" err="1" smtClean="0"/>
              <a:t>demands</a:t>
            </a:r>
            <a:r>
              <a:rPr lang="de-DE" baseline="0" dirty="0" smtClean="0"/>
              <a:t> </a:t>
            </a:r>
            <a:r>
              <a:rPr lang="de-DE" baseline="0" dirty="0" err="1" smtClean="0"/>
              <a:t>have</a:t>
            </a:r>
            <a:r>
              <a:rPr lang="de-DE" baseline="0" dirty="0" smtClean="0"/>
              <a:t> a </a:t>
            </a:r>
            <a:r>
              <a:rPr lang="de-DE" baseline="0" dirty="0" err="1" smtClean="0"/>
              <a:t>decisive</a:t>
            </a:r>
            <a:r>
              <a:rPr lang="de-DE" baseline="0" dirty="0" smtClean="0"/>
              <a:t> </a:t>
            </a:r>
            <a:r>
              <a:rPr lang="de-DE" baseline="0" dirty="0" err="1" smtClean="0"/>
              <a:t>influence</a:t>
            </a:r>
            <a:r>
              <a:rPr lang="de-DE" baseline="0" dirty="0" smtClean="0"/>
              <a:t> on </a:t>
            </a:r>
            <a:r>
              <a:rPr lang="de-DE" baseline="0" dirty="0" err="1" smtClean="0"/>
              <a:t>freight</a:t>
            </a:r>
            <a:r>
              <a:rPr lang="de-DE" baseline="0" dirty="0" smtClean="0"/>
              <a:t> </a:t>
            </a:r>
            <a:r>
              <a:rPr lang="de-DE" baseline="0" dirty="0" err="1" smtClean="0"/>
              <a:t>transport</a:t>
            </a:r>
            <a:r>
              <a:rPr lang="de-DE" baseline="0" dirty="0" smtClean="0"/>
              <a:t>. </a:t>
            </a:r>
            <a:r>
              <a:rPr lang="de-DE" baseline="0" dirty="0" err="1" smtClean="0"/>
              <a:t>Basically</a:t>
            </a:r>
            <a:r>
              <a:rPr lang="de-DE" baseline="0" dirty="0" smtClean="0"/>
              <a:t>, an </a:t>
            </a:r>
            <a:r>
              <a:rPr lang="de-DE" baseline="0" dirty="0" err="1" smtClean="0"/>
              <a:t>increased</a:t>
            </a:r>
            <a:r>
              <a:rPr lang="de-DE" baseline="0" dirty="0" smtClean="0"/>
              <a:t> </a:t>
            </a:r>
            <a:r>
              <a:rPr lang="de-DE" baseline="0" dirty="0" err="1" smtClean="0"/>
              <a:t>demand</a:t>
            </a:r>
            <a:r>
              <a:rPr lang="de-DE" baseline="0" dirty="0" smtClean="0"/>
              <a:t> </a:t>
            </a:r>
            <a:r>
              <a:rPr lang="de-DE" baseline="0" dirty="0" err="1" smtClean="0"/>
              <a:t>for</a:t>
            </a:r>
            <a:r>
              <a:rPr lang="de-DE" baseline="0" dirty="0" smtClean="0"/>
              <a:t> </a:t>
            </a:r>
            <a:r>
              <a:rPr lang="de-DE" baseline="0" dirty="0" err="1" smtClean="0"/>
              <a:t>sustainable</a:t>
            </a:r>
            <a:r>
              <a:rPr lang="de-DE" baseline="0" dirty="0" smtClean="0"/>
              <a:t> </a:t>
            </a:r>
            <a:r>
              <a:rPr lang="de-DE" baseline="0" dirty="0" err="1" smtClean="0"/>
              <a:t>products</a:t>
            </a:r>
            <a:r>
              <a:rPr lang="de-DE" baseline="0" dirty="0" smtClean="0"/>
              <a:t> (e.g. in </a:t>
            </a:r>
            <a:r>
              <a:rPr lang="de-DE" baseline="0" dirty="0" err="1" smtClean="0"/>
              <a:t>the</a:t>
            </a:r>
            <a:r>
              <a:rPr lang="de-DE" baseline="0" dirty="0" smtClean="0"/>
              <a:t> </a:t>
            </a:r>
            <a:r>
              <a:rPr lang="de-DE" baseline="0" dirty="0" err="1" smtClean="0"/>
              <a:t>food</a:t>
            </a:r>
            <a:r>
              <a:rPr lang="de-DE" baseline="0" dirty="0" smtClean="0"/>
              <a:t> </a:t>
            </a:r>
            <a:r>
              <a:rPr lang="de-DE" baseline="0" dirty="0" err="1" smtClean="0"/>
              <a:t>sector</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identified</a:t>
            </a:r>
            <a:r>
              <a:rPr lang="de-DE" baseline="0" dirty="0" smtClean="0"/>
              <a:t>. 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underlying</a:t>
            </a:r>
            <a:r>
              <a:rPr lang="de-DE" baseline="0" dirty="0" smtClean="0"/>
              <a:t> </a:t>
            </a:r>
            <a:r>
              <a:rPr lang="de-DE" baseline="0" dirty="0" err="1" smtClean="0"/>
              <a:t>processes</a:t>
            </a:r>
            <a:r>
              <a:rPr lang="de-DE" baseline="0" dirty="0" smtClean="0"/>
              <a:t> </a:t>
            </a:r>
            <a:r>
              <a:rPr lang="de-DE" baseline="0" dirty="0" err="1" smtClean="0"/>
              <a:t>are</a:t>
            </a:r>
            <a:r>
              <a:rPr lang="de-DE" baseline="0" dirty="0" smtClean="0"/>
              <a:t> </a:t>
            </a:r>
            <a:r>
              <a:rPr lang="de-DE" baseline="0" dirty="0" err="1" smtClean="0"/>
              <a:t>being</a:t>
            </a:r>
            <a:r>
              <a:rPr lang="de-DE" baseline="0" dirty="0" smtClean="0"/>
              <a:t> </a:t>
            </a:r>
            <a:r>
              <a:rPr lang="de-DE" baseline="0" dirty="0" err="1" smtClean="0"/>
              <a:t>viewed</a:t>
            </a:r>
            <a:r>
              <a:rPr lang="de-DE" baseline="0" dirty="0" smtClean="0"/>
              <a:t> </a:t>
            </a:r>
            <a:r>
              <a:rPr lang="de-DE" baseline="0" dirty="0" err="1" smtClean="0"/>
              <a:t>more</a:t>
            </a:r>
            <a:r>
              <a:rPr lang="de-DE" baseline="0" dirty="0" smtClean="0"/>
              <a:t> </a:t>
            </a:r>
            <a:r>
              <a:rPr lang="de-DE" baseline="0" dirty="0" err="1" smtClean="0"/>
              <a:t>critically</a:t>
            </a:r>
            <a:r>
              <a:rPr lang="de-DE" baseline="0" dirty="0" smtClean="0"/>
              <a:t> </a:t>
            </a:r>
            <a:r>
              <a:rPr lang="de-DE" baseline="0" dirty="0" err="1" smtClean="0"/>
              <a:t>by</a:t>
            </a:r>
            <a:r>
              <a:rPr lang="de-DE" baseline="0" dirty="0" smtClean="0"/>
              <a:t> </a:t>
            </a:r>
            <a:r>
              <a:rPr lang="de-DE" baseline="0" dirty="0" err="1" smtClean="0"/>
              <a:t>consumers</a:t>
            </a:r>
            <a:r>
              <a:rPr lang="de-DE" baseline="0" dirty="0" smtClean="0"/>
              <a:t>, </a:t>
            </a:r>
            <a:r>
              <a:rPr lang="de-DE" baseline="0" dirty="0" err="1" smtClean="0"/>
              <a:t>which</a:t>
            </a:r>
            <a:r>
              <a:rPr lang="de-DE" baseline="0" dirty="0" smtClean="0"/>
              <a:t> also </a:t>
            </a:r>
            <a:r>
              <a:rPr lang="de-DE" baseline="0" dirty="0" err="1" smtClean="0"/>
              <a:t>increases</a:t>
            </a:r>
            <a:r>
              <a:rPr lang="de-DE" baseline="0" dirty="0" smtClean="0"/>
              <a:t> </a:t>
            </a:r>
            <a:r>
              <a:rPr lang="de-DE" baseline="0" dirty="0" err="1" smtClean="0"/>
              <a:t>the</a:t>
            </a:r>
            <a:r>
              <a:rPr lang="de-DE" baseline="0" dirty="0" smtClean="0"/>
              <a:t> </a:t>
            </a:r>
            <a:r>
              <a:rPr lang="de-DE" baseline="0" dirty="0" err="1" smtClean="0"/>
              <a:t>demand</a:t>
            </a:r>
            <a:r>
              <a:rPr lang="de-DE" baseline="0" dirty="0" smtClean="0"/>
              <a:t> </a:t>
            </a:r>
            <a:r>
              <a:rPr lang="de-DE" baseline="0" dirty="0" err="1" smtClean="0"/>
              <a:t>for</a:t>
            </a:r>
            <a:r>
              <a:rPr lang="de-DE" baseline="0" dirty="0" smtClean="0"/>
              <a:t> </a:t>
            </a:r>
            <a:r>
              <a:rPr lang="de-DE" baseline="0" dirty="0" err="1" smtClean="0"/>
              <a:t>sustainable</a:t>
            </a:r>
            <a:r>
              <a:rPr lang="de-DE" baseline="0" dirty="0" smtClean="0"/>
              <a:t> </a:t>
            </a:r>
            <a:r>
              <a:rPr lang="de-DE" baseline="0" dirty="0" err="1" smtClean="0"/>
              <a:t>services</a:t>
            </a:r>
            <a:r>
              <a:rPr lang="de-DE" baseline="0" dirty="0" smtClean="0"/>
              <a:t> such </a:t>
            </a:r>
            <a:r>
              <a:rPr lang="de-DE" baseline="0" dirty="0" err="1" smtClean="0"/>
              <a:t>as</a:t>
            </a:r>
            <a:r>
              <a:rPr lang="de-DE" baseline="0" dirty="0" smtClean="0"/>
              <a:t> </a:t>
            </a:r>
            <a:r>
              <a:rPr lang="de-DE" baseline="0" dirty="0" err="1" smtClean="0"/>
              <a:t>transport</a:t>
            </a:r>
            <a:r>
              <a:rPr lang="de-DE" baseline="0" dirty="0" smtClean="0"/>
              <a:t>. </a:t>
            </a:r>
          </a:p>
          <a:p>
            <a:r>
              <a:rPr lang="de-DE" baseline="0" dirty="0" smtClean="0"/>
              <a:t>As </a:t>
            </a:r>
            <a:r>
              <a:rPr lang="de-DE" baseline="0" dirty="0" err="1" smtClean="0"/>
              <a:t>the</a:t>
            </a:r>
            <a:r>
              <a:rPr lang="de-DE" baseline="0" dirty="0" smtClean="0"/>
              <a:t> online </a:t>
            </a:r>
            <a:r>
              <a:rPr lang="de-DE" baseline="0" dirty="0" err="1" smtClean="0"/>
              <a:t>survey</a:t>
            </a:r>
            <a:r>
              <a:rPr lang="de-DE" baseline="0" dirty="0" smtClean="0"/>
              <a:t> „Green Trend Survey“, </a:t>
            </a:r>
            <a:r>
              <a:rPr lang="de-DE" baseline="0" dirty="0" err="1" smtClean="0"/>
              <a:t>which</a:t>
            </a:r>
            <a:r>
              <a:rPr lang="de-DE" baseline="0" dirty="0" smtClean="0"/>
              <a:t> was </a:t>
            </a:r>
            <a:r>
              <a:rPr lang="de-DE" baseline="0" dirty="0" err="1" smtClean="0"/>
              <a:t>conducted</a:t>
            </a:r>
            <a:r>
              <a:rPr lang="de-DE" baseline="0" dirty="0" smtClean="0"/>
              <a:t> </a:t>
            </a:r>
            <a:r>
              <a:rPr lang="de-DE" baseline="0" dirty="0" err="1" smtClean="0"/>
              <a:t>by</a:t>
            </a:r>
            <a:r>
              <a:rPr lang="de-DE" baseline="0" dirty="0" smtClean="0"/>
              <a:t> Deutsche Post DHL in </a:t>
            </a:r>
            <a:r>
              <a:rPr lang="de-DE" baseline="0" dirty="0" err="1" smtClean="0"/>
              <a:t>the</a:t>
            </a:r>
            <a:r>
              <a:rPr lang="de-DE" baseline="0" dirty="0" smtClean="0"/>
              <a:t> </a:t>
            </a:r>
            <a:r>
              <a:rPr lang="de-DE" baseline="0" dirty="0" err="1" smtClean="0"/>
              <a:t>course</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trand</a:t>
            </a:r>
            <a:r>
              <a:rPr lang="de-DE" baseline="0" dirty="0" smtClean="0"/>
              <a:t> </a:t>
            </a:r>
            <a:r>
              <a:rPr lang="de-DE" baseline="0" dirty="0" err="1" smtClean="0"/>
              <a:t>study</a:t>
            </a:r>
            <a:r>
              <a:rPr lang="de-DE" baseline="0" dirty="0" smtClean="0"/>
              <a:t> „</a:t>
            </a:r>
            <a:r>
              <a:rPr lang="de-DE" baseline="0" dirty="0" err="1" smtClean="0"/>
              <a:t>Delivering</a:t>
            </a:r>
            <a:r>
              <a:rPr lang="de-DE" baseline="0" dirty="0" smtClean="0"/>
              <a:t> Tomorrow: Customer </a:t>
            </a:r>
            <a:r>
              <a:rPr lang="de-DE" baseline="0" dirty="0" err="1" smtClean="0"/>
              <a:t>Expectations</a:t>
            </a:r>
            <a:r>
              <a:rPr lang="de-DE" baseline="0" dirty="0" smtClean="0"/>
              <a:t> in 2020 </a:t>
            </a:r>
            <a:r>
              <a:rPr lang="de-DE" baseline="0" dirty="0" err="1" smtClean="0"/>
              <a:t>and</a:t>
            </a:r>
            <a:r>
              <a:rPr lang="de-DE" baseline="0" dirty="0" smtClean="0"/>
              <a:t> </a:t>
            </a:r>
            <a:r>
              <a:rPr lang="de-DE" baseline="0" dirty="0" err="1" smtClean="0"/>
              <a:t>Beyond</a:t>
            </a:r>
            <a:r>
              <a:rPr lang="de-DE" baseline="0" dirty="0" smtClean="0"/>
              <a:t>“, </a:t>
            </a:r>
            <a:r>
              <a:rPr lang="de-DE" baseline="0" dirty="0" err="1" smtClean="0"/>
              <a:t>shows</a:t>
            </a:r>
            <a:r>
              <a:rPr lang="de-DE" baseline="0" dirty="0" smtClean="0"/>
              <a:t> in 2012, </a:t>
            </a:r>
            <a:r>
              <a:rPr lang="de-DE" baseline="0" dirty="0" err="1" smtClean="0"/>
              <a:t>consumers</a:t>
            </a:r>
            <a:r>
              <a:rPr lang="de-DE" baseline="0" dirty="0" smtClean="0"/>
              <a:t> </a:t>
            </a:r>
            <a:r>
              <a:rPr lang="de-DE" baseline="0" dirty="0" err="1" smtClean="0"/>
              <a:t>are</a:t>
            </a:r>
            <a:r>
              <a:rPr lang="de-DE" baseline="0" dirty="0" smtClean="0"/>
              <a:t> </a:t>
            </a:r>
            <a:r>
              <a:rPr lang="de-DE" baseline="0" dirty="0" err="1" smtClean="0"/>
              <a:t>prepared</a:t>
            </a:r>
            <a:r>
              <a:rPr lang="de-DE" baseline="0" dirty="0" smtClean="0"/>
              <a:t> </a:t>
            </a:r>
            <a:r>
              <a:rPr lang="de-DE" baseline="0" dirty="0" err="1" smtClean="0"/>
              <a:t>to</a:t>
            </a:r>
            <a:r>
              <a:rPr lang="de-DE" baseline="0" dirty="0" smtClean="0"/>
              <a:t> </a:t>
            </a:r>
            <a:r>
              <a:rPr lang="de-DE" baseline="0" dirty="0" err="1" smtClean="0"/>
              <a:t>prefer</a:t>
            </a:r>
            <a:r>
              <a:rPr lang="de-DE" baseline="0" dirty="0" smtClean="0"/>
              <a:t> </a:t>
            </a:r>
            <a:r>
              <a:rPr lang="de-DE" baseline="0" dirty="0" err="1" smtClean="0"/>
              <a:t>sustainable</a:t>
            </a:r>
            <a:r>
              <a:rPr lang="de-DE" baseline="0" dirty="0" smtClean="0"/>
              <a:t> </a:t>
            </a:r>
            <a:r>
              <a:rPr lang="de-DE" baseline="0" dirty="0" err="1" smtClean="0"/>
              <a:t>transport</a:t>
            </a:r>
            <a:r>
              <a:rPr lang="de-DE" baseline="0" dirty="0" smtClean="0"/>
              <a:t> </a:t>
            </a:r>
            <a:r>
              <a:rPr lang="de-DE" baseline="0" dirty="0" err="1" smtClean="0"/>
              <a:t>services</a:t>
            </a:r>
            <a:r>
              <a:rPr lang="de-DE" baseline="0" dirty="0" smtClean="0"/>
              <a:t> </a:t>
            </a:r>
            <a:r>
              <a:rPr lang="de-DE" baseline="0" dirty="0" err="1" smtClean="0"/>
              <a:t>to</a:t>
            </a:r>
            <a:r>
              <a:rPr lang="de-DE" baseline="0" dirty="0" smtClean="0"/>
              <a:t> </a:t>
            </a:r>
            <a:r>
              <a:rPr lang="de-DE" baseline="0" dirty="0" err="1" smtClean="0"/>
              <a:t>cheaper</a:t>
            </a:r>
            <a:r>
              <a:rPr lang="de-DE" baseline="0" dirty="0" smtClean="0"/>
              <a:t> </a:t>
            </a:r>
            <a:r>
              <a:rPr lang="de-DE" baseline="0" dirty="0" err="1" smtClean="0"/>
              <a:t>transport</a:t>
            </a:r>
            <a:r>
              <a:rPr lang="de-DE" baseline="0" dirty="0" smtClean="0"/>
              <a:t> </a:t>
            </a:r>
            <a:r>
              <a:rPr lang="de-DE" baseline="0" dirty="0" err="1" smtClean="0"/>
              <a:t>services</a:t>
            </a:r>
            <a:r>
              <a:rPr lang="de-DE" baseline="0" dirty="0" smtClean="0"/>
              <a:t>. In </a:t>
            </a:r>
            <a:r>
              <a:rPr lang="de-DE" baseline="0" dirty="0" err="1" smtClean="0"/>
              <a:t>addition</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 fundamental </a:t>
            </a:r>
            <a:r>
              <a:rPr lang="de-DE" baseline="0" dirty="0" err="1" smtClean="0"/>
              <a:t>willingness</a:t>
            </a:r>
            <a:r>
              <a:rPr lang="de-DE" baseline="0" dirty="0" smtClean="0"/>
              <a:t> </a:t>
            </a:r>
            <a:r>
              <a:rPr lang="de-DE" baseline="0" dirty="0" err="1" smtClean="0"/>
              <a:t>to</a:t>
            </a:r>
            <a:r>
              <a:rPr lang="de-DE" baseline="0" dirty="0" smtClean="0"/>
              <a:t> </a:t>
            </a:r>
            <a:r>
              <a:rPr lang="de-DE" baseline="0" dirty="0" err="1" smtClean="0"/>
              <a:t>pay</a:t>
            </a:r>
            <a:r>
              <a:rPr lang="de-DE" baseline="0" dirty="0" smtClean="0"/>
              <a:t> </a:t>
            </a:r>
            <a:r>
              <a:rPr lang="de-DE" baseline="0" dirty="0" err="1" smtClean="0"/>
              <a:t>more</a:t>
            </a:r>
            <a:r>
              <a:rPr lang="de-DE" baseline="0" dirty="0" smtClean="0"/>
              <a:t> </a:t>
            </a:r>
            <a:r>
              <a:rPr lang="de-DE" baseline="0" dirty="0" err="1" smtClean="0"/>
              <a:t>for</a:t>
            </a:r>
            <a:r>
              <a:rPr lang="de-DE" baseline="0" dirty="0" smtClean="0"/>
              <a:t> </a:t>
            </a:r>
            <a:r>
              <a:rPr lang="de-DE" baseline="0" dirty="0" err="1" smtClean="0"/>
              <a:t>this</a:t>
            </a:r>
            <a:r>
              <a:rPr lang="de-DE" baseline="0" dirty="0" smtClean="0"/>
              <a:t> </a:t>
            </a:r>
            <a:r>
              <a:rPr lang="de-DE" baseline="0" dirty="0" err="1" smtClean="0"/>
              <a:t>sustainable</a:t>
            </a:r>
            <a:r>
              <a:rPr lang="de-DE" baseline="0" dirty="0" smtClean="0"/>
              <a:t> </a:t>
            </a:r>
            <a:r>
              <a:rPr lang="de-DE" baseline="0" dirty="0" err="1" smtClean="0"/>
              <a:t>transport</a:t>
            </a:r>
            <a:r>
              <a:rPr lang="de-DE" baseline="0" dirty="0" smtClean="0"/>
              <a:t> </a:t>
            </a:r>
            <a:r>
              <a:rPr lang="de-DE" baseline="0" dirty="0" err="1" smtClean="0"/>
              <a:t>service</a:t>
            </a:r>
            <a:r>
              <a:rPr lang="de-DE" baseline="0" dirty="0" smtClean="0"/>
              <a:t>. </a:t>
            </a:r>
            <a:r>
              <a:rPr lang="de-DE" baseline="0" dirty="0" err="1" smtClean="0"/>
              <a:t>Nevertheless</a:t>
            </a:r>
            <a:r>
              <a:rPr lang="de-DE" baseline="0" dirty="0" smtClean="0"/>
              <a:t>, </a:t>
            </a:r>
            <a:r>
              <a:rPr lang="de-DE" baseline="0" dirty="0" err="1" smtClean="0"/>
              <a:t>the</a:t>
            </a:r>
            <a:r>
              <a:rPr lang="de-DE" baseline="0" dirty="0" smtClean="0"/>
              <a:t> </a:t>
            </a:r>
            <a:r>
              <a:rPr lang="de-DE" baseline="0" dirty="0" err="1" smtClean="0"/>
              <a:t>majority</a:t>
            </a:r>
            <a:r>
              <a:rPr lang="de-DE" baseline="0" dirty="0" smtClean="0"/>
              <a:t> </a:t>
            </a:r>
            <a:r>
              <a:rPr lang="de-DE" baseline="0" dirty="0" err="1" smtClean="0"/>
              <a:t>of</a:t>
            </a:r>
            <a:r>
              <a:rPr lang="de-DE" baseline="0" dirty="0" smtClean="0"/>
              <a:t> </a:t>
            </a:r>
            <a:r>
              <a:rPr lang="de-DE" baseline="0" dirty="0" err="1" smtClean="0"/>
              <a:t>consumers</a:t>
            </a:r>
            <a:r>
              <a:rPr lang="de-DE" baseline="0" dirty="0" smtClean="0"/>
              <a:t> </a:t>
            </a:r>
            <a:r>
              <a:rPr lang="de-DE" baseline="0" dirty="0" err="1" smtClean="0"/>
              <a:t>expect</a:t>
            </a:r>
            <a:r>
              <a:rPr lang="de-DE" baseline="0" dirty="0" smtClean="0"/>
              <a:t> </a:t>
            </a:r>
            <a:r>
              <a:rPr lang="de-DE" baseline="0" dirty="0" err="1" smtClean="0"/>
              <a:t>that</a:t>
            </a:r>
            <a:r>
              <a:rPr lang="de-DE" baseline="0" dirty="0" smtClean="0"/>
              <a:t> </a:t>
            </a:r>
            <a:r>
              <a:rPr lang="de-DE" baseline="0" dirty="0" err="1" smtClean="0"/>
              <a:t>sustainable</a:t>
            </a:r>
            <a:r>
              <a:rPr lang="de-DE" baseline="0" dirty="0" smtClean="0"/>
              <a:t> </a:t>
            </a:r>
            <a:r>
              <a:rPr lang="de-DE" baseline="0" dirty="0" err="1" smtClean="0"/>
              <a:t>transport</a:t>
            </a:r>
            <a:r>
              <a:rPr lang="de-DE" baseline="0" dirty="0" smtClean="0"/>
              <a:t> </a:t>
            </a:r>
            <a:r>
              <a:rPr lang="de-DE" baseline="0" dirty="0" err="1" smtClean="0"/>
              <a:t>services</a:t>
            </a:r>
            <a:r>
              <a:rPr lang="de-DE" baseline="0" dirty="0" smtClean="0"/>
              <a:t> </a:t>
            </a:r>
            <a:r>
              <a:rPr lang="de-DE" baseline="0" dirty="0" err="1" smtClean="0"/>
              <a:t>should</a:t>
            </a:r>
            <a:r>
              <a:rPr lang="de-DE" baseline="0" dirty="0" smtClean="0"/>
              <a:t> in </a:t>
            </a:r>
            <a:r>
              <a:rPr lang="de-DE" baseline="0" dirty="0" err="1" smtClean="0"/>
              <a:t>principle</a:t>
            </a:r>
            <a:r>
              <a:rPr lang="de-DE" baseline="0" dirty="0" smtClean="0"/>
              <a:t> </a:t>
            </a:r>
            <a:r>
              <a:rPr lang="de-DE" baseline="0" dirty="0" err="1" smtClean="0"/>
              <a:t>be</a:t>
            </a:r>
            <a:r>
              <a:rPr lang="de-DE" baseline="0" dirty="0" smtClean="0"/>
              <a:t> </a:t>
            </a:r>
            <a:r>
              <a:rPr lang="de-DE" baseline="0" dirty="0" err="1" smtClean="0"/>
              <a:t>offered</a:t>
            </a:r>
            <a:r>
              <a:rPr lang="de-DE" baseline="0" dirty="0" smtClean="0"/>
              <a:t> in </a:t>
            </a:r>
            <a:r>
              <a:rPr lang="de-DE" baseline="0" dirty="0" err="1" smtClean="0"/>
              <a:t>the</a:t>
            </a:r>
            <a:r>
              <a:rPr lang="de-DE" baseline="0" dirty="0" smtClean="0"/>
              <a:t> </a:t>
            </a:r>
            <a:r>
              <a:rPr lang="de-DE" baseline="0" dirty="0" err="1" smtClean="0"/>
              <a:t>future</a:t>
            </a:r>
            <a:r>
              <a:rPr lang="de-DE" baseline="0" dirty="0" smtClean="0"/>
              <a:t> </a:t>
            </a:r>
            <a:r>
              <a:rPr lang="de-DE" baseline="0" dirty="0" err="1" smtClean="0"/>
              <a:t>without</a:t>
            </a:r>
            <a:r>
              <a:rPr lang="de-DE" baseline="0" dirty="0" smtClean="0"/>
              <a:t> </a:t>
            </a:r>
            <a:r>
              <a:rPr lang="de-DE" baseline="0" dirty="0" err="1" smtClean="0"/>
              <a:t>paying</a:t>
            </a:r>
            <a:r>
              <a:rPr lang="de-DE" baseline="0" dirty="0" smtClean="0"/>
              <a:t> an </a:t>
            </a:r>
            <a:r>
              <a:rPr lang="de-DE" baseline="0" dirty="0" err="1" smtClean="0"/>
              <a:t>additonal</a:t>
            </a:r>
            <a:r>
              <a:rPr lang="de-DE" baseline="0" dirty="0" smtClean="0"/>
              <a:t> </a:t>
            </a:r>
            <a:r>
              <a:rPr lang="de-DE" baseline="0" dirty="0" err="1" smtClean="0"/>
              <a:t>price</a:t>
            </a:r>
            <a:r>
              <a:rPr lang="de-DE" baseline="0" dirty="0" smtClean="0"/>
              <a:t>. Sind </a:t>
            </a:r>
            <a:r>
              <a:rPr lang="de-DE" baseline="0" dirty="0" err="1" smtClean="0"/>
              <a:t>consumer</a:t>
            </a:r>
            <a:r>
              <a:rPr lang="de-DE" baseline="0" dirty="0" smtClean="0"/>
              <a:t> </a:t>
            </a:r>
            <a:r>
              <a:rPr lang="de-DE" baseline="0" dirty="0" err="1" smtClean="0"/>
              <a:t>behaviour</a:t>
            </a:r>
            <a:r>
              <a:rPr lang="de-DE" baseline="0" dirty="0" smtClean="0"/>
              <a:t> also </a:t>
            </a:r>
            <a:r>
              <a:rPr lang="de-DE" baseline="0" dirty="0" err="1" smtClean="0"/>
              <a:t>has</a:t>
            </a:r>
            <a:r>
              <a:rPr lang="de-DE" baseline="0" dirty="0" smtClean="0"/>
              <a:t> an </a:t>
            </a:r>
            <a:r>
              <a:rPr lang="de-DE" baseline="0" dirty="0" err="1" smtClean="0"/>
              <a:t>influence</a:t>
            </a:r>
            <a:r>
              <a:rPr lang="de-DE" baseline="0" dirty="0" smtClean="0"/>
              <a:t> on </a:t>
            </a:r>
            <a:r>
              <a:rPr lang="de-DE" baseline="0" dirty="0" err="1" smtClean="0"/>
              <a:t>freight</a:t>
            </a:r>
            <a:r>
              <a:rPr lang="de-DE" baseline="0" dirty="0" smtClean="0"/>
              <a:t> </a:t>
            </a:r>
            <a:r>
              <a:rPr lang="de-DE" baseline="0" dirty="0" err="1" smtClean="0"/>
              <a:t>transport</a:t>
            </a:r>
            <a:r>
              <a:rPr lang="de-DE" baseline="0" dirty="0" smtClean="0"/>
              <a:t>, </a:t>
            </a:r>
            <a:r>
              <a:rPr lang="de-DE" baseline="0" dirty="0" err="1" smtClean="0"/>
              <a:t>the</a:t>
            </a:r>
            <a:r>
              <a:rPr lang="de-DE" baseline="0" dirty="0" smtClean="0"/>
              <a:t> </a:t>
            </a:r>
            <a:r>
              <a:rPr lang="de-DE" baseline="0" dirty="0" err="1" smtClean="0"/>
              <a:t>next</a:t>
            </a:r>
            <a:r>
              <a:rPr lang="de-DE" baseline="0" dirty="0" smtClean="0"/>
              <a:t> </a:t>
            </a:r>
            <a:r>
              <a:rPr lang="de-DE" baseline="0" dirty="0" err="1" smtClean="0"/>
              <a:t>slides</a:t>
            </a:r>
            <a:r>
              <a:rPr lang="de-DE" baseline="0" dirty="0" smtClean="0"/>
              <a:t> </a:t>
            </a:r>
            <a:r>
              <a:rPr lang="de-DE" baseline="0" dirty="0" err="1" smtClean="0"/>
              <a:t>compare</a:t>
            </a:r>
            <a:r>
              <a:rPr lang="de-DE" baseline="0" dirty="0" smtClean="0"/>
              <a:t> </a:t>
            </a:r>
            <a:r>
              <a:rPr lang="de-DE" baseline="0" dirty="0" err="1" smtClean="0"/>
              <a:t>stationary</a:t>
            </a:r>
            <a:r>
              <a:rPr lang="de-DE" baseline="0" dirty="0" smtClean="0"/>
              <a:t> </a:t>
            </a:r>
            <a:r>
              <a:rPr lang="de-DE" baseline="0" dirty="0" err="1" smtClean="0"/>
              <a:t>and</a:t>
            </a:r>
            <a:r>
              <a:rPr lang="de-DE" baseline="0" dirty="0" smtClean="0"/>
              <a:t> online </a:t>
            </a:r>
            <a:r>
              <a:rPr lang="de-DE" baseline="0" dirty="0" err="1" smtClean="0"/>
              <a:t>purchases</a:t>
            </a:r>
            <a:r>
              <a:rPr lang="de-DE"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AT" sz="1200" kern="1200" baseline="0" dirty="0" smtClean="0">
                <a:solidFill>
                  <a:schemeClr val="tx1"/>
                </a:solidFill>
                <a:effectLst/>
                <a:latin typeface="+mn-lt"/>
                <a:ea typeface="+mn-ea"/>
                <a:cs typeface="+mn-cs"/>
              </a:rPr>
              <a:t>Source:</a:t>
            </a:r>
            <a:br>
              <a:rPr lang="de-AT" sz="1200" kern="1200" baseline="0" dirty="0" smtClean="0">
                <a:solidFill>
                  <a:schemeClr val="tx1"/>
                </a:solidFill>
                <a:effectLst/>
                <a:latin typeface="+mn-lt"/>
                <a:ea typeface="+mn-ea"/>
                <a:cs typeface="+mn-cs"/>
              </a:rPr>
            </a:br>
            <a:r>
              <a:rPr lang="en-GB" sz="1200" u="none" dirty="0" smtClean="0"/>
              <a:t>Deutsche Post AG,</a:t>
            </a:r>
            <a:r>
              <a:rPr lang="en-GB" sz="1200" u="none" baseline="0" dirty="0" smtClean="0"/>
              <a:t> “</a:t>
            </a:r>
            <a:r>
              <a:rPr lang="en-GB" sz="1200" u="none" dirty="0" smtClean="0"/>
              <a:t>Delivering Tomorrow. </a:t>
            </a:r>
            <a:r>
              <a:rPr lang="de-DE" sz="1200" u="none" dirty="0" smtClean="0"/>
              <a:t>Logistik 2050 Eine </a:t>
            </a:r>
            <a:r>
              <a:rPr lang="de-DE" sz="1200" u="none" dirty="0" err="1" smtClean="0"/>
              <a:t>Szenariostudie</a:t>
            </a:r>
            <a:r>
              <a:rPr lang="de-DE" sz="1200" u="none" dirty="0" smtClean="0"/>
              <a:t>“ (2012). </a:t>
            </a:r>
            <a:r>
              <a:rPr lang="de-DE" sz="1200" u="none" kern="1200" dirty="0" smtClean="0">
                <a:solidFill>
                  <a:schemeClr val="tx1"/>
                </a:solidFill>
                <a:effectLst/>
                <a:latin typeface="+mn-lt"/>
                <a:ea typeface="+mn-ea"/>
                <a:cs typeface="+mn-cs"/>
              </a:rPr>
              <a:t>p. 42ff</a:t>
            </a:r>
            <a:endParaRPr lang="en-GB"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u="none" dirty="0" smtClean="0"/>
              <a:t>Online: http://www.dpdhl.com/content/dam/dpdhl/logistik_populaer/trends/StudieSustainableLogistics/dpdhl_delivering_tomorrow_studie.pdf  </a:t>
            </a:r>
            <a:r>
              <a:rPr lang="de-DE" sz="1200" dirty="0" smtClean="0"/>
              <a:t>[05.08.2016]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29</a:t>
            </a:fld>
            <a:endParaRPr lang="de-AT" dirty="0"/>
          </a:p>
        </p:txBody>
      </p:sp>
    </p:spTree>
    <p:extLst>
      <p:ext uri="{BB962C8B-B14F-4D97-AF65-F5344CB8AC3E}">
        <p14:creationId xmlns:p14="http://schemas.microsoft.com/office/powerpoint/2010/main" val="2846795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a:t>
            </a:fld>
            <a:endParaRPr lang="de-AT" dirty="0"/>
          </a:p>
        </p:txBody>
      </p:sp>
    </p:spTree>
    <p:extLst>
      <p:ext uri="{BB962C8B-B14F-4D97-AF65-F5344CB8AC3E}">
        <p14:creationId xmlns:p14="http://schemas.microsoft.com/office/powerpoint/2010/main" val="40840701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smtClean="0">
                <a:solidFill>
                  <a:srgbClr val="FF0000"/>
                </a:solidFill>
              </a:rPr>
              <a:t>As </a:t>
            </a:r>
            <a:r>
              <a:rPr lang="de-DE" noProof="0" dirty="0" err="1" smtClean="0">
                <a:solidFill>
                  <a:srgbClr val="FF0000"/>
                </a:solidFill>
              </a:rPr>
              <a:t>part</a:t>
            </a:r>
            <a:r>
              <a:rPr lang="de-DE" noProof="0" dirty="0" smtClean="0">
                <a:solidFill>
                  <a:srgbClr val="FF0000"/>
                </a:solidFill>
              </a:rPr>
              <a:t> </a:t>
            </a:r>
            <a:r>
              <a:rPr lang="de-DE" noProof="0" dirty="0" err="1" smtClean="0">
                <a:solidFill>
                  <a:srgbClr val="FF0000"/>
                </a:solidFill>
              </a:rPr>
              <a:t>of</a:t>
            </a:r>
            <a:r>
              <a:rPr lang="de-DE" noProof="0" dirty="0" smtClean="0">
                <a:solidFill>
                  <a:srgbClr val="FF0000"/>
                </a:solidFill>
              </a:rPr>
              <a:t> a </a:t>
            </a:r>
            <a:r>
              <a:rPr lang="de-DE" noProof="0" dirty="0" err="1" smtClean="0">
                <a:solidFill>
                  <a:srgbClr val="FF0000"/>
                </a:solidFill>
              </a:rPr>
              <a:t>study</a:t>
            </a:r>
            <a:r>
              <a:rPr lang="de-DE" noProof="0" dirty="0" smtClean="0">
                <a:solidFill>
                  <a:srgbClr val="FF0000"/>
                </a:solidFill>
              </a:rPr>
              <a:t> </a:t>
            </a:r>
            <a:r>
              <a:rPr lang="de-DE" noProof="0" dirty="0" err="1" smtClean="0">
                <a:solidFill>
                  <a:srgbClr val="FF0000"/>
                </a:solidFill>
              </a:rPr>
              <a:t>implemented</a:t>
            </a:r>
            <a:r>
              <a:rPr lang="de-DE" noProof="0" dirty="0" smtClean="0">
                <a:solidFill>
                  <a:srgbClr val="FF0000"/>
                </a:solidFill>
              </a:rPr>
              <a:t> </a:t>
            </a:r>
            <a:r>
              <a:rPr lang="de-DE" noProof="0" dirty="0" err="1" smtClean="0">
                <a:solidFill>
                  <a:srgbClr val="FF0000"/>
                </a:solidFill>
              </a:rPr>
              <a:t>by</a:t>
            </a:r>
            <a:r>
              <a:rPr lang="de-DE" noProof="0" dirty="0" smtClean="0">
                <a:solidFill>
                  <a:srgbClr val="FF0000"/>
                </a:solidFill>
              </a:rPr>
              <a:t> PricewaterhouseCoopers,</a:t>
            </a:r>
            <a:r>
              <a:rPr lang="de-DE" baseline="0" noProof="0" dirty="0" smtClean="0">
                <a:solidFill>
                  <a:srgbClr val="FF0000"/>
                </a:solidFill>
              </a:rPr>
              <a:t> 500 </a:t>
            </a:r>
            <a:r>
              <a:rPr lang="de-DE" baseline="0" noProof="0" dirty="0" err="1" smtClean="0">
                <a:solidFill>
                  <a:srgbClr val="FF0000"/>
                </a:solidFill>
              </a:rPr>
              <a:t>people</a:t>
            </a:r>
            <a:r>
              <a:rPr lang="de-DE" baseline="0" noProof="0" dirty="0" smtClean="0">
                <a:solidFill>
                  <a:srgbClr val="FF0000"/>
                </a:solidFill>
              </a:rPr>
              <a:t> </a:t>
            </a:r>
            <a:r>
              <a:rPr lang="de-DE" baseline="0" noProof="0" dirty="0" err="1" smtClean="0">
                <a:solidFill>
                  <a:srgbClr val="FF0000"/>
                </a:solidFill>
              </a:rPr>
              <a:t>were</a:t>
            </a:r>
            <a:r>
              <a:rPr lang="de-DE" baseline="0" noProof="0" dirty="0" smtClean="0">
                <a:solidFill>
                  <a:srgbClr val="FF0000"/>
                </a:solidFill>
              </a:rPr>
              <a:t> </a:t>
            </a:r>
            <a:r>
              <a:rPr lang="de-DE" baseline="0" noProof="0" dirty="0" err="1" smtClean="0">
                <a:solidFill>
                  <a:srgbClr val="FF0000"/>
                </a:solidFill>
              </a:rPr>
              <a:t>asked</a:t>
            </a:r>
            <a:r>
              <a:rPr lang="de-DE" baseline="0" noProof="0" dirty="0" smtClean="0">
                <a:solidFill>
                  <a:srgbClr val="FF0000"/>
                </a:solidFill>
              </a:rPr>
              <a:t>, </a:t>
            </a:r>
            <a:r>
              <a:rPr lang="de-DE" baseline="0" noProof="0" dirty="0" err="1" smtClean="0">
                <a:solidFill>
                  <a:srgbClr val="FF0000"/>
                </a:solidFill>
              </a:rPr>
              <a:t>whereas</a:t>
            </a:r>
            <a:r>
              <a:rPr lang="de-DE" baseline="0" noProof="0" dirty="0" smtClean="0">
                <a:solidFill>
                  <a:srgbClr val="FF0000"/>
                </a:solidFill>
              </a:rPr>
              <a:t> 86% </a:t>
            </a:r>
            <a:r>
              <a:rPr lang="de-DE" baseline="0" noProof="0" dirty="0" err="1" smtClean="0">
                <a:solidFill>
                  <a:srgbClr val="FF0000"/>
                </a:solidFill>
              </a:rPr>
              <a:t>perceive</a:t>
            </a:r>
            <a:r>
              <a:rPr lang="de-DE" baseline="0" noProof="0" dirty="0" smtClean="0">
                <a:solidFill>
                  <a:srgbClr val="FF0000"/>
                </a:solidFill>
              </a:rPr>
              <a:t> </a:t>
            </a:r>
            <a:r>
              <a:rPr lang="de-DE" baseline="0" noProof="0" dirty="0" err="1" smtClean="0">
                <a:solidFill>
                  <a:srgbClr val="FF0000"/>
                </a:solidFill>
              </a:rPr>
              <a:t>rail</a:t>
            </a:r>
            <a:r>
              <a:rPr lang="de-DE" baseline="0" noProof="0" dirty="0" smtClean="0">
                <a:solidFill>
                  <a:srgbClr val="FF0000"/>
                </a:solidFill>
              </a:rPr>
              <a:t> </a:t>
            </a:r>
            <a:r>
              <a:rPr lang="de-DE" baseline="0" noProof="0" dirty="0" err="1" smtClean="0">
                <a:solidFill>
                  <a:srgbClr val="FF0000"/>
                </a:solidFill>
              </a:rPr>
              <a:t>as</a:t>
            </a:r>
            <a:r>
              <a:rPr lang="de-DE" baseline="0" noProof="0" dirty="0" smtClean="0">
                <a:solidFill>
                  <a:srgbClr val="FF0000"/>
                </a:solidFill>
              </a:rPr>
              <a:t> an </a:t>
            </a:r>
            <a:r>
              <a:rPr lang="de-DE" baseline="0" noProof="0" dirty="0" err="1" smtClean="0">
                <a:solidFill>
                  <a:srgbClr val="FF0000"/>
                </a:solidFill>
              </a:rPr>
              <a:t>environmentally</a:t>
            </a:r>
            <a:r>
              <a:rPr lang="de-DE" baseline="0" noProof="0" dirty="0" smtClean="0">
                <a:solidFill>
                  <a:srgbClr val="FF0000"/>
                </a:solidFill>
              </a:rPr>
              <a:t> </a:t>
            </a:r>
            <a:r>
              <a:rPr lang="de-DE" baseline="0" noProof="0" dirty="0" err="1" smtClean="0">
                <a:solidFill>
                  <a:srgbClr val="FF0000"/>
                </a:solidFill>
              </a:rPr>
              <a:t>friendly</a:t>
            </a:r>
            <a:r>
              <a:rPr lang="de-DE" baseline="0" noProof="0" dirty="0" smtClean="0">
                <a:solidFill>
                  <a:srgbClr val="FF0000"/>
                </a:solidFill>
              </a:rPr>
              <a:t> </a:t>
            </a:r>
            <a:r>
              <a:rPr lang="de-DE" baseline="0" noProof="0" dirty="0" err="1" smtClean="0">
                <a:solidFill>
                  <a:srgbClr val="FF0000"/>
                </a:solidFill>
              </a:rPr>
              <a:t>means</a:t>
            </a:r>
            <a:r>
              <a:rPr lang="de-DE" baseline="0" noProof="0" dirty="0" smtClean="0">
                <a:solidFill>
                  <a:srgbClr val="FF0000"/>
                </a:solidFill>
              </a:rPr>
              <a:t> </a:t>
            </a:r>
            <a:r>
              <a:rPr lang="de-DE" baseline="0" noProof="0" dirty="0" err="1" smtClean="0">
                <a:solidFill>
                  <a:srgbClr val="FF0000"/>
                </a:solidFill>
              </a:rPr>
              <a:t>of</a:t>
            </a:r>
            <a:r>
              <a:rPr lang="de-DE" baseline="0" noProof="0" dirty="0" smtClean="0">
                <a:solidFill>
                  <a:srgbClr val="FF0000"/>
                </a:solidFill>
              </a:rPr>
              <a:t> </a:t>
            </a:r>
            <a:r>
              <a:rPr lang="de-DE" baseline="0" noProof="0" dirty="0" err="1" smtClean="0">
                <a:solidFill>
                  <a:srgbClr val="FF0000"/>
                </a:solidFill>
              </a:rPr>
              <a:t>transport</a:t>
            </a:r>
            <a:r>
              <a:rPr lang="de-DE" baseline="0" noProof="0" dirty="0" smtClean="0">
                <a:solidFill>
                  <a:srgbClr val="FF0000"/>
                </a:solidFill>
              </a:rPr>
              <a:t>. The </a:t>
            </a:r>
            <a:r>
              <a:rPr lang="de-DE" baseline="0" noProof="0" dirty="0" err="1" smtClean="0">
                <a:solidFill>
                  <a:srgbClr val="FF0000"/>
                </a:solidFill>
              </a:rPr>
              <a:t>majority</a:t>
            </a:r>
            <a:r>
              <a:rPr lang="de-DE" baseline="0" noProof="0" dirty="0" smtClean="0">
                <a:solidFill>
                  <a:srgbClr val="FF0000"/>
                </a:solidFill>
              </a:rPr>
              <a:t> </a:t>
            </a:r>
            <a:r>
              <a:rPr lang="de-DE" baseline="0" noProof="0" dirty="0" err="1" smtClean="0">
                <a:solidFill>
                  <a:srgbClr val="FF0000"/>
                </a:solidFill>
              </a:rPr>
              <a:t>of</a:t>
            </a:r>
            <a:r>
              <a:rPr lang="de-DE" baseline="0" noProof="0" dirty="0" smtClean="0">
                <a:solidFill>
                  <a:srgbClr val="FF0000"/>
                </a:solidFill>
              </a:rPr>
              <a:t> </a:t>
            </a:r>
            <a:r>
              <a:rPr lang="de-DE" baseline="0" noProof="0" dirty="0" err="1" smtClean="0">
                <a:solidFill>
                  <a:srgbClr val="FF0000"/>
                </a:solidFill>
              </a:rPr>
              <a:t>respondents</a:t>
            </a:r>
            <a:r>
              <a:rPr lang="de-DE" baseline="0" noProof="0" dirty="0" smtClean="0">
                <a:solidFill>
                  <a:srgbClr val="FF0000"/>
                </a:solidFill>
              </a:rPr>
              <a:t> </a:t>
            </a:r>
            <a:r>
              <a:rPr lang="de-DE" baseline="0" noProof="0" dirty="0" err="1" smtClean="0">
                <a:solidFill>
                  <a:srgbClr val="FF0000"/>
                </a:solidFill>
              </a:rPr>
              <a:t>perceived</a:t>
            </a:r>
            <a:r>
              <a:rPr lang="de-DE" baseline="0" noProof="0" dirty="0" smtClean="0">
                <a:solidFill>
                  <a:srgbClr val="FF0000"/>
                </a:solidFill>
              </a:rPr>
              <a:t> </a:t>
            </a:r>
            <a:r>
              <a:rPr lang="de-DE" baseline="0" noProof="0" dirty="0" err="1" smtClean="0">
                <a:solidFill>
                  <a:srgbClr val="FF0000"/>
                </a:solidFill>
              </a:rPr>
              <a:t>the</a:t>
            </a:r>
            <a:r>
              <a:rPr lang="de-DE" baseline="0" noProof="0" dirty="0" smtClean="0">
                <a:solidFill>
                  <a:srgbClr val="FF0000"/>
                </a:solidFill>
              </a:rPr>
              <a:t> </a:t>
            </a:r>
            <a:r>
              <a:rPr lang="de-DE" baseline="0" noProof="0" dirty="0" err="1" smtClean="0">
                <a:solidFill>
                  <a:srgbClr val="FF0000"/>
                </a:solidFill>
              </a:rPr>
              <a:t>truck</a:t>
            </a:r>
            <a:r>
              <a:rPr lang="de-DE" baseline="0" noProof="0" dirty="0" smtClean="0">
                <a:solidFill>
                  <a:srgbClr val="FF0000"/>
                </a:solidFill>
              </a:rPr>
              <a:t> </a:t>
            </a:r>
            <a:r>
              <a:rPr lang="de-DE" baseline="0" noProof="0" dirty="0" err="1" smtClean="0">
                <a:solidFill>
                  <a:srgbClr val="FF0000"/>
                </a:solidFill>
              </a:rPr>
              <a:t>as</a:t>
            </a:r>
            <a:r>
              <a:rPr lang="de-DE" baseline="0" noProof="0" dirty="0" smtClean="0">
                <a:solidFill>
                  <a:srgbClr val="FF0000"/>
                </a:solidFill>
              </a:rPr>
              <a:t> not </a:t>
            </a:r>
            <a:r>
              <a:rPr lang="de-DE" baseline="0" noProof="0" dirty="0" err="1" smtClean="0">
                <a:solidFill>
                  <a:srgbClr val="FF0000"/>
                </a:solidFill>
              </a:rPr>
              <a:t>environmentally</a:t>
            </a:r>
            <a:r>
              <a:rPr lang="de-DE" baseline="0" noProof="0" dirty="0" smtClean="0">
                <a:solidFill>
                  <a:srgbClr val="FF0000"/>
                </a:solidFill>
              </a:rPr>
              <a:t> </a:t>
            </a:r>
            <a:r>
              <a:rPr lang="de-DE" baseline="0" noProof="0" dirty="0" err="1" smtClean="0">
                <a:solidFill>
                  <a:srgbClr val="FF0000"/>
                </a:solidFill>
              </a:rPr>
              <a:t>friendly</a:t>
            </a:r>
            <a:r>
              <a:rPr lang="de-DE" baseline="0" noProof="0" dirty="0" smtClean="0">
                <a:solidFill>
                  <a:srgbClr val="FF0000"/>
                </a:solidFill>
              </a:rPr>
              <a:t> </a:t>
            </a:r>
            <a:r>
              <a:rPr lang="de-DE" baseline="0" noProof="0" dirty="0" err="1" smtClean="0">
                <a:solidFill>
                  <a:srgbClr val="FF0000"/>
                </a:solidFill>
              </a:rPr>
              <a:t>and</a:t>
            </a:r>
            <a:r>
              <a:rPr lang="de-DE" baseline="0" noProof="0" dirty="0" smtClean="0">
                <a:solidFill>
                  <a:srgbClr val="FF0000"/>
                </a:solidFill>
              </a:rPr>
              <a:t> </a:t>
            </a:r>
            <a:r>
              <a:rPr lang="de-DE" baseline="0" noProof="0" dirty="0" err="1" smtClean="0">
                <a:solidFill>
                  <a:srgbClr val="FF0000"/>
                </a:solidFill>
              </a:rPr>
              <a:t>would</a:t>
            </a:r>
            <a:r>
              <a:rPr lang="de-DE" baseline="0" noProof="0" dirty="0" smtClean="0">
                <a:solidFill>
                  <a:srgbClr val="FF0000"/>
                </a:solidFill>
              </a:rPr>
              <a:t> </a:t>
            </a:r>
            <a:r>
              <a:rPr lang="de-DE" baseline="0" noProof="0" dirty="0" err="1" smtClean="0">
                <a:solidFill>
                  <a:srgbClr val="FF0000"/>
                </a:solidFill>
              </a:rPr>
              <a:t>see</a:t>
            </a:r>
            <a:r>
              <a:rPr lang="de-DE" baseline="0" noProof="0" dirty="0" smtClean="0">
                <a:solidFill>
                  <a:srgbClr val="FF0000"/>
                </a:solidFill>
              </a:rPr>
              <a:t> </a:t>
            </a:r>
            <a:r>
              <a:rPr lang="de-DE" baseline="0" noProof="0" dirty="0" err="1" smtClean="0">
                <a:solidFill>
                  <a:srgbClr val="FF0000"/>
                </a:solidFill>
              </a:rPr>
              <a:t>the</a:t>
            </a:r>
            <a:r>
              <a:rPr lang="de-DE" baseline="0" noProof="0" dirty="0" smtClean="0">
                <a:solidFill>
                  <a:srgbClr val="FF0000"/>
                </a:solidFill>
              </a:rPr>
              <a:t> </a:t>
            </a:r>
            <a:r>
              <a:rPr lang="de-DE" baseline="0" noProof="0" dirty="0" err="1" smtClean="0">
                <a:solidFill>
                  <a:srgbClr val="FF0000"/>
                </a:solidFill>
              </a:rPr>
              <a:t>train</a:t>
            </a:r>
            <a:r>
              <a:rPr lang="de-DE" baseline="0" noProof="0" dirty="0" smtClean="0">
                <a:solidFill>
                  <a:srgbClr val="FF0000"/>
                </a:solidFill>
              </a:rPr>
              <a:t> in </a:t>
            </a:r>
            <a:r>
              <a:rPr lang="de-DE" baseline="0" noProof="0" dirty="0" err="1" smtClean="0">
                <a:solidFill>
                  <a:srgbClr val="FF0000"/>
                </a:solidFill>
              </a:rPr>
              <a:t>particular</a:t>
            </a:r>
            <a:r>
              <a:rPr lang="de-DE" baseline="0" noProof="0" dirty="0" smtClean="0">
                <a:solidFill>
                  <a:srgbClr val="FF0000"/>
                </a:solidFill>
              </a:rPr>
              <a:t> </a:t>
            </a:r>
            <a:r>
              <a:rPr lang="de-DE" baseline="0" noProof="0" dirty="0" err="1" smtClean="0">
                <a:solidFill>
                  <a:srgbClr val="FF0000"/>
                </a:solidFill>
              </a:rPr>
              <a:t>as</a:t>
            </a:r>
            <a:r>
              <a:rPr lang="de-DE" baseline="0" noProof="0" dirty="0" smtClean="0">
                <a:solidFill>
                  <a:srgbClr val="FF0000"/>
                </a:solidFill>
              </a:rPr>
              <a:t> a </a:t>
            </a:r>
            <a:r>
              <a:rPr lang="de-DE" baseline="0" noProof="0" dirty="0" err="1" smtClean="0">
                <a:solidFill>
                  <a:srgbClr val="FF0000"/>
                </a:solidFill>
              </a:rPr>
              <a:t>suitable</a:t>
            </a:r>
            <a:r>
              <a:rPr lang="de-DE" baseline="0" noProof="0" dirty="0" smtClean="0">
                <a:solidFill>
                  <a:srgbClr val="FF0000"/>
                </a:solidFill>
              </a:rPr>
              <a:t> </a:t>
            </a:r>
            <a:r>
              <a:rPr lang="de-DE" baseline="0" noProof="0" dirty="0" err="1" smtClean="0">
                <a:solidFill>
                  <a:srgbClr val="FF0000"/>
                </a:solidFill>
              </a:rPr>
              <a:t>transport</a:t>
            </a:r>
            <a:r>
              <a:rPr lang="de-DE" baseline="0" noProof="0" dirty="0" smtClean="0">
                <a:solidFill>
                  <a:srgbClr val="FF0000"/>
                </a:solidFill>
              </a:rPr>
              <a:t> alternative. In </a:t>
            </a:r>
            <a:r>
              <a:rPr lang="de-DE" baseline="0" noProof="0" dirty="0" err="1" smtClean="0">
                <a:solidFill>
                  <a:srgbClr val="FF0000"/>
                </a:solidFill>
              </a:rPr>
              <a:t>addition</a:t>
            </a:r>
            <a:r>
              <a:rPr lang="de-DE" baseline="0" noProof="0" dirty="0" smtClean="0">
                <a:solidFill>
                  <a:srgbClr val="FF0000"/>
                </a:solidFill>
              </a:rPr>
              <a:t>, </a:t>
            </a:r>
            <a:r>
              <a:rPr lang="de-DE" baseline="0" noProof="0" dirty="0" err="1" smtClean="0">
                <a:solidFill>
                  <a:srgbClr val="FF0000"/>
                </a:solidFill>
              </a:rPr>
              <a:t>more</a:t>
            </a:r>
            <a:r>
              <a:rPr lang="de-DE" baseline="0" noProof="0" dirty="0" smtClean="0">
                <a:solidFill>
                  <a:srgbClr val="FF0000"/>
                </a:solidFill>
              </a:rPr>
              <a:t> </a:t>
            </a:r>
            <a:r>
              <a:rPr lang="de-DE" baseline="0" noProof="0" dirty="0" err="1" smtClean="0">
                <a:solidFill>
                  <a:srgbClr val="FF0000"/>
                </a:solidFill>
              </a:rPr>
              <a:t>than</a:t>
            </a:r>
            <a:r>
              <a:rPr lang="de-DE" baseline="0" noProof="0" dirty="0" smtClean="0">
                <a:solidFill>
                  <a:srgbClr val="FF0000"/>
                </a:solidFill>
              </a:rPr>
              <a:t> half </a:t>
            </a:r>
            <a:r>
              <a:rPr lang="de-DE" baseline="0" noProof="0" dirty="0" err="1" smtClean="0">
                <a:solidFill>
                  <a:srgbClr val="FF0000"/>
                </a:solidFill>
              </a:rPr>
              <a:t>of</a:t>
            </a:r>
            <a:r>
              <a:rPr lang="de-DE" baseline="0" noProof="0" dirty="0" smtClean="0">
                <a:solidFill>
                  <a:srgbClr val="FF0000"/>
                </a:solidFill>
              </a:rPr>
              <a:t> </a:t>
            </a:r>
            <a:r>
              <a:rPr lang="de-DE" baseline="0" noProof="0" dirty="0" err="1" smtClean="0">
                <a:solidFill>
                  <a:srgbClr val="FF0000"/>
                </a:solidFill>
              </a:rPr>
              <a:t>the</a:t>
            </a:r>
            <a:r>
              <a:rPr lang="de-DE" baseline="0" noProof="0" dirty="0" smtClean="0">
                <a:solidFill>
                  <a:srgbClr val="FF0000"/>
                </a:solidFill>
              </a:rPr>
              <a:t> </a:t>
            </a:r>
            <a:r>
              <a:rPr lang="de-DE" baseline="0" noProof="0" dirty="0" err="1" smtClean="0">
                <a:solidFill>
                  <a:srgbClr val="FF0000"/>
                </a:solidFill>
              </a:rPr>
              <a:t>respondents</a:t>
            </a:r>
            <a:r>
              <a:rPr lang="de-DE" baseline="0" noProof="0" dirty="0" smtClean="0">
                <a:solidFill>
                  <a:srgbClr val="FF0000"/>
                </a:solidFill>
              </a:rPr>
              <a:t> </a:t>
            </a:r>
            <a:r>
              <a:rPr lang="de-DE" baseline="0" noProof="0" dirty="0" err="1" smtClean="0">
                <a:solidFill>
                  <a:srgbClr val="FF0000"/>
                </a:solidFill>
              </a:rPr>
              <a:t>are</a:t>
            </a:r>
            <a:r>
              <a:rPr lang="de-DE" baseline="0" noProof="0" dirty="0" smtClean="0">
                <a:solidFill>
                  <a:srgbClr val="FF0000"/>
                </a:solidFill>
              </a:rPr>
              <a:t> </a:t>
            </a:r>
            <a:r>
              <a:rPr lang="de-DE" baseline="0" noProof="0" dirty="0" err="1" smtClean="0">
                <a:solidFill>
                  <a:srgbClr val="FF0000"/>
                </a:solidFill>
              </a:rPr>
              <a:t>prepared</a:t>
            </a:r>
            <a:r>
              <a:rPr lang="de-DE" baseline="0" noProof="0" dirty="0" smtClean="0">
                <a:solidFill>
                  <a:srgbClr val="FF0000"/>
                </a:solidFill>
              </a:rPr>
              <a:t> </a:t>
            </a:r>
            <a:r>
              <a:rPr lang="de-DE" baseline="0" noProof="0" dirty="0" err="1" smtClean="0">
                <a:solidFill>
                  <a:srgbClr val="FF0000"/>
                </a:solidFill>
              </a:rPr>
              <a:t>to</a:t>
            </a:r>
            <a:r>
              <a:rPr lang="de-DE" baseline="0" noProof="0" dirty="0" smtClean="0">
                <a:solidFill>
                  <a:srgbClr val="FF0000"/>
                </a:solidFill>
              </a:rPr>
              <a:t> </a:t>
            </a:r>
            <a:r>
              <a:rPr lang="de-DE" baseline="0" noProof="0" dirty="0" err="1" smtClean="0">
                <a:solidFill>
                  <a:srgbClr val="FF0000"/>
                </a:solidFill>
              </a:rPr>
              <a:t>pay</a:t>
            </a:r>
            <a:r>
              <a:rPr lang="de-DE" baseline="0" noProof="0" dirty="0" smtClean="0">
                <a:solidFill>
                  <a:srgbClr val="FF0000"/>
                </a:solidFill>
              </a:rPr>
              <a:t> </a:t>
            </a:r>
            <a:r>
              <a:rPr lang="de-DE" baseline="0" noProof="0" dirty="0" err="1" smtClean="0">
                <a:solidFill>
                  <a:srgbClr val="FF0000"/>
                </a:solidFill>
              </a:rPr>
              <a:t>more</a:t>
            </a:r>
            <a:r>
              <a:rPr lang="de-DE" baseline="0" noProof="0" dirty="0" smtClean="0">
                <a:solidFill>
                  <a:srgbClr val="FF0000"/>
                </a:solidFill>
              </a:rPr>
              <a:t> </a:t>
            </a:r>
            <a:r>
              <a:rPr lang="de-DE" baseline="0" noProof="0" dirty="0" err="1" smtClean="0">
                <a:solidFill>
                  <a:srgbClr val="FF0000"/>
                </a:solidFill>
              </a:rPr>
              <a:t>for</a:t>
            </a:r>
            <a:r>
              <a:rPr lang="de-DE" baseline="0" noProof="0" dirty="0" smtClean="0">
                <a:solidFill>
                  <a:srgbClr val="FF0000"/>
                </a:solidFill>
              </a:rPr>
              <a:t> </a:t>
            </a:r>
            <a:r>
              <a:rPr lang="de-DE" baseline="0" noProof="0" dirty="0" err="1" smtClean="0">
                <a:solidFill>
                  <a:srgbClr val="FF0000"/>
                </a:solidFill>
              </a:rPr>
              <a:t>sustainable</a:t>
            </a:r>
            <a:r>
              <a:rPr lang="de-DE" baseline="0" noProof="0" dirty="0" smtClean="0">
                <a:solidFill>
                  <a:srgbClr val="FF0000"/>
                </a:solidFill>
              </a:rPr>
              <a:t> </a:t>
            </a:r>
            <a:r>
              <a:rPr lang="de-DE" baseline="0" noProof="0" dirty="0" err="1" smtClean="0">
                <a:solidFill>
                  <a:srgbClr val="FF0000"/>
                </a:solidFill>
              </a:rPr>
              <a:t>transport</a:t>
            </a:r>
            <a:r>
              <a:rPr lang="de-DE" baseline="0" noProof="0" dirty="0" smtClean="0">
                <a:solidFill>
                  <a:srgbClr val="FF0000"/>
                </a:solidFill>
              </a:rPr>
              <a:t> alternative. In </a:t>
            </a:r>
            <a:r>
              <a:rPr lang="de-DE" baseline="0" noProof="0" dirty="0" err="1" smtClean="0">
                <a:solidFill>
                  <a:srgbClr val="FF0000"/>
                </a:solidFill>
              </a:rPr>
              <a:t>addition</a:t>
            </a:r>
            <a:r>
              <a:rPr lang="de-DE" baseline="0" noProof="0" dirty="0" smtClean="0">
                <a:solidFill>
                  <a:srgbClr val="FF0000"/>
                </a:solidFill>
              </a:rPr>
              <a:t>, </a:t>
            </a:r>
            <a:r>
              <a:rPr lang="de-DE" baseline="0" noProof="0" dirty="0" err="1" smtClean="0">
                <a:solidFill>
                  <a:srgbClr val="FF0000"/>
                </a:solidFill>
              </a:rPr>
              <a:t>more</a:t>
            </a:r>
            <a:r>
              <a:rPr lang="de-DE" baseline="0" noProof="0" dirty="0" smtClean="0">
                <a:solidFill>
                  <a:srgbClr val="FF0000"/>
                </a:solidFill>
              </a:rPr>
              <a:t> </a:t>
            </a:r>
            <a:r>
              <a:rPr lang="de-DE" baseline="0" noProof="0" dirty="0" err="1" smtClean="0">
                <a:solidFill>
                  <a:srgbClr val="FF0000"/>
                </a:solidFill>
              </a:rPr>
              <a:t>than</a:t>
            </a:r>
            <a:r>
              <a:rPr lang="de-DE" baseline="0" noProof="0" dirty="0" smtClean="0">
                <a:solidFill>
                  <a:srgbClr val="FF0000"/>
                </a:solidFill>
              </a:rPr>
              <a:t> half </a:t>
            </a:r>
            <a:r>
              <a:rPr lang="de-DE" baseline="0" noProof="0" dirty="0" err="1" smtClean="0">
                <a:solidFill>
                  <a:srgbClr val="FF0000"/>
                </a:solidFill>
              </a:rPr>
              <a:t>of</a:t>
            </a:r>
            <a:r>
              <a:rPr lang="de-DE" baseline="0" noProof="0" dirty="0" smtClean="0">
                <a:solidFill>
                  <a:srgbClr val="FF0000"/>
                </a:solidFill>
              </a:rPr>
              <a:t> </a:t>
            </a:r>
            <a:r>
              <a:rPr lang="de-DE" baseline="0" noProof="0" dirty="0" err="1" smtClean="0">
                <a:solidFill>
                  <a:srgbClr val="FF0000"/>
                </a:solidFill>
              </a:rPr>
              <a:t>the</a:t>
            </a:r>
            <a:r>
              <a:rPr lang="de-DE" baseline="0" noProof="0" dirty="0" smtClean="0">
                <a:solidFill>
                  <a:srgbClr val="FF0000"/>
                </a:solidFill>
              </a:rPr>
              <a:t> </a:t>
            </a:r>
            <a:r>
              <a:rPr lang="de-DE" baseline="0" noProof="0" dirty="0" err="1" smtClean="0">
                <a:solidFill>
                  <a:srgbClr val="FF0000"/>
                </a:solidFill>
              </a:rPr>
              <a:t>respondents</a:t>
            </a:r>
            <a:r>
              <a:rPr lang="de-DE" baseline="0" noProof="0" dirty="0" smtClean="0">
                <a:solidFill>
                  <a:srgbClr val="FF0000"/>
                </a:solidFill>
              </a:rPr>
              <a:t> </a:t>
            </a:r>
            <a:r>
              <a:rPr lang="de-DE" baseline="0" noProof="0" dirty="0" err="1" smtClean="0">
                <a:solidFill>
                  <a:srgbClr val="FF0000"/>
                </a:solidFill>
              </a:rPr>
              <a:t>are</a:t>
            </a:r>
            <a:r>
              <a:rPr lang="de-DE" baseline="0" noProof="0" dirty="0" smtClean="0">
                <a:solidFill>
                  <a:srgbClr val="FF0000"/>
                </a:solidFill>
              </a:rPr>
              <a:t> </a:t>
            </a:r>
            <a:r>
              <a:rPr lang="de-DE" baseline="0" noProof="0" dirty="0" err="1" smtClean="0">
                <a:solidFill>
                  <a:srgbClr val="FF0000"/>
                </a:solidFill>
              </a:rPr>
              <a:t>prepared</a:t>
            </a:r>
            <a:r>
              <a:rPr lang="de-DE" baseline="0" noProof="0" dirty="0" smtClean="0">
                <a:solidFill>
                  <a:srgbClr val="FF0000"/>
                </a:solidFill>
              </a:rPr>
              <a:t> </a:t>
            </a:r>
            <a:r>
              <a:rPr lang="de-DE" baseline="0" noProof="0" dirty="0" err="1" smtClean="0">
                <a:solidFill>
                  <a:srgbClr val="FF0000"/>
                </a:solidFill>
              </a:rPr>
              <a:t>to</a:t>
            </a:r>
            <a:r>
              <a:rPr lang="de-DE" baseline="0" noProof="0" dirty="0" smtClean="0">
                <a:solidFill>
                  <a:srgbClr val="FF0000"/>
                </a:solidFill>
              </a:rPr>
              <a:t> </a:t>
            </a:r>
            <a:r>
              <a:rPr lang="de-DE" baseline="0" noProof="0" dirty="0" err="1" smtClean="0">
                <a:solidFill>
                  <a:srgbClr val="FF0000"/>
                </a:solidFill>
              </a:rPr>
              <a:t>pay</a:t>
            </a:r>
            <a:r>
              <a:rPr lang="de-DE" baseline="0" noProof="0" dirty="0" smtClean="0">
                <a:solidFill>
                  <a:srgbClr val="FF0000"/>
                </a:solidFill>
              </a:rPr>
              <a:t> </a:t>
            </a:r>
            <a:r>
              <a:rPr lang="de-DE" baseline="0" noProof="0" dirty="0" err="1" smtClean="0">
                <a:solidFill>
                  <a:srgbClr val="FF0000"/>
                </a:solidFill>
              </a:rPr>
              <a:t>more</a:t>
            </a:r>
            <a:r>
              <a:rPr lang="de-DE" baseline="0" noProof="0" dirty="0" smtClean="0">
                <a:solidFill>
                  <a:srgbClr val="FF0000"/>
                </a:solidFill>
              </a:rPr>
              <a:t> </a:t>
            </a:r>
            <a:r>
              <a:rPr lang="de-DE" baseline="0" noProof="0" dirty="0" err="1" smtClean="0">
                <a:solidFill>
                  <a:srgbClr val="FF0000"/>
                </a:solidFill>
              </a:rPr>
              <a:t>for</a:t>
            </a:r>
            <a:r>
              <a:rPr lang="de-DE" baseline="0" noProof="0" dirty="0" smtClean="0">
                <a:solidFill>
                  <a:srgbClr val="FF0000"/>
                </a:solidFill>
              </a:rPr>
              <a:t> </a:t>
            </a:r>
            <a:r>
              <a:rPr lang="de-DE" baseline="0" noProof="0" dirty="0" err="1" smtClean="0">
                <a:solidFill>
                  <a:srgbClr val="FF0000"/>
                </a:solidFill>
              </a:rPr>
              <a:t>sustainable</a:t>
            </a:r>
            <a:r>
              <a:rPr lang="de-DE" baseline="0" noProof="0" dirty="0" smtClean="0">
                <a:solidFill>
                  <a:srgbClr val="FF0000"/>
                </a:solidFill>
              </a:rPr>
              <a:t> </a:t>
            </a:r>
            <a:r>
              <a:rPr lang="de-DE" baseline="0" noProof="0" dirty="0" err="1" smtClean="0">
                <a:solidFill>
                  <a:srgbClr val="FF0000"/>
                </a:solidFill>
              </a:rPr>
              <a:t>transport</a:t>
            </a:r>
            <a:r>
              <a:rPr lang="de-DE" baseline="0" noProof="0" dirty="0" smtClean="0">
                <a:solidFill>
                  <a:srgbClr val="FF0000"/>
                </a:solidFill>
              </a:rPr>
              <a:t> – </a:t>
            </a:r>
            <a:r>
              <a:rPr lang="de-DE" baseline="0" noProof="0" dirty="0" err="1" smtClean="0">
                <a:solidFill>
                  <a:srgbClr val="FF0000"/>
                </a:solidFill>
              </a:rPr>
              <a:t>between</a:t>
            </a:r>
            <a:r>
              <a:rPr lang="de-DE" baseline="0" noProof="0" dirty="0" smtClean="0">
                <a:solidFill>
                  <a:srgbClr val="FF0000"/>
                </a:solidFill>
              </a:rPr>
              <a:t> 5 </a:t>
            </a:r>
            <a:r>
              <a:rPr lang="de-DE" baseline="0" noProof="0" dirty="0" err="1" smtClean="0">
                <a:solidFill>
                  <a:srgbClr val="FF0000"/>
                </a:solidFill>
              </a:rPr>
              <a:t>and</a:t>
            </a:r>
            <a:r>
              <a:rPr lang="de-DE" baseline="0" noProof="0" dirty="0" smtClean="0">
                <a:solidFill>
                  <a:srgbClr val="FF0000"/>
                </a:solidFill>
              </a:rPr>
              <a:t> 20%. </a:t>
            </a:r>
          </a:p>
          <a:p>
            <a:pPr marL="0" marR="0" indent="0" algn="l" defTabSz="914400" rtl="0" eaLnBrk="1" fontAlgn="auto" latinLnBrk="0" hangingPunct="1">
              <a:lnSpc>
                <a:spcPct val="100000"/>
              </a:lnSpc>
              <a:spcBef>
                <a:spcPts val="0"/>
              </a:spcBef>
              <a:spcAft>
                <a:spcPts val="0"/>
              </a:spcAft>
              <a:buClrTx/>
              <a:buSzTx/>
              <a:buFontTx/>
              <a:buNone/>
              <a:tabLst/>
              <a:defRPr/>
            </a:pPr>
            <a:r>
              <a:rPr lang="de-DE" baseline="0" noProof="0" dirty="0" smtClean="0">
                <a:solidFill>
                  <a:srgbClr val="FF0000"/>
                </a:solidFill>
              </a:rPr>
              <a:t>Thus, </a:t>
            </a:r>
            <a:r>
              <a:rPr lang="de-DE" baseline="0" noProof="0" dirty="0" err="1" smtClean="0">
                <a:solidFill>
                  <a:srgbClr val="FF0000"/>
                </a:solidFill>
              </a:rPr>
              <a:t>from</a:t>
            </a:r>
            <a:r>
              <a:rPr lang="de-DE" baseline="0" noProof="0" dirty="0" smtClean="0">
                <a:solidFill>
                  <a:srgbClr val="FF0000"/>
                </a:solidFill>
              </a:rPr>
              <a:t> a </a:t>
            </a:r>
            <a:r>
              <a:rPr lang="de-DE" baseline="0" noProof="0" dirty="0" err="1" smtClean="0">
                <a:solidFill>
                  <a:srgbClr val="FF0000"/>
                </a:solidFill>
              </a:rPr>
              <a:t>social</a:t>
            </a:r>
            <a:r>
              <a:rPr lang="de-DE" baseline="0" noProof="0" dirty="0" smtClean="0">
                <a:solidFill>
                  <a:srgbClr val="FF0000"/>
                </a:solidFill>
              </a:rPr>
              <a:t> </a:t>
            </a:r>
            <a:r>
              <a:rPr lang="de-DE" baseline="0" noProof="0" dirty="0" err="1" smtClean="0">
                <a:solidFill>
                  <a:srgbClr val="FF0000"/>
                </a:solidFill>
              </a:rPr>
              <a:t>point</a:t>
            </a:r>
            <a:r>
              <a:rPr lang="de-DE" baseline="0" noProof="0" dirty="0" smtClean="0">
                <a:solidFill>
                  <a:srgbClr val="FF0000"/>
                </a:solidFill>
              </a:rPr>
              <a:t> </a:t>
            </a:r>
            <a:r>
              <a:rPr lang="de-DE" baseline="0" noProof="0" dirty="0" err="1" smtClean="0">
                <a:solidFill>
                  <a:srgbClr val="FF0000"/>
                </a:solidFill>
              </a:rPr>
              <a:t>of</a:t>
            </a:r>
            <a:r>
              <a:rPr lang="de-DE" baseline="0" noProof="0" dirty="0" smtClean="0">
                <a:solidFill>
                  <a:srgbClr val="FF0000"/>
                </a:solidFill>
              </a:rPr>
              <a:t> </a:t>
            </a:r>
            <a:r>
              <a:rPr lang="de-DE" baseline="0" noProof="0" dirty="0" err="1" smtClean="0">
                <a:solidFill>
                  <a:srgbClr val="FF0000"/>
                </a:solidFill>
              </a:rPr>
              <a:t>view</a:t>
            </a:r>
            <a:r>
              <a:rPr lang="de-DE" baseline="0" noProof="0" dirty="0" smtClean="0">
                <a:solidFill>
                  <a:srgbClr val="FF0000"/>
                </a:solidFill>
              </a:rPr>
              <a:t>, </a:t>
            </a:r>
            <a:r>
              <a:rPr lang="de-DE" baseline="0" noProof="0" dirty="0" err="1" smtClean="0">
                <a:solidFill>
                  <a:srgbClr val="FF0000"/>
                </a:solidFill>
              </a:rPr>
              <a:t>the</a:t>
            </a:r>
            <a:r>
              <a:rPr lang="de-DE" baseline="0" noProof="0" dirty="0" smtClean="0">
                <a:solidFill>
                  <a:srgbClr val="FF0000"/>
                </a:solidFill>
              </a:rPr>
              <a:t> </a:t>
            </a:r>
            <a:r>
              <a:rPr lang="de-DE" baseline="0" noProof="0" dirty="0" err="1" smtClean="0">
                <a:solidFill>
                  <a:srgbClr val="FF0000"/>
                </a:solidFill>
              </a:rPr>
              <a:t>ship</a:t>
            </a:r>
            <a:r>
              <a:rPr lang="de-DE" baseline="0" noProof="0" dirty="0" smtClean="0">
                <a:solidFill>
                  <a:srgbClr val="FF0000"/>
                </a:solidFill>
              </a:rPr>
              <a:t> </a:t>
            </a:r>
            <a:r>
              <a:rPr lang="de-DE" baseline="0" noProof="0" dirty="0" err="1" smtClean="0">
                <a:solidFill>
                  <a:srgbClr val="FF0000"/>
                </a:solidFill>
              </a:rPr>
              <a:t>and</a:t>
            </a:r>
            <a:r>
              <a:rPr lang="de-DE" baseline="0" noProof="0" dirty="0" smtClean="0">
                <a:solidFill>
                  <a:srgbClr val="FF0000"/>
                </a:solidFill>
              </a:rPr>
              <a:t> </a:t>
            </a:r>
            <a:r>
              <a:rPr lang="de-DE" baseline="0" noProof="0" dirty="0" err="1" smtClean="0">
                <a:solidFill>
                  <a:srgbClr val="FF0000"/>
                </a:solidFill>
              </a:rPr>
              <a:t>the</a:t>
            </a:r>
            <a:r>
              <a:rPr lang="de-DE" baseline="0" noProof="0" dirty="0" smtClean="0">
                <a:solidFill>
                  <a:srgbClr val="FF0000"/>
                </a:solidFill>
              </a:rPr>
              <a:t> </a:t>
            </a:r>
            <a:r>
              <a:rPr lang="de-DE" baseline="0" noProof="0" dirty="0" err="1" smtClean="0">
                <a:solidFill>
                  <a:srgbClr val="FF0000"/>
                </a:solidFill>
              </a:rPr>
              <a:t>train</a:t>
            </a:r>
            <a:r>
              <a:rPr lang="de-DE" baseline="0" noProof="0" dirty="0" smtClean="0">
                <a:solidFill>
                  <a:srgbClr val="FF0000"/>
                </a:solidFill>
              </a:rPr>
              <a:t> </a:t>
            </a:r>
            <a:r>
              <a:rPr lang="de-DE" baseline="0" noProof="0" dirty="0" err="1" smtClean="0">
                <a:solidFill>
                  <a:srgbClr val="FF0000"/>
                </a:solidFill>
              </a:rPr>
              <a:t>are</a:t>
            </a:r>
            <a:r>
              <a:rPr lang="de-DE" baseline="0" noProof="0" dirty="0" smtClean="0">
                <a:solidFill>
                  <a:srgbClr val="FF0000"/>
                </a:solidFill>
              </a:rPr>
              <a:t> </a:t>
            </a:r>
            <a:r>
              <a:rPr lang="de-DE" baseline="0" noProof="0" dirty="0" err="1" smtClean="0">
                <a:solidFill>
                  <a:srgbClr val="FF0000"/>
                </a:solidFill>
              </a:rPr>
              <a:t>preceived</a:t>
            </a:r>
            <a:r>
              <a:rPr lang="de-DE" baseline="0" noProof="0" dirty="0" smtClean="0">
                <a:solidFill>
                  <a:srgbClr val="FF0000"/>
                </a:solidFill>
              </a:rPr>
              <a:t> </a:t>
            </a:r>
            <a:r>
              <a:rPr lang="de-DE" baseline="0" noProof="0" dirty="0" err="1" smtClean="0">
                <a:solidFill>
                  <a:srgbClr val="FF0000"/>
                </a:solidFill>
              </a:rPr>
              <a:t>above</a:t>
            </a:r>
            <a:r>
              <a:rPr lang="de-DE" baseline="0" noProof="0" dirty="0" smtClean="0">
                <a:solidFill>
                  <a:srgbClr val="FF0000"/>
                </a:solidFill>
              </a:rPr>
              <a:t> all </a:t>
            </a:r>
            <a:r>
              <a:rPr lang="de-DE" baseline="0" noProof="0" dirty="0" err="1" smtClean="0">
                <a:solidFill>
                  <a:srgbClr val="FF0000"/>
                </a:solidFill>
              </a:rPr>
              <a:t>as</a:t>
            </a:r>
            <a:r>
              <a:rPr lang="de-DE" baseline="0" noProof="0" dirty="0" smtClean="0">
                <a:solidFill>
                  <a:srgbClr val="FF0000"/>
                </a:solidFill>
              </a:rPr>
              <a:t> </a:t>
            </a:r>
            <a:r>
              <a:rPr lang="de-DE" baseline="0" noProof="0" dirty="0" err="1" smtClean="0">
                <a:solidFill>
                  <a:srgbClr val="FF0000"/>
                </a:solidFill>
              </a:rPr>
              <a:t>sustainable</a:t>
            </a:r>
            <a:r>
              <a:rPr lang="de-DE" baseline="0" noProof="0" dirty="0" smtClean="0">
                <a:solidFill>
                  <a:srgbClr val="FF0000"/>
                </a:solidFill>
              </a:rPr>
              <a:t> </a:t>
            </a:r>
            <a:r>
              <a:rPr lang="de-DE" baseline="0" noProof="0" dirty="0" err="1" smtClean="0">
                <a:solidFill>
                  <a:srgbClr val="FF0000"/>
                </a:solidFill>
              </a:rPr>
              <a:t>transport</a:t>
            </a:r>
            <a:r>
              <a:rPr lang="de-DE" baseline="0" noProof="0" dirty="0" smtClean="0">
                <a:solidFill>
                  <a:srgbClr val="FF0000"/>
                </a:solidFill>
              </a:rPr>
              <a:t> </a:t>
            </a:r>
            <a:r>
              <a:rPr lang="de-DE" baseline="0" noProof="0" dirty="0" err="1" smtClean="0">
                <a:solidFill>
                  <a:srgbClr val="FF0000"/>
                </a:solidFill>
              </a:rPr>
              <a:t>modes</a:t>
            </a:r>
            <a:r>
              <a:rPr lang="de-DE" baseline="0" noProof="0" dirty="0" smtClean="0">
                <a:solidFill>
                  <a:srgbClr val="FF0000"/>
                </a:solidFill>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de-DE" baseline="0" noProof="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noProof="0" dirty="0" smtClean="0">
                <a:solidFill>
                  <a:srgbClr val="FF0000"/>
                </a:solidFill>
              </a:rPr>
              <a:t>Source: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PricewaterhouseCoopers, “The truck industry's green challenge. Headwind or </a:t>
            </a:r>
            <a:r>
              <a:rPr lang="en-GB" sz="1200" dirty="0" err="1" smtClean="0"/>
              <a:t>copmpetitive</a:t>
            </a:r>
            <a:r>
              <a:rPr lang="en-GB" sz="1200" dirty="0" smtClean="0"/>
              <a:t> edge?” (2008). p. 45-46. Online: </a:t>
            </a:r>
            <a:r>
              <a:rPr lang="en-GB" sz="1200" u="sng" dirty="0" smtClean="0">
                <a:hlinkClick r:id="rId3"/>
              </a:rPr>
              <a:t>http://www.pwc.be/en_BE/be/transport-logistics/pdf/Truck-industry-s-green-challenge-2008-09-23.pdf</a:t>
            </a:r>
            <a:r>
              <a:rPr lang="en-GB" sz="1200" dirty="0" smtClean="0"/>
              <a:t> [</a:t>
            </a:r>
            <a:r>
              <a:rPr lang="de-DE" sz="1200" dirty="0" smtClean="0"/>
              <a:t>04.08.2016]</a:t>
            </a:r>
            <a:endParaRPr lang="en-GB" sz="1200" dirty="0" smtClean="0"/>
          </a:p>
          <a:p>
            <a:endParaRPr lang="de-DE" noProof="0" dirty="0"/>
          </a:p>
        </p:txBody>
      </p:sp>
      <p:sp>
        <p:nvSpPr>
          <p:cNvPr id="4" name="Slide Number Placeholder 3"/>
          <p:cNvSpPr>
            <a:spLocks noGrp="1"/>
          </p:cNvSpPr>
          <p:nvPr>
            <p:ph type="sldNum" sz="quarter" idx="10"/>
          </p:nvPr>
        </p:nvSpPr>
        <p:spPr/>
        <p:txBody>
          <a:bodyPr/>
          <a:lstStyle/>
          <a:p>
            <a:fld id="{56F06DAA-0A4E-4110-9797-3FB8CA0FEA93}" type="slidenum">
              <a:rPr lang="de-AT" smtClean="0"/>
              <a:t>30</a:t>
            </a:fld>
            <a:endParaRPr lang="de-AT" dirty="0"/>
          </a:p>
        </p:txBody>
      </p:sp>
    </p:spTree>
    <p:extLst>
      <p:ext uri="{BB962C8B-B14F-4D97-AF65-F5344CB8AC3E}">
        <p14:creationId xmlns:p14="http://schemas.microsoft.com/office/powerpoint/2010/main" val="154073840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smtClean="0"/>
              <a:t>An online </a:t>
            </a:r>
            <a:r>
              <a:rPr lang="de-DE" dirty="0" err="1" smtClean="0"/>
              <a:t>purchase</a:t>
            </a:r>
            <a:r>
              <a:rPr lang="de-DE" dirty="0" smtClean="0"/>
              <a:t>, also </a:t>
            </a:r>
            <a:r>
              <a:rPr lang="de-DE" dirty="0" err="1" smtClean="0"/>
              <a:t>known</a:t>
            </a:r>
            <a:r>
              <a:rPr lang="de-DE" dirty="0" smtClean="0"/>
              <a:t> </a:t>
            </a:r>
            <a:r>
              <a:rPr lang="de-DE" dirty="0" err="1" smtClean="0"/>
              <a:t>as</a:t>
            </a:r>
            <a:r>
              <a:rPr lang="de-DE" dirty="0" smtClean="0"/>
              <a:t> e-</a:t>
            </a:r>
            <a:r>
              <a:rPr lang="de-DE" dirty="0" err="1" smtClean="0"/>
              <a:t>commerce</a:t>
            </a:r>
            <a:r>
              <a:rPr lang="de-DE" dirty="0" smtClean="0"/>
              <a:t>, </a:t>
            </a:r>
            <a:r>
              <a:rPr lang="de-DE" dirty="0" err="1" smtClean="0"/>
              <a:t>is</a:t>
            </a:r>
            <a:r>
              <a:rPr lang="de-DE" dirty="0" smtClean="0"/>
              <a:t> a </a:t>
            </a:r>
            <a:r>
              <a:rPr lang="de-DE" dirty="0" err="1" smtClean="0"/>
              <a:t>business</a:t>
            </a:r>
            <a:r>
              <a:rPr lang="de-DE" dirty="0" smtClean="0"/>
              <a:t> </a:t>
            </a:r>
            <a:r>
              <a:rPr lang="de-DE" dirty="0" err="1" smtClean="0"/>
              <a:t>transaction</a:t>
            </a:r>
            <a:r>
              <a:rPr lang="de-DE" dirty="0" smtClean="0"/>
              <a:t> </a:t>
            </a:r>
            <a:r>
              <a:rPr lang="de-DE" dirty="0" err="1" smtClean="0"/>
              <a:t>or</a:t>
            </a:r>
            <a:r>
              <a:rPr lang="de-DE" dirty="0" smtClean="0"/>
              <a:t> an </a:t>
            </a:r>
            <a:r>
              <a:rPr lang="de-DE" dirty="0" err="1" smtClean="0"/>
              <a:t>electronically</a:t>
            </a:r>
            <a:r>
              <a:rPr lang="de-DE" dirty="0" smtClean="0"/>
              <a:t> </a:t>
            </a:r>
            <a:r>
              <a:rPr lang="de-DE" dirty="0" err="1" smtClean="0"/>
              <a:t>processed</a:t>
            </a:r>
            <a:r>
              <a:rPr lang="de-DE" dirty="0" smtClean="0"/>
              <a:t> </a:t>
            </a:r>
            <a:r>
              <a:rPr lang="de-DE" dirty="0" err="1" smtClean="0"/>
              <a:t>busines</a:t>
            </a:r>
            <a:r>
              <a:rPr lang="de-DE" baseline="0" dirty="0" smtClean="0"/>
              <a:t> </a:t>
            </a:r>
            <a:r>
              <a:rPr lang="de-DE" baseline="0" dirty="0" err="1" smtClean="0"/>
              <a:t>sprocess</a:t>
            </a:r>
            <a:r>
              <a:rPr lang="de-DE" baseline="0" dirty="0" smtClean="0"/>
              <a:t> in </a:t>
            </a:r>
            <a:r>
              <a:rPr lang="de-DE" baseline="0" dirty="0" err="1" smtClean="0"/>
              <a:t>which</a:t>
            </a:r>
            <a:r>
              <a:rPr lang="de-DE" baseline="0" dirty="0" smtClean="0"/>
              <a:t> </a:t>
            </a:r>
            <a:r>
              <a:rPr lang="de-DE" baseline="0" dirty="0" err="1" smtClean="0"/>
              <a:t>the</a:t>
            </a:r>
            <a:r>
              <a:rPr lang="de-DE" baseline="0" dirty="0" smtClean="0"/>
              <a:t> </a:t>
            </a:r>
            <a:r>
              <a:rPr lang="de-DE" baseline="0" dirty="0" err="1" smtClean="0"/>
              <a:t>persons</a:t>
            </a:r>
            <a:r>
              <a:rPr lang="de-DE" baseline="0" dirty="0" smtClean="0"/>
              <a:t> </a:t>
            </a:r>
            <a:r>
              <a:rPr lang="de-DE" baseline="0" dirty="0" err="1" smtClean="0"/>
              <a:t>involved</a:t>
            </a:r>
            <a:r>
              <a:rPr lang="de-DE" baseline="0" dirty="0" smtClean="0"/>
              <a:t> </a:t>
            </a:r>
            <a:r>
              <a:rPr lang="de-DE" baseline="0" dirty="0" err="1" smtClean="0"/>
              <a:t>are</a:t>
            </a:r>
            <a:r>
              <a:rPr lang="de-DE" baseline="0" dirty="0" smtClean="0"/>
              <a:t> not in </a:t>
            </a:r>
            <a:r>
              <a:rPr lang="de-DE" baseline="0" dirty="0" err="1" smtClean="0"/>
              <a:t>pdirect</a:t>
            </a:r>
            <a:r>
              <a:rPr lang="de-DE" baseline="0" dirty="0" smtClean="0"/>
              <a:t> </a:t>
            </a:r>
            <a:r>
              <a:rPr lang="de-DE" baseline="0" dirty="0" err="1" smtClean="0"/>
              <a:t>physical</a:t>
            </a:r>
            <a:r>
              <a:rPr lang="de-DE" baseline="0" dirty="0" smtClean="0"/>
              <a:t> </a:t>
            </a:r>
            <a:r>
              <a:rPr lang="de-DE" baseline="0" dirty="0" err="1" smtClean="0"/>
              <a:t>contact</a:t>
            </a:r>
            <a:r>
              <a:rPr lang="de-DE" baseline="0" dirty="0" smtClean="0"/>
              <a:t>. The online </a:t>
            </a:r>
            <a:r>
              <a:rPr lang="de-DE" baseline="0" dirty="0" err="1" smtClean="0"/>
              <a:t>purchaase</a:t>
            </a:r>
            <a:r>
              <a:rPr lang="de-DE" baseline="0" dirty="0" smtClean="0"/>
              <a:t> </a:t>
            </a:r>
            <a:r>
              <a:rPr lang="de-DE" baseline="0" dirty="0" err="1" smtClean="0"/>
              <a:t>is</a:t>
            </a:r>
            <a:r>
              <a:rPr lang="de-DE" baseline="0" dirty="0" smtClean="0"/>
              <a:t> </a:t>
            </a:r>
            <a:r>
              <a:rPr lang="de-DE" baseline="0" dirty="0" err="1" smtClean="0"/>
              <a:t>mainly</a:t>
            </a:r>
            <a:r>
              <a:rPr lang="de-DE" baseline="0" dirty="0" smtClean="0"/>
              <a:t> </a:t>
            </a:r>
            <a:r>
              <a:rPr lang="de-DE" baseline="0" dirty="0" err="1" smtClean="0"/>
              <a:t>associated</a:t>
            </a:r>
            <a:r>
              <a:rPr lang="de-DE" baseline="0" dirty="0" smtClean="0"/>
              <a:t> </a:t>
            </a:r>
            <a:r>
              <a:rPr lang="de-DE" baseline="0" dirty="0" err="1" smtClean="0"/>
              <a:t>with</a:t>
            </a:r>
            <a:r>
              <a:rPr lang="de-DE" baseline="0" dirty="0" smtClean="0"/>
              <a:t> 3 </a:t>
            </a:r>
            <a:r>
              <a:rPr lang="de-DE" baseline="0" dirty="0" err="1" smtClean="0"/>
              <a:t>advantages</a:t>
            </a:r>
            <a:r>
              <a:rPr lang="de-DE" baseline="0" dirty="0" smtClean="0"/>
              <a:t>: </a:t>
            </a:r>
            <a:r>
              <a:rPr lang="de-DE" baseline="0" dirty="0" err="1" smtClean="0"/>
              <a:t>Cost</a:t>
            </a:r>
            <a:r>
              <a:rPr lang="de-DE" baseline="0" dirty="0" smtClean="0"/>
              <a:t> </a:t>
            </a:r>
            <a:r>
              <a:rPr lang="de-DE" baseline="0" dirty="0" err="1" smtClean="0"/>
              <a:t>savings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achieved</a:t>
            </a:r>
            <a:r>
              <a:rPr lang="de-DE" baseline="0" dirty="0" smtClean="0"/>
              <a:t> </a:t>
            </a:r>
            <a:r>
              <a:rPr lang="de-DE" baseline="0" dirty="0" err="1" smtClean="0"/>
              <a:t>by</a:t>
            </a:r>
            <a:r>
              <a:rPr lang="de-DE" baseline="0" dirty="0" smtClean="0"/>
              <a:t> </a:t>
            </a:r>
            <a:r>
              <a:rPr lang="de-DE" baseline="0" dirty="0" err="1" smtClean="0"/>
              <a:t>comparing</a:t>
            </a:r>
            <a:r>
              <a:rPr lang="de-DE" baseline="0" dirty="0" smtClean="0"/>
              <a:t> </a:t>
            </a:r>
            <a:r>
              <a:rPr lang="de-DE" baseline="0" dirty="0" err="1" smtClean="0"/>
              <a:t>the</a:t>
            </a:r>
            <a:r>
              <a:rPr lang="de-DE" baseline="0" dirty="0" smtClean="0"/>
              <a:t> </a:t>
            </a:r>
            <a:r>
              <a:rPr lang="de-DE" baseline="0" dirty="0" err="1" smtClean="0"/>
              <a:t>products</a:t>
            </a:r>
            <a:r>
              <a:rPr lang="de-DE" baseline="0" dirty="0" smtClean="0"/>
              <a:t>. The </a:t>
            </a:r>
            <a:r>
              <a:rPr lang="de-DE" baseline="0" dirty="0" err="1" smtClean="0"/>
              <a:t>possibility</a:t>
            </a:r>
            <a:r>
              <a:rPr lang="de-DE" baseline="0" dirty="0" smtClean="0"/>
              <a:t> </a:t>
            </a:r>
            <a:r>
              <a:rPr lang="de-DE" baseline="0" dirty="0" err="1" smtClean="0"/>
              <a:t>of</a:t>
            </a:r>
            <a:r>
              <a:rPr lang="de-DE" baseline="0" dirty="0" smtClean="0"/>
              <a:t> </a:t>
            </a:r>
            <a:r>
              <a:rPr lang="de-DE" baseline="0" dirty="0" err="1" smtClean="0"/>
              <a:t>free</a:t>
            </a:r>
            <a:r>
              <a:rPr lang="de-DE" baseline="0" dirty="0" smtClean="0"/>
              <a:t> </a:t>
            </a:r>
            <a:r>
              <a:rPr lang="de-DE" baseline="0" dirty="0" err="1" smtClean="0"/>
              <a:t>delivery</a:t>
            </a:r>
            <a:r>
              <a:rPr lang="de-DE" baseline="0" dirty="0" smtClean="0"/>
              <a:t> </a:t>
            </a:r>
            <a:r>
              <a:rPr lang="de-DE" baseline="0" dirty="0" err="1" smtClean="0"/>
              <a:t>is</a:t>
            </a:r>
            <a:r>
              <a:rPr lang="de-DE" baseline="0" dirty="0" smtClean="0"/>
              <a:t> also </a:t>
            </a:r>
            <a:r>
              <a:rPr lang="de-DE" baseline="0" dirty="0" err="1" smtClean="0"/>
              <a:t>attractive</a:t>
            </a:r>
            <a:r>
              <a:rPr lang="de-DE" baseline="0" dirty="0" smtClean="0"/>
              <a:t> </a:t>
            </a:r>
            <a:r>
              <a:rPr lang="de-DE" baseline="0" dirty="0" err="1" smtClean="0"/>
              <a:t>for</a:t>
            </a:r>
            <a:r>
              <a:rPr lang="de-DE" baseline="0" dirty="0" smtClean="0"/>
              <a:t> </a:t>
            </a:r>
            <a:r>
              <a:rPr lang="de-DE" baseline="0" dirty="0" err="1" smtClean="0"/>
              <a:t>consumers</a:t>
            </a:r>
            <a:r>
              <a:rPr lang="de-DE" baseline="0" dirty="0" smtClean="0"/>
              <a:t>. In </a:t>
            </a:r>
            <a:r>
              <a:rPr lang="de-DE" baseline="0" dirty="0" err="1" smtClean="0"/>
              <a:t>addition</a:t>
            </a:r>
            <a:r>
              <a:rPr lang="de-DE" baseline="0" dirty="0" smtClean="0"/>
              <a:t>, online </a:t>
            </a:r>
            <a:r>
              <a:rPr lang="de-DE" baseline="0" dirty="0" err="1" smtClean="0"/>
              <a:t>trading</a:t>
            </a:r>
            <a:r>
              <a:rPr lang="de-DE" baseline="0" dirty="0" smtClean="0"/>
              <a:t> </a:t>
            </a:r>
            <a:r>
              <a:rPr lang="de-DE" baseline="0" dirty="0" err="1" smtClean="0"/>
              <a:t>is</a:t>
            </a:r>
            <a:r>
              <a:rPr lang="de-DE" baseline="0" dirty="0" smtClean="0"/>
              <a:t> not </a:t>
            </a:r>
            <a:r>
              <a:rPr lang="de-DE" baseline="0" dirty="0" err="1" smtClean="0"/>
              <a:t>bound</a:t>
            </a:r>
            <a:r>
              <a:rPr lang="de-DE" baseline="0" dirty="0" smtClean="0"/>
              <a:t> </a:t>
            </a:r>
            <a:r>
              <a:rPr lang="de-DE" baseline="0" dirty="0" err="1" smtClean="0"/>
              <a:t>to</a:t>
            </a:r>
            <a:r>
              <a:rPr lang="de-DE" baseline="0" dirty="0" smtClean="0"/>
              <a:t> </a:t>
            </a:r>
            <a:r>
              <a:rPr lang="de-DE" baseline="0" dirty="0" err="1" smtClean="0"/>
              <a:t>business</a:t>
            </a:r>
            <a:r>
              <a:rPr lang="de-DE" baseline="0" dirty="0" smtClean="0"/>
              <a:t> </a:t>
            </a:r>
            <a:r>
              <a:rPr lang="de-DE" baseline="0" dirty="0" err="1" smtClean="0"/>
              <a:t>hours</a:t>
            </a:r>
            <a:r>
              <a:rPr lang="de-DE" baseline="0" dirty="0" smtClean="0"/>
              <a:t>, so </a:t>
            </a:r>
            <a:r>
              <a:rPr lang="de-DE" baseline="0" dirty="0" err="1" smtClean="0"/>
              <a:t>access</a:t>
            </a:r>
            <a:r>
              <a:rPr lang="de-DE" baseline="0" dirty="0" smtClean="0"/>
              <a:t> </a:t>
            </a:r>
            <a:r>
              <a:rPr lang="de-DE" baseline="0" dirty="0" err="1" smtClean="0"/>
              <a:t>is</a:t>
            </a:r>
            <a:r>
              <a:rPr lang="de-DE" baseline="0" dirty="0" smtClean="0"/>
              <a:t> </a:t>
            </a:r>
            <a:r>
              <a:rPr lang="de-DE" baseline="0" dirty="0" err="1" smtClean="0"/>
              <a:t>possible</a:t>
            </a:r>
            <a:r>
              <a:rPr lang="de-DE" baseline="0" dirty="0" smtClean="0"/>
              <a:t> at </a:t>
            </a:r>
            <a:r>
              <a:rPr lang="de-DE" baseline="0" dirty="0" err="1" smtClean="0"/>
              <a:t>any</a:t>
            </a:r>
            <a:r>
              <a:rPr lang="de-DE" baseline="0" dirty="0" smtClean="0"/>
              <a:t> time.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younger</a:t>
            </a:r>
            <a:r>
              <a:rPr lang="de-DE" baseline="0" dirty="0" smtClean="0"/>
              <a:t> </a:t>
            </a:r>
            <a:r>
              <a:rPr lang="de-DE" baseline="0" dirty="0" err="1" smtClean="0"/>
              <a:t>consumer</a:t>
            </a:r>
            <a:r>
              <a:rPr lang="de-DE" baseline="0" dirty="0" smtClean="0"/>
              <a:t> </a:t>
            </a:r>
            <a:r>
              <a:rPr lang="de-DE" baseline="0" dirty="0" err="1" smtClean="0"/>
              <a:t>group</a:t>
            </a:r>
            <a:r>
              <a:rPr lang="de-DE" baseline="0" dirty="0" smtClean="0"/>
              <a:t>, online </a:t>
            </a:r>
            <a:r>
              <a:rPr lang="de-DE" baseline="0" dirty="0" err="1" smtClean="0"/>
              <a:t>retailing</a:t>
            </a:r>
            <a:r>
              <a:rPr lang="de-DE" baseline="0" dirty="0" smtClean="0"/>
              <a:t> also </a:t>
            </a:r>
            <a:r>
              <a:rPr lang="de-DE" baseline="0" dirty="0" err="1" smtClean="0"/>
              <a:t>offers</a:t>
            </a:r>
            <a:r>
              <a:rPr lang="de-DE" baseline="0" dirty="0" smtClean="0"/>
              <a:t> a </a:t>
            </a:r>
            <a:r>
              <a:rPr lang="de-DE" baseline="0" dirty="0" err="1" smtClean="0"/>
              <a:t>certain</a:t>
            </a:r>
            <a:r>
              <a:rPr lang="de-DE" baseline="0" dirty="0" smtClean="0"/>
              <a:t> </a:t>
            </a:r>
            <a:r>
              <a:rPr lang="de-DE" baseline="0" dirty="0" err="1" smtClean="0"/>
              <a:t>entertainment</a:t>
            </a:r>
            <a:r>
              <a:rPr lang="de-DE" baseline="0" dirty="0" smtClean="0"/>
              <a:t> </a:t>
            </a:r>
            <a:r>
              <a:rPr lang="de-DE" baseline="0" dirty="0" err="1" smtClean="0"/>
              <a:t>value</a:t>
            </a:r>
            <a:r>
              <a:rPr lang="de-DE" baseline="0" dirty="0" smtClean="0"/>
              <a:t>. </a:t>
            </a:r>
          </a:p>
          <a:p>
            <a:endParaRPr lang="de-DE" baseline="0" dirty="0" smtClean="0"/>
          </a:p>
          <a:p>
            <a:r>
              <a:rPr lang="de-DE" baseline="0" dirty="0" err="1" smtClean="0"/>
              <a:t>Stationary</a:t>
            </a:r>
            <a:r>
              <a:rPr lang="de-DE" baseline="0" dirty="0" smtClean="0"/>
              <a:t> </a:t>
            </a:r>
            <a:r>
              <a:rPr lang="de-DE" baseline="0" dirty="0" err="1" smtClean="0"/>
              <a:t>purchase</a:t>
            </a:r>
            <a:r>
              <a:rPr lang="de-DE" baseline="0" dirty="0" smtClean="0"/>
              <a:t> </a:t>
            </a:r>
            <a:r>
              <a:rPr lang="de-DE" baseline="0" dirty="0" err="1" smtClean="0"/>
              <a:t>or</a:t>
            </a:r>
            <a:r>
              <a:rPr lang="de-DE" baseline="0" dirty="0" smtClean="0"/>
              <a:t> </a:t>
            </a:r>
            <a:r>
              <a:rPr lang="de-DE" baseline="0" dirty="0" err="1" smtClean="0"/>
              <a:t>stationary</a:t>
            </a:r>
            <a:r>
              <a:rPr lang="de-DE" baseline="0" dirty="0" smtClean="0"/>
              <a:t> </a:t>
            </a:r>
            <a:r>
              <a:rPr lang="de-DE" baseline="0" dirty="0" err="1" smtClean="0"/>
              <a:t>retailing</a:t>
            </a:r>
            <a:r>
              <a:rPr lang="de-DE" baseline="0" dirty="0" smtClean="0"/>
              <a:t> </a:t>
            </a:r>
            <a:r>
              <a:rPr lang="de-DE" baseline="0" dirty="0" err="1" smtClean="0"/>
              <a:t>refers</a:t>
            </a:r>
            <a:r>
              <a:rPr lang="de-DE" baseline="0" dirty="0" smtClean="0"/>
              <a:t> </a:t>
            </a:r>
            <a:r>
              <a:rPr lang="de-DE" baseline="0" dirty="0" err="1" smtClean="0"/>
              <a:t>to</a:t>
            </a:r>
            <a:r>
              <a:rPr lang="de-DE" baseline="0" dirty="0" smtClean="0"/>
              <a:t> </a:t>
            </a:r>
            <a:r>
              <a:rPr lang="de-DE" baseline="0" dirty="0" err="1" smtClean="0"/>
              <a:t>purchasing</a:t>
            </a:r>
            <a:r>
              <a:rPr lang="de-DE" baseline="0" dirty="0" smtClean="0"/>
              <a:t> in </a:t>
            </a:r>
            <a:r>
              <a:rPr lang="de-DE" baseline="0" dirty="0" err="1" smtClean="0"/>
              <a:t>stores</a:t>
            </a:r>
            <a:r>
              <a:rPr lang="de-DE" baseline="0" dirty="0" smtClean="0"/>
              <a:t> </a:t>
            </a:r>
            <a:r>
              <a:rPr lang="de-DE" baseline="0" dirty="0" err="1" smtClean="0"/>
              <a:t>that</a:t>
            </a:r>
            <a:r>
              <a:rPr lang="de-DE" baseline="0" dirty="0" smtClean="0"/>
              <a:t> </a:t>
            </a:r>
            <a:r>
              <a:rPr lang="de-DE" baseline="0" dirty="0" err="1" smtClean="0"/>
              <a:t>have</a:t>
            </a:r>
            <a:r>
              <a:rPr lang="de-DE" baseline="0" dirty="0" smtClean="0"/>
              <a:t> a </a:t>
            </a:r>
            <a:r>
              <a:rPr lang="de-DE" baseline="0" dirty="0" err="1" smtClean="0"/>
              <a:t>fixed</a:t>
            </a:r>
            <a:r>
              <a:rPr lang="de-DE" baseline="0" dirty="0" smtClean="0"/>
              <a:t> </a:t>
            </a:r>
            <a:r>
              <a:rPr lang="de-DE" baseline="0" dirty="0" err="1" smtClean="0"/>
              <a:t>location</a:t>
            </a:r>
            <a:r>
              <a:rPr lang="de-DE" baseline="0" dirty="0" smtClean="0"/>
              <a:t>. The </a:t>
            </a:r>
            <a:r>
              <a:rPr lang="de-DE" baseline="0" dirty="0" err="1" smtClean="0"/>
              <a:t>advantages</a:t>
            </a:r>
            <a:r>
              <a:rPr lang="de-DE" baseline="0" dirty="0" smtClean="0"/>
              <a:t> </a:t>
            </a:r>
            <a:r>
              <a:rPr lang="de-DE" baseline="0" dirty="0" err="1" smtClean="0"/>
              <a:t>of</a:t>
            </a:r>
            <a:r>
              <a:rPr lang="de-DE" baseline="0" dirty="0" smtClean="0"/>
              <a:t> </a:t>
            </a:r>
            <a:r>
              <a:rPr lang="de-DE" baseline="0" dirty="0" err="1" smtClean="0"/>
              <a:t>stationary</a:t>
            </a:r>
            <a:r>
              <a:rPr lang="de-DE" baseline="0" dirty="0" smtClean="0"/>
              <a:t> </a:t>
            </a:r>
            <a:r>
              <a:rPr lang="de-DE" baseline="0" dirty="0" err="1" smtClean="0"/>
              <a:t>retail</a:t>
            </a:r>
            <a:r>
              <a:rPr lang="de-DE" baseline="0" dirty="0" smtClean="0"/>
              <a:t> </a:t>
            </a:r>
            <a:r>
              <a:rPr lang="de-DE" baseline="0" dirty="0" err="1" smtClean="0"/>
              <a:t>are</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consumer</a:t>
            </a:r>
            <a:r>
              <a:rPr lang="de-DE" baseline="0" dirty="0" smtClean="0"/>
              <a:t> </a:t>
            </a:r>
            <a:r>
              <a:rPr lang="de-DE" baseline="0" dirty="0" err="1" smtClean="0"/>
              <a:t>can</a:t>
            </a:r>
            <a:r>
              <a:rPr lang="de-DE" baseline="0" dirty="0" smtClean="0"/>
              <a:t> </a:t>
            </a:r>
            <a:r>
              <a:rPr lang="de-DE" baseline="0" dirty="0" err="1" smtClean="0"/>
              <a:t>convince</a:t>
            </a:r>
            <a:r>
              <a:rPr lang="de-DE" baseline="0" dirty="0" smtClean="0"/>
              <a:t> </a:t>
            </a:r>
            <a:r>
              <a:rPr lang="de-DE" baseline="0" dirty="0" err="1" smtClean="0"/>
              <a:t>herself</a:t>
            </a:r>
            <a:r>
              <a:rPr lang="de-DE" baseline="0" dirty="0" smtClean="0"/>
              <a:t>/</a:t>
            </a:r>
            <a:r>
              <a:rPr lang="de-DE" baseline="0" dirty="0" err="1" smtClean="0"/>
              <a:t>himself</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quality</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product</a:t>
            </a:r>
            <a:r>
              <a:rPr lang="de-DE" baseline="0" dirty="0" smtClean="0"/>
              <a:t> </a:t>
            </a:r>
            <a:r>
              <a:rPr lang="de-DE" baseline="0" dirty="0" err="1" smtClean="0"/>
              <a:t>and</a:t>
            </a:r>
            <a:r>
              <a:rPr lang="de-DE" baseline="0" dirty="0" smtClean="0"/>
              <a:t>, </a:t>
            </a:r>
            <a:r>
              <a:rPr lang="de-DE" baseline="0" dirty="0" err="1" smtClean="0"/>
              <a:t>if</a:t>
            </a:r>
            <a:r>
              <a:rPr lang="de-DE" baseline="0" dirty="0" smtClean="0"/>
              <a:t> </a:t>
            </a:r>
            <a:r>
              <a:rPr lang="de-DE" baseline="0" dirty="0" err="1" smtClean="0"/>
              <a:t>necessary</a:t>
            </a:r>
            <a:r>
              <a:rPr lang="de-DE" baseline="0" dirty="0" smtClean="0"/>
              <a:t>, also </a:t>
            </a:r>
            <a:r>
              <a:rPr lang="de-DE" baseline="0" dirty="0" err="1" smtClean="0"/>
              <a:t>take</a:t>
            </a:r>
            <a:r>
              <a:rPr lang="de-DE" baseline="0" dirty="0" smtClean="0"/>
              <a:t> </a:t>
            </a:r>
            <a:r>
              <a:rPr lang="de-DE" baseline="0" dirty="0" err="1" smtClean="0"/>
              <a:t>advantage</a:t>
            </a:r>
            <a:r>
              <a:rPr lang="de-DE" baseline="0" dirty="0" smtClean="0"/>
              <a:t> </a:t>
            </a:r>
            <a:r>
              <a:rPr lang="de-DE" baseline="0" dirty="0" err="1" smtClean="0"/>
              <a:t>of</a:t>
            </a:r>
            <a:r>
              <a:rPr lang="de-DE" baseline="0" dirty="0" smtClean="0"/>
              <a:t> </a:t>
            </a:r>
            <a:r>
              <a:rPr lang="de-DE" baseline="0" dirty="0" err="1" smtClean="0"/>
              <a:t>advice</a:t>
            </a:r>
            <a:r>
              <a:rPr lang="de-DE" baseline="0" dirty="0" smtClean="0"/>
              <a:t>. </a:t>
            </a:r>
            <a:r>
              <a:rPr lang="de-DE" baseline="0" dirty="0" err="1" smtClean="0"/>
              <a:t>Social</a:t>
            </a:r>
            <a:r>
              <a:rPr lang="de-DE" baseline="0" dirty="0" smtClean="0"/>
              <a:t> </a:t>
            </a:r>
            <a:r>
              <a:rPr lang="de-DE" baseline="0" dirty="0" err="1" smtClean="0"/>
              <a:t>contacts</a:t>
            </a:r>
            <a:r>
              <a:rPr lang="de-DE" baseline="0" dirty="0" smtClean="0"/>
              <a:t> </a:t>
            </a:r>
            <a:r>
              <a:rPr lang="de-DE" baseline="0" dirty="0" err="1" smtClean="0"/>
              <a:t>can</a:t>
            </a:r>
            <a:r>
              <a:rPr lang="de-DE" baseline="0" dirty="0" smtClean="0"/>
              <a:t> also </a:t>
            </a:r>
            <a:r>
              <a:rPr lang="de-DE" baseline="0" dirty="0" err="1" smtClean="0"/>
              <a:t>be</a:t>
            </a:r>
            <a:r>
              <a:rPr lang="de-DE" baseline="0" dirty="0" smtClean="0"/>
              <a:t> </a:t>
            </a:r>
            <a:r>
              <a:rPr lang="de-DE" baseline="0" dirty="0" err="1" smtClean="0"/>
              <a:t>maintained</a:t>
            </a:r>
            <a:r>
              <a:rPr lang="de-DE" baseline="0" dirty="0" smtClean="0"/>
              <a:t>. </a:t>
            </a:r>
          </a:p>
          <a:p>
            <a:endParaRPr lang="de-DE" baseline="0" dirty="0" smtClean="0"/>
          </a:p>
          <a:p>
            <a:r>
              <a:rPr lang="de-DE" baseline="0" dirty="0" err="1" smtClean="0"/>
              <a:t>Sources</a:t>
            </a:r>
            <a:r>
              <a:rPr lang="de-DE" baseline="0" dirty="0" smtClean="0"/>
              <a:t>:</a:t>
            </a:r>
          </a:p>
          <a:p>
            <a:r>
              <a:rPr lang="de-DE" baseline="0" dirty="0" smtClean="0"/>
              <a:t>URL: http://wirtschaftslexikon.gabler.de/Definition/e-commerce.html [11.08.2016 ]</a:t>
            </a:r>
          </a:p>
          <a:p>
            <a:endParaRPr lang="de-DE" baseline="0" dirty="0" smtClean="0"/>
          </a:p>
          <a:p>
            <a:r>
              <a:rPr lang="de-DE" baseline="0" dirty="0" smtClean="0"/>
              <a:t>URL: http://wirtschaftslexikon.gabler.de/Definition/stationaerer-handel.html [11.08.2016]</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Deutsches </a:t>
            </a:r>
            <a:r>
              <a:rPr lang="de-DE" sz="1200" baseline="0" dirty="0" err="1" smtClean="0"/>
              <a:t>CleanTechInstitut</a:t>
            </a:r>
            <a:r>
              <a:rPr lang="de-DE" sz="1200" baseline="0" dirty="0" smtClean="0"/>
              <a:t> (DCTI), „ Klimafreundlich einkaufen. Eine vergleichende Betrachtung von Onlinehandel und stationärem Einzelhandel“ (2015), p</a:t>
            </a:r>
            <a:r>
              <a:rPr lang="de-DE" sz="1200" dirty="0" smtClean="0"/>
              <a:t>.38ff</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baseline="0" dirty="0" smtClean="0"/>
              <a:t>Online: http://www.dcti.de/fileadmin/pdfs_dcti/DCTI_Studien/Studie_Klimafreundlich_Einkaufen_WEB.pdf </a:t>
            </a:r>
            <a:r>
              <a:rPr lang="de-DE" baseline="0" dirty="0" smtClean="0"/>
              <a:t>[11.08.2016]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baseline="0" dirty="0" smtClean="0"/>
          </a:p>
          <a:p>
            <a:endParaRPr lang="en-GB"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31</a:t>
            </a:fld>
            <a:endParaRPr lang="de-AT" dirty="0"/>
          </a:p>
        </p:txBody>
      </p:sp>
    </p:spTree>
    <p:extLst>
      <p:ext uri="{BB962C8B-B14F-4D97-AF65-F5344CB8AC3E}">
        <p14:creationId xmlns:p14="http://schemas.microsoft.com/office/powerpoint/2010/main" val="372382014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aseline="0" dirty="0" smtClean="0"/>
              <a:t>The </a:t>
            </a:r>
            <a:r>
              <a:rPr lang="de-DE" baseline="0" dirty="0" err="1" smtClean="0"/>
              <a:t>transport</a:t>
            </a:r>
            <a:r>
              <a:rPr lang="de-DE" baseline="0" dirty="0" smtClean="0"/>
              <a:t> </a:t>
            </a:r>
            <a:r>
              <a:rPr lang="de-DE" baseline="0" dirty="0" err="1" smtClean="0"/>
              <a:t>processes</a:t>
            </a:r>
            <a:r>
              <a:rPr lang="de-DE" baseline="0" dirty="0" smtClean="0"/>
              <a:t> in </a:t>
            </a:r>
            <a:r>
              <a:rPr lang="de-DE" baseline="0" dirty="0" err="1" smtClean="0"/>
              <a:t>stationary</a:t>
            </a:r>
            <a:r>
              <a:rPr lang="de-DE" baseline="0" dirty="0" smtClean="0"/>
              <a:t> </a:t>
            </a:r>
            <a:r>
              <a:rPr lang="de-DE" baseline="0" dirty="0" err="1" smtClean="0"/>
              <a:t>purchasing</a:t>
            </a:r>
            <a:r>
              <a:rPr lang="de-DE" baseline="0" dirty="0" smtClean="0"/>
              <a:t> </a:t>
            </a:r>
            <a:r>
              <a:rPr lang="de-DE" baseline="0" dirty="0" err="1" smtClean="0"/>
              <a:t>are</a:t>
            </a:r>
            <a:r>
              <a:rPr lang="de-DE" baseline="0" dirty="0" smtClean="0"/>
              <a:t> </a:t>
            </a:r>
            <a:r>
              <a:rPr lang="de-DE" baseline="0" dirty="0" err="1" smtClean="0"/>
              <a:t>characterized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fact</a:t>
            </a:r>
            <a:r>
              <a:rPr lang="de-DE" baseline="0" dirty="0" smtClean="0"/>
              <a:t> </a:t>
            </a:r>
            <a:r>
              <a:rPr lang="de-DE" baseline="0" dirty="0" err="1" smtClean="0"/>
              <a:t>that</a:t>
            </a:r>
            <a:r>
              <a:rPr lang="de-DE" baseline="0" dirty="0" smtClean="0"/>
              <a:t> </a:t>
            </a:r>
            <a:r>
              <a:rPr lang="de-DE" baseline="0" dirty="0" err="1" smtClean="0"/>
              <a:t>companies</a:t>
            </a:r>
            <a:r>
              <a:rPr lang="de-DE" baseline="0" dirty="0" smtClean="0"/>
              <a:t> </a:t>
            </a:r>
            <a:r>
              <a:rPr lang="de-DE" baseline="0" dirty="0" err="1" smtClean="0"/>
              <a:t>have</a:t>
            </a:r>
            <a:r>
              <a:rPr lang="de-DE" baseline="0" dirty="0" smtClean="0"/>
              <a:t> </a:t>
            </a:r>
            <a:r>
              <a:rPr lang="de-DE" baseline="0" dirty="0" err="1" smtClean="0"/>
              <a:t>more</a:t>
            </a:r>
            <a:r>
              <a:rPr lang="de-DE" baseline="0" dirty="0" smtClean="0"/>
              <a:t> </a:t>
            </a:r>
            <a:r>
              <a:rPr lang="de-DE" baseline="0" dirty="0" err="1" smtClean="0"/>
              <a:t>bundling</a:t>
            </a:r>
            <a:r>
              <a:rPr lang="de-DE" baseline="0" dirty="0" smtClean="0"/>
              <a:t> </a:t>
            </a:r>
            <a:r>
              <a:rPr lang="de-DE" baseline="0" dirty="0" err="1" smtClean="0"/>
              <a:t>options</a:t>
            </a:r>
            <a:r>
              <a:rPr lang="de-DE" baseline="0" dirty="0" smtClean="0"/>
              <a:t> </a:t>
            </a:r>
            <a:r>
              <a:rPr lang="de-DE" baseline="0" dirty="0" err="1" smtClean="0"/>
              <a:t>for</a:t>
            </a:r>
            <a:r>
              <a:rPr lang="de-DE" baseline="0" dirty="0" smtClean="0"/>
              <a:t> a </a:t>
            </a:r>
            <a:r>
              <a:rPr lang="de-DE" baseline="0" dirty="0" err="1" smtClean="0"/>
              <a:t>delivery</a:t>
            </a:r>
            <a:r>
              <a:rPr lang="de-DE" baseline="0" dirty="0" smtClean="0"/>
              <a:t> </a:t>
            </a:r>
            <a:r>
              <a:rPr lang="de-DE" baseline="0" dirty="0" err="1" smtClean="0"/>
              <a:t>to</a:t>
            </a:r>
            <a:r>
              <a:rPr lang="de-DE" baseline="0" dirty="0" smtClean="0"/>
              <a:t> a </a:t>
            </a:r>
            <a:r>
              <a:rPr lang="de-DE" baseline="0" dirty="0" err="1" smtClean="0"/>
              <a:t>shop</a:t>
            </a:r>
            <a:r>
              <a:rPr lang="de-DE" baseline="0" dirty="0" smtClean="0"/>
              <a:t>. In </a:t>
            </a:r>
            <a:r>
              <a:rPr lang="de-DE" baseline="0" dirty="0" err="1" smtClean="0"/>
              <a:t>addition</a:t>
            </a:r>
            <a:r>
              <a:rPr lang="de-DE" baseline="0" dirty="0" smtClean="0"/>
              <a:t>, </a:t>
            </a:r>
            <a:r>
              <a:rPr lang="de-DE" baseline="0" dirty="0" err="1" smtClean="0"/>
              <a:t>by</a:t>
            </a:r>
            <a:r>
              <a:rPr lang="de-DE" baseline="0" dirty="0" smtClean="0"/>
              <a:t> </a:t>
            </a:r>
            <a:r>
              <a:rPr lang="de-DE" baseline="0" dirty="0" err="1" smtClean="0"/>
              <a:t>avoiding</a:t>
            </a:r>
            <a:r>
              <a:rPr lang="de-DE" baseline="0" dirty="0" smtClean="0"/>
              <a:t> </a:t>
            </a:r>
            <a:r>
              <a:rPr lang="de-DE" baseline="0" dirty="0" err="1" smtClean="0"/>
              <a:t>transport</a:t>
            </a:r>
            <a:r>
              <a:rPr lang="de-DE" baseline="0" dirty="0" smtClean="0"/>
              <a:t> </a:t>
            </a:r>
            <a:r>
              <a:rPr lang="de-DE" baseline="0" dirty="0" err="1" smtClean="0"/>
              <a:t>to</a:t>
            </a:r>
            <a:r>
              <a:rPr lang="de-DE" baseline="0" dirty="0" smtClean="0"/>
              <a:t> individual end </a:t>
            </a:r>
            <a:r>
              <a:rPr lang="de-DE" baseline="0" dirty="0" err="1" smtClean="0"/>
              <a:t>customers</a:t>
            </a:r>
            <a:r>
              <a:rPr lang="de-DE" baseline="0" dirty="0" smtClean="0"/>
              <a:t>, </a:t>
            </a:r>
            <a:r>
              <a:rPr lang="de-DE" baseline="0" dirty="0" err="1" smtClean="0"/>
              <a:t>fewer</a:t>
            </a:r>
            <a:r>
              <a:rPr lang="de-DE" baseline="0" dirty="0" smtClean="0"/>
              <a:t> </a:t>
            </a:r>
            <a:r>
              <a:rPr lang="de-DE" baseline="0" dirty="0" err="1" smtClean="0"/>
              <a:t>transport</a:t>
            </a:r>
            <a:r>
              <a:rPr lang="de-DE" baseline="0" dirty="0" smtClean="0"/>
              <a:t> </a:t>
            </a:r>
            <a:r>
              <a:rPr lang="de-DE" baseline="0" dirty="0" err="1" smtClean="0"/>
              <a:t>services</a:t>
            </a:r>
            <a:r>
              <a:rPr lang="de-DE" baseline="0" dirty="0" smtClean="0"/>
              <a:t> </a:t>
            </a:r>
            <a:r>
              <a:rPr lang="de-DE" baseline="0" dirty="0" err="1" smtClean="0"/>
              <a:t>are</a:t>
            </a:r>
            <a:r>
              <a:rPr lang="de-DE" baseline="0" dirty="0" smtClean="0"/>
              <a:t> </a:t>
            </a:r>
            <a:r>
              <a:rPr lang="de-DE" baseline="0" dirty="0" err="1" smtClean="0"/>
              <a:t>provided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companies</a:t>
            </a:r>
            <a:r>
              <a:rPr lang="de-DE" baseline="0" dirty="0" smtClean="0"/>
              <a:t> </a:t>
            </a:r>
            <a:r>
              <a:rPr lang="de-DE" baseline="0" dirty="0" err="1" smtClean="0"/>
              <a:t>compared</a:t>
            </a:r>
            <a:r>
              <a:rPr lang="de-DE" baseline="0" dirty="0" smtClean="0"/>
              <a:t> </a:t>
            </a:r>
            <a:r>
              <a:rPr lang="de-DE" baseline="0" dirty="0" err="1" smtClean="0"/>
              <a:t>with</a:t>
            </a:r>
            <a:r>
              <a:rPr lang="de-DE" baseline="0" dirty="0" smtClean="0"/>
              <a:t> online </a:t>
            </a:r>
            <a:r>
              <a:rPr lang="de-DE" baseline="0" dirty="0" err="1" smtClean="0"/>
              <a:t>trading</a:t>
            </a:r>
            <a:r>
              <a:rPr lang="de-DE" baseline="0" dirty="0" smtClean="0"/>
              <a:t>. The </a:t>
            </a:r>
            <a:r>
              <a:rPr lang="de-DE" baseline="0" dirty="0" err="1" smtClean="0"/>
              <a:t>customer</a:t>
            </a:r>
            <a:r>
              <a:rPr lang="de-DE" baseline="0" dirty="0" smtClean="0"/>
              <a:t> </a:t>
            </a:r>
            <a:r>
              <a:rPr lang="de-DE" baseline="0" dirty="0" err="1" smtClean="0"/>
              <a:t>himself</a:t>
            </a:r>
            <a:r>
              <a:rPr lang="de-DE" baseline="0" dirty="0" smtClean="0"/>
              <a:t> </a:t>
            </a:r>
            <a:r>
              <a:rPr lang="de-DE" baseline="0" dirty="0" err="1" smtClean="0"/>
              <a:t>is</a:t>
            </a:r>
            <a:r>
              <a:rPr lang="de-DE" baseline="0" dirty="0" smtClean="0"/>
              <a:t> </a:t>
            </a:r>
            <a:r>
              <a:rPr lang="de-DE" baseline="0" dirty="0" err="1" smtClean="0"/>
              <a:t>therefore</a:t>
            </a:r>
            <a:r>
              <a:rPr lang="de-DE" baseline="0" dirty="0" smtClean="0"/>
              <a:t> </a:t>
            </a:r>
            <a:r>
              <a:rPr lang="de-DE" baseline="0" dirty="0" err="1" smtClean="0"/>
              <a:t>responsible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„last </a:t>
            </a:r>
            <a:r>
              <a:rPr lang="de-DE" baseline="0" dirty="0" err="1" smtClean="0"/>
              <a:t>mile</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for</a:t>
            </a:r>
            <a:r>
              <a:rPr lang="de-DE" baseline="0" dirty="0" smtClean="0"/>
              <a:t> </a:t>
            </a:r>
            <a:r>
              <a:rPr lang="de-DE" baseline="0" dirty="0" err="1" smtClean="0"/>
              <a:t>collecting</a:t>
            </a:r>
            <a:r>
              <a:rPr lang="de-DE" baseline="0" dirty="0" smtClean="0"/>
              <a:t> </a:t>
            </a:r>
            <a:r>
              <a:rPr lang="de-DE" baseline="0" dirty="0" err="1" smtClean="0"/>
              <a:t>the</a:t>
            </a:r>
            <a:r>
              <a:rPr lang="de-DE" baseline="0" dirty="0" smtClean="0"/>
              <a:t> </a:t>
            </a:r>
            <a:r>
              <a:rPr lang="de-DE" baseline="0" dirty="0" err="1" smtClean="0"/>
              <a:t>products</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shop</a:t>
            </a:r>
            <a:r>
              <a:rPr lang="de-DE" baseline="0" dirty="0" smtClean="0"/>
              <a:t>. </a:t>
            </a:r>
          </a:p>
          <a:p>
            <a:endParaRPr lang="de-DE" baseline="0" dirty="0" smtClean="0"/>
          </a:p>
          <a:p>
            <a:r>
              <a:rPr lang="de-DE" baseline="0" dirty="0" smtClean="0"/>
              <a:t>The CO2 </a:t>
            </a:r>
            <a:r>
              <a:rPr lang="de-DE" baseline="0" dirty="0" err="1" smtClean="0"/>
              <a:t>emission</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purchase</a:t>
            </a:r>
            <a:r>
              <a:rPr lang="de-DE" baseline="0" dirty="0" smtClean="0"/>
              <a:t> </a:t>
            </a:r>
            <a:r>
              <a:rPr lang="de-DE" baseline="0" dirty="0" err="1" smtClean="0"/>
              <a:t>of</a:t>
            </a:r>
            <a:r>
              <a:rPr lang="de-DE" baseline="0" dirty="0" smtClean="0"/>
              <a:t> a </a:t>
            </a:r>
            <a:r>
              <a:rPr lang="de-DE" baseline="0" dirty="0" err="1" smtClean="0"/>
              <a:t>small</a:t>
            </a:r>
            <a:r>
              <a:rPr lang="de-DE" baseline="0" dirty="0" smtClean="0"/>
              <a:t> </a:t>
            </a:r>
            <a:r>
              <a:rPr lang="de-DE" baseline="0" dirty="0" err="1" smtClean="0"/>
              <a:t>article</a:t>
            </a:r>
            <a:r>
              <a:rPr lang="de-DE" baseline="0" dirty="0" smtClean="0"/>
              <a:t> (e.g. mobile </a:t>
            </a:r>
            <a:r>
              <a:rPr lang="de-DE" baseline="0" dirty="0" err="1" smtClean="0"/>
              <a:t>phone</a:t>
            </a:r>
            <a:r>
              <a:rPr lang="de-DE" baseline="0" dirty="0" smtClean="0"/>
              <a:t>) </a:t>
            </a:r>
            <a:r>
              <a:rPr lang="de-DE" baseline="0" dirty="0" err="1" smtClean="0"/>
              <a:t>is</a:t>
            </a:r>
            <a:r>
              <a:rPr lang="de-DE" baseline="0" dirty="0" smtClean="0"/>
              <a:t> at </a:t>
            </a:r>
            <a:r>
              <a:rPr lang="de-DE" baseline="0" dirty="0" err="1" smtClean="0"/>
              <a:t>about</a:t>
            </a:r>
            <a:r>
              <a:rPr lang="de-DE" baseline="0" dirty="0" smtClean="0"/>
              <a:t> 450g, </a:t>
            </a:r>
            <a:r>
              <a:rPr lang="de-DE" baseline="0" dirty="0" err="1" smtClean="0"/>
              <a:t>the</a:t>
            </a:r>
            <a:r>
              <a:rPr lang="de-DE" baseline="0" dirty="0" smtClean="0"/>
              <a:t> CO2 </a:t>
            </a:r>
            <a:r>
              <a:rPr lang="de-DE" baseline="0" dirty="0" err="1" smtClean="0"/>
              <a:t>emission</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purchase</a:t>
            </a:r>
            <a:r>
              <a:rPr lang="de-DE" baseline="0" dirty="0" smtClean="0"/>
              <a:t> </a:t>
            </a:r>
            <a:r>
              <a:rPr lang="de-DE" baseline="0" dirty="0" err="1" smtClean="0"/>
              <a:t>of</a:t>
            </a:r>
            <a:r>
              <a:rPr lang="de-DE" baseline="0" dirty="0" smtClean="0"/>
              <a:t> large </a:t>
            </a:r>
            <a:r>
              <a:rPr lang="de-DE" baseline="0" dirty="0" err="1" smtClean="0"/>
              <a:t>article</a:t>
            </a:r>
            <a:r>
              <a:rPr lang="de-DE" baseline="0" dirty="0" smtClean="0"/>
              <a:t> (e.g. </a:t>
            </a:r>
            <a:r>
              <a:rPr lang="de-DE" baseline="0" dirty="0" err="1" smtClean="0"/>
              <a:t>couch</a:t>
            </a:r>
            <a:r>
              <a:rPr lang="de-DE" baseline="0" dirty="0" smtClean="0"/>
              <a:t>) </a:t>
            </a:r>
            <a:r>
              <a:rPr lang="de-DE" baseline="0" dirty="0" err="1" smtClean="0"/>
              <a:t>is</a:t>
            </a:r>
            <a:r>
              <a:rPr lang="de-DE" baseline="0" dirty="0" smtClean="0"/>
              <a:t> at 8.4 kg. A large </a:t>
            </a:r>
            <a:r>
              <a:rPr lang="de-DE" baseline="0" dirty="0" err="1" smtClean="0"/>
              <a:t>proportion</a:t>
            </a:r>
            <a:r>
              <a:rPr lang="de-DE" baseline="0" dirty="0" smtClean="0"/>
              <a:t> </a:t>
            </a:r>
            <a:r>
              <a:rPr lang="de-DE" baseline="0" dirty="0" err="1" smtClean="0"/>
              <a:t>of</a:t>
            </a:r>
            <a:r>
              <a:rPr lang="de-DE" baseline="0" dirty="0" smtClean="0"/>
              <a:t> CO2 </a:t>
            </a:r>
            <a:r>
              <a:rPr lang="de-DE" baseline="0" dirty="0" err="1" smtClean="0"/>
              <a:t>emissions</a:t>
            </a:r>
            <a:r>
              <a:rPr lang="de-DE" baseline="0" dirty="0" smtClean="0"/>
              <a:t> </a:t>
            </a:r>
            <a:r>
              <a:rPr lang="de-DE" baseline="0" dirty="0" err="1" smtClean="0"/>
              <a:t>are</a:t>
            </a:r>
            <a:r>
              <a:rPr lang="de-DE" baseline="0" dirty="0" smtClean="0"/>
              <a:t> </a:t>
            </a:r>
            <a:r>
              <a:rPr lang="de-DE" baseline="0" dirty="0" err="1" smtClean="0"/>
              <a:t>caused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individual </a:t>
            </a:r>
            <a:r>
              <a:rPr lang="de-DE" baseline="0" dirty="0" err="1" smtClean="0"/>
              <a:t>transport</a:t>
            </a:r>
            <a:r>
              <a:rPr lang="de-DE" baseline="0" dirty="0" smtClean="0"/>
              <a:t> </a:t>
            </a:r>
            <a:r>
              <a:rPr lang="de-DE" baseline="0" dirty="0" err="1" smtClean="0"/>
              <a:t>services</a:t>
            </a:r>
            <a:r>
              <a:rPr lang="de-DE" baseline="0" dirty="0" smtClean="0"/>
              <a:t> </a:t>
            </a:r>
            <a:r>
              <a:rPr lang="de-DE" baseline="0" dirty="0" err="1" smtClean="0"/>
              <a:t>required</a:t>
            </a:r>
            <a:r>
              <a:rPr lang="de-DE" baseline="0" dirty="0" smtClean="0"/>
              <a:t> </a:t>
            </a:r>
            <a:r>
              <a:rPr lang="de-DE" baseline="0" dirty="0" err="1" smtClean="0"/>
              <a:t>to</a:t>
            </a:r>
            <a:r>
              <a:rPr lang="de-DE" baseline="0" dirty="0" smtClean="0"/>
              <a:t> </a:t>
            </a:r>
            <a:r>
              <a:rPr lang="de-DE" baseline="0" dirty="0" err="1" smtClean="0"/>
              <a:t>get</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store</a:t>
            </a:r>
            <a:r>
              <a:rPr lang="de-DE" baseline="0" dirty="0" smtClean="0"/>
              <a:t>. 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distance</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shop</a:t>
            </a:r>
            <a:r>
              <a:rPr lang="de-DE" baseline="0" dirty="0" smtClean="0"/>
              <a:t> </a:t>
            </a:r>
            <a:r>
              <a:rPr lang="de-DE" baseline="0" dirty="0" err="1" smtClean="0"/>
              <a:t>is</a:t>
            </a:r>
            <a:r>
              <a:rPr lang="de-DE" baseline="0" dirty="0" smtClean="0"/>
              <a:t> </a:t>
            </a:r>
            <a:r>
              <a:rPr lang="de-DE" baseline="0" dirty="0" err="1" smtClean="0"/>
              <a:t>usually</a:t>
            </a:r>
            <a:r>
              <a:rPr lang="de-DE" baseline="0" dirty="0" smtClean="0"/>
              <a:t> </a:t>
            </a:r>
            <a:r>
              <a:rPr lang="de-DE" baseline="0" dirty="0" err="1" smtClean="0"/>
              <a:t>covered</a:t>
            </a:r>
            <a:r>
              <a:rPr lang="de-DE" baseline="0" dirty="0" smtClean="0"/>
              <a:t> </a:t>
            </a:r>
            <a:r>
              <a:rPr lang="de-DE" baseline="0" dirty="0" err="1" smtClean="0"/>
              <a:t>by</a:t>
            </a:r>
            <a:r>
              <a:rPr lang="de-DE" baseline="0" dirty="0" smtClean="0"/>
              <a:t> </a:t>
            </a:r>
            <a:r>
              <a:rPr lang="de-DE" baseline="0" dirty="0" err="1" smtClean="0"/>
              <a:t>car</a:t>
            </a:r>
            <a:r>
              <a:rPr lang="de-DE" baseline="0" dirty="0" smtClean="0"/>
              <a:t>. </a:t>
            </a:r>
            <a:r>
              <a:rPr lang="de-DE" baseline="0" dirty="0" err="1" smtClean="0"/>
              <a:t>Lower</a:t>
            </a:r>
            <a:r>
              <a:rPr lang="de-DE" baseline="0" dirty="0" smtClean="0"/>
              <a:t> </a:t>
            </a:r>
            <a:r>
              <a:rPr lang="de-DE" baseline="0" dirty="0" err="1" smtClean="0"/>
              <a:t>values</a:t>
            </a:r>
            <a:r>
              <a:rPr lang="de-DE" baseline="0" dirty="0" smtClean="0"/>
              <a:t> </a:t>
            </a:r>
            <a:r>
              <a:rPr lang="de-DE" baseline="0" dirty="0" err="1" smtClean="0"/>
              <a:t>may</a:t>
            </a:r>
            <a:r>
              <a:rPr lang="de-DE" baseline="0" dirty="0" smtClean="0"/>
              <a:t> </a:t>
            </a:r>
            <a:r>
              <a:rPr lang="de-DE" baseline="0" dirty="0" err="1" smtClean="0"/>
              <a:t>be</a:t>
            </a:r>
            <a:r>
              <a:rPr lang="de-DE" baseline="0" dirty="0" smtClean="0"/>
              <a:t> </a:t>
            </a:r>
            <a:r>
              <a:rPr lang="de-DE" baseline="0" dirty="0" err="1" smtClean="0"/>
              <a:t>possible</a:t>
            </a:r>
            <a:r>
              <a:rPr lang="de-DE" baseline="0" dirty="0" smtClean="0"/>
              <a:t> </a:t>
            </a:r>
            <a:r>
              <a:rPr lang="de-DE" baseline="0" dirty="0" err="1" smtClean="0"/>
              <a:t>when</a:t>
            </a:r>
            <a:r>
              <a:rPr lang="de-DE" baseline="0" dirty="0" smtClean="0"/>
              <a:t> </a:t>
            </a:r>
            <a:r>
              <a:rPr lang="de-DE" baseline="0" dirty="0" err="1" smtClean="0"/>
              <a:t>choosing</a:t>
            </a:r>
            <a:r>
              <a:rPr lang="de-DE" baseline="0" dirty="0" smtClean="0"/>
              <a:t> </a:t>
            </a:r>
            <a:r>
              <a:rPr lang="de-DE" baseline="0" dirty="0" err="1" smtClean="0"/>
              <a:t>public</a:t>
            </a:r>
            <a:r>
              <a:rPr lang="de-DE" baseline="0" dirty="0" smtClean="0"/>
              <a:t> </a:t>
            </a:r>
            <a:r>
              <a:rPr lang="de-DE" baseline="0" dirty="0" err="1" smtClean="0"/>
              <a:t>transport</a:t>
            </a:r>
            <a:r>
              <a:rPr lang="de-DE" baseline="0" dirty="0" smtClean="0"/>
              <a:t> </a:t>
            </a:r>
            <a:r>
              <a:rPr lang="de-DE" baseline="0" dirty="0" err="1" smtClean="0"/>
              <a:t>or</a:t>
            </a:r>
            <a:r>
              <a:rPr lang="de-DE" baseline="0" dirty="0" smtClean="0"/>
              <a:t> </a:t>
            </a:r>
            <a:r>
              <a:rPr lang="de-DE" baseline="0" dirty="0" err="1" smtClean="0"/>
              <a:t>other</a:t>
            </a:r>
            <a:r>
              <a:rPr lang="de-DE" baseline="0" dirty="0" smtClean="0"/>
              <a:t>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a:t>
            </a:r>
          </a:p>
          <a:p>
            <a:endParaRPr lang="de-DE" baseline="0" dirty="0" smtClean="0"/>
          </a:p>
          <a:p>
            <a:r>
              <a:rPr lang="de-DE" baseline="0" dirty="0" smtClean="0"/>
              <a:t>Source: </a:t>
            </a:r>
          </a:p>
          <a:p>
            <a:r>
              <a:rPr lang="de-DE" baseline="0" dirty="0" smtClean="0"/>
              <a:t>Deutsches </a:t>
            </a:r>
            <a:r>
              <a:rPr lang="de-DE" baseline="0" dirty="0" err="1" smtClean="0"/>
              <a:t>CleanTechInstitut</a:t>
            </a:r>
            <a:r>
              <a:rPr lang="de-DE" baseline="0" dirty="0" smtClean="0"/>
              <a:t> (DCTI), „ Klimafreundlich einkaufen. Eine vergleichende Betrachtung von Onlinehandel und stationärem Einzelhandel“ (2015), p. 23ff Online: http://www.dcti.de/fileadmin/pdfs_dcti/DCTI_Studien/Studie_Klimafreundlich_Einkaufen_WEB.pdf</a:t>
            </a: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r>
              <a:rPr lang="en-GB" sz="1200" dirty="0" err="1" smtClean="0"/>
              <a:t>Studie</a:t>
            </a:r>
            <a:r>
              <a:rPr lang="en-GB" sz="1200" dirty="0" smtClean="0"/>
              <a:t>: Online-Handel</a:t>
            </a:r>
            <a:r>
              <a:rPr lang="en-GB" sz="1200" baseline="0" dirty="0" smtClean="0"/>
              <a:t> </a:t>
            </a:r>
            <a:r>
              <a:rPr lang="en-GB" sz="1200" baseline="0" dirty="0" err="1" smtClean="0"/>
              <a:t>klimafreundlicher</a:t>
            </a:r>
            <a:r>
              <a:rPr lang="en-GB" sz="1200" baseline="0" dirty="0" smtClean="0"/>
              <a:t> </a:t>
            </a:r>
            <a:r>
              <a:rPr lang="en-GB" sz="1200" baseline="0" dirty="0" err="1" smtClean="0"/>
              <a:t>als</a:t>
            </a:r>
            <a:r>
              <a:rPr lang="en-GB" sz="1200" baseline="0" dirty="0" smtClean="0"/>
              <a:t> </a:t>
            </a:r>
            <a:r>
              <a:rPr lang="en-GB" sz="1200" baseline="0" dirty="0" err="1" smtClean="0"/>
              <a:t>stationärer</a:t>
            </a:r>
            <a:r>
              <a:rPr lang="en-GB" sz="1200" baseline="0" dirty="0" smtClean="0"/>
              <a:t> Handel”. Online</a:t>
            </a:r>
            <a:r>
              <a:rPr lang="en-GB" sz="1200" dirty="0" smtClean="0"/>
              <a:t>: https://www.onlinehaendler-news.de/handel/studien/19828-online-handel-klimafreundlich.html </a:t>
            </a:r>
            <a:r>
              <a:rPr lang="en-GB" sz="1200" u="none" kern="1200" baseline="0" dirty="0" smtClean="0">
                <a:solidFill>
                  <a:schemeClr val="tx1"/>
                </a:solidFill>
                <a:effectLst/>
                <a:latin typeface="+mn-lt"/>
                <a:ea typeface="+mn-ea"/>
                <a:cs typeface="+mn-cs"/>
              </a:rPr>
              <a:t>[04.08.2016]</a:t>
            </a:r>
            <a:endParaRPr lang="en-GB" sz="1200" dirty="0" smtClean="0"/>
          </a:p>
          <a:p>
            <a:endParaRPr lang="en-GB" dirty="0"/>
          </a:p>
        </p:txBody>
      </p:sp>
      <p:sp>
        <p:nvSpPr>
          <p:cNvPr id="4" name="Foliennummernplatzhalter 3"/>
          <p:cNvSpPr>
            <a:spLocks noGrp="1"/>
          </p:cNvSpPr>
          <p:nvPr>
            <p:ph type="sldNum" sz="quarter" idx="10"/>
          </p:nvPr>
        </p:nvSpPr>
        <p:spPr/>
        <p:txBody>
          <a:bodyPr/>
          <a:lstStyle/>
          <a:p>
            <a:fld id="{56F06DAA-0A4E-4110-9797-3FB8CA0FEA93}" type="slidenum">
              <a:rPr lang="de-AT" smtClean="0"/>
              <a:t>32</a:t>
            </a:fld>
            <a:endParaRPr lang="de-AT" dirty="0"/>
          </a:p>
        </p:txBody>
      </p:sp>
    </p:spTree>
    <p:extLst>
      <p:ext uri="{BB962C8B-B14F-4D97-AF65-F5344CB8AC3E}">
        <p14:creationId xmlns:p14="http://schemas.microsoft.com/office/powerpoint/2010/main" val="42336414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baseline="0" dirty="0" err="1" smtClean="0"/>
              <a:t>Several</a:t>
            </a:r>
            <a:r>
              <a:rPr lang="de-DE" baseline="0" dirty="0" smtClean="0"/>
              <a:t> </a:t>
            </a:r>
            <a:r>
              <a:rPr lang="de-DE" baseline="0" dirty="0" err="1" smtClean="0"/>
              <a:t>handling</a:t>
            </a:r>
            <a:r>
              <a:rPr lang="de-DE" baseline="0" dirty="0" smtClean="0"/>
              <a:t> </a:t>
            </a:r>
            <a:r>
              <a:rPr lang="de-DE" baseline="0" dirty="0" err="1" smtClean="0"/>
              <a:t>processes</a:t>
            </a:r>
            <a:r>
              <a:rPr lang="de-DE" baseline="0" dirty="0" smtClean="0"/>
              <a:t> </a:t>
            </a:r>
            <a:r>
              <a:rPr lang="de-DE" baseline="0" dirty="0" err="1" smtClean="0"/>
              <a:t>are</a:t>
            </a:r>
            <a:r>
              <a:rPr lang="de-DE" baseline="0" dirty="0" smtClean="0"/>
              <a:t> </a:t>
            </a:r>
            <a:r>
              <a:rPr lang="de-DE" baseline="0" dirty="0" err="1" smtClean="0"/>
              <a:t>associated</a:t>
            </a:r>
            <a:r>
              <a:rPr lang="de-DE" baseline="0" dirty="0" smtClean="0"/>
              <a:t> </a:t>
            </a:r>
            <a:r>
              <a:rPr lang="de-DE" baseline="0" dirty="0" err="1" smtClean="0"/>
              <a:t>with</a:t>
            </a:r>
            <a:r>
              <a:rPr lang="de-DE" baseline="0" dirty="0" smtClean="0"/>
              <a:t> online </a:t>
            </a:r>
            <a:r>
              <a:rPr lang="de-DE" baseline="0" dirty="0" err="1" smtClean="0"/>
              <a:t>purchasing</a:t>
            </a:r>
            <a:r>
              <a:rPr lang="de-DE" baseline="0" dirty="0" smtClean="0"/>
              <a:t>: The </a:t>
            </a:r>
            <a:r>
              <a:rPr lang="de-DE" baseline="0" dirty="0" err="1" smtClean="0"/>
              <a:t>goods</a:t>
            </a:r>
            <a:r>
              <a:rPr lang="de-DE" baseline="0" dirty="0" smtClean="0"/>
              <a:t> </a:t>
            </a:r>
            <a:r>
              <a:rPr lang="de-DE" baseline="0" dirty="0" err="1" smtClean="0"/>
              <a:t>are</a:t>
            </a:r>
            <a:r>
              <a:rPr lang="de-DE" baseline="0" dirty="0" smtClean="0"/>
              <a:t> </a:t>
            </a:r>
            <a:r>
              <a:rPr lang="de-DE" baseline="0" dirty="0" err="1" smtClean="0"/>
              <a:t>usually</a:t>
            </a:r>
            <a:r>
              <a:rPr lang="de-DE" baseline="0" dirty="0" smtClean="0"/>
              <a:t> </a:t>
            </a:r>
            <a:r>
              <a:rPr lang="de-DE" baseline="0" dirty="0" err="1" smtClean="0"/>
              <a:t>transported</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warehouse</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transhipment</a:t>
            </a:r>
            <a:r>
              <a:rPr lang="de-DE" baseline="0" dirty="0" smtClean="0"/>
              <a:t> </a:t>
            </a:r>
            <a:r>
              <a:rPr lang="de-DE" baseline="0" dirty="0" err="1" smtClean="0"/>
              <a:t>points</a:t>
            </a:r>
            <a:r>
              <a:rPr lang="de-DE" baseline="0" dirty="0" smtClean="0"/>
              <a:t> </a:t>
            </a:r>
            <a:r>
              <a:rPr lang="de-DE" baseline="0" dirty="0" err="1" smtClean="0"/>
              <a:t>and</a:t>
            </a:r>
            <a:r>
              <a:rPr lang="de-DE" baseline="0" dirty="0" smtClean="0"/>
              <a:t> </a:t>
            </a:r>
            <a:r>
              <a:rPr lang="de-DE" baseline="0" dirty="0" err="1" smtClean="0"/>
              <a:t>then</a:t>
            </a:r>
            <a:r>
              <a:rPr lang="de-DE" baseline="0" dirty="0" smtClean="0"/>
              <a:t>, </a:t>
            </a:r>
            <a:r>
              <a:rPr lang="de-DE" baseline="0" dirty="0" err="1" smtClean="0"/>
              <a:t>depending</a:t>
            </a:r>
            <a:r>
              <a:rPr lang="de-DE" baseline="0" dirty="0" smtClean="0"/>
              <a:t> on </a:t>
            </a:r>
            <a:r>
              <a:rPr lang="de-DE" baseline="0" dirty="0" err="1" smtClean="0"/>
              <a:t>the</a:t>
            </a:r>
            <a:r>
              <a:rPr lang="de-DE" baseline="0" dirty="0" smtClean="0"/>
              <a:t> </a:t>
            </a:r>
            <a:r>
              <a:rPr lang="de-DE" baseline="0" dirty="0" err="1" smtClean="0"/>
              <a:t>geographical</a:t>
            </a:r>
            <a:r>
              <a:rPr lang="de-DE" baseline="0" dirty="0" smtClean="0"/>
              <a:t> </a:t>
            </a:r>
            <a:r>
              <a:rPr lang="de-DE" baseline="0" dirty="0" err="1" smtClean="0"/>
              <a:t>location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customers</a:t>
            </a:r>
            <a:r>
              <a:rPr lang="de-DE" baseline="0" dirty="0" smtClean="0"/>
              <a:t>, </a:t>
            </a:r>
            <a:r>
              <a:rPr lang="de-DE" baseline="0" dirty="0" err="1" smtClean="0"/>
              <a:t>are</a:t>
            </a:r>
            <a:r>
              <a:rPr lang="de-DE" baseline="0" dirty="0" smtClean="0"/>
              <a:t> </a:t>
            </a:r>
            <a:r>
              <a:rPr lang="de-DE" baseline="0" dirty="0" err="1" smtClean="0"/>
              <a:t>distributed</a:t>
            </a:r>
            <a:r>
              <a:rPr lang="de-DE" baseline="0" dirty="0" smtClean="0"/>
              <a:t> </a:t>
            </a:r>
            <a:r>
              <a:rPr lang="de-DE" baseline="0" dirty="0" err="1" smtClean="0"/>
              <a:t>to</a:t>
            </a:r>
            <a:r>
              <a:rPr lang="de-DE" baseline="0" dirty="0" smtClean="0"/>
              <a:t> </a:t>
            </a:r>
            <a:r>
              <a:rPr lang="de-DE" baseline="0" dirty="0" err="1" smtClean="0"/>
              <a:t>further</a:t>
            </a:r>
            <a:r>
              <a:rPr lang="de-DE" baseline="0" dirty="0" smtClean="0"/>
              <a:t> </a:t>
            </a:r>
            <a:r>
              <a:rPr lang="de-DE" baseline="0" dirty="0" err="1" smtClean="0"/>
              <a:t>distribution</a:t>
            </a:r>
            <a:r>
              <a:rPr lang="de-DE" baseline="0" dirty="0" smtClean="0"/>
              <a:t> </a:t>
            </a:r>
            <a:r>
              <a:rPr lang="de-DE" baseline="0" dirty="0" err="1" smtClean="0"/>
              <a:t>centres</a:t>
            </a:r>
            <a:r>
              <a:rPr lang="de-DE" baseline="0" dirty="0" smtClean="0"/>
              <a:t> </a:t>
            </a:r>
            <a:r>
              <a:rPr lang="de-DE" baseline="0" dirty="0" err="1" smtClean="0"/>
              <a:t>before</a:t>
            </a:r>
            <a:r>
              <a:rPr lang="de-DE" baseline="0" dirty="0" smtClean="0"/>
              <a:t> </a:t>
            </a:r>
            <a:r>
              <a:rPr lang="de-DE" baseline="0" dirty="0" err="1" smtClean="0"/>
              <a:t>they</a:t>
            </a:r>
            <a:r>
              <a:rPr lang="de-DE" baseline="0" dirty="0" smtClean="0"/>
              <a:t> </a:t>
            </a:r>
            <a:r>
              <a:rPr lang="de-DE" baseline="0" dirty="0" err="1" smtClean="0"/>
              <a:t>are</a:t>
            </a:r>
            <a:r>
              <a:rPr lang="de-DE" baseline="0" dirty="0" smtClean="0"/>
              <a:t> </a:t>
            </a:r>
            <a:r>
              <a:rPr lang="de-DE" baseline="0" dirty="0" err="1" smtClean="0"/>
              <a:t>transported</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customer</a:t>
            </a:r>
            <a:r>
              <a:rPr lang="de-DE" baseline="0" dirty="0" smtClean="0"/>
              <a:t>. Individual </a:t>
            </a:r>
            <a:r>
              <a:rPr lang="de-DE" baseline="0" dirty="0" err="1" smtClean="0"/>
              <a:t>orders</a:t>
            </a:r>
            <a:r>
              <a:rPr lang="de-DE" baseline="0" dirty="0" smtClean="0"/>
              <a:t> such </a:t>
            </a:r>
            <a:r>
              <a:rPr lang="de-DE" baseline="0" dirty="0" err="1" smtClean="0"/>
              <a:t>as</a:t>
            </a:r>
            <a:r>
              <a:rPr lang="de-DE" baseline="0" dirty="0" smtClean="0"/>
              <a:t> express </a:t>
            </a:r>
            <a:r>
              <a:rPr lang="de-DE" baseline="0" dirty="0" err="1" smtClean="0"/>
              <a:t>orders</a:t>
            </a:r>
            <a:r>
              <a:rPr lang="de-DE" baseline="0" dirty="0" smtClean="0"/>
              <a:t> </a:t>
            </a:r>
            <a:r>
              <a:rPr lang="de-DE" baseline="0" dirty="0" err="1" smtClean="0"/>
              <a:t>mean</a:t>
            </a:r>
            <a:r>
              <a:rPr lang="de-DE" baseline="0" dirty="0" smtClean="0"/>
              <a:t> </a:t>
            </a:r>
            <a:r>
              <a:rPr lang="de-DE" baseline="0" dirty="0" err="1" smtClean="0"/>
              <a:t>that</a:t>
            </a:r>
            <a:r>
              <a:rPr lang="de-DE" baseline="0" dirty="0" smtClean="0"/>
              <a:t> </a:t>
            </a:r>
            <a:r>
              <a:rPr lang="de-DE" baseline="0" dirty="0" err="1" smtClean="0"/>
              <a:t>companies</a:t>
            </a:r>
            <a:r>
              <a:rPr lang="de-DE" baseline="0" dirty="0" smtClean="0"/>
              <a:t> </a:t>
            </a:r>
            <a:r>
              <a:rPr lang="de-DE" baseline="0" dirty="0" err="1" smtClean="0"/>
              <a:t>have</a:t>
            </a:r>
            <a:r>
              <a:rPr lang="de-DE" baseline="0" dirty="0" smtClean="0"/>
              <a:t> </a:t>
            </a:r>
            <a:r>
              <a:rPr lang="de-DE" baseline="0" dirty="0" err="1" smtClean="0"/>
              <a:t>fewer</a:t>
            </a:r>
            <a:r>
              <a:rPr lang="de-DE" baseline="0" dirty="0" smtClean="0"/>
              <a:t> </a:t>
            </a:r>
            <a:r>
              <a:rPr lang="de-DE" baseline="0" dirty="0" err="1" smtClean="0"/>
              <a:t>bundling</a:t>
            </a:r>
            <a:r>
              <a:rPr lang="de-DE" baseline="0" dirty="0" smtClean="0"/>
              <a:t> </a:t>
            </a:r>
            <a:r>
              <a:rPr lang="de-DE" baseline="0" dirty="0" err="1" smtClean="0"/>
              <a:t>options</a:t>
            </a:r>
            <a:r>
              <a:rPr lang="de-DE" baseline="0" dirty="0" smtClean="0"/>
              <a:t> </a:t>
            </a:r>
            <a:r>
              <a:rPr lang="de-DE" baseline="0" dirty="0" err="1" smtClean="0"/>
              <a:t>for</a:t>
            </a:r>
            <a:r>
              <a:rPr lang="de-DE" baseline="0" dirty="0" smtClean="0"/>
              <a:t> </a:t>
            </a:r>
            <a:r>
              <a:rPr lang="de-DE" baseline="0" dirty="0" err="1" smtClean="0"/>
              <a:t>shipments</a:t>
            </a:r>
            <a:r>
              <a:rPr lang="de-DE" baseline="0" dirty="0" smtClean="0"/>
              <a:t>. </a:t>
            </a:r>
            <a:r>
              <a:rPr lang="de-DE" baseline="0" dirty="0" err="1" smtClean="0"/>
              <a:t>Therefore</a:t>
            </a:r>
            <a:r>
              <a:rPr lang="de-DE" baseline="0" dirty="0" smtClean="0"/>
              <a:t>, flexible route </a:t>
            </a:r>
            <a:r>
              <a:rPr lang="de-DE" baseline="0" dirty="0" err="1" smtClean="0"/>
              <a:t>planning</a:t>
            </a:r>
            <a:r>
              <a:rPr lang="de-DE" baseline="0" dirty="0" smtClean="0"/>
              <a:t> </a:t>
            </a:r>
            <a:r>
              <a:rPr lang="de-DE" baseline="0" dirty="0" err="1" smtClean="0"/>
              <a:t>is</a:t>
            </a:r>
            <a:r>
              <a:rPr lang="de-DE" baseline="0" dirty="0" smtClean="0"/>
              <a:t> </a:t>
            </a:r>
            <a:r>
              <a:rPr lang="de-DE" baseline="0" dirty="0" err="1" smtClean="0"/>
              <a:t>necessary</a:t>
            </a:r>
            <a:r>
              <a:rPr lang="de-DE" baseline="0" dirty="0" smtClean="0"/>
              <a:t> </a:t>
            </a:r>
            <a:r>
              <a:rPr lang="de-DE" baseline="0" dirty="0" err="1" smtClean="0"/>
              <a:t>to</a:t>
            </a:r>
            <a:r>
              <a:rPr lang="de-DE" baseline="0" dirty="0" smtClean="0"/>
              <a:t> </a:t>
            </a:r>
            <a:r>
              <a:rPr lang="de-DE" baseline="0" dirty="0" err="1" smtClean="0"/>
              <a:t>meet</a:t>
            </a:r>
            <a:r>
              <a:rPr lang="de-DE" baseline="0" dirty="0" smtClean="0"/>
              <a:t> </a:t>
            </a:r>
            <a:r>
              <a:rPr lang="de-DE" baseline="0" dirty="0" err="1" smtClean="0"/>
              <a:t>these</a:t>
            </a:r>
            <a:r>
              <a:rPr lang="de-DE" baseline="0" dirty="0" smtClean="0"/>
              <a:t> </a:t>
            </a:r>
            <a:r>
              <a:rPr lang="de-DE" baseline="0" dirty="0" err="1" smtClean="0"/>
              <a:t>requirements</a:t>
            </a:r>
            <a:r>
              <a:rPr lang="de-DE" baseline="0" dirty="0" smtClean="0"/>
              <a:t>. In online </a:t>
            </a:r>
            <a:r>
              <a:rPr lang="de-DE" baseline="0" dirty="0" err="1" smtClean="0"/>
              <a:t>trading</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also an </a:t>
            </a:r>
            <a:r>
              <a:rPr lang="de-DE" baseline="0" dirty="0" err="1" smtClean="0"/>
              <a:t>increase</a:t>
            </a:r>
            <a:r>
              <a:rPr lang="de-DE" baseline="0" dirty="0" smtClean="0"/>
              <a:t> in </a:t>
            </a:r>
            <a:r>
              <a:rPr lang="de-DE" baseline="0" dirty="0" err="1" smtClean="0"/>
              <a:t>returns</a:t>
            </a:r>
            <a:r>
              <a:rPr lang="de-DE" baseline="0" dirty="0" smtClean="0"/>
              <a:t> – </a:t>
            </a:r>
            <a:r>
              <a:rPr lang="de-DE" baseline="0" dirty="0" err="1" smtClean="0"/>
              <a:t>the</a:t>
            </a:r>
            <a:r>
              <a:rPr lang="de-DE" baseline="0" dirty="0" smtClean="0"/>
              <a:t> </a:t>
            </a:r>
            <a:r>
              <a:rPr lang="de-DE" baseline="0" dirty="0" err="1" smtClean="0"/>
              <a:t>return</a:t>
            </a:r>
            <a:r>
              <a:rPr lang="de-DE" baseline="0" dirty="0" smtClean="0"/>
              <a:t> rate </a:t>
            </a:r>
            <a:r>
              <a:rPr lang="de-DE" baseline="0" dirty="0" err="1" smtClean="0"/>
              <a:t>for</a:t>
            </a:r>
            <a:r>
              <a:rPr lang="de-DE" baseline="0" dirty="0" smtClean="0"/>
              <a:t> Zalando,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is</a:t>
            </a:r>
            <a:r>
              <a:rPr lang="de-DE" baseline="0" dirty="0" smtClean="0"/>
              <a:t> 50%. </a:t>
            </a:r>
            <a:r>
              <a:rPr lang="de-DE" baseline="0" dirty="0" err="1" smtClean="0"/>
              <a:t>Nevertheless</a:t>
            </a:r>
            <a:r>
              <a:rPr lang="de-DE" baseline="0" dirty="0" smtClean="0"/>
              <a:t>, online </a:t>
            </a:r>
            <a:r>
              <a:rPr lang="de-DE" baseline="0" dirty="0" err="1" smtClean="0"/>
              <a:t>trading</a:t>
            </a:r>
            <a:r>
              <a:rPr lang="de-DE" baseline="0" dirty="0" smtClean="0"/>
              <a:t> </a:t>
            </a:r>
            <a:r>
              <a:rPr lang="de-DE" baseline="0" dirty="0" err="1" smtClean="0"/>
              <a:t>requires</a:t>
            </a:r>
            <a:r>
              <a:rPr lang="de-DE" baseline="0" dirty="0" smtClean="0"/>
              <a:t> </a:t>
            </a:r>
            <a:r>
              <a:rPr lang="de-DE" baseline="0" dirty="0" err="1" smtClean="0"/>
              <a:t>fewer</a:t>
            </a:r>
            <a:r>
              <a:rPr lang="de-DE" baseline="0" dirty="0" smtClean="0"/>
              <a:t> </a:t>
            </a:r>
            <a:r>
              <a:rPr lang="de-DE" baseline="0" dirty="0" err="1" smtClean="0"/>
              <a:t>or</a:t>
            </a:r>
            <a:r>
              <a:rPr lang="de-DE" baseline="0" dirty="0" smtClean="0"/>
              <a:t> </a:t>
            </a:r>
            <a:r>
              <a:rPr lang="de-DE" baseline="0" dirty="0" err="1" smtClean="0"/>
              <a:t>shorter</a:t>
            </a:r>
            <a:r>
              <a:rPr lang="de-DE" baseline="0" dirty="0" smtClean="0"/>
              <a:t> individual </a:t>
            </a:r>
            <a:r>
              <a:rPr lang="de-DE" baseline="0" dirty="0" err="1" smtClean="0"/>
              <a:t>transport</a:t>
            </a:r>
            <a:r>
              <a:rPr lang="de-DE" baseline="0" dirty="0" smtClean="0"/>
              <a:t> </a:t>
            </a:r>
            <a:r>
              <a:rPr lang="de-DE" baseline="0" dirty="0" err="1" smtClean="0"/>
              <a:t>services</a:t>
            </a:r>
            <a:r>
              <a:rPr lang="de-DE" baseline="0" dirty="0" smtClean="0"/>
              <a:t> on </a:t>
            </a:r>
            <a:r>
              <a:rPr lang="de-DE" baseline="0" dirty="0" err="1" smtClean="0"/>
              <a:t>the</a:t>
            </a:r>
            <a:r>
              <a:rPr lang="de-DE" baseline="0" dirty="0" smtClean="0"/>
              <a:t> </a:t>
            </a:r>
            <a:r>
              <a:rPr lang="de-DE" baseline="0" dirty="0" err="1" smtClean="0"/>
              <a:t>part</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customer</a:t>
            </a:r>
            <a:r>
              <a:rPr lang="de-DE" baseline="0" dirty="0" smtClean="0"/>
              <a:t> </a:t>
            </a:r>
            <a:r>
              <a:rPr lang="de-DE" baseline="0" dirty="0" err="1" smtClean="0"/>
              <a:t>than</a:t>
            </a:r>
            <a:r>
              <a:rPr lang="de-DE" baseline="0" dirty="0" smtClean="0"/>
              <a:t> </a:t>
            </a:r>
            <a:r>
              <a:rPr lang="de-DE" baseline="0" dirty="0" err="1" smtClean="0"/>
              <a:t>stationary</a:t>
            </a:r>
            <a:r>
              <a:rPr lang="de-DE" baseline="0" dirty="0" smtClean="0"/>
              <a:t> </a:t>
            </a:r>
            <a:r>
              <a:rPr lang="de-DE" baseline="0" dirty="0" err="1" smtClean="0"/>
              <a:t>trading</a:t>
            </a:r>
            <a:r>
              <a:rPr lang="de-DE" baseline="0" dirty="0" smtClean="0"/>
              <a:t>, </a:t>
            </a:r>
            <a:r>
              <a:rPr lang="de-DE" baseline="0" dirty="0" err="1" smtClean="0"/>
              <a:t>as</a:t>
            </a:r>
            <a:r>
              <a:rPr lang="de-DE" baseline="0" dirty="0" smtClean="0"/>
              <a:t> </a:t>
            </a:r>
            <a:r>
              <a:rPr lang="de-DE" baseline="0" dirty="0" err="1" smtClean="0"/>
              <a:t>consignments</a:t>
            </a:r>
            <a:r>
              <a:rPr lang="de-DE" baseline="0" dirty="0" smtClean="0"/>
              <a:t> </a:t>
            </a:r>
            <a:r>
              <a:rPr lang="de-DE" baseline="0" dirty="0" err="1" smtClean="0"/>
              <a:t>are</a:t>
            </a:r>
            <a:r>
              <a:rPr lang="de-DE" baseline="0" dirty="0" smtClean="0"/>
              <a:t> </a:t>
            </a:r>
            <a:r>
              <a:rPr lang="de-DE" baseline="0" dirty="0" err="1" smtClean="0"/>
              <a:t>delivered</a:t>
            </a:r>
            <a:r>
              <a:rPr lang="de-DE" baseline="0" dirty="0" smtClean="0"/>
              <a:t> </a:t>
            </a:r>
            <a:r>
              <a:rPr lang="de-DE" baseline="0" dirty="0" err="1" smtClean="0"/>
              <a:t>collectively</a:t>
            </a:r>
            <a:r>
              <a:rPr lang="de-DE" baseline="0" dirty="0" smtClean="0"/>
              <a:t>. </a:t>
            </a:r>
          </a:p>
          <a:p>
            <a:endParaRPr lang="de-DE" baseline="0" dirty="0" smtClean="0"/>
          </a:p>
          <a:p>
            <a:r>
              <a:rPr lang="de-DE" baseline="0" dirty="0" smtClean="0"/>
              <a:t>The CO2 </a:t>
            </a:r>
            <a:r>
              <a:rPr lang="de-DE" baseline="0" dirty="0" err="1" smtClean="0"/>
              <a:t>emission</a:t>
            </a:r>
            <a:r>
              <a:rPr lang="de-DE" baseline="0" dirty="0" smtClean="0"/>
              <a:t> </a:t>
            </a:r>
            <a:r>
              <a:rPr lang="de-DE" baseline="0" dirty="0" err="1" smtClean="0"/>
              <a:t>when</a:t>
            </a:r>
            <a:r>
              <a:rPr lang="de-DE" baseline="0" dirty="0" smtClean="0"/>
              <a:t> </a:t>
            </a:r>
            <a:r>
              <a:rPr lang="de-DE" baseline="0" dirty="0" err="1" smtClean="0"/>
              <a:t>shipping</a:t>
            </a:r>
            <a:r>
              <a:rPr lang="de-DE" baseline="0" dirty="0" smtClean="0"/>
              <a:t> a </a:t>
            </a:r>
            <a:r>
              <a:rPr lang="de-DE" baseline="0" dirty="0" err="1" smtClean="0"/>
              <a:t>small</a:t>
            </a:r>
            <a:r>
              <a:rPr lang="de-DE" baseline="0" dirty="0" smtClean="0"/>
              <a:t> item such </a:t>
            </a:r>
            <a:r>
              <a:rPr lang="de-DE" baseline="0" dirty="0" err="1" smtClean="0"/>
              <a:t>as</a:t>
            </a:r>
            <a:r>
              <a:rPr lang="de-DE" baseline="0" dirty="0" smtClean="0"/>
              <a:t> a mobile </a:t>
            </a:r>
            <a:r>
              <a:rPr lang="de-DE" baseline="0" dirty="0" err="1" smtClean="0"/>
              <a:t>phone</a:t>
            </a:r>
            <a:r>
              <a:rPr lang="de-DE" baseline="0" dirty="0" smtClean="0"/>
              <a:t> </a:t>
            </a:r>
            <a:r>
              <a:rPr lang="de-DE" baseline="0" dirty="0" err="1" smtClean="0"/>
              <a:t>is</a:t>
            </a:r>
            <a:r>
              <a:rPr lang="de-DE" baseline="0" dirty="0" smtClean="0"/>
              <a:t> 310 g – minus 35% </a:t>
            </a:r>
            <a:r>
              <a:rPr lang="de-DE" baseline="0" dirty="0" err="1" smtClean="0"/>
              <a:t>compared</a:t>
            </a:r>
            <a:r>
              <a:rPr lang="de-DE" baseline="0" dirty="0" smtClean="0"/>
              <a:t> </a:t>
            </a:r>
            <a:r>
              <a:rPr lang="de-DE" baseline="0" dirty="0" err="1" smtClean="0"/>
              <a:t>to</a:t>
            </a:r>
            <a:r>
              <a:rPr lang="de-DE" baseline="0" dirty="0" smtClean="0"/>
              <a:t> a </a:t>
            </a:r>
            <a:r>
              <a:rPr lang="de-DE" baseline="0" dirty="0" err="1" smtClean="0"/>
              <a:t>stationary</a:t>
            </a:r>
            <a:r>
              <a:rPr lang="de-DE" baseline="0" dirty="0" smtClean="0"/>
              <a:t> </a:t>
            </a:r>
            <a:r>
              <a:rPr lang="de-DE" baseline="0" dirty="0" err="1" smtClean="0"/>
              <a:t>purchase</a:t>
            </a:r>
            <a:r>
              <a:rPr lang="de-DE" baseline="0" dirty="0" smtClean="0"/>
              <a:t>. </a:t>
            </a:r>
            <a:r>
              <a:rPr lang="de-DE" baseline="0" dirty="0" err="1" smtClean="0"/>
              <a:t>For</a:t>
            </a:r>
            <a:r>
              <a:rPr lang="de-DE" baseline="0" dirty="0" smtClean="0"/>
              <a:t> large </a:t>
            </a:r>
            <a:r>
              <a:rPr lang="de-DE" baseline="0" dirty="0" err="1" smtClean="0"/>
              <a:t>items</a:t>
            </a:r>
            <a:r>
              <a:rPr lang="de-DE" baseline="0" dirty="0" smtClean="0"/>
              <a:t>, </a:t>
            </a:r>
            <a:r>
              <a:rPr lang="de-DE" baseline="0" dirty="0" err="1" smtClean="0"/>
              <a:t>the</a:t>
            </a:r>
            <a:r>
              <a:rPr lang="de-DE" baseline="0" dirty="0" smtClean="0"/>
              <a:t> </a:t>
            </a:r>
            <a:r>
              <a:rPr lang="de-DE" baseline="0" dirty="0" err="1" smtClean="0"/>
              <a:t>value</a:t>
            </a:r>
            <a:r>
              <a:rPr lang="de-DE" baseline="0" dirty="0" smtClean="0"/>
              <a:t> </a:t>
            </a:r>
            <a:r>
              <a:rPr lang="de-DE" baseline="0" dirty="0" err="1" smtClean="0"/>
              <a:t>amounts</a:t>
            </a:r>
            <a:r>
              <a:rPr lang="de-DE" baseline="0" dirty="0" smtClean="0"/>
              <a:t> </a:t>
            </a:r>
            <a:r>
              <a:rPr lang="de-DE" baseline="0" dirty="0" err="1" smtClean="0"/>
              <a:t>to</a:t>
            </a:r>
            <a:r>
              <a:rPr lang="de-DE" baseline="0" dirty="0" smtClean="0"/>
              <a:t> </a:t>
            </a:r>
            <a:r>
              <a:rPr lang="de-DE" baseline="0" dirty="0" err="1" smtClean="0"/>
              <a:t>approximately</a:t>
            </a:r>
            <a:r>
              <a:rPr lang="de-DE" baseline="0" dirty="0" smtClean="0"/>
              <a:t> 8 kg. The </a:t>
            </a:r>
            <a:r>
              <a:rPr lang="de-DE" baseline="0" dirty="0" err="1" smtClean="0"/>
              <a:t>advantage</a:t>
            </a:r>
            <a:r>
              <a:rPr lang="de-DE" baseline="0" dirty="0" smtClean="0"/>
              <a:t> </a:t>
            </a:r>
            <a:r>
              <a:rPr lang="de-DE" baseline="0" dirty="0" err="1" smtClean="0"/>
              <a:t>of</a:t>
            </a:r>
            <a:r>
              <a:rPr lang="de-DE" baseline="0" dirty="0" smtClean="0"/>
              <a:t> online </a:t>
            </a:r>
            <a:r>
              <a:rPr lang="de-DE" baseline="0" dirty="0" err="1" smtClean="0"/>
              <a:t>purchasing</a:t>
            </a:r>
            <a:r>
              <a:rPr lang="de-DE" baseline="0" dirty="0" smtClean="0"/>
              <a:t> </a:t>
            </a:r>
            <a:r>
              <a:rPr lang="de-DE" baseline="0" dirty="0" err="1" smtClean="0"/>
              <a:t>is</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services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bundled</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the</a:t>
            </a:r>
            <a:r>
              <a:rPr lang="de-DE" baseline="0" dirty="0" smtClean="0"/>
              <a:t> </a:t>
            </a:r>
            <a:r>
              <a:rPr lang="de-DE" baseline="0" dirty="0" err="1" smtClean="0"/>
              <a:t>transports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used</a:t>
            </a:r>
            <a:r>
              <a:rPr lang="de-DE" baseline="0" dirty="0" smtClean="0"/>
              <a:t> </a:t>
            </a:r>
            <a:r>
              <a:rPr lang="de-DE" baseline="0" dirty="0" err="1" smtClean="0"/>
              <a:t>relatively</a:t>
            </a:r>
            <a:r>
              <a:rPr lang="de-DE" baseline="0" dirty="0" smtClean="0"/>
              <a:t> </a:t>
            </a:r>
            <a:r>
              <a:rPr lang="de-DE" baseline="0" dirty="0" err="1" smtClean="0"/>
              <a:t>efficiently</a:t>
            </a:r>
            <a:r>
              <a:rPr lang="de-DE" baseline="0" dirty="0" smtClean="0"/>
              <a:t>. In </a:t>
            </a:r>
            <a:r>
              <a:rPr lang="de-DE" baseline="0" dirty="0" err="1" smtClean="0"/>
              <a:t>one</a:t>
            </a:r>
            <a:r>
              <a:rPr lang="de-DE" baseline="0" dirty="0" smtClean="0"/>
              <a:t> tour,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approximately</a:t>
            </a:r>
            <a:r>
              <a:rPr lang="de-DE" baseline="0" dirty="0" smtClean="0"/>
              <a:t> 97.4 </a:t>
            </a:r>
            <a:r>
              <a:rPr lang="de-DE" baseline="0" dirty="0" err="1" smtClean="0"/>
              <a:t>broadcasts</a:t>
            </a:r>
            <a:r>
              <a:rPr lang="de-DE" baseline="0" dirty="0" smtClean="0"/>
              <a:t> </a:t>
            </a:r>
            <a:r>
              <a:rPr lang="de-DE" baseline="0" dirty="0" err="1" smtClean="0"/>
              <a:t>are</a:t>
            </a:r>
            <a:r>
              <a:rPr lang="de-DE" baseline="0" dirty="0" smtClean="0"/>
              <a:t> </a:t>
            </a:r>
            <a:r>
              <a:rPr lang="de-DE" baseline="0" dirty="0" err="1" smtClean="0"/>
              <a:t>combined</a:t>
            </a:r>
            <a:r>
              <a:rPr lang="de-DE" baseline="0" dirty="0" smtClean="0"/>
              <a:t>. </a:t>
            </a:r>
          </a:p>
          <a:p>
            <a:r>
              <a:rPr lang="de-DE" baseline="0" dirty="0" err="1" smtClean="0"/>
              <a:t>However</a:t>
            </a:r>
            <a:r>
              <a:rPr lang="de-DE" baseline="0" dirty="0" smtClean="0"/>
              <a:t>, CO2 </a:t>
            </a:r>
            <a:r>
              <a:rPr lang="de-DE" baseline="0" dirty="0" err="1" smtClean="0"/>
              <a:t>emissions</a:t>
            </a:r>
            <a:r>
              <a:rPr lang="de-DE" baseline="0" dirty="0" smtClean="0"/>
              <a:t> </a:t>
            </a:r>
            <a:r>
              <a:rPr lang="de-DE" baseline="0" dirty="0" err="1" smtClean="0"/>
              <a:t>are</a:t>
            </a:r>
            <a:r>
              <a:rPr lang="de-DE" baseline="0" dirty="0" smtClean="0"/>
              <a:t> </a:t>
            </a:r>
            <a:r>
              <a:rPr lang="de-DE" baseline="0" dirty="0" err="1" smtClean="0"/>
              <a:t>very</a:t>
            </a:r>
            <a:r>
              <a:rPr lang="de-DE" baseline="0" dirty="0" smtClean="0"/>
              <a:t> </a:t>
            </a:r>
            <a:r>
              <a:rPr lang="de-DE" baseline="0" dirty="0" err="1" smtClean="0"/>
              <a:t>dependent</a:t>
            </a:r>
            <a:r>
              <a:rPr lang="de-DE" baseline="0" dirty="0" smtClean="0"/>
              <a:t> on </a:t>
            </a:r>
            <a:r>
              <a:rPr lang="de-DE" baseline="0" dirty="0" err="1" smtClean="0"/>
              <a:t>the</a:t>
            </a:r>
            <a:r>
              <a:rPr lang="de-DE" baseline="0" dirty="0" smtClean="0"/>
              <a:t> </a:t>
            </a:r>
            <a:r>
              <a:rPr lang="de-DE" baseline="0" dirty="0" err="1" smtClean="0"/>
              <a:t>shipping</a:t>
            </a:r>
            <a:r>
              <a:rPr lang="de-DE" baseline="0" dirty="0" smtClean="0"/>
              <a:t> </a:t>
            </a:r>
            <a:r>
              <a:rPr lang="de-DE" baseline="0" dirty="0" err="1" smtClean="0"/>
              <a:t>method</a:t>
            </a:r>
            <a:r>
              <a:rPr lang="de-DE" baseline="0" dirty="0" smtClean="0"/>
              <a:t>: </a:t>
            </a:r>
          </a:p>
          <a:p>
            <a:pPr marL="171450" indent="-171450">
              <a:buFont typeface="Arial" panose="020B0604020202020204" pitchFamily="34" charset="0"/>
              <a:buChar char="•"/>
            </a:pPr>
            <a:r>
              <a:rPr lang="de-DE" baseline="0" dirty="0" err="1" smtClean="0"/>
              <a:t>If</a:t>
            </a:r>
            <a:r>
              <a:rPr lang="de-DE" baseline="0" dirty="0" smtClean="0"/>
              <a:t> express </a:t>
            </a:r>
            <a:r>
              <a:rPr lang="de-DE" baseline="0" dirty="0" err="1" smtClean="0"/>
              <a:t>delivery</a:t>
            </a:r>
            <a:r>
              <a:rPr lang="de-DE" baseline="0" dirty="0" smtClean="0"/>
              <a:t> </a:t>
            </a:r>
            <a:r>
              <a:rPr lang="de-DE" baseline="0" dirty="0" err="1" smtClean="0"/>
              <a:t>is</a:t>
            </a:r>
            <a:r>
              <a:rPr lang="de-DE" baseline="0" dirty="0" smtClean="0"/>
              <a:t> </a:t>
            </a:r>
            <a:r>
              <a:rPr lang="de-DE" baseline="0" dirty="0" err="1" smtClean="0"/>
              <a:t>chosen</a:t>
            </a:r>
            <a:r>
              <a:rPr lang="de-DE" baseline="0" dirty="0" smtClean="0"/>
              <a:t>, </a:t>
            </a:r>
            <a:r>
              <a:rPr lang="de-DE" baseline="0" dirty="0" err="1" smtClean="0"/>
              <a:t>transport</a:t>
            </a:r>
            <a:r>
              <a:rPr lang="de-DE" baseline="0" dirty="0" smtClean="0"/>
              <a:t> must </a:t>
            </a:r>
            <a:r>
              <a:rPr lang="de-DE" baseline="0" dirty="0" err="1" smtClean="0"/>
              <a:t>be</a:t>
            </a:r>
            <a:r>
              <a:rPr lang="de-DE" baseline="0" dirty="0" smtClean="0"/>
              <a:t> </a:t>
            </a:r>
            <a:r>
              <a:rPr lang="de-DE" baseline="0" dirty="0" err="1" smtClean="0"/>
              <a:t>organized</a:t>
            </a:r>
            <a:r>
              <a:rPr lang="de-DE" baseline="0" dirty="0" smtClean="0"/>
              <a:t> </a:t>
            </a:r>
            <a:r>
              <a:rPr lang="de-DE" baseline="0" dirty="0" err="1" smtClean="0"/>
              <a:t>more</a:t>
            </a:r>
            <a:r>
              <a:rPr lang="de-DE" baseline="0" dirty="0" smtClean="0"/>
              <a:t> </a:t>
            </a:r>
            <a:r>
              <a:rPr lang="de-DE" baseline="0" dirty="0" err="1" smtClean="0"/>
              <a:t>quickly</a:t>
            </a:r>
            <a:r>
              <a:rPr lang="de-DE" baseline="0" dirty="0" smtClean="0"/>
              <a:t>, </a:t>
            </a:r>
            <a:r>
              <a:rPr lang="de-DE" baseline="0" dirty="0" err="1" smtClean="0"/>
              <a:t>which</a:t>
            </a:r>
            <a:r>
              <a:rPr lang="de-DE" baseline="0" dirty="0" smtClean="0"/>
              <a:t> </a:t>
            </a:r>
            <a:r>
              <a:rPr lang="de-DE" baseline="0" dirty="0" err="1" smtClean="0"/>
              <a:t>reduces</a:t>
            </a:r>
            <a:r>
              <a:rPr lang="de-DE" baseline="0" dirty="0" smtClean="0"/>
              <a:t> </a:t>
            </a:r>
            <a:r>
              <a:rPr lang="de-DE" baseline="0" dirty="0" err="1" smtClean="0"/>
              <a:t>the</a:t>
            </a:r>
            <a:r>
              <a:rPr lang="de-DE" baseline="0" dirty="0" smtClean="0"/>
              <a:t> </a:t>
            </a:r>
            <a:r>
              <a:rPr lang="de-DE" baseline="0" dirty="0" err="1" smtClean="0"/>
              <a:t>possibility</a:t>
            </a:r>
            <a:r>
              <a:rPr lang="de-DE" baseline="0" dirty="0" smtClean="0"/>
              <a:t> </a:t>
            </a:r>
            <a:r>
              <a:rPr lang="de-DE" baseline="0" dirty="0" err="1" smtClean="0"/>
              <a:t>of</a:t>
            </a:r>
            <a:r>
              <a:rPr lang="de-DE" baseline="0" dirty="0" smtClean="0"/>
              <a:t> </a:t>
            </a:r>
            <a:r>
              <a:rPr lang="de-DE" baseline="0" dirty="0" err="1" smtClean="0"/>
              <a:t>bundling</a:t>
            </a:r>
            <a:r>
              <a:rPr lang="de-DE" baseline="0" dirty="0" smtClean="0"/>
              <a:t>. </a:t>
            </a:r>
          </a:p>
          <a:p>
            <a:pPr marL="171450" indent="-171450">
              <a:buFont typeface="Arial" panose="020B0604020202020204" pitchFamily="34" charset="0"/>
              <a:buChar char="•"/>
            </a:pPr>
            <a:r>
              <a:rPr lang="de-DE" baseline="0" dirty="0" err="1" smtClean="0"/>
              <a:t>When</a:t>
            </a:r>
            <a:r>
              <a:rPr lang="de-DE" baseline="0" dirty="0" smtClean="0"/>
              <a:t> </a:t>
            </a:r>
            <a:r>
              <a:rPr lang="de-DE" baseline="0" dirty="0" err="1" smtClean="0"/>
              <a:t>delivering</a:t>
            </a:r>
            <a:r>
              <a:rPr lang="de-DE" baseline="0" dirty="0" smtClean="0"/>
              <a:t> </a:t>
            </a:r>
            <a:r>
              <a:rPr lang="de-DE" baseline="0" dirty="0" err="1" smtClean="0"/>
              <a:t>to</a:t>
            </a:r>
            <a:r>
              <a:rPr lang="de-DE" baseline="0" dirty="0" smtClean="0"/>
              <a:t> a </a:t>
            </a:r>
            <a:r>
              <a:rPr lang="de-DE" baseline="0" dirty="0" err="1" smtClean="0"/>
              <a:t>parcel</a:t>
            </a:r>
            <a:r>
              <a:rPr lang="de-DE" baseline="0" dirty="0" smtClean="0"/>
              <a:t> </a:t>
            </a:r>
            <a:r>
              <a:rPr lang="de-DE" baseline="0" dirty="0" err="1" smtClean="0"/>
              <a:t>station</a:t>
            </a:r>
            <a:r>
              <a:rPr lang="de-DE" baseline="0" dirty="0" smtClean="0"/>
              <a:t>, </a:t>
            </a:r>
            <a:r>
              <a:rPr lang="de-DE" baseline="0" dirty="0" err="1" smtClean="0"/>
              <a:t>the</a:t>
            </a:r>
            <a:r>
              <a:rPr lang="de-DE" baseline="0" dirty="0" smtClean="0"/>
              <a:t> </a:t>
            </a:r>
            <a:r>
              <a:rPr lang="de-DE" baseline="0" dirty="0" err="1" smtClean="0"/>
              <a:t>customer</a:t>
            </a:r>
            <a:r>
              <a:rPr lang="de-DE" baseline="0" dirty="0" smtClean="0"/>
              <a:t> </a:t>
            </a:r>
            <a:r>
              <a:rPr lang="de-DE" baseline="0" dirty="0" err="1" smtClean="0"/>
              <a:t>has</a:t>
            </a:r>
            <a:r>
              <a:rPr lang="de-DE" baseline="0" dirty="0" smtClean="0"/>
              <a:t> </a:t>
            </a:r>
            <a:r>
              <a:rPr lang="de-DE" baseline="0" dirty="0" err="1" smtClean="0"/>
              <a:t>to</a:t>
            </a:r>
            <a:r>
              <a:rPr lang="de-DE" baseline="0" dirty="0" smtClean="0"/>
              <a:t> </a:t>
            </a:r>
            <a:r>
              <a:rPr lang="de-DE" baseline="0" dirty="0" err="1" smtClean="0"/>
              <a:t>cover</a:t>
            </a:r>
            <a:r>
              <a:rPr lang="de-DE" baseline="0" dirty="0" smtClean="0"/>
              <a:t> </a:t>
            </a:r>
            <a:r>
              <a:rPr lang="de-DE" baseline="0" dirty="0" err="1" smtClean="0"/>
              <a:t>the</a:t>
            </a:r>
            <a:r>
              <a:rPr lang="de-DE" baseline="0" dirty="0" smtClean="0"/>
              <a:t> last </a:t>
            </a:r>
            <a:r>
              <a:rPr lang="de-DE" baseline="0" dirty="0" err="1" smtClean="0"/>
              <a:t>mile</a:t>
            </a:r>
            <a:r>
              <a:rPr lang="de-DE" baseline="0" dirty="0" smtClean="0"/>
              <a:t> </a:t>
            </a:r>
            <a:r>
              <a:rPr lang="de-DE" baseline="0" dirty="0" err="1" smtClean="0"/>
              <a:t>herself</a:t>
            </a:r>
            <a:r>
              <a:rPr lang="de-DE" baseline="0" dirty="0" smtClean="0"/>
              <a:t>/</a:t>
            </a:r>
            <a:r>
              <a:rPr lang="de-DE" baseline="0" dirty="0" err="1" smtClean="0"/>
              <a:t>himself</a:t>
            </a:r>
            <a:r>
              <a:rPr lang="de-DE" baseline="0" dirty="0" smtClean="0"/>
              <a:t>, </a:t>
            </a:r>
            <a:r>
              <a:rPr lang="de-DE" baseline="0" dirty="0" err="1" smtClean="0"/>
              <a:t>which</a:t>
            </a:r>
            <a:r>
              <a:rPr lang="de-DE" baseline="0" dirty="0" smtClean="0"/>
              <a:t> in turn </a:t>
            </a:r>
            <a:r>
              <a:rPr lang="de-DE" baseline="0" dirty="0" err="1" smtClean="0"/>
              <a:t>results</a:t>
            </a:r>
            <a:r>
              <a:rPr lang="de-DE" baseline="0" dirty="0" smtClean="0"/>
              <a:t> in CO2 </a:t>
            </a:r>
            <a:r>
              <a:rPr lang="de-DE" baseline="0" dirty="0" err="1" smtClean="0"/>
              <a:t>emissions</a:t>
            </a:r>
            <a:r>
              <a:rPr lang="de-DE" baseline="0" dirty="0" smtClean="0"/>
              <a:t> due </a:t>
            </a:r>
            <a:r>
              <a:rPr lang="de-DE" baseline="0" dirty="0" err="1" smtClean="0"/>
              <a:t>to</a:t>
            </a:r>
            <a:r>
              <a:rPr lang="de-DE" baseline="0" dirty="0" smtClean="0"/>
              <a:t> </a:t>
            </a:r>
            <a:r>
              <a:rPr lang="de-DE" baseline="0" dirty="0" err="1" smtClean="0"/>
              <a:t>the</a:t>
            </a:r>
            <a:r>
              <a:rPr lang="de-DE" baseline="0" dirty="0" smtClean="0"/>
              <a:t> individual </a:t>
            </a:r>
            <a:r>
              <a:rPr lang="de-DE" baseline="0" dirty="0" err="1" smtClean="0"/>
              <a:t>transport</a:t>
            </a:r>
            <a:r>
              <a:rPr lang="de-DE" baseline="0" dirty="0" smtClean="0"/>
              <a:t> </a:t>
            </a:r>
            <a:r>
              <a:rPr lang="de-DE" baseline="0" dirty="0" err="1" smtClean="0"/>
              <a:t>service</a:t>
            </a:r>
            <a:r>
              <a:rPr lang="de-DE" baseline="0" dirty="0" smtClean="0"/>
              <a:t>. </a:t>
            </a:r>
          </a:p>
          <a:p>
            <a:pPr marL="171450" indent="-171450">
              <a:buFont typeface="Arial" panose="020B0604020202020204" pitchFamily="34" charset="0"/>
              <a:buChar char="•"/>
            </a:pPr>
            <a:r>
              <a:rPr lang="de-DE" baseline="0" dirty="0" smtClean="0"/>
              <a:t>In </a:t>
            </a:r>
            <a:r>
              <a:rPr lang="de-DE" baseline="0" dirty="0" err="1" smtClean="0"/>
              <a:t>case</a:t>
            </a:r>
            <a:r>
              <a:rPr lang="de-DE" baseline="0" dirty="0" smtClean="0"/>
              <a:t> </a:t>
            </a:r>
            <a:r>
              <a:rPr lang="de-DE" baseline="0" dirty="0" err="1" smtClean="0"/>
              <a:t>of</a:t>
            </a:r>
            <a:r>
              <a:rPr lang="de-DE" baseline="0" dirty="0" smtClean="0"/>
              <a:t> </a:t>
            </a:r>
            <a:r>
              <a:rPr lang="de-DE" baseline="0" dirty="0" err="1" smtClean="0"/>
              <a:t>home</a:t>
            </a:r>
            <a:r>
              <a:rPr lang="de-DE" baseline="0" dirty="0" smtClean="0"/>
              <a:t> </a:t>
            </a:r>
            <a:r>
              <a:rPr lang="de-DE" baseline="0" dirty="0" err="1" smtClean="0"/>
              <a:t>delivery</a:t>
            </a:r>
            <a:r>
              <a:rPr lang="de-DE" baseline="0" dirty="0" smtClean="0"/>
              <a:t>, </a:t>
            </a:r>
            <a:r>
              <a:rPr lang="de-DE" baseline="0" dirty="0" err="1" smtClean="0"/>
              <a:t>there</a:t>
            </a:r>
            <a:r>
              <a:rPr lang="de-DE" baseline="0" dirty="0" smtClean="0"/>
              <a:t> </a:t>
            </a:r>
            <a:r>
              <a:rPr lang="de-DE" baseline="0" dirty="0" err="1" smtClean="0"/>
              <a:t>is</a:t>
            </a:r>
            <a:r>
              <a:rPr lang="de-DE" baseline="0" dirty="0" smtClean="0"/>
              <a:t> </a:t>
            </a:r>
            <a:r>
              <a:rPr lang="de-DE" baseline="0" dirty="0" err="1" smtClean="0"/>
              <a:t>the</a:t>
            </a:r>
            <a:r>
              <a:rPr lang="de-DE" baseline="0" dirty="0" smtClean="0"/>
              <a:t> </a:t>
            </a:r>
            <a:r>
              <a:rPr lang="de-DE" baseline="0" dirty="0" err="1" smtClean="0"/>
              <a:t>possiblity</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customer</a:t>
            </a:r>
            <a:r>
              <a:rPr lang="de-DE" baseline="0" dirty="0" smtClean="0"/>
              <a:t> </a:t>
            </a:r>
            <a:r>
              <a:rPr lang="de-DE" baseline="0" dirty="0" err="1" smtClean="0"/>
              <a:t>is</a:t>
            </a:r>
            <a:r>
              <a:rPr lang="de-DE" baseline="0" dirty="0" smtClean="0"/>
              <a:t> not </a:t>
            </a:r>
            <a:r>
              <a:rPr lang="de-DE" baseline="0" dirty="0" err="1" smtClean="0"/>
              <a:t>present</a:t>
            </a:r>
            <a:r>
              <a:rPr lang="de-DE" baseline="0" dirty="0" smtClean="0"/>
              <a:t>, </a:t>
            </a:r>
            <a:r>
              <a:rPr lang="de-DE" baseline="0" dirty="0" err="1" smtClean="0"/>
              <a:t>which</a:t>
            </a:r>
            <a:r>
              <a:rPr lang="de-DE" baseline="0" dirty="0" smtClean="0"/>
              <a:t> </a:t>
            </a:r>
            <a:r>
              <a:rPr lang="de-DE" baseline="0" dirty="0" err="1" smtClean="0"/>
              <a:t>may</a:t>
            </a:r>
            <a:r>
              <a:rPr lang="de-DE" baseline="0" dirty="0" smtClean="0"/>
              <a:t> </a:t>
            </a:r>
            <a:r>
              <a:rPr lang="de-DE" baseline="0" dirty="0" err="1" smtClean="0"/>
              <a:t>require</a:t>
            </a:r>
            <a:r>
              <a:rPr lang="de-DE" baseline="0" dirty="0" smtClean="0"/>
              <a:t> </a:t>
            </a:r>
            <a:r>
              <a:rPr lang="de-DE" baseline="0" dirty="0" err="1" smtClean="0"/>
              <a:t>further</a:t>
            </a:r>
            <a:r>
              <a:rPr lang="de-DE" baseline="0" dirty="0" smtClean="0"/>
              <a:t> </a:t>
            </a:r>
            <a:r>
              <a:rPr lang="de-DE" baseline="0" dirty="0" err="1" smtClean="0"/>
              <a:t>delivery</a:t>
            </a:r>
            <a:r>
              <a:rPr lang="de-DE" baseline="0" dirty="0" smtClean="0"/>
              <a:t> </a:t>
            </a:r>
            <a:r>
              <a:rPr lang="de-DE" baseline="0" dirty="0" err="1" smtClean="0"/>
              <a:t>attempts</a:t>
            </a:r>
            <a:r>
              <a:rPr lang="de-DE" baseline="0" dirty="0" smtClean="0"/>
              <a:t> </a:t>
            </a:r>
            <a:r>
              <a:rPr lang="de-DE" baseline="0" dirty="0" err="1" smtClean="0"/>
              <a:t>or</a:t>
            </a:r>
            <a:r>
              <a:rPr lang="de-DE" baseline="0" dirty="0" smtClean="0"/>
              <a:t> </a:t>
            </a:r>
            <a:r>
              <a:rPr lang="de-DE" baseline="0" dirty="0" err="1" smtClean="0"/>
              <a:t>shipping</a:t>
            </a:r>
            <a:r>
              <a:rPr lang="de-DE" baseline="0" dirty="0" smtClean="0"/>
              <a:t> </a:t>
            </a:r>
            <a:r>
              <a:rPr lang="de-DE" baseline="0" dirty="0" err="1" smtClean="0"/>
              <a:t>to</a:t>
            </a:r>
            <a:r>
              <a:rPr lang="de-DE" baseline="0" dirty="0" smtClean="0"/>
              <a:t> a </a:t>
            </a:r>
            <a:r>
              <a:rPr lang="de-DE" baseline="0" dirty="0" err="1" smtClean="0"/>
              <a:t>parcel</a:t>
            </a:r>
            <a:r>
              <a:rPr lang="de-DE" baseline="0" dirty="0" smtClean="0"/>
              <a:t> </a:t>
            </a:r>
            <a:r>
              <a:rPr lang="de-DE" baseline="0" dirty="0" err="1" smtClean="0"/>
              <a:t>station</a:t>
            </a:r>
            <a:r>
              <a:rPr lang="de-DE" baseline="0" dirty="0" smtClean="0"/>
              <a:t>. </a:t>
            </a:r>
          </a:p>
          <a:p>
            <a:r>
              <a:rPr lang="de-DE" baseline="0" dirty="0" smtClean="0"/>
              <a:t> </a:t>
            </a:r>
          </a:p>
          <a:p>
            <a:r>
              <a:rPr lang="de-DE" baseline="0" dirty="0" err="1" smtClean="0"/>
              <a:t>Sources</a:t>
            </a:r>
            <a:r>
              <a:rPr lang="de-DE"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t>Deutsches </a:t>
            </a:r>
            <a:r>
              <a:rPr lang="de-DE" sz="1600" baseline="0" dirty="0" err="1" smtClean="0"/>
              <a:t>CleanTechInstitut</a:t>
            </a:r>
            <a:r>
              <a:rPr lang="de-DE" sz="1600" baseline="0" dirty="0" smtClean="0"/>
              <a:t> (DCTI), „ Klimafreundlich einkaufen. Eine vergleichende Betrachtung von Onlinehandel und stationärem Einzelhandel“ (2015), p</a:t>
            </a:r>
            <a:r>
              <a:rPr lang="de-DE" sz="1600" dirty="0" smtClean="0"/>
              <a:t>.23ff</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baseline="0" dirty="0" smtClean="0"/>
              <a:t>Online: http://www.dcti.de/fileadmin/pdfs_dcti/DCTI_Studien/Studie_Klimafreundlich_Einkaufen_WEB.pdf</a:t>
            </a:r>
          </a:p>
          <a:p>
            <a:endParaRPr lang="de-DE"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dirty="0" smtClean="0"/>
              <a:t>“</a:t>
            </a:r>
            <a:r>
              <a:rPr lang="en-GB" sz="1600" dirty="0" err="1" smtClean="0"/>
              <a:t>Studie</a:t>
            </a:r>
            <a:r>
              <a:rPr lang="en-GB" sz="1600" dirty="0" smtClean="0"/>
              <a:t>: Online-Handel</a:t>
            </a:r>
            <a:r>
              <a:rPr lang="en-GB" sz="1600" baseline="0" dirty="0" smtClean="0"/>
              <a:t> </a:t>
            </a:r>
            <a:r>
              <a:rPr lang="en-GB" sz="1600" baseline="0" dirty="0" err="1" smtClean="0"/>
              <a:t>klimafreundlicher</a:t>
            </a:r>
            <a:r>
              <a:rPr lang="en-GB" sz="1600" baseline="0" dirty="0" smtClean="0"/>
              <a:t> </a:t>
            </a:r>
            <a:r>
              <a:rPr lang="en-GB" sz="1600" baseline="0" dirty="0" err="1" smtClean="0"/>
              <a:t>als</a:t>
            </a:r>
            <a:r>
              <a:rPr lang="en-GB" sz="1600" baseline="0" dirty="0" smtClean="0"/>
              <a:t> </a:t>
            </a:r>
            <a:r>
              <a:rPr lang="en-GB" sz="1600" baseline="0" dirty="0" err="1" smtClean="0"/>
              <a:t>stationärer</a:t>
            </a:r>
            <a:r>
              <a:rPr lang="en-GB" sz="1600" baseline="0" dirty="0" smtClean="0"/>
              <a:t> Handel”. Online</a:t>
            </a:r>
            <a:r>
              <a:rPr lang="en-GB" sz="1600" dirty="0" smtClean="0"/>
              <a:t>: https://www.onlinehaendler-news.de/handel/studien/19828-online-handel-klimafreundlich.html </a:t>
            </a:r>
            <a:r>
              <a:rPr lang="en-GB" sz="1600" u="none" kern="1200" baseline="0" dirty="0" smtClean="0">
                <a:solidFill>
                  <a:schemeClr val="tx1"/>
                </a:solidFill>
                <a:effectLst/>
                <a:latin typeface="+mn-lt"/>
                <a:ea typeface="+mn-ea"/>
                <a:cs typeface="+mn-cs"/>
              </a:rPr>
              <a:t>[04.08.2016]</a:t>
            </a:r>
            <a:endParaRPr lang="en-GB" sz="16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DE" sz="16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600" dirty="0" smtClean="0"/>
              <a:t>„Ist Online-Shopping</a:t>
            </a:r>
            <a:r>
              <a:rPr lang="de-DE" sz="1600" baseline="0" dirty="0" smtClean="0"/>
              <a:t> schlecht?“. URL</a:t>
            </a:r>
            <a:r>
              <a:rPr lang="de-DE" sz="1600" dirty="0" smtClean="0"/>
              <a:t>: </a:t>
            </a:r>
            <a:r>
              <a:rPr lang="de-DE" sz="1600" u="sng" kern="1200" dirty="0" smtClean="0">
                <a:solidFill>
                  <a:schemeClr val="tx1"/>
                </a:solidFill>
                <a:effectLst/>
                <a:latin typeface="+mn-lt"/>
                <a:ea typeface="+mn-ea"/>
                <a:cs typeface="+mn-cs"/>
                <a:hlinkClick r:id="rId3"/>
              </a:rPr>
              <a:t>http://www.jetzt.de/lexikon/ist-online-shopping-schlecht-582714</a:t>
            </a:r>
            <a:r>
              <a:rPr lang="en-GB" sz="1600" u="none" kern="1200" baseline="0" dirty="0" smtClean="0">
                <a:solidFill>
                  <a:schemeClr val="tx1"/>
                </a:solidFill>
                <a:effectLst/>
                <a:latin typeface="+mn-lt"/>
                <a:ea typeface="+mn-ea"/>
                <a:cs typeface="+mn-cs"/>
              </a:rPr>
              <a:t> [04.08.2016]</a:t>
            </a:r>
            <a:endParaRPr lang="en-GB" sz="1600" kern="1200" dirty="0" smtClean="0">
              <a:solidFill>
                <a:schemeClr val="tx1"/>
              </a:solidFill>
              <a:effectLst/>
              <a:latin typeface="+mn-lt"/>
              <a:ea typeface="+mn-ea"/>
              <a:cs typeface="+mn-cs"/>
            </a:endParaRPr>
          </a:p>
          <a:p>
            <a:endParaRPr lang="de-DE" sz="16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33</a:t>
            </a:fld>
            <a:endParaRPr lang="de-AT" dirty="0"/>
          </a:p>
        </p:txBody>
      </p:sp>
    </p:spTree>
    <p:extLst>
      <p:ext uri="{BB962C8B-B14F-4D97-AF65-F5344CB8AC3E}">
        <p14:creationId xmlns:p14="http://schemas.microsoft.com/office/powerpoint/2010/main" val="4810853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dirty="0" err="1" smtClean="0"/>
              <a:t>Various</a:t>
            </a:r>
            <a:r>
              <a:rPr lang="de-DE" dirty="0" smtClean="0"/>
              <a:t> </a:t>
            </a:r>
            <a:r>
              <a:rPr lang="de-DE" dirty="0" err="1" smtClean="0"/>
              <a:t>measures</a:t>
            </a:r>
            <a:r>
              <a:rPr lang="de-DE" dirty="0" smtClean="0"/>
              <a:t> </a:t>
            </a:r>
            <a:r>
              <a:rPr lang="de-DE" dirty="0" err="1" smtClean="0"/>
              <a:t>can</a:t>
            </a:r>
            <a:r>
              <a:rPr lang="de-DE" dirty="0" smtClean="0"/>
              <a:t> </a:t>
            </a:r>
            <a:r>
              <a:rPr lang="de-DE" dirty="0" err="1" smtClean="0"/>
              <a:t>be</a:t>
            </a:r>
            <a:r>
              <a:rPr lang="de-DE" dirty="0" smtClean="0"/>
              <a:t> </a:t>
            </a:r>
            <a:r>
              <a:rPr lang="de-DE" dirty="0" err="1" smtClean="0"/>
              <a:t>identified</a:t>
            </a:r>
            <a:r>
              <a:rPr lang="de-DE" dirty="0" smtClean="0"/>
              <a:t> on </a:t>
            </a:r>
            <a:r>
              <a:rPr lang="de-DE" dirty="0" err="1" smtClean="0"/>
              <a:t>the</a:t>
            </a:r>
            <a:r>
              <a:rPr lang="de-DE" dirty="0" smtClean="0"/>
              <a:t> </a:t>
            </a:r>
            <a:r>
              <a:rPr lang="de-DE" dirty="0" err="1" smtClean="0"/>
              <a:t>part</a:t>
            </a:r>
            <a:r>
              <a:rPr lang="de-DE" dirty="0" smtClean="0"/>
              <a:t> </a:t>
            </a:r>
            <a:r>
              <a:rPr lang="de-DE" dirty="0" err="1" smtClean="0"/>
              <a:t>of</a:t>
            </a:r>
            <a:r>
              <a:rPr lang="de-DE" dirty="0" smtClean="0"/>
              <a:t> </a:t>
            </a:r>
            <a:r>
              <a:rPr lang="de-DE" dirty="0" err="1" smtClean="0"/>
              <a:t>companies</a:t>
            </a:r>
            <a:r>
              <a:rPr lang="de-DE" dirty="0" smtClean="0"/>
              <a:t> </a:t>
            </a:r>
            <a:r>
              <a:rPr lang="de-DE" dirty="0" err="1" smtClean="0"/>
              <a:t>and</a:t>
            </a:r>
            <a:r>
              <a:rPr lang="de-DE" dirty="0" smtClean="0"/>
              <a:t> </a:t>
            </a:r>
            <a:r>
              <a:rPr lang="de-DE" dirty="0" err="1" smtClean="0"/>
              <a:t>politicians</a:t>
            </a:r>
            <a:r>
              <a:rPr lang="de-DE" baseline="0" dirty="0" smtClean="0"/>
              <a:t>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make</a:t>
            </a:r>
            <a:r>
              <a:rPr lang="de-DE" baseline="0" dirty="0" smtClean="0"/>
              <a:t> </a:t>
            </a:r>
            <a:r>
              <a:rPr lang="de-DE" baseline="0" dirty="0" err="1" smtClean="0"/>
              <a:t>purchasing</a:t>
            </a:r>
            <a:r>
              <a:rPr lang="de-DE" baseline="0" dirty="0" smtClean="0"/>
              <a:t> in online </a:t>
            </a:r>
            <a:r>
              <a:rPr lang="de-DE" baseline="0" dirty="0" err="1" smtClean="0"/>
              <a:t>trade</a:t>
            </a:r>
            <a:r>
              <a:rPr lang="de-DE" baseline="0" dirty="0" smtClean="0"/>
              <a:t> </a:t>
            </a:r>
            <a:r>
              <a:rPr lang="de-DE" baseline="0" dirty="0" err="1" smtClean="0"/>
              <a:t>and</a:t>
            </a:r>
            <a:r>
              <a:rPr lang="de-DE" baseline="0" dirty="0" smtClean="0"/>
              <a:t> </a:t>
            </a:r>
            <a:r>
              <a:rPr lang="de-DE" baseline="0" dirty="0" err="1" smtClean="0"/>
              <a:t>stationary</a:t>
            </a:r>
            <a:r>
              <a:rPr lang="de-DE" baseline="0" dirty="0" smtClean="0"/>
              <a:t> </a:t>
            </a:r>
            <a:r>
              <a:rPr lang="de-DE" baseline="0" dirty="0" err="1" smtClean="0"/>
              <a:t>trade</a:t>
            </a:r>
            <a:r>
              <a:rPr lang="de-DE" baseline="0" dirty="0" smtClean="0"/>
              <a:t> </a:t>
            </a:r>
            <a:r>
              <a:rPr lang="de-DE" baseline="0" dirty="0" err="1" smtClean="0"/>
              <a:t>more</a:t>
            </a:r>
            <a:r>
              <a:rPr lang="de-DE" baseline="0" dirty="0" smtClean="0"/>
              <a:t> </a:t>
            </a:r>
            <a:r>
              <a:rPr lang="de-DE" baseline="0" dirty="0" err="1" smtClean="0"/>
              <a:t>sustainable</a:t>
            </a:r>
            <a:r>
              <a:rPr lang="de-DE" baseline="0" dirty="0" smtClean="0"/>
              <a:t>:</a:t>
            </a:r>
          </a:p>
          <a:p>
            <a:endParaRPr lang="de-DE" baseline="0" dirty="0" smtClean="0"/>
          </a:p>
          <a:p>
            <a:r>
              <a:rPr lang="de-DE" baseline="0" dirty="0" smtClean="0"/>
              <a:t>In online </a:t>
            </a:r>
            <a:r>
              <a:rPr lang="de-DE" baseline="0" dirty="0" err="1" smtClean="0"/>
              <a:t>trading</a:t>
            </a:r>
            <a:r>
              <a:rPr lang="de-DE" baseline="0" dirty="0" smtClean="0"/>
              <a:t>, a </a:t>
            </a:r>
            <a:r>
              <a:rPr lang="de-DE" baseline="0" dirty="0" err="1" smtClean="0"/>
              <a:t>reduction</a:t>
            </a:r>
            <a:r>
              <a:rPr lang="de-DE" baseline="0" dirty="0" smtClean="0"/>
              <a:t> in </a:t>
            </a:r>
            <a:r>
              <a:rPr lang="de-DE" baseline="0" dirty="0" err="1" smtClean="0"/>
              <a:t>the</a:t>
            </a:r>
            <a:r>
              <a:rPr lang="de-DE" baseline="0" dirty="0" smtClean="0"/>
              <a:t> rate </a:t>
            </a:r>
            <a:r>
              <a:rPr lang="de-DE" baseline="0" dirty="0" err="1" smtClean="0"/>
              <a:t>of</a:t>
            </a:r>
            <a:r>
              <a:rPr lang="de-DE" baseline="0" dirty="0" smtClean="0"/>
              <a:t> </a:t>
            </a:r>
            <a:r>
              <a:rPr lang="de-DE" baseline="0" dirty="0" err="1" smtClean="0"/>
              <a:t>returns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achieved</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help</a:t>
            </a:r>
            <a:r>
              <a:rPr lang="de-DE" baseline="0" dirty="0" smtClean="0"/>
              <a:t> </a:t>
            </a:r>
            <a:r>
              <a:rPr lang="de-DE" baseline="0" dirty="0" err="1" smtClean="0"/>
              <a:t>of</a:t>
            </a:r>
            <a:r>
              <a:rPr lang="de-DE" baseline="0" dirty="0" smtClean="0"/>
              <a:t> a </a:t>
            </a:r>
            <a:r>
              <a:rPr lang="de-DE" baseline="0" dirty="0" err="1" smtClean="0"/>
              <a:t>more</a:t>
            </a:r>
            <a:r>
              <a:rPr lang="de-DE" baseline="0" dirty="0" smtClean="0"/>
              <a:t> </a:t>
            </a:r>
            <a:r>
              <a:rPr lang="de-DE" baseline="0" dirty="0" err="1" smtClean="0"/>
              <a:t>precise</a:t>
            </a:r>
            <a:r>
              <a:rPr lang="de-DE" baseline="0" dirty="0" smtClean="0"/>
              <a:t> </a:t>
            </a:r>
            <a:r>
              <a:rPr lang="de-DE" baseline="0" dirty="0" err="1" smtClean="0"/>
              <a:t>description</a:t>
            </a:r>
            <a:r>
              <a:rPr lang="de-DE" baseline="0" dirty="0" smtClean="0"/>
              <a:t>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items</a:t>
            </a:r>
            <a:r>
              <a:rPr lang="de-DE" baseline="0" dirty="0" smtClean="0"/>
              <a:t>. Additional </a:t>
            </a:r>
            <a:r>
              <a:rPr lang="de-DE" baseline="0" dirty="0" err="1" smtClean="0"/>
              <a:t>transport</a:t>
            </a:r>
            <a:r>
              <a:rPr lang="de-DE" baseline="0" dirty="0" smtClean="0"/>
              <a:t> </a:t>
            </a:r>
            <a:r>
              <a:rPr lang="de-DE" baseline="0" dirty="0" err="1" smtClean="0"/>
              <a:t>routes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avoided</a:t>
            </a:r>
            <a:r>
              <a:rPr lang="de-DE" baseline="0" dirty="0" smtClean="0"/>
              <a:t> </a:t>
            </a:r>
            <a:r>
              <a:rPr lang="de-DE" baseline="0" dirty="0" err="1" smtClean="0"/>
              <a:t>by</a:t>
            </a:r>
            <a:r>
              <a:rPr lang="de-DE" baseline="0" dirty="0" smtClean="0"/>
              <a:t> </a:t>
            </a:r>
            <a:r>
              <a:rPr lang="de-DE" baseline="0" dirty="0" err="1" smtClean="0"/>
              <a:t>minimizing</a:t>
            </a:r>
            <a:r>
              <a:rPr lang="de-DE" baseline="0" dirty="0" smtClean="0"/>
              <a:t> </a:t>
            </a:r>
            <a:r>
              <a:rPr lang="de-DE" baseline="0" dirty="0" err="1" smtClean="0"/>
              <a:t>delivery</a:t>
            </a:r>
            <a:r>
              <a:rPr lang="de-DE" baseline="0" dirty="0" smtClean="0"/>
              <a:t> </a:t>
            </a:r>
            <a:r>
              <a:rPr lang="de-DE" baseline="0" dirty="0" err="1" smtClean="0"/>
              <a:t>attempts</a:t>
            </a:r>
            <a:r>
              <a:rPr lang="de-DE" baseline="0" dirty="0" smtClean="0"/>
              <a:t> in </a:t>
            </a:r>
            <a:r>
              <a:rPr lang="de-DE" baseline="0" dirty="0" err="1" smtClean="0"/>
              <a:t>the</a:t>
            </a:r>
            <a:r>
              <a:rPr lang="de-DE" baseline="0" dirty="0" smtClean="0"/>
              <a:t> </a:t>
            </a:r>
            <a:r>
              <a:rPr lang="de-DE" baseline="0" dirty="0" err="1" smtClean="0"/>
              <a:t>course</a:t>
            </a:r>
            <a:r>
              <a:rPr lang="de-DE" baseline="0" dirty="0" smtClean="0"/>
              <a:t> </a:t>
            </a:r>
            <a:r>
              <a:rPr lang="de-DE" baseline="0" dirty="0" err="1" smtClean="0"/>
              <a:t>of</a:t>
            </a:r>
            <a:r>
              <a:rPr lang="de-DE" baseline="0" dirty="0" smtClean="0"/>
              <a:t> </a:t>
            </a:r>
            <a:r>
              <a:rPr lang="de-DE" baseline="0" dirty="0" err="1" smtClean="0"/>
              <a:t>optimized</a:t>
            </a:r>
            <a:r>
              <a:rPr lang="de-DE" baseline="0" dirty="0" smtClean="0"/>
              <a:t> </a:t>
            </a:r>
            <a:r>
              <a:rPr lang="de-DE" baseline="0" dirty="0" err="1" smtClean="0"/>
              <a:t>customer</a:t>
            </a:r>
            <a:r>
              <a:rPr lang="de-DE" baseline="0" dirty="0" smtClean="0"/>
              <a:t> </a:t>
            </a:r>
            <a:r>
              <a:rPr lang="de-DE" baseline="0" dirty="0" err="1" smtClean="0"/>
              <a:t>agreement</a:t>
            </a:r>
            <a:r>
              <a:rPr lang="de-DE" baseline="0" dirty="0" smtClean="0"/>
              <a:t> </a:t>
            </a:r>
            <a:r>
              <a:rPr lang="de-DE" baseline="0" dirty="0" err="1" smtClean="0"/>
              <a:t>or</a:t>
            </a:r>
            <a:r>
              <a:rPr lang="de-DE" baseline="0" dirty="0" smtClean="0"/>
              <a:t> </a:t>
            </a:r>
            <a:r>
              <a:rPr lang="de-DE" baseline="0" dirty="0" err="1" smtClean="0"/>
              <a:t>efficient</a:t>
            </a:r>
            <a:r>
              <a:rPr lang="de-DE" baseline="0" dirty="0" smtClean="0"/>
              <a:t> time </a:t>
            </a:r>
            <a:r>
              <a:rPr lang="de-DE" baseline="0" dirty="0" err="1" smtClean="0"/>
              <a:t>window</a:t>
            </a:r>
            <a:r>
              <a:rPr lang="de-DE" baseline="0" dirty="0" smtClean="0"/>
              <a:t> </a:t>
            </a:r>
            <a:r>
              <a:rPr lang="de-DE" baseline="0" dirty="0" err="1" smtClean="0"/>
              <a:t>delivery</a:t>
            </a:r>
            <a:r>
              <a:rPr lang="de-DE" baseline="0" dirty="0" smtClean="0"/>
              <a:t>. </a:t>
            </a:r>
            <a:r>
              <a:rPr lang="de-DE" baseline="0" dirty="0" err="1" smtClean="0"/>
              <a:t>Logistics</a:t>
            </a:r>
            <a:r>
              <a:rPr lang="de-DE" baseline="0" dirty="0" smtClean="0"/>
              <a:t> </a:t>
            </a:r>
            <a:r>
              <a:rPr lang="de-DE" baseline="0" dirty="0" err="1" smtClean="0"/>
              <a:t>companies</a:t>
            </a:r>
            <a:r>
              <a:rPr lang="de-DE" baseline="0" dirty="0" smtClean="0"/>
              <a:t> </a:t>
            </a:r>
            <a:r>
              <a:rPr lang="de-DE" baseline="0" dirty="0" err="1" smtClean="0"/>
              <a:t>can</a:t>
            </a:r>
            <a:r>
              <a:rPr lang="de-DE" baseline="0" dirty="0" smtClean="0"/>
              <a:t> also </a:t>
            </a:r>
            <a:r>
              <a:rPr lang="de-DE" baseline="0" dirty="0" err="1" smtClean="0"/>
              <a:t>reduce</a:t>
            </a:r>
            <a:r>
              <a:rPr lang="de-DE" baseline="0" dirty="0" smtClean="0"/>
              <a:t> CO2 </a:t>
            </a:r>
            <a:r>
              <a:rPr lang="de-DE" baseline="0" dirty="0" err="1" smtClean="0"/>
              <a:t>emissions</a:t>
            </a:r>
            <a:r>
              <a:rPr lang="de-DE" baseline="0" dirty="0" smtClean="0"/>
              <a:t> </a:t>
            </a:r>
            <a:r>
              <a:rPr lang="de-DE" baseline="0" dirty="0" err="1" smtClean="0"/>
              <a:t>by</a:t>
            </a:r>
            <a:r>
              <a:rPr lang="de-DE" baseline="0" dirty="0" smtClean="0"/>
              <a:t> </a:t>
            </a:r>
            <a:r>
              <a:rPr lang="de-DE" baseline="0" dirty="0" err="1" smtClean="0"/>
              <a:t>using</a:t>
            </a:r>
            <a:r>
              <a:rPr lang="de-DE" baseline="0" dirty="0" smtClean="0"/>
              <a:t> </a:t>
            </a:r>
            <a:r>
              <a:rPr lang="de-DE" baseline="0" dirty="0" err="1" smtClean="0"/>
              <a:t>enivornmentally</a:t>
            </a:r>
            <a:r>
              <a:rPr lang="de-DE" baseline="0" dirty="0" smtClean="0"/>
              <a:t> </a:t>
            </a:r>
            <a:r>
              <a:rPr lang="de-DE" baseline="0" dirty="0" err="1" smtClean="0"/>
              <a:t>friendly</a:t>
            </a:r>
            <a:r>
              <a:rPr lang="de-DE" baseline="0" dirty="0" smtClean="0"/>
              <a:t> </a:t>
            </a:r>
            <a:r>
              <a:rPr lang="de-DE" baseline="0" dirty="0" err="1" smtClean="0"/>
              <a:t>vehicles</a:t>
            </a:r>
            <a:r>
              <a:rPr lang="de-DE" baseline="0" dirty="0" smtClean="0"/>
              <a:t> (e.g. hybrid </a:t>
            </a:r>
            <a:r>
              <a:rPr lang="de-DE" baseline="0" dirty="0" err="1" smtClean="0"/>
              <a:t>drive</a:t>
            </a:r>
            <a:r>
              <a:rPr lang="de-DE" baseline="0" dirty="0" smtClean="0"/>
              <a:t>).  Through </a:t>
            </a:r>
            <a:r>
              <a:rPr lang="de-DE" baseline="0" dirty="0" err="1" smtClean="0"/>
              <a:t>the</a:t>
            </a:r>
            <a:r>
              <a:rPr lang="de-DE" baseline="0" dirty="0" smtClean="0"/>
              <a:t> </a:t>
            </a:r>
            <a:r>
              <a:rPr lang="de-DE" baseline="0" dirty="0" err="1" smtClean="0"/>
              <a:t>development</a:t>
            </a:r>
            <a:r>
              <a:rPr lang="de-DE" baseline="0" dirty="0" smtClean="0"/>
              <a:t> </a:t>
            </a:r>
            <a:r>
              <a:rPr lang="de-DE" baseline="0" dirty="0" err="1" smtClean="0"/>
              <a:t>of</a:t>
            </a:r>
            <a:r>
              <a:rPr lang="de-DE" baseline="0" dirty="0" smtClean="0"/>
              <a:t> </a:t>
            </a:r>
            <a:r>
              <a:rPr lang="de-DE" baseline="0" dirty="0" err="1" smtClean="0"/>
              <a:t>sustainable</a:t>
            </a:r>
            <a:r>
              <a:rPr lang="de-DE" baseline="0" dirty="0" smtClean="0"/>
              <a:t> </a:t>
            </a:r>
            <a:r>
              <a:rPr lang="de-DE" baseline="0" dirty="0" err="1" smtClean="0"/>
              <a:t>mobility</a:t>
            </a:r>
            <a:r>
              <a:rPr lang="de-DE" baseline="0" dirty="0" smtClean="0"/>
              <a:t> </a:t>
            </a:r>
            <a:r>
              <a:rPr lang="de-DE" baseline="0" dirty="0" err="1" smtClean="0"/>
              <a:t>concepts</a:t>
            </a:r>
            <a:r>
              <a:rPr lang="de-DE" baseline="0" dirty="0" smtClean="0"/>
              <a:t>, such </a:t>
            </a:r>
            <a:r>
              <a:rPr lang="de-DE" baseline="0" dirty="0" err="1" smtClean="0"/>
              <a:t>as</a:t>
            </a:r>
            <a:r>
              <a:rPr lang="de-DE" baseline="0" dirty="0" smtClean="0"/>
              <a:t> </a:t>
            </a:r>
            <a:r>
              <a:rPr lang="de-DE" baseline="0" dirty="0" err="1" smtClean="0"/>
              <a:t>distribution</a:t>
            </a:r>
            <a:r>
              <a:rPr lang="de-DE" baseline="0" dirty="0" smtClean="0"/>
              <a:t> </a:t>
            </a:r>
            <a:r>
              <a:rPr lang="de-DE" baseline="0" dirty="0" err="1" smtClean="0"/>
              <a:t>concepts</a:t>
            </a:r>
            <a:r>
              <a:rPr lang="de-DE" baseline="0" dirty="0" smtClean="0"/>
              <a:t> in </a:t>
            </a:r>
            <a:r>
              <a:rPr lang="de-DE" baseline="0" dirty="0" err="1" smtClean="0"/>
              <a:t>conurbations</a:t>
            </a:r>
            <a:r>
              <a:rPr lang="de-DE" baseline="0" dirty="0" smtClean="0"/>
              <a:t> like </a:t>
            </a:r>
            <a:r>
              <a:rPr lang="de-DE" baseline="0" dirty="0" err="1" smtClean="0"/>
              <a:t>cities</a:t>
            </a:r>
            <a:r>
              <a:rPr lang="de-DE" baseline="0" dirty="0" smtClean="0"/>
              <a:t>, CO2 </a:t>
            </a:r>
            <a:r>
              <a:rPr lang="de-DE" baseline="0" dirty="0" err="1" smtClean="0"/>
              <a:t>savings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realized</a:t>
            </a:r>
            <a:r>
              <a:rPr lang="de-DE" baseline="0" dirty="0" smtClean="0"/>
              <a:t>. </a:t>
            </a:r>
            <a:endParaRPr lang="de-DE" dirty="0" smtClean="0"/>
          </a:p>
          <a:p>
            <a:endParaRPr lang="de-DE" dirty="0" smtClean="0"/>
          </a:p>
          <a:p>
            <a:r>
              <a:rPr lang="de-DE" baseline="0" dirty="0" smtClean="0"/>
              <a:t>On behalf </a:t>
            </a:r>
            <a:r>
              <a:rPr lang="de-DE" baseline="0" dirty="0" err="1" smtClean="0"/>
              <a:t>of</a:t>
            </a:r>
            <a:r>
              <a:rPr lang="de-DE" baseline="0" dirty="0" smtClean="0"/>
              <a:t> </a:t>
            </a:r>
            <a:r>
              <a:rPr lang="de-DE" baseline="0" dirty="0" err="1" smtClean="0"/>
              <a:t>politics</a:t>
            </a:r>
            <a:r>
              <a:rPr lang="de-DE" baseline="0" dirty="0" smtClean="0"/>
              <a:t> a </a:t>
            </a:r>
            <a:r>
              <a:rPr lang="de-DE" baseline="0" dirty="0" err="1" smtClean="0"/>
              <a:t>possible</a:t>
            </a:r>
            <a:r>
              <a:rPr lang="de-DE" baseline="0" dirty="0" smtClean="0"/>
              <a:t> </a:t>
            </a:r>
            <a:r>
              <a:rPr lang="de-DE" baseline="0" dirty="0" err="1" smtClean="0"/>
              <a:t>measure</a:t>
            </a:r>
            <a:r>
              <a:rPr lang="de-DE" baseline="0" dirty="0" smtClean="0"/>
              <a:t> </a:t>
            </a:r>
            <a:r>
              <a:rPr lang="de-DE" baseline="0" dirty="0" err="1" smtClean="0"/>
              <a:t>for</a:t>
            </a:r>
            <a:r>
              <a:rPr lang="de-DE" baseline="0" dirty="0" smtClean="0"/>
              <a:t> </a:t>
            </a:r>
            <a:r>
              <a:rPr lang="de-DE" baseline="0" dirty="0" err="1" smtClean="0"/>
              <a:t>eco-friendlier</a:t>
            </a:r>
            <a:r>
              <a:rPr lang="de-DE" baseline="0" dirty="0" smtClean="0"/>
              <a:t> </a:t>
            </a:r>
            <a:r>
              <a:rPr lang="de-DE" baseline="0" dirty="0" err="1" smtClean="0"/>
              <a:t>purchase</a:t>
            </a:r>
            <a:r>
              <a:rPr lang="de-DE" baseline="0" dirty="0" smtClean="0"/>
              <a:t> </a:t>
            </a:r>
            <a:r>
              <a:rPr lang="de-DE" baseline="0" dirty="0" err="1" smtClean="0"/>
              <a:t>could</a:t>
            </a:r>
            <a:r>
              <a:rPr lang="de-DE" baseline="0" dirty="0" smtClean="0"/>
              <a:t> </a:t>
            </a:r>
            <a:r>
              <a:rPr lang="de-DE" baseline="0" dirty="0" err="1" smtClean="0"/>
              <a:t>be</a:t>
            </a:r>
            <a:r>
              <a:rPr lang="de-DE" baseline="0" dirty="0" smtClean="0"/>
              <a:t>, </a:t>
            </a:r>
            <a:r>
              <a:rPr lang="de-DE" baseline="0" dirty="0" err="1" smtClean="0"/>
              <a:t>that</a:t>
            </a:r>
            <a:r>
              <a:rPr lang="de-DE" baseline="0" dirty="0" smtClean="0"/>
              <a:t> in </a:t>
            </a:r>
            <a:r>
              <a:rPr lang="de-DE" baseline="0" dirty="0" err="1" smtClean="0"/>
              <a:t>stationary</a:t>
            </a:r>
            <a:r>
              <a:rPr lang="de-DE" baseline="0" dirty="0" smtClean="0"/>
              <a:t> </a:t>
            </a:r>
            <a:r>
              <a:rPr lang="de-DE" baseline="0" dirty="0" err="1" smtClean="0"/>
              <a:t>trade</a:t>
            </a:r>
            <a:r>
              <a:rPr lang="de-DE" baseline="0" dirty="0" smtClean="0"/>
              <a:t>, </a:t>
            </a:r>
            <a:r>
              <a:rPr lang="de-DE" baseline="0" dirty="0" err="1" smtClean="0"/>
              <a:t>the</a:t>
            </a:r>
            <a:r>
              <a:rPr lang="de-DE" baseline="0" dirty="0" smtClean="0"/>
              <a:t> </a:t>
            </a:r>
            <a:r>
              <a:rPr lang="de-DE" baseline="0" dirty="0" err="1" smtClean="0"/>
              <a:t>infrastructure</a:t>
            </a:r>
            <a:r>
              <a:rPr lang="de-DE" baseline="0" dirty="0" smtClean="0"/>
              <a:t> </a:t>
            </a:r>
            <a:r>
              <a:rPr lang="de-DE" baseline="0" dirty="0" err="1" smtClean="0"/>
              <a:t>is</a:t>
            </a:r>
            <a:r>
              <a:rPr lang="de-DE" baseline="0" dirty="0" smtClean="0"/>
              <a:t> </a:t>
            </a:r>
            <a:r>
              <a:rPr lang="de-DE" baseline="0" dirty="0" err="1" smtClean="0"/>
              <a:t>improved</a:t>
            </a:r>
            <a:r>
              <a:rPr lang="de-DE" baseline="0" dirty="0" smtClean="0"/>
              <a:t> </a:t>
            </a:r>
            <a:r>
              <a:rPr lang="de-DE" baseline="0" dirty="0" err="1" smtClean="0"/>
              <a:t>to</a:t>
            </a:r>
            <a:r>
              <a:rPr lang="de-DE" baseline="0" dirty="0" smtClean="0"/>
              <a:t> </a:t>
            </a:r>
            <a:r>
              <a:rPr lang="de-DE" baseline="0" dirty="0" err="1" smtClean="0"/>
              <a:t>enable</a:t>
            </a:r>
            <a:r>
              <a:rPr lang="de-DE" baseline="0" dirty="0" smtClean="0"/>
              <a:t> </a:t>
            </a:r>
            <a:r>
              <a:rPr lang="de-DE" baseline="0" dirty="0" err="1" smtClean="0"/>
              <a:t>the</a:t>
            </a:r>
            <a:r>
              <a:rPr lang="de-DE" baseline="0" dirty="0" smtClean="0"/>
              <a:t> </a:t>
            </a:r>
            <a:r>
              <a:rPr lang="de-DE" baseline="0" dirty="0" err="1" smtClean="0"/>
              <a:t>switch</a:t>
            </a:r>
            <a:r>
              <a:rPr lang="de-DE" baseline="0" dirty="0" smtClean="0"/>
              <a:t> </a:t>
            </a:r>
            <a:r>
              <a:rPr lang="de-DE" baseline="0" dirty="0" err="1" smtClean="0"/>
              <a:t>to</a:t>
            </a:r>
            <a:r>
              <a:rPr lang="de-DE" baseline="0" dirty="0" smtClean="0"/>
              <a:t> alternative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such </a:t>
            </a:r>
            <a:r>
              <a:rPr lang="de-DE" baseline="0" dirty="0" err="1" smtClean="0"/>
              <a:t>as</a:t>
            </a:r>
            <a:r>
              <a:rPr lang="de-DE" baseline="0" dirty="0" smtClean="0"/>
              <a:t> </a:t>
            </a:r>
            <a:r>
              <a:rPr lang="de-DE" baseline="0" dirty="0" err="1" smtClean="0"/>
              <a:t>bicycles</a:t>
            </a:r>
            <a:r>
              <a:rPr lang="de-DE" baseline="0" dirty="0" smtClean="0"/>
              <a:t> </a:t>
            </a:r>
            <a:r>
              <a:rPr lang="de-DE" baseline="0" dirty="0" err="1" smtClean="0"/>
              <a:t>or</a:t>
            </a:r>
            <a:r>
              <a:rPr lang="de-DE" baseline="0" dirty="0" smtClean="0"/>
              <a:t> </a:t>
            </a:r>
            <a:r>
              <a:rPr lang="de-DE" baseline="0" dirty="0" err="1" smtClean="0"/>
              <a:t>public</a:t>
            </a:r>
            <a:r>
              <a:rPr lang="de-DE" baseline="0" dirty="0" smtClean="0"/>
              <a:t> </a:t>
            </a:r>
            <a:r>
              <a:rPr lang="de-DE" baseline="0" dirty="0" err="1" smtClean="0"/>
              <a:t>transport</a:t>
            </a:r>
            <a:r>
              <a:rPr lang="de-DE" baseline="0" dirty="0" smtClean="0"/>
              <a:t>. </a:t>
            </a:r>
            <a:r>
              <a:rPr lang="de-DE" baseline="0" dirty="0" err="1" smtClean="0"/>
              <a:t>By</a:t>
            </a:r>
            <a:r>
              <a:rPr lang="de-DE" baseline="0" dirty="0" smtClean="0"/>
              <a:t> </a:t>
            </a:r>
            <a:r>
              <a:rPr lang="de-DE" baseline="0" dirty="0" err="1" smtClean="0"/>
              <a:t>combining</a:t>
            </a:r>
            <a:r>
              <a:rPr lang="de-DE" baseline="0" dirty="0" smtClean="0"/>
              <a:t> different </a:t>
            </a:r>
            <a:r>
              <a:rPr lang="de-DE" baseline="0" dirty="0" err="1" smtClean="0"/>
              <a:t>sales</a:t>
            </a:r>
            <a:r>
              <a:rPr lang="de-DE" baseline="0" dirty="0" smtClean="0"/>
              <a:t> </a:t>
            </a:r>
            <a:r>
              <a:rPr lang="de-DE" baseline="0" dirty="0" err="1" smtClean="0"/>
              <a:t>channels</a:t>
            </a:r>
            <a:r>
              <a:rPr lang="de-DE" baseline="0" dirty="0" smtClean="0"/>
              <a:t> (online, </a:t>
            </a:r>
            <a:r>
              <a:rPr lang="de-DE" baseline="0" dirty="0" err="1" smtClean="0"/>
              <a:t>stationary</a:t>
            </a:r>
            <a:r>
              <a:rPr lang="de-DE" baseline="0" dirty="0" smtClean="0"/>
              <a:t>), </a:t>
            </a:r>
            <a:r>
              <a:rPr lang="de-DE" baseline="0" dirty="0" err="1" smtClean="0"/>
              <a:t>retailers</a:t>
            </a:r>
            <a:r>
              <a:rPr lang="de-DE" baseline="0" dirty="0" smtClean="0"/>
              <a:t> </a:t>
            </a:r>
            <a:r>
              <a:rPr lang="de-DE" baseline="0" dirty="0" err="1" smtClean="0"/>
              <a:t>can</a:t>
            </a:r>
            <a:r>
              <a:rPr lang="de-DE" baseline="0" dirty="0" smtClean="0"/>
              <a:t> </a:t>
            </a:r>
            <a:r>
              <a:rPr lang="de-DE" baseline="0" dirty="0" err="1" smtClean="0"/>
              <a:t>develop</a:t>
            </a:r>
            <a:r>
              <a:rPr lang="de-DE" baseline="0" dirty="0" smtClean="0"/>
              <a:t> </a:t>
            </a:r>
            <a:r>
              <a:rPr lang="de-DE" baseline="0" dirty="0" err="1" smtClean="0"/>
              <a:t>new</a:t>
            </a:r>
            <a:r>
              <a:rPr lang="de-DE" baseline="0" dirty="0" smtClean="0"/>
              <a:t> </a:t>
            </a:r>
            <a:r>
              <a:rPr lang="de-DE" baseline="0" dirty="0" err="1" smtClean="0"/>
              <a:t>concepts</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promote CO2-conscious </a:t>
            </a:r>
            <a:r>
              <a:rPr lang="de-DE" baseline="0" dirty="0" err="1" smtClean="0"/>
              <a:t>purchasing</a:t>
            </a:r>
            <a:r>
              <a:rPr lang="de-DE" baseline="0" dirty="0" smtClean="0"/>
              <a:t> </a:t>
            </a:r>
            <a:r>
              <a:rPr lang="de-DE" baseline="0" dirty="0" err="1" smtClean="0"/>
              <a:t>behavour</a:t>
            </a:r>
            <a:r>
              <a:rPr lang="de-DE" baseline="0" dirty="0" smtClean="0"/>
              <a:t> </a:t>
            </a:r>
            <a:r>
              <a:rPr lang="de-DE" baseline="0" dirty="0" err="1" smtClean="0"/>
              <a:t>among</a:t>
            </a:r>
            <a:r>
              <a:rPr lang="de-DE" baseline="0" dirty="0" smtClean="0"/>
              <a:t> </a:t>
            </a:r>
            <a:r>
              <a:rPr lang="de-DE" baseline="0" dirty="0" err="1" smtClean="0"/>
              <a:t>consumers</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a:t>
            </a:r>
            <a:r>
              <a:rPr lang="de-DE" baseline="0" dirty="0" err="1" smtClean="0"/>
              <a:t>click</a:t>
            </a:r>
            <a:r>
              <a:rPr lang="de-DE" baseline="0" dirty="0" smtClean="0"/>
              <a:t> &amp; </a:t>
            </a:r>
            <a:r>
              <a:rPr lang="de-DE" baseline="0" dirty="0" err="1" smtClean="0"/>
              <a:t>collect</a:t>
            </a:r>
            <a:r>
              <a:rPr lang="de-DE" baseline="0" dirty="0" smtClean="0"/>
              <a:t> </a:t>
            </a:r>
            <a:r>
              <a:rPr lang="de-DE" baseline="0" dirty="0" err="1" smtClean="0"/>
              <a:t>concept</a:t>
            </a:r>
            <a:r>
              <a:rPr lang="de-DE" baseline="0" dirty="0" smtClean="0"/>
              <a:t>, </a:t>
            </a:r>
            <a:r>
              <a:rPr lang="de-DE" baseline="0" dirty="0" err="1" smtClean="0"/>
              <a:t>for</a:t>
            </a:r>
            <a:r>
              <a:rPr lang="de-DE" baseline="0" dirty="0" smtClean="0"/>
              <a:t> </a:t>
            </a:r>
            <a:r>
              <a:rPr lang="de-DE" baseline="0" dirty="0" err="1" smtClean="0"/>
              <a:t>example</a:t>
            </a:r>
            <a:r>
              <a:rPr lang="de-DE" baseline="0" dirty="0" smtClean="0"/>
              <a:t>, </a:t>
            </a:r>
            <a:r>
              <a:rPr lang="de-DE" baseline="0" dirty="0" err="1" smtClean="0"/>
              <a:t>customers</a:t>
            </a:r>
            <a:r>
              <a:rPr lang="de-DE" baseline="0" dirty="0" smtClean="0"/>
              <a:t> </a:t>
            </a:r>
            <a:r>
              <a:rPr lang="de-DE" baseline="0" dirty="0" err="1" smtClean="0"/>
              <a:t>can</a:t>
            </a:r>
            <a:r>
              <a:rPr lang="de-DE" baseline="0" dirty="0" smtClean="0"/>
              <a:t> </a:t>
            </a:r>
            <a:r>
              <a:rPr lang="de-DE" baseline="0" dirty="0" err="1" smtClean="0"/>
              <a:t>order</a:t>
            </a:r>
            <a:r>
              <a:rPr lang="de-DE" baseline="0" dirty="0" smtClean="0"/>
              <a:t> </a:t>
            </a:r>
            <a:r>
              <a:rPr lang="de-DE" baseline="0" dirty="0" err="1" smtClean="0"/>
              <a:t>products</a:t>
            </a:r>
            <a:r>
              <a:rPr lang="de-DE" baseline="0" dirty="0" smtClean="0"/>
              <a:t> online </a:t>
            </a:r>
            <a:r>
              <a:rPr lang="de-DE" baseline="0" dirty="0" err="1" smtClean="0"/>
              <a:t>and</a:t>
            </a:r>
            <a:r>
              <a:rPr lang="de-DE" baseline="0" dirty="0" smtClean="0"/>
              <a:t> pick </a:t>
            </a:r>
            <a:r>
              <a:rPr lang="de-DE" baseline="0" dirty="0" err="1" smtClean="0"/>
              <a:t>them</a:t>
            </a:r>
            <a:r>
              <a:rPr lang="de-DE" baseline="0" dirty="0" smtClean="0"/>
              <a:t> </a:t>
            </a:r>
            <a:r>
              <a:rPr lang="de-DE" baseline="0" dirty="0" err="1" smtClean="0"/>
              <a:t>up</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company‘s</a:t>
            </a:r>
            <a:r>
              <a:rPr lang="de-DE" baseline="0" dirty="0" smtClean="0"/>
              <a:t> </a:t>
            </a:r>
            <a:r>
              <a:rPr lang="de-DE" baseline="0" dirty="0" err="1" smtClean="0"/>
              <a:t>store</a:t>
            </a:r>
            <a:r>
              <a:rPr lang="de-DE" baseline="0" dirty="0" smtClean="0"/>
              <a:t>, </a:t>
            </a:r>
            <a:r>
              <a:rPr lang="de-DE" baseline="0" dirty="0" err="1" smtClean="0"/>
              <a:t>thus</a:t>
            </a:r>
            <a:r>
              <a:rPr lang="de-DE" baseline="0" dirty="0" smtClean="0"/>
              <a:t> </a:t>
            </a:r>
            <a:r>
              <a:rPr lang="de-DE" baseline="0" dirty="0" err="1" smtClean="0"/>
              <a:t>optimizing</a:t>
            </a:r>
            <a:r>
              <a:rPr lang="de-DE" baseline="0" dirty="0" smtClean="0"/>
              <a:t> </a:t>
            </a:r>
            <a:r>
              <a:rPr lang="de-DE" baseline="0" dirty="0" err="1" smtClean="0"/>
              <a:t>sales</a:t>
            </a:r>
            <a:r>
              <a:rPr lang="de-DE" baseline="0" dirty="0" smtClean="0"/>
              <a:t> </a:t>
            </a:r>
            <a:r>
              <a:rPr lang="de-DE" baseline="0" dirty="0" err="1" smtClean="0"/>
              <a:t>channels</a:t>
            </a:r>
            <a:r>
              <a:rPr lang="de-DE" baseline="0" dirty="0" smtClean="0"/>
              <a:t>. </a:t>
            </a:r>
          </a:p>
          <a:p>
            <a:endParaRPr lang="de-DE" baseline="0" dirty="0" smtClean="0"/>
          </a:p>
          <a:p>
            <a:r>
              <a:rPr lang="de-DE" dirty="0" err="1" smtClean="0"/>
              <a:t>Sources</a:t>
            </a:r>
            <a:r>
              <a:rPr lang="de-DE"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r>
              <a:rPr lang="en-GB" sz="1200" dirty="0" err="1" smtClean="0"/>
              <a:t>Studie</a:t>
            </a:r>
            <a:r>
              <a:rPr lang="en-GB" sz="1200" dirty="0" smtClean="0"/>
              <a:t>: Online-Handel</a:t>
            </a:r>
            <a:r>
              <a:rPr lang="en-GB" sz="1200" baseline="0" dirty="0" smtClean="0"/>
              <a:t> </a:t>
            </a:r>
            <a:r>
              <a:rPr lang="en-GB" sz="1200" baseline="0" dirty="0" err="1" smtClean="0"/>
              <a:t>klimafreundlicher</a:t>
            </a:r>
            <a:r>
              <a:rPr lang="en-GB" sz="1200" baseline="0" dirty="0" smtClean="0"/>
              <a:t> </a:t>
            </a:r>
            <a:r>
              <a:rPr lang="en-GB" sz="1200" baseline="0" dirty="0" err="1" smtClean="0"/>
              <a:t>als</a:t>
            </a:r>
            <a:r>
              <a:rPr lang="en-GB" sz="1200" baseline="0" dirty="0" smtClean="0"/>
              <a:t> </a:t>
            </a:r>
            <a:r>
              <a:rPr lang="en-GB" sz="1200" baseline="0" dirty="0" err="1" smtClean="0"/>
              <a:t>stationärer</a:t>
            </a:r>
            <a:r>
              <a:rPr lang="en-GB" sz="1200" baseline="0" dirty="0" smtClean="0"/>
              <a:t> Handel”. Online</a:t>
            </a:r>
            <a:r>
              <a:rPr lang="en-GB" sz="1200" dirty="0" smtClean="0"/>
              <a:t>: https://www.onlinehaendler-news.de/handel/studien/19828-online-handel-klimafreundlich.html </a:t>
            </a:r>
            <a:r>
              <a:rPr lang="en-GB" sz="1200" u="none" kern="1200" baseline="0" dirty="0" smtClean="0">
                <a:solidFill>
                  <a:schemeClr val="tx1"/>
                </a:solidFill>
                <a:effectLst/>
                <a:latin typeface="+mn-lt"/>
                <a:ea typeface="+mn-ea"/>
                <a:cs typeface="+mn-cs"/>
              </a:rPr>
              <a:t>[04.08.2016]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Ritter, Helmut</a:t>
            </a:r>
            <a:r>
              <a:rPr lang="de-DE" sz="1200" baseline="0" dirty="0" smtClean="0"/>
              <a:t>; „</a:t>
            </a:r>
            <a:r>
              <a:rPr lang="de-DE" sz="1200" baseline="0" dirty="0" err="1" smtClean="0"/>
              <a:t>Multichannel</a:t>
            </a:r>
            <a:r>
              <a:rPr lang="de-DE" sz="1200" baseline="0" dirty="0" smtClean="0"/>
              <a:t>: Digitale (R)Evolution im Handel - Qualitative Studie im Auftrag von Handelsverband und Google Austria GmbH“,(2013), p. 5f. Online: https://www.handelsverband.at/fileadmin/content/pdf/Studie_Multichannel_2013.pdf [10.08.2016]</a:t>
            </a:r>
            <a:endParaRPr lang="en-GB"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34</a:t>
            </a:fld>
            <a:endParaRPr lang="de-AT" dirty="0"/>
          </a:p>
        </p:txBody>
      </p:sp>
    </p:spTree>
    <p:extLst>
      <p:ext uri="{BB962C8B-B14F-4D97-AF65-F5344CB8AC3E}">
        <p14:creationId xmlns:p14="http://schemas.microsoft.com/office/powerpoint/2010/main" val="37238201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baseline="0" dirty="0" err="1" smtClean="0"/>
              <a:t>Consumers</a:t>
            </a:r>
            <a:r>
              <a:rPr lang="de-DE" baseline="0" dirty="0" smtClean="0"/>
              <a:t> </a:t>
            </a:r>
            <a:r>
              <a:rPr lang="de-DE" baseline="0" dirty="0" err="1" smtClean="0"/>
              <a:t>can</a:t>
            </a:r>
            <a:r>
              <a:rPr lang="de-DE" baseline="0" dirty="0" smtClean="0"/>
              <a:t> also </a:t>
            </a:r>
            <a:r>
              <a:rPr lang="de-DE" baseline="0" dirty="0" err="1" smtClean="0"/>
              <a:t>take</a:t>
            </a:r>
            <a:r>
              <a:rPr lang="de-DE" baseline="0" dirty="0" smtClean="0"/>
              <a:t> </a:t>
            </a:r>
            <a:r>
              <a:rPr lang="de-DE" baseline="0" dirty="0" err="1" smtClean="0"/>
              <a:t>various</a:t>
            </a:r>
            <a:r>
              <a:rPr lang="de-DE" baseline="0" dirty="0" smtClean="0"/>
              <a:t> </a:t>
            </a:r>
            <a:r>
              <a:rPr lang="de-DE" baseline="0" dirty="0" err="1" smtClean="0"/>
              <a:t>measures</a:t>
            </a:r>
            <a:r>
              <a:rPr lang="de-DE" baseline="0" dirty="0" smtClean="0"/>
              <a:t> </a:t>
            </a:r>
            <a:r>
              <a:rPr lang="de-DE" baseline="0" dirty="0" err="1" smtClean="0"/>
              <a:t>to</a:t>
            </a:r>
            <a:r>
              <a:rPr lang="de-DE" baseline="0" dirty="0" smtClean="0"/>
              <a:t> </a:t>
            </a:r>
            <a:r>
              <a:rPr lang="de-DE" baseline="0" dirty="0" err="1" smtClean="0"/>
              <a:t>make</a:t>
            </a:r>
            <a:r>
              <a:rPr lang="de-DE" baseline="0" dirty="0" smtClean="0"/>
              <a:t> </a:t>
            </a:r>
            <a:r>
              <a:rPr lang="de-DE" baseline="0" dirty="0" err="1" smtClean="0"/>
              <a:t>shopping</a:t>
            </a:r>
            <a:r>
              <a:rPr lang="de-DE" baseline="0" dirty="0" smtClean="0"/>
              <a:t> in online </a:t>
            </a:r>
            <a:r>
              <a:rPr lang="de-DE" baseline="0" dirty="0" err="1" smtClean="0"/>
              <a:t>and</a:t>
            </a:r>
            <a:r>
              <a:rPr lang="de-DE" baseline="0" dirty="0" smtClean="0"/>
              <a:t> </a:t>
            </a:r>
            <a:r>
              <a:rPr lang="de-DE" baseline="0" dirty="0" err="1" smtClean="0"/>
              <a:t>stationary</a:t>
            </a:r>
            <a:r>
              <a:rPr lang="de-DE" baseline="0" dirty="0" smtClean="0"/>
              <a:t> </a:t>
            </a:r>
            <a:r>
              <a:rPr lang="de-DE" baseline="0" dirty="0" err="1" smtClean="0"/>
              <a:t>retail</a:t>
            </a:r>
            <a:r>
              <a:rPr lang="de-DE" baseline="0" dirty="0" smtClean="0"/>
              <a:t> </a:t>
            </a:r>
            <a:r>
              <a:rPr lang="de-DE" baseline="0" dirty="0" err="1" smtClean="0"/>
              <a:t>more</a:t>
            </a:r>
            <a:r>
              <a:rPr lang="de-DE" baseline="0" dirty="0" smtClean="0"/>
              <a:t> </a:t>
            </a:r>
            <a:r>
              <a:rPr lang="de-DE" baseline="0" dirty="0" err="1" smtClean="0"/>
              <a:t>sustainable</a:t>
            </a:r>
            <a:r>
              <a:rPr lang="de-DE" baseline="0" dirty="0" smtClean="0"/>
              <a:t>: </a:t>
            </a:r>
          </a:p>
          <a:p>
            <a:endParaRPr lang="de-DE" baseline="0" dirty="0" smtClean="0"/>
          </a:p>
          <a:p>
            <a:r>
              <a:rPr lang="de-DE" baseline="0" dirty="0" err="1" smtClean="0"/>
              <a:t>By</a:t>
            </a:r>
            <a:r>
              <a:rPr lang="de-DE" baseline="0" dirty="0" smtClean="0"/>
              <a:t> </a:t>
            </a:r>
            <a:r>
              <a:rPr lang="de-DE" baseline="0" dirty="0" err="1" smtClean="0"/>
              <a:t>choosing</a:t>
            </a:r>
            <a:r>
              <a:rPr lang="de-DE" baseline="0" dirty="0" smtClean="0"/>
              <a:t> </a:t>
            </a:r>
            <a:r>
              <a:rPr lang="de-DE" baseline="0" dirty="0" err="1" smtClean="0"/>
              <a:t>the</a:t>
            </a:r>
            <a:r>
              <a:rPr lang="de-DE" baseline="0" dirty="0" smtClean="0"/>
              <a:t> </a:t>
            </a:r>
            <a:r>
              <a:rPr lang="de-DE" baseline="0" dirty="0" err="1" smtClean="0"/>
              <a:t>shipping</a:t>
            </a:r>
            <a:r>
              <a:rPr lang="de-DE" baseline="0" dirty="0" smtClean="0"/>
              <a:t> type, </a:t>
            </a:r>
            <a:r>
              <a:rPr lang="de-DE" baseline="0" dirty="0" err="1" smtClean="0"/>
              <a:t>the</a:t>
            </a:r>
            <a:r>
              <a:rPr lang="de-DE" baseline="0" dirty="0" smtClean="0"/>
              <a:t> </a:t>
            </a:r>
            <a:r>
              <a:rPr lang="de-DE" baseline="0" dirty="0" err="1" smtClean="0"/>
              <a:t>consumer</a:t>
            </a:r>
            <a:r>
              <a:rPr lang="de-DE" baseline="0" dirty="0" smtClean="0"/>
              <a:t> </a:t>
            </a:r>
            <a:r>
              <a:rPr lang="de-DE" baseline="0" dirty="0" err="1" smtClean="0"/>
              <a:t>can</a:t>
            </a:r>
            <a:r>
              <a:rPr lang="de-DE" baseline="0" dirty="0" smtClean="0"/>
              <a:t> </a:t>
            </a:r>
            <a:r>
              <a:rPr lang="de-DE" baseline="0" dirty="0" err="1" smtClean="0"/>
              <a:t>already</a:t>
            </a:r>
            <a:r>
              <a:rPr lang="de-DE" baseline="0" dirty="0" smtClean="0"/>
              <a:t> </a:t>
            </a:r>
            <a:r>
              <a:rPr lang="de-DE" baseline="0" dirty="0" err="1" smtClean="0"/>
              <a:t>influence</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volume</a:t>
            </a:r>
            <a:r>
              <a:rPr lang="de-DE" baseline="0" dirty="0" smtClean="0"/>
              <a:t>. </a:t>
            </a:r>
            <a:r>
              <a:rPr lang="de-DE" baseline="0" dirty="0" err="1" smtClean="0"/>
              <a:t>By</a:t>
            </a:r>
            <a:r>
              <a:rPr lang="de-DE" baseline="0" dirty="0" smtClean="0"/>
              <a:t> </a:t>
            </a:r>
            <a:r>
              <a:rPr lang="de-DE" baseline="0" dirty="0" err="1" smtClean="0"/>
              <a:t>avoiding</a:t>
            </a:r>
            <a:r>
              <a:rPr lang="de-DE" baseline="0" dirty="0" smtClean="0"/>
              <a:t> express </a:t>
            </a:r>
            <a:r>
              <a:rPr lang="de-DE" baseline="0" dirty="0" err="1" smtClean="0"/>
              <a:t>deliveries</a:t>
            </a:r>
            <a:r>
              <a:rPr lang="de-DE" baseline="0" dirty="0" smtClean="0"/>
              <a:t> </a:t>
            </a:r>
            <a:r>
              <a:rPr lang="de-DE" baseline="0" dirty="0" err="1" smtClean="0"/>
              <a:t>and</a:t>
            </a:r>
            <a:r>
              <a:rPr lang="de-DE" baseline="0" dirty="0" smtClean="0"/>
              <a:t> </a:t>
            </a:r>
            <a:r>
              <a:rPr lang="de-DE" baseline="0" dirty="0" err="1" smtClean="0"/>
              <a:t>dispatching</a:t>
            </a:r>
            <a:r>
              <a:rPr lang="de-DE" baseline="0" dirty="0" smtClean="0"/>
              <a:t> </a:t>
            </a:r>
            <a:r>
              <a:rPr lang="de-DE" baseline="0" dirty="0" err="1" smtClean="0"/>
              <a:t>the</a:t>
            </a:r>
            <a:r>
              <a:rPr lang="de-DE" baseline="0" dirty="0" smtClean="0"/>
              <a:t> </a:t>
            </a:r>
            <a:r>
              <a:rPr lang="de-DE" baseline="0" dirty="0" err="1" smtClean="0"/>
              <a:t>goods</a:t>
            </a:r>
            <a:r>
              <a:rPr lang="de-DE" baseline="0" dirty="0" smtClean="0"/>
              <a:t> in a </a:t>
            </a:r>
            <a:r>
              <a:rPr lang="de-DE" baseline="0" dirty="0" err="1" smtClean="0"/>
              <a:t>collective</a:t>
            </a:r>
            <a:r>
              <a:rPr lang="de-DE" baseline="0" dirty="0" smtClean="0"/>
              <a:t> </a:t>
            </a:r>
            <a:r>
              <a:rPr lang="de-DE" baseline="0" dirty="0" err="1" smtClean="0"/>
              <a:t>delivery</a:t>
            </a:r>
            <a:r>
              <a:rPr lang="de-DE" baseline="0" dirty="0" smtClean="0"/>
              <a:t>, </a:t>
            </a:r>
            <a:r>
              <a:rPr lang="de-DE" baseline="0" dirty="0" err="1" smtClean="0"/>
              <a:t>companies</a:t>
            </a:r>
            <a:r>
              <a:rPr lang="de-DE" baseline="0" dirty="0" smtClean="0"/>
              <a:t> </a:t>
            </a:r>
            <a:r>
              <a:rPr lang="de-DE" baseline="0" dirty="0" err="1" smtClean="0"/>
              <a:t>can</a:t>
            </a:r>
            <a:r>
              <a:rPr lang="de-DE" baseline="0" dirty="0" smtClean="0"/>
              <a:t> </a:t>
            </a:r>
            <a:r>
              <a:rPr lang="de-DE" baseline="0" dirty="0" err="1" smtClean="0"/>
              <a:t>take</a:t>
            </a:r>
            <a:r>
              <a:rPr lang="de-DE" baseline="0" dirty="0" smtClean="0"/>
              <a:t> </a:t>
            </a:r>
            <a:r>
              <a:rPr lang="de-DE" baseline="0" dirty="0" err="1" smtClean="0"/>
              <a:t>advantage</a:t>
            </a:r>
            <a:r>
              <a:rPr lang="de-DE" baseline="0" dirty="0" smtClean="0"/>
              <a:t> </a:t>
            </a:r>
            <a:r>
              <a:rPr lang="de-DE" baseline="0" dirty="0" err="1" smtClean="0"/>
              <a:t>of</a:t>
            </a:r>
            <a:r>
              <a:rPr lang="de-DE" baseline="0" dirty="0" smtClean="0"/>
              <a:t> </a:t>
            </a:r>
            <a:r>
              <a:rPr lang="de-DE" baseline="0" dirty="0" err="1" smtClean="0"/>
              <a:t>bundling</a:t>
            </a:r>
            <a:r>
              <a:rPr lang="de-DE" baseline="0" dirty="0" smtClean="0"/>
              <a:t> </a:t>
            </a:r>
            <a:r>
              <a:rPr lang="de-DE" baseline="0" dirty="0" err="1" smtClean="0"/>
              <a:t>effects</a:t>
            </a:r>
            <a:r>
              <a:rPr lang="de-DE" baseline="0" dirty="0" smtClean="0"/>
              <a:t>. </a:t>
            </a:r>
            <a:r>
              <a:rPr lang="de-DE" baseline="0" dirty="0" err="1" smtClean="0"/>
              <a:t>When</a:t>
            </a:r>
            <a:r>
              <a:rPr lang="de-DE" baseline="0" dirty="0" smtClean="0"/>
              <a:t> </a:t>
            </a:r>
            <a:r>
              <a:rPr lang="de-DE" baseline="0" dirty="0" err="1" smtClean="0"/>
              <a:t>buying</a:t>
            </a:r>
            <a:r>
              <a:rPr lang="de-DE" baseline="0" dirty="0" smtClean="0"/>
              <a:t>, </a:t>
            </a:r>
            <a:r>
              <a:rPr lang="de-DE" baseline="0" dirty="0" err="1" smtClean="0"/>
              <a:t>consumers</a:t>
            </a:r>
            <a:r>
              <a:rPr lang="de-DE" baseline="0" dirty="0" smtClean="0"/>
              <a:t> </a:t>
            </a:r>
            <a:r>
              <a:rPr lang="de-DE" baseline="0" dirty="0" err="1" smtClean="0"/>
              <a:t>can</a:t>
            </a:r>
            <a:r>
              <a:rPr lang="de-DE" baseline="0" dirty="0" smtClean="0"/>
              <a:t> </a:t>
            </a:r>
            <a:r>
              <a:rPr lang="de-DE" baseline="0" dirty="0" err="1" smtClean="0"/>
              <a:t>use</a:t>
            </a:r>
            <a:r>
              <a:rPr lang="de-DE" baseline="0" dirty="0" smtClean="0"/>
              <a:t> </a:t>
            </a:r>
            <a:r>
              <a:rPr lang="de-DE" baseline="0" dirty="0" err="1" smtClean="0"/>
              <a:t>the</a:t>
            </a:r>
            <a:r>
              <a:rPr lang="de-DE" baseline="0" dirty="0" smtClean="0"/>
              <a:t> </a:t>
            </a:r>
            <a:r>
              <a:rPr lang="de-DE" baseline="0" dirty="0" err="1" smtClean="0"/>
              <a:t>product</a:t>
            </a:r>
            <a:r>
              <a:rPr lang="de-DE" baseline="0" dirty="0" smtClean="0"/>
              <a:t> </a:t>
            </a:r>
            <a:r>
              <a:rPr lang="de-DE" baseline="0" dirty="0" err="1" smtClean="0"/>
              <a:t>descriptions</a:t>
            </a:r>
            <a:r>
              <a:rPr lang="de-DE" baseline="0" dirty="0" smtClean="0"/>
              <a:t> </a:t>
            </a:r>
            <a:r>
              <a:rPr lang="de-DE" baseline="0" dirty="0" err="1" smtClean="0"/>
              <a:t>and</a:t>
            </a:r>
            <a:r>
              <a:rPr lang="de-DE" baseline="0" dirty="0" smtClean="0"/>
              <a:t> </a:t>
            </a:r>
            <a:r>
              <a:rPr lang="de-DE" baseline="0" dirty="0" err="1" smtClean="0"/>
              <a:t>customer</a:t>
            </a:r>
            <a:r>
              <a:rPr lang="de-DE" baseline="0" dirty="0" smtClean="0"/>
              <a:t> </a:t>
            </a:r>
            <a:r>
              <a:rPr lang="de-DE" baseline="0" dirty="0" err="1" smtClean="0"/>
              <a:t>recessions</a:t>
            </a:r>
            <a:r>
              <a:rPr lang="de-DE" baseline="0" dirty="0" smtClean="0"/>
              <a:t> </a:t>
            </a:r>
            <a:r>
              <a:rPr lang="de-DE" baseline="0" dirty="0" err="1" smtClean="0"/>
              <a:t>to</a:t>
            </a:r>
            <a:r>
              <a:rPr lang="de-DE" baseline="0" dirty="0" smtClean="0"/>
              <a:t> </a:t>
            </a:r>
            <a:r>
              <a:rPr lang="de-DE" baseline="0" dirty="0" err="1" smtClean="0"/>
              <a:t>avoid</a:t>
            </a:r>
            <a:r>
              <a:rPr lang="de-DE" baseline="0" dirty="0" smtClean="0"/>
              <a:t> </a:t>
            </a:r>
            <a:r>
              <a:rPr lang="de-DE" baseline="0" dirty="0" err="1" smtClean="0"/>
              <a:t>ordering</a:t>
            </a:r>
            <a:r>
              <a:rPr lang="de-DE" baseline="0" dirty="0" smtClean="0"/>
              <a:t> </a:t>
            </a:r>
            <a:r>
              <a:rPr lang="de-DE" baseline="0" dirty="0" err="1" smtClean="0"/>
              <a:t>unnecessarily</a:t>
            </a:r>
            <a:r>
              <a:rPr lang="de-DE" baseline="0" dirty="0" smtClean="0"/>
              <a:t> </a:t>
            </a:r>
            <a:r>
              <a:rPr lang="de-DE" baseline="0" dirty="0" err="1" smtClean="0"/>
              <a:t>many</a:t>
            </a:r>
            <a:r>
              <a:rPr lang="de-DE" baseline="0" dirty="0" smtClean="0"/>
              <a:t> </a:t>
            </a:r>
            <a:r>
              <a:rPr lang="de-DE" baseline="0" dirty="0" err="1" smtClean="0"/>
              <a:t>products</a:t>
            </a:r>
            <a:r>
              <a:rPr lang="de-DE" baseline="0" dirty="0" smtClean="0"/>
              <a:t>, </a:t>
            </a:r>
            <a:r>
              <a:rPr lang="de-DE" baseline="0" dirty="0" err="1" smtClean="0"/>
              <a:t>most</a:t>
            </a:r>
            <a:r>
              <a:rPr lang="de-DE" baseline="0" dirty="0" smtClean="0"/>
              <a:t> </a:t>
            </a:r>
            <a:r>
              <a:rPr lang="de-DE" baseline="0" dirty="0" err="1" smtClean="0"/>
              <a:t>of</a:t>
            </a:r>
            <a:r>
              <a:rPr lang="de-DE" baseline="0" dirty="0" smtClean="0"/>
              <a:t> </a:t>
            </a:r>
            <a:r>
              <a:rPr lang="de-DE" baseline="0" dirty="0" err="1" smtClean="0"/>
              <a:t>which</a:t>
            </a:r>
            <a:r>
              <a:rPr lang="de-DE" baseline="0" dirty="0" smtClean="0"/>
              <a:t> </a:t>
            </a:r>
            <a:r>
              <a:rPr lang="de-DE" baseline="0" dirty="0" err="1" smtClean="0"/>
              <a:t>are</a:t>
            </a:r>
            <a:r>
              <a:rPr lang="de-DE" baseline="0" dirty="0" smtClean="0"/>
              <a:t> </a:t>
            </a:r>
            <a:r>
              <a:rPr lang="de-DE" baseline="0" dirty="0" err="1" smtClean="0"/>
              <a:t>returned</a:t>
            </a:r>
            <a:r>
              <a:rPr lang="de-DE" baseline="0" dirty="0" smtClean="0"/>
              <a:t>. </a:t>
            </a:r>
            <a:r>
              <a:rPr lang="de-DE" baseline="0" dirty="0" err="1" smtClean="0"/>
              <a:t>Particularly</a:t>
            </a:r>
            <a:r>
              <a:rPr lang="de-DE" baseline="0" dirty="0" smtClean="0"/>
              <a:t> in </a:t>
            </a:r>
            <a:r>
              <a:rPr lang="de-DE" baseline="0" dirty="0" err="1" smtClean="0"/>
              <a:t>the</a:t>
            </a:r>
            <a:r>
              <a:rPr lang="de-DE" baseline="0" dirty="0" smtClean="0"/>
              <a:t> textile </a:t>
            </a:r>
            <a:r>
              <a:rPr lang="de-DE" baseline="0" dirty="0" err="1" smtClean="0"/>
              <a:t>sector</a:t>
            </a:r>
            <a:r>
              <a:rPr lang="de-DE" baseline="0" dirty="0" smtClean="0"/>
              <a:t>, different </a:t>
            </a:r>
            <a:r>
              <a:rPr lang="de-DE" baseline="0" dirty="0" err="1" smtClean="0"/>
              <a:t>sizes</a:t>
            </a:r>
            <a:r>
              <a:rPr lang="de-DE" baseline="0" dirty="0" smtClean="0"/>
              <a:t> </a:t>
            </a:r>
            <a:r>
              <a:rPr lang="de-DE" baseline="0" dirty="0" err="1" smtClean="0"/>
              <a:t>are</a:t>
            </a:r>
            <a:r>
              <a:rPr lang="de-DE" baseline="0" dirty="0" smtClean="0"/>
              <a:t> </a:t>
            </a:r>
            <a:r>
              <a:rPr lang="de-DE" baseline="0" dirty="0" err="1" smtClean="0"/>
              <a:t>often</a:t>
            </a:r>
            <a:r>
              <a:rPr lang="de-DE" baseline="0" dirty="0" smtClean="0"/>
              <a:t> </a:t>
            </a:r>
            <a:r>
              <a:rPr lang="de-DE" baseline="0" dirty="0" err="1" smtClean="0"/>
              <a:t>ordered</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same </a:t>
            </a:r>
            <a:r>
              <a:rPr lang="de-DE" baseline="0" dirty="0" err="1" smtClean="0"/>
              <a:t>article</a:t>
            </a:r>
            <a:r>
              <a:rPr lang="de-DE" baseline="0" dirty="0" smtClean="0"/>
              <a:t>, so </a:t>
            </a:r>
            <a:r>
              <a:rPr lang="de-DE" baseline="0" dirty="0" err="1" smtClean="0"/>
              <a:t>the</a:t>
            </a:r>
            <a:r>
              <a:rPr lang="de-DE" baseline="0" dirty="0" smtClean="0"/>
              <a:t> </a:t>
            </a:r>
            <a:r>
              <a:rPr lang="de-DE" baseline="0" dirty="0" err="1" smtClean="0"/>
              <a:t>return</a:t>
            </a:r>
            <a:r>
              <a:rPr lang="de-DE" baseline="0" dirty="0" smtClean="0"/>
              <a:t> rate </a:t>
            </a:r>
            <a:r>
              <a:rPr lang="de-DE" baseline="0" dirty="0" err="1" smtClean="0"/>
              <a:t>is</a:t>
            </a:r>
            <a:r>
              <a:rPr lang="de-DE" baseline="0" dirty="0" smtClean="0"/>
              <a:t> </a:t>
            </a:r>
            <a:r>
              <a:rPr lang="de-DE" baseline="0" dirty="0" err="1" smtClean="0"/>
              <a:t>very</a:t>
            </a:r>
            <a:r>
              <a:rPr lang="de-DE" baseline="0" dirty="0" smtClean="0"/>
              <a:t> high. The </a:t>
            </a:r>
            <a:r>
              <a:rPr lang="de-DE" baseline="0" dirty="0" err="1" smtClean="0"/>
              <a:t>number</a:t>
            </a:r>
            <a:r>
              <a:rPr lang="de-DE" baseline="0" dirty="0" smtClean="0"/>
              <a:t> </a:t>
            </a:r>
            <a:r>
              <a:rPr lang="de-DE" baseline="0" dirty="0" err="1" smtClean="0"/>
              <a:t>of</a:t>
            </a:r>
            <a:r>
              <a:rPr lang="de-DE" baseline="0" dirty="0" smtClean="0"/>
              <a:t> </a:t>
            </a:r>
            <a:r>
              <a:rPr lang="de-DE" baseline="0" dirty="0" err="1" smtClean="0"/>
              <a:t>delivery</a:t>
            </a:r>
            <a:r>
              <a:rPr lang="de-DE" baseline="0" dirty="0" smtClean="0"/>
              <a:t> </a:t>
            </a:r>
            <a:r>
              <a:rPr lang="de-DE" baseline="0" dirty="0" err="1" smtClean="0"/>
              <a:t>attempts</a:t>
            </a:r>
            <a:r>
              <a:rPr lang="de-DE" baseline="0" dirty="0" smtClean="0"/>
              <a:t> </a:t>
            </a:r>
            <a:r>
              <a:rPr lang="de-DE" baseline="0" dirty="0" err="1" smtClean="0"/>
              <a:t>can</a:t>
            </a:r>
            <a:r>
              <a:rPr lang="de-DE" baseline="0" dirty="0" smtClean="0"/>
              <a:t> also </a:t>
            </a:r>
            <a:r>
              <a:rPr lang="de-DE" baseline="0" dirty="0" err="1" smtClean="0"/>
              <a:t>be</a:t>
            </a:r>
            <a:r>
              <a:rPr lang="de-DE" baseline="0" dirty="0" smtClean="0"/>
              <a:t> </a:t>
            </a:r>
            <a:r>
              <a:rPr lang="de-DE" baseline="0" dirty="0" err="1" smtClean="0"/>
              <a:t>influenced</a:t>
            </a:r>
            <a:r>
              <a:rPr lang="de-DE" baseline="0" dirty="0" smtClean="0"/>
              <a:t> </a:t>
            </a:r>
            <a:r>
              <a:rPr lang="de-DE" baseline="0" dirty="0" err="1" smtClean="0"/>
              <a:t>by</a:t>
            </a:r>
            <a:r>
              <a:rPr lang="de-DE" baseline="0" dirty="0" smtClean="0"/>
              <a:t> </a:t>
            </a:r>
            <a:r>
              <a:rPr lang="de-DE" baseline="0" dirty="0" err="1" smtClean="0"/>
              <a:t>the</a:t>
            </a:r>
            <a:r>
              <a:rPr lang="de-DE" baseline="0" dirty="0" smtClean="0"/>
              <a:t> </a:t>
            </a:r>
            <a:r>
              <a:rPr lang="de-DE" baseline="0" dirty="0" err="1" smtClean="0"/>
              <a:t>consumer</a:t>
            </a:r>
            <a:r>
              <a:rPr lang="de-DE" baseline="0" dirty="0" smtClean="0"/>
              <a:t>: </a:t>
            </a:r>
            <a:r>
              <a:rPr lang="de-DE" baseline="0" dirty="0" err="1" smtClean="0"/>
              <a:t>By</a:t>
            </a:r>
            <a:r>
              <a:rPr lang="de-DE" baseline="0" dirty="0" smtClean="0"/>
              <a:t> </a:t>
            </a:r>
            <a:r>
              <a:rPr lang="de-DE" baseline="0" dirty="0" err="1" smtClean="0"/>
              <a:t>using</a:t>
            </a:r>
            <a:r>
              <a:rPr lang="de-DE" baseline="0" dirty="0" smtClean="0"/>
              <a:t> </a:t>
            </a:r>
            <a:r>
              <a:rPr lang="de-DE" baseline="0" dirty="0" err="1" smtClean="0"/>
              <a:t>parcel</a:t>
            </a:r>
            <a:r>
              <a:rPr lang="de-DE" baseline="0" dirty="0" smtClean="0"/>
              <a:t> </a:t>
            </a:r>
            <a:r>
              <a:rPr lang="de-DE" baseline="0" dirty="0" err="1" smtClean="0"/>
              <a:t>tracking</a:t>
            </a:r>
            <a:r>
              <a:rPr lang="de-DE" baseline="0" dirty="0" smtClean="0"/>
              <a:t>, </a:t>
            </a:r>
            <a:r>
              <a:rPr lang="de-DE" baseline="0" dirty="0" err="1" smtClean="0"/>
              <a:t>the</a:t>
            </a:r>
            <a:r>
              <a:rPr lang="de-DE" baseline="0" dirty="0" smtClean="0"/>
              <a:t> </a:t>
            </a:r>
            <a:r>
              <a:rPr lang="de-DE" baseline="0" dirty="0" err="1" smtClean="0"/>
              <a:t>dav</a:t>
            </a:r>
            <a:r>
              <a:rPr lang="de-DE" baseline="0" dirty="0" smtClean="0"/>
              <a:t> </a:t>
            </a:r>
            <a:r>
              <a:rPr lang="de-DE" baseline="0" dirty="0" err="1" smtClean="0"/>
              <a:t>of</a:t>
            </a:r>
            <a:r>
              <a:rPr lang="de-DE" baseline="0" dirty="0" smtClean="0"/>
              <a:t> </a:t>
            </a:r>
            <a:r>
              <a:rPr lang="de-DE" baseline="0" dirty="0" err="1" smtClean="0"/>
              <a:t>delivery</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better</a:t>
            </a:r>
            <a:r>
              <a:rPr lang="de-DE" baseline="0" dirty="0" smtClean="0"/>
              <a:t> </a:t>
            </a:r>
            <a:r>
              <a:rPr lang="de-DE" baseline="0" dirty="0" err="1" smtClean="0"/>
              <a:t>estimated</a:t>
            </a:r>
            <a:r>
              <a:rPr lang="de-DE" baseline="0" dirty="0" smtClean="0"/>
              <a:t> </a:t>
            </a:r>
            <a:r>
              <a:rPr lang="de-DE" baseline="0" dirty="0" err="1" smtClean="0"/>
              <a:t>ensuring</a:t>
            </a:r>
            <a:r>
              <a:rPr lang="de-DE" baseline="0" dirty="0" smtClean="0"/>
              <a:t> </a:t>
            </a:r>
            <a:r>
              <a:rPr lang="de-DE" baseline="0" dirty="0" err="1" smtClean="0"/>
              <a:t>that</a:t>
            </a:r>
            <a:r>
              <a:rPr lang="de-DE" baseline="0" dirty="0" smtClean="0"/>
              <a:t> </a:t>
            </a:r>
            <a:r>
              <a:rPr lang="de-DE" baseline="0" dirty="0" err="1" smtClean="0"/>
              <a:t>you</a:t>
            </a:r>
            <a:r>
              <a:rPr lang="de-DE" baseline="0" dirty="0" smtClean="0"/>
              <a:t> </a:t>
            </a:r>
            <a:r>
              <a:rPr lang="de-DE" baseline="0" dirty="0" err="1" smtClean="0"/>
              <a:t>are</a:t>
            </a:r>
            <a:r>
              <a:rPr lang="de-DE" baseline="0" dirty="0" smtClean="0"/>
              <a:t> at </a:t>
            </a:r>
            <a:r>
              <a:rPr lang="de-DE" baseline="0" dirty="0" err="1" smtClean="0"/>
              <a:t>home</a:t>
            </a:r>
            <a:r>
              <a:rPr lang="de-DE" baseline="0" dirty="0" smtClean="0"/>
              <a:t> </a:t>
            </a:r>
            <a:r>
              <a:rPr lang="de-DE" baseline="0" dirty="0" err="1" smtClean="0"/>
              <a:t>for</a:t>
            </a:r>
            <a:r>
              <a:rPr lang="de-DE" baseline="0" dirty="0" smtClean="0"/>
              <a:t> </a:t>
            </a:r>
            <a:r>
              <a:rPr lang="de-DE" baseline="0" dirty="0" err="1" smtClean="0"/>
              <a:t>delivery</a:t>
            </a:r>
            <a:r>
              <a:rPr lang="de-DE" baseline="0" dirty="0" smtClean="0"/>
              <a:t>. </a:t>
            </a:r>
            <a:r>
              <a:rPr lang="de-DE" baseline="0" dirty="0" err="1" smtClean="0"/>
              <a:t>It</a:t>
            </a:r>
            <a:r>
              <a:rPr lang="de-DE" baseline="0" dirty="0" smtClean="0"/>
              <a:t> </a:t>
            </a:r>
            <a:r>
              <a:rPr lang="de-DE" baseline="0" dirty="0" err="1" smtClean="0"/>
              <a:t>is</a:t>
            </a:r>
            <a:r>
              <a:rPr lang="de-DE" baseline="0" dirty="0" smtClean="0"/>
              <a:t> also </a:t>
            </a:r>
            <a:r>
              <a:rPr lang="de-DE" baseline="0" dirty="0" err="1" smtClean="0"/>
              <a:t>possible</a:t>
            </a:r>
            <a:r>
              <a:rPr lang="de-DE" baseline="0" dirty="0" smtClean="0"/>
              <a:t> </a:t>
            </a:r>
            <a:r>
              <a:rPr lang="de-DE" baseline="0" dirty="0" err="1" smtClean="0"/>
              <a:t>to</a:t>
            </a:r>
            <a:r>
              <a:rPr lang="de-DE" baseline="0" dirty="0" smtClean="0"/>
              <a:t> </a:t>
            </a:r>
            <a:r>
              <a:rPr lang="de-DE" baseline="0" dirty="0" err="1" smtClean="0"/>
              <a:t>deliver</a:t>
            </a:r>
            <a:r>
              <a:rPr lang="de-DE" baseline="0" dirty="0" smtClean="0"/>
              <a:t> </a:t>
            </a:r>
            <a:r>
              <a:rPr lang="de-DE" baseline="0" dirty="0" err="1" smtClean="0"/>
              <a:t>parcels</a:t>
            </a:r>
            <a:r>
              <a:rPr lang="de-DE" baseline="0" dirty="0" smtClean="0"/>
              <a:t> </a:t>
            </a:r>
            <a:r>
              <a:rPr lang="de-DE" baseline="0" dirty="0" err="1" smtClean="0"/>
              <a:t>to</a:t>
            </a:r>
            <a:r>
              <a:rPr lang="de-DE" baseline="0" dirty="0" smtClean="0"/>
              <a:t> </a:t>
            </a:r>
            <a:r>
              <a:rPr lang="de-DE" baseline="0" dirty="0" err="1" smtClean="0"/>
              <a:t>the</a:t>
            </a:r>
            <a:r>
              <a:rPr lang="de-DE" baseline="0" dirty="0" smtClean="0"/>
              <a:t> </a:t>
            </a:r>
            <a:r>
              <a:rPr lang="de-DE" baseline="0" dirty="0" err="1" smtClean="0"/>
              <a:t>workplace</a:t>
            </a:r>
            <a:r>
              <a:rPr lang="de-DE" baseline="0" dirty="0" smtClean="0"/>
              <a:t> </a:t>
            </a:r>
            <a:r>
              <a:rPr lang="de-DE" baseline="0" dirty="0" err="1" smtClean="0"/>
              <a:t>or</a:t>
            </a:r>
            <a:r>
              <a:rPr lang="de-DE" baseline="0" dirty="0" smtClean="0"/>
              <a:t> </a:t>
            </a:r>
            <a:r>
              <a:rPr lang="de-DE" baseline="0" dirty="0" err="1" smtClean="0"/>
              <a:t>to</a:t>
            </a:r>
            <a:r>
              <a:rPr lang="de-DE" baseline="0" dirty="0" smtClean="0"/>
              <a:t> </a:t>
            </a:r>
            <a:r>
              <a:rPr lang="de-DE" baseline="0" dirty="0" err="1" smtClean="0"/>
              <a:t>choose</a:t>
            </a:r>
            <a:r>
              <a:rPr lang="de-DE" baseline="0" dirty="0" smtClean="0"/>
              <a:t> </a:t>
            </a:r>
            <a:r>
              <a:rPr lang="de-DE" baseline="0" dirty="0" err="1" smtClean="0"/>
              <a:t>delivery</a:t>
            </a:r>
            <a:r>
              <a:rPr lang="de-DE" baseline="0" dirty="0" smtClean="0"/>
              <a:t> </a:t>
            </a:r>
            <a:r>
              <a:rPr lang="de-DE" baseline="0" dirty="0" err="1" smtClean="0"/>
              <a:t>to</a:t>
            </a:r>
            <a:r>
              <a:rPr lang="de-DE" baseline="0" dirty="0" smtClean="0"/>
              <a:t> a </a:t>
            </a:r>
            <a:r>
              <a:rPr lang="de-DE" baseline="0" dirty="0" err="1" smtClean="0"/>
              <a:t>parcel</a:t>
            </a:r>
            <a:r>
              <a:rPr lang="de-DE" baseline="0" dirty="0" smtClean="0"/>
              <a:t> </a:t>
            </a:r>
            <a:r>
              <a:rPr lang="de-DE" baseline="0" dirty="0" err="1" smtClean="0"/>
              <a:t>statoin</a:t>
            </a:r>
            <a:r>
              <a:rPr lang="de-DE" baseline="0" dirty="0" smtClean="0"/>
              <a:t> on </a:t>
            </a:r>
            <a:r>
              <a:rPr lang="de-DE" baseline="0" dirty="0" err="1" smtClean="0"/>
              <a:t>the</a:t>
            </a:r>
            <a:r>
              <a:rPr lang="de-DE" baseline="0" dirty="0" smtClean="0"/>
              <a:t> </a:t>
            </a:r>
            <a:r>
              <a:rPr lang="de-DE" baseline="0" dirty="0" err="1" smtClean="0"/>
              <a:t>daily</a:t>
            </a:r>
            <a:r>
              <a:rPr lang="de-DE" baseline="0" dirty="0" smtClean="0"/>
              <a:t> route </a:t>
            </a:r>
            <a:r>
              <a:rPr lang="de-DE" baseline="0" dirty="0" err="1" smtClean="0"/>
              <a:t>to</a:t>
            </a:r>
            <a:r>
              <a:rPr lang="de-DE" baseline="0" dirty="0" smtClean="0"/>
              <a:t> </a:t>
            </a:r>
            <a:r>
              <a:rPr lang="de-DE" baseline="0" dirty="0" err="1" smtClean="0"/>
              <a:t>work</a:t>
            </a:r>
            <a:r>
              <a:rPr lang="de-DE" baseline="0" dirty="0" smtClean="0"/>
              <a:t>, </a:t>
            </a:r>
            <a:r>
              <a:rPr lang="de-DE" baseline="0" dirty="0" err="1" smtClean="0"/>
              <a:t>thus</a:t>
            </a:r>
            <a:r>
              <a:rPr lang="de-DE" baseline="0" dirty="0" smtClean="0"/>
              <a:t> </a:t>
            </a:r>
            <a:r>
              <a:rPr lang="de-DE" baseline="0" dirty="0" err="1" smtClean="0"/>
              <a:t>avoiding</a:t>
            </a:r>
            <a:r>
              <a:rPr lang="de-DE" baseline="0" dirty="0" smtClean="0"/>
              <a:t> additional individual </a:t>
            </a:r>
            <a:r>
              <a:rPr lang="de-DE" baseline="0" dirty="0" err="1" smtClean="0"/>
              <a:t>transport</a:t>
            </a:r>
            <a:r>
              <a:rPr lang="de-DE" baseline="0" dirty="0" smtClean="0"/>
              <a:t> </a:t>
            </a:r>
            <a:r>
              <a:rPr lang="de-DE" baseline="0" dirty="0" err="1" smtClean="0"/>
              <a:t>routes</a:t>
            </a:r>
            <a:r>
              <a:rPr lang="de-DE" baseline="0" dirty="0" smtClean="0"/>
              <a:t> </a:t>
            </a:r>
            <a:r>
              <a:rPr lang="de-DE" baseline="0" dirty="0" err="1" smtClean="0"/>
              <a:t>by</a:t>
            </a:r>
            <a:r>
              <a:rPr lang="de-DE" baseline="0" dirty="0" smtClean="0"/>
              <a:t> </a:t>
            </a:r>
            <a:r>
              <a:rPr lang="de-DE" baseline="0" dirty="0" err="1" smtClean="0"/>
              <a:t>car</a:t>
            </a:r>
            <a:r>
              <a:rPr lang="de-DE" baseline="0" dirty="0" smtClean="0"/>
              <a:t>.  </a:t>
            </a:r>
          </a:p>
          <a:p>
            <a:endParaRPr lang="de-DE" baseline="0" dirty="0" smtClean="0"/>
          </a:p>
          <a:p>
            <a:r>
              <a:rPr lang="de-DE" baseline="0" dirty="0" smtClean="0"/>
              <a:t>In </a:t>
            </a:r>
            <a:r>
              <a:rPr lang="de-DE" baseline="0" dirty="0" err="1" smtClean="0"/>
              <a:t>the</a:t>
            </a:r>
            <a:r>
              <a:rPr lang="de-DE" baseline="0" dirty="0" smtClean="0"/>
              <a:t> </a:t>
            </a:r>
            <a:r>
              <a:rPr lang="de-DE" baseline="0" dirty="0" err="1" smtClean="0"/>
              <a:t>stationary</a:t>
            </a:r>
            <a:r>
              <a:rPr lang="de-DE" baseline="0" dirty="0" smtClean="0"/>
              <a:t> </a:t>
            </a:r>
            <a:r>
              <a:rPr lang="de-DE" baseline="0" dirty="0" err="1" smtClean="0"/>
              <a:t>retail</a:t>
            </a:r>
            <a:r>
              <a:rPr lang="de-DE" baseline="0" dirty="0" smtClean="0"/>
              <a:t>, </a:t>
            </a:r>
            <a:r>
              <a:rPr lang="de-DE" baseline="0" dirty="0" err="1" smtClean="0"/>
              <a:t>indiviual</a:t>
            </a:r>
            <a:r>
              <a:rPr lang="de-DE" baseline="0" dirty="0" smtClean="0"/>
              <a:t> CO2 </a:t>
            </a:r>
            <a:r>
              <a:rPr lang="de-DE" baseline="0" dirty="0" err="1" smtClean="0"/>
              <a:t>emissions</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reduced</a:t>
            </a:r>
            <a:r>
              <a:rPr lang="de-DE" baseline="0" dirty="0" smtClean="0"/>
              <a:t> </a:t>
            </a:r>
            <a:r>
              <a:rPr lang="de-DE" baseline="0" dirty="0" err="1" smtClean="0"/>
              <a:t>by</a:t>
            </a:r>
            <a:r>
              <a:rPr lang="de-DE" baseline="0" dirty="0" smtClean="0"/>
              <a:t> </a:t>
            </a:r>
            <a:r>
              <a:rPr lang="de-DE" baseline="0" dirty="0" err="1" smtClean="0"/>
              <a:t>swithcing</a:t>
            </a:r>
            <a:r>
              <a:rPr lang="de-DE" baseline="0" dirty="0" smtClean="0"/>
              <a:t> </a:t>
            </a:r>
            <a:r>
              <a:rPr lang="de-DE" baseline="0" dirty="0" err="1" smtClean="0"/>
              <a:t>to</a:t>
            </a:r>
            <a:r>
              <a:rPr lang="de-DE" baseline="0" dirty="0" smtClean="0"/>
              <a:t> </a:t>
            </a:r>
            <a:r>
              <a:rPr lang="de-DE" baseline="0" dirty="0" err="1" smtClean="0"/>
              <a:t>public</a:t>
            </a:r>
            <a:r>
              <a:rPr lang="de-DE" baseline="0" dirty="0" smtClean="0"/>
              <a:t> </a:t>
            </a:r>
            <a:r>
              <a:rPr lang="de-DE" baseline="0" dirty="0" err="1" smtClean="0"/>
              <a:t>transport</a:t>
            </a:r>
            <a:r>
              <a:rPr lang="de-DE" baseline="0" dirty="0" smtClean="0"/>
              <a:t> </a:t>
            </a:r>
            <a:r>
              <a:rPr lang="de-DE" baseline="0" dirty="0" err="1" smtClean="0"/>
              <a:t>or</a:t>
            </a:r>
            <a:r>
              <a:rPr lang="de-DE" baseline="0" dirty="0" smtClean="0"/>
              <a:t> alternative </a:t>
            </a:r>
            <a:r>
              <a:rPr lang="de-DE" baseline="0" dirty="0" err="1" smtClean="0"/>
              <a:t>means</a:t>
            </a:r>
            <a:r>
              <a:rPr lang="de-DE" baseline="0" dirty="0" smtClean="0"/>
              <a:t> </a:t>
            </a:r>
            <a:r>
              <a:rPr lang="de-DE" baseline="0" dirty="0" err="1" smtClean="0"/>
              <a:t>of</a:t>
            </a:r>
            <a:r>
              <a:rPr lang="de-DE" baseline="0" dirty="0" smtClean="0"/>
              <a:t> </a:t>
            </a:r>
            <a:r>
              <a:rPr lang="de-DE" baseline="0" dirty="0" err="1" smtClean="0"/>
              <a:t>transport</a:t>
            </a:r>
            <a:r>
              <a:rPr lang="de-DE" baseline="0" dirty="0" smtClean="0"/>
              <a:t> such </a:t>
            </a:r>
            <a:r>
              <a:rPr lang="de-DE" baseline="0" dirty="0" err="1" smtClean="0"/>
              <a:t>as</a:t>
            </a:r>
            <a:r>
              <a:rPr lang="de-DE" baseline="0" dirty="0" smtClean="0"/>
              <a:t> </a:t>
            </a:r>
            <a:r>
              <a:rPr lang="de-DE" baseline="0" dirty="0" err="1" smtClean="0"/>
              <a:t>bicycles</a:t>
            </a:r>
            <a:r>
              <a:rPr lang="de-DE" baseline="0" dirty="0" smtClean="0"/>
              <a:t>. </a:t>
            </a:r>
            <a:r>
              <a:rPr lang="de-DE" baseline="0" dirty="0" err="1" smtClean="0"/>
              <a:t>When</a:t>
            </a:r>
            <a:r>
              <a:rPr lang="de-DE" baseline="0" dirty="0" smtClean="0"/>
              <a:t> </a:t>
            </a:r>
            <a:r>
              <a:rPr lang="de-DE" baseline="0" dirty="0" err="1" smtClean="0"/>
              <a:t>using</a:t>
            </a:r>
            <a:r>
              <a:rPr lang="de-DE" baseline="0" dirty="0" smtClean="0"/>
              <a:t> a </a:t>
            </a:r>
            <a:r>
              <a:rPr lang="de-DE" baseline="0" dirty="0" err="1" smtClean="0"/>
              <a:t>car</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routes</a:t>
            </a:r>
            <a:r>
              <a:rPr lang="de-DE" baseline="0" dirty="0" smtClean="0"/>
              <a:t> </a:t>
            </a:r>
            <a:r>
              <a:rPr lang="de-DE" baseline="0" dirty="0" err="1" smtClean="0"/>
              <a:t>should</a:t>
            </a:r>
            <a:r>
              <a:rPr lang="de-DE" baseline="0" dirty="0" smtClean="0"/>
              <a:t> </a:t>
            </a:r>
            <a:r>
              <a:rPr lang="de-DE" baseline="0" dirty="0" err="1" smtClean="0"/>
              <a:t>be</a:t>
            </a:r>
            <a:r>
              <a:rPr lang="de-DE" baseline="0" dirty="0" smtClean="0"/>
              <a:t> </a:t>
            </a:r>
            <a:r>
              <a:rPr lang="de-DE" baseline="0" dirty="0" err="1" smtClean="0"/>
              <a:t>minimized</a:t>
            </a:r>
            <a:r>
              <a:rPr lang="de-DE" baseline="0" dirty="0" smtClean="0"/>
              <a:t> in </a:t>
            </a:r>
            <a:r>
              <a:rPr lang="de-DE" baseline="0" dirty="0" err="1" smtClean="0"/>
              <a:t>order</a:t>
            </a:r>
            <a:r>
              <a:rPr lang="de-DE" baseline="0" dirty="0" smtClean="0"/>
              <a:t> </a:t>
            </a:r>
            <a:r>
              <a:rPr lang="de-DE" baseline="0" dirty="0" err="1" smtClean="0"/>
              <a:t>to</a:t>
            </a:r>
            <a:r>
              <a:rPr lang="de-DE" baseline="0" dirty="0" smtClean="0"/>
              <a:t> </a:t>
            </a:r>
            <a:r>
              <a:rPr lang="de-DE" baseline="0" dirty="0" err="1" smtClean="0"/>
              <a:t>keep</a:t>
            </a:r>
            <a:r>
              <a:rPr lang="de-DE" baseline="0" dirty="0" smtClean="0"/>
              <a:t> </a:t>
            </a:r>
            <a:r>
              <a:rPr lang="de-DE" baseline="0" dirty="0" err="1" smtClean="0"/>
              <a:t>the</a:t>
            </a:r>
            <a:r>
              <a:rPr lang="de-DE" baseline="0" dirty="0" smtClean="0"/>
              <a:t> </a:t>
            </a:r>
            <a:r>
              <a:rPr lang="de-DE" baseline="0" dirty="0" err="1" smtClean="0"/>
              <a:t>indiviual</a:t>
            </a:r>
            <a:r>
              <a:rPr lang="de-DE" baseline="0" dirty="0" smtClean="0"/>
              <a:t> </a:t>
            </a:r>
            <a:r>
              <a:rPr lang="de-DE" baseline="0" dirty="0" err="1" smtClean="0"/>
              <a:t>transport</a:t>
            </a:r>
            <a:r>
              <a:rPr lang="de-DE" baseline="0" dirty="0" smtClean="0"/>
              <a:t> </a:t>
            </a:r>
            <a:r>
              <a:rPr lang="de-DE" baseline="0" dirty="0" err="1" smtClean="0"/>
              <a:t>performance</a:t>
            </a:r>
            <a:r>
              <a:rPr lang="de-DE" baseline="0" dirty="0" smtClean="0"/>
              <a:t> </a:t>
            </a:r>
            <a:r>
              <a:rPr lang="de-DE" baseline="0" dirty="0" err="1" smtClean="0"/>
              <a:t>as</a:t>
            </a:r>
            <a:r>
              <a:rPr lang="de-DE" baseline="0" dirty="0" smtClean="0"/>
              <a:t> </a:t>
            </a:r>
            <a:r>
              <a:rPr lang="de-DE" baseline="0" dirty="0" err="1" smtClean="0"/>
              <a:t>low</a:t>
            </a:r>
            <a:r>
              <a:rPr lang="de-DE" baseline="0" dirty="0" smtClean="0"/>
              <a:t> </a:t>
            </a:r>
            <a:r>
              <a:rPr lang="de-DE" baseline="0" dirty="0" err="1" smtClean="0"/>
              <a:t>as</a:t>
            </a:r>
            <a:r>
              <a:rPr lang="de-DE" baseline="0" dirty="0" smtClean="0"/>
              <a:t> </a:t>
            </a:r>
            <a:r>
              <a:rPr lang="de-DE" baseline="0" dirty="0" err="1" smtClean="0"/>
              <a:t>possible</a:t>
            </a:r>
            <a:r>
              <a:rPr lang="de-DE" baseline="0" dirty="0" smtClean="0"/>
              <a:t> (e.g. </a:t>
            </a:r>
            <a:r>
              <a:rPr lang="de-DE" baseline="0" dirty="0" err="1" smtClean="0"/>
              <a:t>searching</a:t>
            </a:r>
            <a:r>
              <a:rPr lang="de-DE" baseline="0" dirty="0" smtClean="0"/>
              <a:t> </a:t>
            </a:r>
            <a:r>
              <a:rPr lang="de-DE" baseline="0" dirty="0" err="1" smtClean="0"/>
              <a:t>for</a:t>
            </a:r>
            <a:r>
              <a:rPr lang="de-DE" baseline="0" dirty="0" smtClean="0"/>
              <a:t> a </a:t>
            </a:r>
            <a:r>
              <a:rPr lang="de-DE" baseline="0" dirty="0" err="1" smtClean="0"/>
              <a:t>central</a:t>
            </a:r>
            <a:r>
              <a:rPr lang="de-DE" baseline="0" dirty="0" smtClean="0"/>
              <a:t> </a:t>
            </a:r>
            <a:r>
              <a:rPr lang="de-DE" baseline="0" dirty="0" err="1" smtClean="0"/>
              <a:t>car</a:t>
            </a:r>
            <a:r>
              <a:rPr lang="de-DE" baseline="0" dirty="0" smtClean="0"/>
              <a:t> park </a:t>
            </a:r>
            <a:r>
              <a:rPr lang="de-DE" baseline="0" dirty="0" err="1" smtClean="0"/>
              <a:t>and</a:t>
            </a:r>
            <a:r>
              <a:rPr lang="de-DE" baseline="0" dirty="0" smtClean="0"/>
              <a:t> </a:t>
            </a:r>
            <a:r>
              <a:rPr lang="de-DE" baseline="0" dirty="0" err="1" smtClean="0"/>
              <a:t>shopping</a:t>
            </a:r>
            <a:r>
              <a:rPr lang="de-DE" baseline="0" dirty="0" smtClean="0"/>
              <a:t> in </a:t>
            </a:r>
            <a:r>
              <a:rPr lang="de-DE" baseline="0" dirty="0" err="1" smtClean="0"/>
              <a:t>foot</a:t>
            </a:r>
            <a:r>
              <a:rPr lang="de-DE" baseline="0" dirty="0" smtClean="0"/>
              <a:t>). In </a:t>
            </a:r>
            <a:r>
              <a:rPr lang="de-DE" baseline="0" dirty="0" err="1" smtClean="0"/>
              <a:t>addition</a:t>
            </a:r>
            <a:r>
              <a:rPr lang="de-DE" baseline="0" dirty="0" smtClean="0"/>
              <a:t>, </a:t>
            </a:r>
            <a:r>
              <a:rPr lang="de-DE" baseline="0" dirty="0" err="1" smtClean="0"/>
              <a:t>the</a:t>
            </a:r>
            <a:r>
              <a:rPr lang="de-DE" baseline="0" dirty="0" smtClean="0"/>
              <a:t> </a:t>
            </a:r>
            <a:r>
              <a:rPr lang="de-DE" baseline="0" dirty="0" err="1" smtClean="0"/>
              <a:t>choice</a:t>
            </a:r>
            <a:r>
              <a:rPr lang="de-DE" baseline="0" dirty="0" smtClean="0"/>
              <a:t> </a:t>
            </a:r>
            <a:r>
              <a:rPr lang="de-DE" baseline="0" dirty="0" err="1" smtClean="0"/>
              <a:t>of</a:t>
            </a:r>
            <a:r>
              <a:rPr lang="de-DE" baseline="0" dirty="0" smtClean="0"/>
              <a:t> </a:t>
            </a:r>
            <a:r>
              <a:rPr lang="de-DE" baseline="0" dirty="0" err="1" smtClean="0"/>
              <a:t>sustainable</a:t>
            </a:r>
            <a:r>
              <a:rPr lang="de-DE" baseline="0" dirty="0" smtClean="0"/>
              <a:t> </a:t>
            </a:r>
            <a:r>
              <a:rPr lang="de-DE" baseline="0" dirty="0" err="1" smtClean="0"/>
              <a:t>products</a:t>
            </a:r>
            <a:r>
              <a:rPr lang="de-DE" baseline="0" dirty="0" smtClean="0"/>
              <a:t> such </a:t>
            </a:r>
            <a:r>
              <a:rPr lang="de-DE" baseline="0" dirty="0" err="1" smtClean="0"/>
              <a:t>as</a:t>
            </a:r>
            <a:r>
              <a:rPr lang="de-DE" baseline="0" dirty="0" smtClean="0"/>
              <a:t> </a:t>
            </a:r>
            <a:r>
              <a:rPr lang="de-DE" baseline="0" dirty="0" err="1" smtClean="0"/>
              <a:t>fairtrade</a:t>
            </a:r>
            <a:r>
              <a:rPr lang="de-DE" baseline="0" dirty="0" smtClean="0"/>
              <a:t> </a:t>
            </a:r>
            <a:r>
              <a:rPr lang="de-DE" baseline="0" dirty="0" err="1" smtClean="0"/>
              <a:t>products</a:t>
            </a:r>
            <a:r>
              <a:rPr lang="de-DE" baseline="0" dirty="0" smtClean="0"/>
              <a:t> </a:t>
            </a:r>
            <a:r>
              <a:rPr lang="de-DE" baseline="0" dirty="0" err="1" smtClean="0"/>
              <a:t>or</a:t>
            </a:r>
            <a:r>
              <a:rPr lang="de-DE" baseline="0" dirty="0" smtClean="0"/>
              <a:t> regional </a:t>
            </a:r>
            <a:r>
              <a:rPr lang="de-DE" baseline="0" dirty="0" err="1" smtClean="0"/>
              <a:t>products</a:t>
            </a:r>
            <a:r>
              <a:rPr lang="de-DE" baseline="0" dirty="0" smtClean="0"/>
              <a:t> </a:t>
            </a:r>
            <a:r>
              <a:rPr lang="de-DE" baseline="0" dirty="0" err="1" smtClean="0"/>
              <a:t>can</a:t>
            </a:r>
            <a:r>
              <a:rPr lang="de-DE" baseline="0" dirty="0" smtClean="0"/>
              <a:t> </a:t>
            </a:r>
            <a:r>
              <a:rPr lang="de-DE" baseline="0" dirty="0" err="1" smtClean="0"/>
              <a:t>ensure</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route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consumed</a:t>
            </a:r>
            <a:r>
              <a:rPr lang="de-DE" baseline="0" dirty="0" smtClean="0"/>
              <a:t> </a:t>
            </a:r>
            <a:r>
              <a:rPr lang="de-DE" baseline="0" dirty="0" err="1" smtClean="0"/>
              <a:t>goods</a:t>
            </a:r>
            <a:r>
              <a:rPr lang="de-DE" baseline="0" dirty="0" smtClean="0"/>
              <a:t> </a:t>
            </a:r>
            <a:r>
              <a:rPr lang="de-DE" baseline="0" dirty="0" err="1" smtClean="0"/>
              <a:t>is</a:t>
            </a:r>
            <a:r>
              <a:rPr lang="de-DE" baseline="0" dirty="0" smtClean="0"/>
              <a:t> </a:t>
            </a:r>
            <a:r>
              <a:rPr lang="de-DE" baseline="0" dirty="0" err="1" smtClean="0"/>
              <a:t>as</a:t>
            </a:r>
            <a:r>
              <a:rPr lang="de-DE" baseline="0" dirty="0" smtClean="0"/>
              <a:t> </a:t>
            </a:r>
            <a:r>
              <a:rPr lang="de-DE" baseline="0" dirty="0" err="1" smtClean="0"/>
              <a:t>short</a:t>
            </a:r>
            <a:r>
              <a:rPr lang="de-DE" baseline="0" dirty="0" smtClean="0"/>
              <a:t> </a:t>
            </a:r>
            <a:r>
              <a:rPr lang="de-DE" baseline="0" dirty="0" err="1" smtClean="0"/>
              <a:t>as</a:t>
            </a:r>
            <a:r>
              <a:rPr lang="de-DE" baseline="0" dirty="0" smtClean="0"/>
              <a:t> </a:t>
            </a:r>
            <a:r>
              <a:rPr lang="de-DE" baseline="0" dirty="0" err="1" smtClean="0"/>
              <a:t>possible</a:t>
            </a:r>
            <a:r>
              <a:rPr lang="de-DE" baseline="0" dirty="0" smtClean="0"/>
              <a:t>. </a:t>
            </a:r>
          </a:p>
          <a:p>
            <a:endParaRPr lang="de-DE" baseline="0" dirty="0" smtClean="0"/>
          </a:p>
          <a:p>
            <a:r>
              <a:rPr lang="de-DE" dirty="0" err="1" smtClean="0"/>
              <a:t>Sources</a:t>
            </a:r>
            <a:r>
              <a:rPr lang="de-DE" dirty="0" smtClean="0"/>
              <a:t>:</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a:t>
            </a:r>
            <a:r>
              <a:rPr lang="en-GB" sz="1200" dirty="0" err="1" smtClean="0"/>
              <a:t>Studie</a:t>
            </a:r>
            <a:r>
              <a:rPr lang="en-GB" sz="1200" dirty="0" smtClean="0"/>
              <a:t>: Online-Handel</a:t>
            </a:r>
            <a:r>
              <a:rPr lang="en-GB" sz="1200" baseline="0" dirty="0" smtClean="0"/>
              <a:t> </a:t>
            </a:r>
            <a:r>
              <a:rPr lang="en-GB" sz="1200" baseline="0" dirty="0" err="1" smtClean="0"/>
              <a:t>klimafreundlicher</a:t>
            </a:r>
            <a:r>
              <a:rPr lang="en-GB" sz="1200" baseline="0" dirty="0" smtClean="0"/>
              <a:t> </a:t>
            </a:r>
            <a:r>
              <a:rPr lang="en-GB" sz="1200" baseline="0" dirty="0" err="1" smtClean="0"/>
              <a:t>als</a:t>
            </a:r>
            <a:r>
              <a:rPr lang="en-GB" sz="1200" baseline="0" dirty="0" smtClean="0"/>
              <a:t> </a:t>
            </a:r>
            <a:r>
              <a:rPr lang="en-GB" sz="1200" baseline="0" dirty="0" err="1" smtClean="0"/>
              <a:t>stationärer</a:t>
            </a:r>
            <a:r>
              <a:rPr lang="en-GB" sz="1200" baseline="0" dirty="0" smtClean="0"/>
              <a:t> Handel”. Online</a:t>
            </a:r>
            <a:r>
              <a:rPr lang="en-GB" sz="1200" dirty="0" smtClean="0"/>
              <a:t>: https://www.onlinehaendler-news.de/handel/studien/19828-online-handel-klimafreundlich.html </a:t>
            </a:r>
            <a:r>
              <a:rPr lang="en-GB" sz="1200" u="none" kern="1200" baseline="0" dirty="0" smtClean="0">
                <a:solidFill>
                  <a:schemeClr val="tx1"/>
                </a:solidFill>
                <a:effectLst/>
                <a:latin typeface="+mn-lt"/>
                <a:ea typeface="+mn-ea"/>
                <a:cs typeface="+mn-cs"/>
              </a:rPr>
              <a:t>[04.08.2016]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smtClean="0"/>
              <a:t>„Warum Anprobieren besser ist als Onlineshopping“. URL:</a:t>
            </a:r>
            <a:r>
              <a:rPr lang="de-DE" sz="1200" baseline="0" dirty="0" smtClean="0"/>
              <a:t> </a:t>
            </a:r>
            <a:r>
              <a:rPr lang="de-DE" sz="1200" u="sng" kern="1200" dirty="0" smtClean="0">
                <a:solidFill>
                  <a:schemeClr val="tx1"/>
                </a:solidFill>
                <a:effectLst/>
                <a:latin typeface="+mn-lt"/>
                <a:ea typeface="+mn-ea"/>
                <a:cs typeface="+mn-cs"/>
                <a:hlinkClick r:id="rId3"/>
              </a:rPr>
              <a:t>http://www.tagesspiegel.de/wirtschaft/umweltbelastung-durch-zalando-und-co-warum-anprobieren-besser-ist-als-onlineshopping/9486812.html</a:t>
            </a:r>
            <a:r>
              <a:rPr lang="en-GB" sz="1200" u="none" kern="1200" baseline="0" dirty="0" smtClean="0">
                <a:solidFill>
                  <a:schemeClr val="tx1"/>
                </a:solidFill>
                <a:effectLst/>
                <a:latin typeface="+mn-lt"/>
                <a:ea typeface="+mn-ea"/>
                <a:cs typeface="+mn-cs"/>
              </a:rPr>
              <a:t> [10.08.2016]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u="non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200" u="none" kern="1200" baseline="0" dirty="0" smtClean="0">
                <a:solidFill>
                  <a:schemeClr val="tx1"/>
                </a:solidFill>
                <a:effectLst/>
                <a:latin typeface="+mn-lt"/>
                <a:ea typeface="+mn-ea"/>
                <a:cs typeface="+mn-cs"/>
              </a:rPr>
              <a:t>URL: http://www.nachhaltig-einkaufen.de/ [10.08.2016]</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35</a:t>
            </a:fld>
            <a:endParaRPr lang="de-AT" dirty="0"/>
          </a:p>
        </p:txBody>
      </p:sp>
    </p:spTree>
    <p:extLst>
      <p:ext uri="{BB962C8B-B14F-4D97-AF65-F5344CB8AC3E}">
        <p14:creationId xmlns:p14="http://schemas.microsoft.com/office/powerpoint/2010/main" val="37238201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36</a:t>
            </a:fld>
            <a:endParaRPr lang="de-AT" dirty="0"/>
          </a:p>
        </p:txBody>
      </p:sp>
    </p:spTree>
    <p:extLst>
      <p:ext uri="{BB962C8B-B14F-4D97-AF65-F5344CB8AC3E}">
        <p14:creationId xmlns:p14="http://schemas.microsoft.com/office/powerpoint/2010/main" val="11674200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F06DAA-0A4E-4110-9797-3FB8CA0FEA93}" type="slidenum">
              <a:rPr lang="de-AT" smtClean="0"/>
              <a:t>37</a:t>
            </a:fld>
            <a:endParaRPr lang="de-AT" dirty="0"/>
          </a:p>
        </p:txBody>
      </p:sp>
    </p:spTree>
    <p:extLst>
      <p:ext uri="{BB962C8B-B14F-4D97-AF65-F5344CB8AC3E}">
        <p14:creationId xmlns:p14="http://schemas.microsoft.com/office/powerpoint/2010/main" val="11674200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dirty="0"/>
          </a:p>
        </p:txBody>
      </p:sp>
      <p:sp>
        <p:nvSpPr>
          <p:cNvPr id="4" name="Slide Number Placeholder 3"/>
          <p:cNvSpPr>
            <a:spLocks noGrp="1"/>
          </p:cNvSpPr>
          <p:nvPr>
            <p:ph type="sldNum" sz="quarter" idx="10"/>
          </p:nvPr>
        </p:nvSpPr>
        <p:spPr/>
        <p:txBody>
          <a:bodyPr/>
          <a:lstStyle/>
          <a:p>
            <a:fld id="{56F06DAA-0A4E-4110-9797-3FB8CA0FEA93}" type="slidenum">
              <a:rPr lang="de-AT" smtClean="0"/>
              <a:t>38</a:t>
            </a:fld>
            <a:endParaRPr lang="de-AT" dirty="0"/>
          </a:p>
        </p:txBody>
      </p:sp>
    </p:spTree>
    <p:extLst>
      <p:ext uri="{BB962C8B-B14F-4D97-AF65-F5344CB8AC3E}">
        <p14:creationId xmlns:p14="http://schemas.microsoft.com/office/powerpoint/2010/main" val="2990135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endParaRPr lang="de-AT" baseline="0" dirty="0" smtClean="0">
              <a:sym typeface="Wingdings" panose="05000000000000000000" pitchFamily="2" charset="2"/>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4</a:t>
            </a:fld>
            <a:endParaRPr lang="de-AT" dirty="0"/>
          </a:p>
        </p:txBody>
      </p:sp>
    </p:spTree>
    <p:extLst>
      <p:ext uri="{BB962C8B-B14F-4D97-AF65-F5344CB8AC3E}">
        <p14:creationId xmlns:p14="http://schemas.microsoft.com/office/powerpoint/2010/main" val="833131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err="1" smtClean="0"/>
              <a:t>Logistics</a:t>
            </a:r>
            <a:r>
              <a:rPr lang="de-DE" baseline="0" dirty="0" smtClean="0"/>
              <a:t> </a:t>
            </a:r>
            <a:r>
              <a:rPr lang="de-DE" baseline="0" dirty="0" err="1" smtClean="0"/>
              <a:t>plays</a:t>
            </a:r>
            <a:r>
              <a:rPr lang="de-DE" baseline="0" dirty="0" smtClean="0"/>
              <a:t> an essential </a:t>
            </a:r>
            <a:r>
              <a:rPr lang="de-DE" baseline="0" dirty="0" err="1" smtClean="0"/>
              <a:t>role</a:t>
            </a:r>
            <a:r>
              <a:rPr lang="de-DE" baseline="0" dirty="0" smtClean="0"/>
              <a:t> in </a:t>
            </a:r>
            <a:r>
              <a:rPr lang="de-DE" baseline="0" dirty="0" err="1" smtClean="0"/>
              <a:t>the</a:t>
            </a:r>
            <a:r>
              <a:rPr lang="de-DE" baseline="0" dirty="0" smtClean="0"/>
              <a:t> </a:t>
            </a:r>
            <a:r>
              <a:rPr lang="de-DE" baseline="0" dirty="0" err="1" smtClean="0"/>
              <a:t>economy</a:t>
            </a:r>
            <a:r>
              <a:rPr lang="de-DE" baseline="0" dirty="0" smtClean="0"/>
              <a:t> </a:t>
            </a:r>
            <a:r>
              <a:rPr lang="de-DE" baseline="0" dirty="0" err="1" smtClean="0"/>
              <a:t>as</a:t>
            </a:r>
            <a:r>
              <a:rPr lang="de-DE" baseline="0" dirty="0" smtClean="0"/>
              <a:t> </a:t>
            </a:r>
            <a:r>
              <a:rPr lang="de-DE" baseline="0" dirty="0" err="1" smtClean="0"/>
              <a:t>it</a:t>
            </a:r>
            <a:r>
              <a:rPr lang="de-DE" baseline="0" dirty="0" smtClean="0"/>
              <a:t> </a:t>
            </a:r>
            <a:r>
              <a:rPr lang="de-DE" baseline="0" dirty="0" err="1" smtClean="0"/>
              <a:t>ensures</a:t>
            </a:r>
            <a:r>
              <a:rPr lang="de-DE" baseline="0" dirty="0" smtClean="0"/>
              <a:t> </a:t>
            </a:r>
            <a:r>
              <a:rPr lang="de-DE" baseline="0" dirty="0" err="1" smtClean="0"/>
              <a:t>that</a:t>
            </a:r>
            <a:r>
              <a:rPr lang="de-DE" baseline="0" dirty="0" smtClean="0"/>
              <a:t> </a:t>
            </a:r>
            <a:r>
              <a:rPr lang="de-DE" baseline="0" dirty="0" err="1" smtClean="0"/>
              <a:t>the</a:t>
            </a:r>
            <a:r>
              <a:rPr lang="de-DE" baseline="0" dirty="0" smtClean="0"/>
              <a:t> </a:t>
            </a:r>
            <a:r>
              <a:rPr lang="de-DE" baseline="0" dirty="0" err="1" smtClean="0"/>
              <a:t>goods</a:t>
            </a:r>
            <a:r>
              <a:rPr lang="de-DE" baseline="0" dirty="0" smtClean="0"/>
              <a:t> </a:t>
            </a:r>
            <a:r>
              <a:rPr lang="de-DE" baseline="0" dirty="0" err="1" smtClean="0"/>
              <a:t>are</a:t>
            </a:r>
            <a:r>
              <a:rPr lang="de-DE" baseline="0" dirty="0" smtClean="0"/>
              <a:t> </a:t>
            </a:r>
            <a:r>
              <a:rPr lang="de-DE" baseline="0" dirty="0" err="1" smtClean="0"/>
              <a:t>transported</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a:t>
            </a:r>
            <a:r>
              <a:rPr lang="de-DE" baseline="0" dirty="0" err="1" smtClean="0"/>
              <a:t>raw</a:t>
            </a:r>
            <a:r>
              <a:rPr lang="de-DE" baseline="0" dirty="0" smtClean="0"/>
              <a:t> material </a:t>
            </a:r>
            <a:r>
              <a:rPr lang="de-DE" baseline="0" dirty="0" err="1" smtClean="0"/>
              <a:t>supplier</a:t>
            </a:r>
            <a:r>
              <a:rPr lang="de-DE" baseline="0" dirty="0" smtClean="0"/>
              <a:t> via </a:t>
            </a:r>
            <a:r>
              <a:rPr lang="de-DE" baseline="0" dirty="0" err="1" smtClean="0"/>
              <a:t>the</a:t>
            </a:r>
            <a:r>
              <a:rPr lang="de-DE" baseline="0" dirty="0" smtClean="0"/>
              <a:t> </a:t>
            </a:r>
            <a:r>
              <a:rPr lang="de-DE" baseline="0" dirty="0" err="1" smtClean="0"/>
              <a:t>producer</a:t>
            </a:r>
            <a:r>
              <a:rPr lang="de-DE" baseline="0" dirty="0" smtClean="0"/>
              <a:t> </a:t>
            </a:r>
            <a:r>
              <a:rPr lang="de-DE" baseline="0" dirty="0" err="1" smtClean="0"/>
              <a:t>to</a:t>
            </a:r>
            <a:r>
              <a:rPr lang="de-DE" baseline="0" dirty="0" smtClean="0"/>
              <a:t> </a:t>
            </a:r>
            <a:r>
              <a:rPr lang="de-DE" baseline="0" dirty="0" err="1" smtClean="0"/>
              <a:t>the</a:t>
            </a:r>
            <a:r>
              <a:rPr lang="de-DE" baseline="0" dirty="0" smtClean="0"/>
              <a:t> end </a:t>
            </a:r>
            <a:r>
              <a:rPr lang="de-DE" baseline="0" dirty="0" err="1" smtClean="0"/>
              <a:t>consumer</a:t>
            </a:r>
            <a:r>
              <a:rPr lang="de-DE" baseline="0" dirty="0" smtClean="0"/>
              <a:t>. </a:t>
            </a:r>
            <a:r>
              <a:rPr lang="de-DE" baseline="0" dirty="0" err="1" smtClean="0"/>
              <a:t>Although</a:t>
            </a:r>
            <a:r>
              <a:rPr lang="de-DE" baseline="0" dirty="0" smtClean="0"/>
              <a:t> </a:t>
            </a:r>
            <a:r>
              <a:rPr lang="de-DE" baseline="0" dirty="0" err="1" smtClean="0"/>
              <a:t>logistics</a:t>
            </a:r>
            <a:r>
              <a:rPr lang="de-DE" baseline="0" dirty="0" smtClean="0"/>
              <a:t> </a:t>
            </a:r>
            <a:r>
              <a:rPr lang="de-DE" baseline="0" dirty="0" err="1" smtClean="0"/>
              <a:t>encompasses</a:t>
            </a:r>
            <a:r>
              <a:rPr lang="de-DE" baseline="0" dirty="0" smtClean="0"/>
              <a:t> </a:t>
            </a:r>
            <a:r>
              <a:rPr lang="de-DE" baseline="0" dirty="0" err="1" smtClean="0"/>
              <a:t>many</a:t>
            </a:r>
            <a:r>
              <a:rPr lang="de-DE" baseline="0" dirty="0" smtClean="0"/>
              <a:t> </a:t>
            </a:r>
            <a:r>
              <a:rPr lang="de-DE" baseline="0" dirty="0" err="1" smtClean="0"/>
              <a:t>processes</a:t>
            </a:r>
            <a:r>
              <a:rPr lang="de-DE" baseline="0" dirty="0" smtClean="0"/>
              <a:t> </a:t>
            </a:r>
            <a:r>
              <a:rPr lang="de-DE" baseline="0" dirty="0" err="1" smtClean="0"/>
              <a:t>and</a:t>
            </a:r>
            <a:r>
              <a:rPr lang="de-DE" baseline="0" dirty="0" smtClean="0"/>
              <a:t> </a:t>
            </a:r>
            <a:r>
              <a:rPr lang="de-DE" baseline="0" dirty="0" err="1" smtClean="0"/>
              <a:t>activities</a:t>
            </a:r>
            <a:r>
              <a:rPr lang="de-DE" baseline="0" dirty="0" smtClean="0"/>
              <a:t>, </a:t>
            </a:r>
            <a:r>
              <a:rPr lang="de-DE" baseline="0" dirty="0" err="1" smtClean="0"/>
              <a:t>transport</a:t>
            </a:r>
            <a:r>
              <a:rPr lang="de-DE" baseline="0" dirty="0" smtClean="0"/>
              <a:t>, </a:t>
            </a:r>
            <a:r>
              <a:rPr lang="de-DE" baseline="0" dirty="0" err="1" smtClean="0"/>
              <a:t>and</a:t>
            </a:r>
            <a:r>
              <a:rPr lang="de-DE" baseline="0" dirty="0" smtClean="0"/>
              <a:t> </a:t>
            </a:r>
            <a:r>
              <a:rPr lang="de-DE" baseline="0" dirty="0" err="1" smtClean="0"/>
              <a:t>thus</a:t>
            </a:r>
            <a:r>
              <a:rPr lang="de-DE" baseline="0" dirty="0" smtClean="0"/>
              <a:t> </a:t>
            </a:r>
            <a:r>
              <a:rPr lang="de-DE" baseline="0" dirty="0" err="1" smtClean="0"/>
              <a:t>freight</a:t>
            </a:r>
            <a:r>
              <a:rPr lang="de-DE" baseline="0" dirty="0" smtClean="0"/>
              <a:t> </a:t>
            </a:r>
            <a:r>
              <a:rPr lang="de-DE" baseline="0" dirty="0" err="1" smtClean="0"/>
              <a:t>transport</a:t>
            </a:r>
            <a:r>
              <a:rPr lang="de-DE" baseline="0" dirty="0" smtClean="0"/>
              <a:t>, </a:t>
            </a:r>
            <a:r>
              <a:rPr lang="de-DE" baseline="0" dirty="0" err="1" smtClean="0"/>
              <a:t>can</a:t>
            </a:r>
            <a:r>
              <a:rPr lang="de-DE" baseline="0" dirty="0" smtClean="0"/>
              <a:t> </a:t>
            </a:r>
            <a:r>
              <a:rPr lang="de-DE" baseline="0" dirty="0" err="1" smtClean="0"/>
              <a:t>be</a:t>
            </a:r>
            <a:r>
              <a:rPr lang="de-DE" baseline="0" dirty="0" smtClean="0"/>
              <a:t> </a:t>
            </a:r>
            <a:r>
              <a:rPr lang="de-DE" baseline="0" dirty="0" err="1" smtClean="0"/>
              <a:t>identified</a:t>
            </a:r>
            <a:r>
              <a:rPr lang="de-DE" baseline="0" dirty="0" smtClean="0"/>
              <a:t>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most</a:t>
            </a:r>
            <a:r>
              <a:rPr lang="de-DE" baseline="0" dirty="0" smtClean="0"/>
              <a:t> </a:t>
            </a:r>
            <a:r>
              <a:rPr lang="de-DE" baseline="0" dirty="0" err="1" smtClean="0"/>
              <a:t>polluting</a:t>
            </a:r>
            <a:r>
              <a:rPr lang="de-DE" baseline="0" dirty="0" smtClean="0"/>
              <a:t> </a:t>
            </a:r>
            <a:r>
              <a:rPr lang="de-DE" baseline="0" dirty="0" err="1" smtClean="0"/>
              <a:t>sector</a:t>
            </a:r>
            <a:r>
              <a:rPr lang="de-DE" baseline="0" dirty="0" smtClean="0"/>
              <a:t>. </a:t>
            </a:r>
          </a:p>
          <a:p>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AT" dirty="0" smtClean="0"/>
              <a:t>An additional 50% </a:t>
            </a:r>
            <a:r>
              <a:rPr lang="de-AT" dirty="0" err="1" smtClean="0"/>
              <a:t>increase</a:t>
            </a:r>
            <a:r>
              <a:rPr lang="de-AT" dirty="0" smtClean="0"/>
              <a:t> in </a:t>
            </a:r>
            <a:r>
              <a:rPr lang="de-AT" dirty="0" err="1" smtClean="0"/>
              <a:t>truck</a:t>
            </a:r>
            <a:r>
              <a:rPr lang="de-AT" dirty="0" smtClean="0"/>
              <a:t> </a:t>
            </a:r>
            <a:r>
              <a:rPr lang="de-AT" dirty="0" err="1" smtClean="0"/>
              <a:t>transport</a:t>
            </a:r>
            <a:r>
              <a:rPr lang="de-AT" baseline="0" dirty="0" smtClean="0"/>
              <a:t> </a:t>
            </a:r>
            <a:r>
              <a:rPr lang="de-AT" baseline="0" dirty="0" err="1" smtClean="0"/>
              <a:t>is</a:t>
            </a:r>
            <a:r>
              <a:rPr lang="de-AT" baseline="0" dirty="0" smtClean="0"/>
              <a:t> </a:t>
            </a:r>
            <a:r>
              <a:rPr lang="de-AT" baseline="0" dirty="0" err="1" smtClean="0"/>
              <a:t>forecasted</a:t>
            </a:r>
            <a:r>
              <a:rPr lang="de-AT" baseline="0" dirty="0" smtClean="0"/>
              <a:t> </a:t>
            </a:r>
            <a:r>
              <a:rPr lang="de-AT" baseline="0" dirty="0" err="1" smtClean="0"/>
              <a:t>for</a:t>
            </a:r>
            <a:r>
              <a:rPr lang="de-AT" baseline="0" dirty="0" smtClean="0"/>
              <a:t> 2050, </a:t>
            </a:r>
            <a:r>
              <a:rPr lang="de-AT" baseline="0" dirty="0" err="1" smtClean="0"/>
              <a:t>with</a:t>
            </a:r>
            <a:r>
              <a:rPr lang="de-AT" baseline="0" dirty="0" smtClean="0"/>
              <a:t> </a:t>
            </a:r>
            <a:r>
              <a:rPr lang="de-AT" baseline="0" dirty="0" err="1" smtClean="0"/>
              <a:t>the</a:t>
            </a:r>
            <a:r>
              <a:rPr lang="de-AT" baseline="0" dirty="0" smtClean="0"/>
              <a:t> total </a:t>
            </a:r>
            <a:r>
              <a:rPr lang="de-AT" baseline="0" dirty="0" err="1" smtClean="0"/>
              <a:t>transport</a:t>
            </a:r>
            <a:r>
              <a:rPr lang="de-AT" baseline="0" dirty="0" smtClean="0"/>
              <a:t> </a:t>
            </a:r>
            <a:r>
              <a:rPr lang="de-AT" baseline="0" dirty="0" err="1" smtClean="0"/>
              <a:t>volume</a:t>
            </a:r>
            <a:r>
              <a:rPr lang="de-AT" baseline="0" dirty="0" smtClean="0"/>
              <a:t> also </a:t>
            </a:r>
            <a:r>
              <a:rPr lang="de-AT" baseline="0" dirty="0" err="1" smtClean="0"/>
              <a:t>rising</a:t>
            </a:r>
            <a:r>
              <a:rPr lang="de-AT" baseline="0" dirty="0" smtClean="0"/>
              <a:t> </a:t>
            </a:r>
            <a:r>
              <a:rPr lang="de-AT" baseline="0" dirty="0" err="1" smtClean="0"/>
              <a:t>by</a:t>
            </a:r>
            <a:r>
              <a:rPr lang="de-AT" baseline="0" dirty="0" smtClean="0"/>
              <a:t> 57%. </a:t>
            </a:r>
            <a:r>
              <a:rPr lang="de-AT" baseline="0" dirty="0" err="1" smtClean="0"/>
              <a:t>Above</a:t>
            </a:r>
            <a:r>
              <a:rPr lang="de-AT" baseline="0" dirty="0" smtClean="0"/>
              <a:t> all, international </a:t>
            </a:r>
            <a:r>
              <a:rPr lang="de-AT" baseline="0" dirty="0" err="1" smtClean="0"/>
              <a:t>freight</a:t>
            </a:r>
            <a:r>
              <a:rPr lang="de-AT" baseline="0" dirty="0" smtClean="0"/>
              <a:t> </a:t>
            </a:r>
            <a:r>
              <a:rPr lang="de-AT" baseline="0" dirty="0" err="1" smtClean="0"/>
              <a:t>traffic</a:t>
            </a:r>
            <a:r>
              <a:rPr lang="de-AT" baseline="0" dirty="0" smtClean="0"/>
              <a:t> will </a:t>
            </a:r>
            <a:r>
              <a:rPr lang="de-AT" baseline="0" dirty="0" err="1" smtClean="0"/>
              <a:t>increase</a:t>
            </a:r>
            <a:r>
              <a:rPr lang="de-AT" baseline="0" dirty="0" smtClean="0"/>
              <a:t> </a:t>
            </a:r>
            <a:r>
              <a:rPr lang="de-AT" baseline="0" dirty="0" err="1" smtClean="0"/>
              <a:t>and</a:t>
            </a:r>
            <a:r>
              <a:rPr lang="de-AT" baseline="0" dirty="0" smtClean="0"/>
              <a:t> so will </a:t>
            </a:r>
            <a:r>
              <a:rPr lang="de-AT" baseline="0" dirty="0" err="1" smtClean="0"/>
              <a:t>the</a:t>
            </a:r>
            <a:r>
              <a:rPr lang="de-AT" baseline="0" dirty="0" smtClean="0"/>
              <a:t> </a:t>
            </a:r>
            <a:r>
              <a:rPr lang="de-AT" baseline="0" dirty="0" err="1" smtClean="0"/>
              <a:t>transport</a:t>
            </a:r>
            <a:r>
              <a:rPr lang="de-AT" baseline="0" dirty="0" smtClean="0"/>
              <a:t> </a:t>
            </a:r>
            <a:r>
              <a:rPr lang="de-AT" baseline="0" dirty="0" err="1" smtClean="0"/>
              <a:t>routes</a:t>
            </a:r>
            <a:r>
              <a:rPr lang="de-AT" baseline="0" dirty="0" smtClean="0"/>
              <a:t>. In </a:t>
            </a:r>
            <a:r>
              <a:rPr lang="de-AT" baseline="0" dirty="0" err="1" smtClean="0"/>
              <a:t>addition</a:t>
            </a:r>
            <a:r>
              <a:rPr lang="de-AT" baseline="0" dirty="0" smtClean="0"/>
              <a:t>, </a:t>
            </a:r>
            <a:r>
              <a:rPr lang="de-AT" baseline="0" dirty="0" err="1" smtClean="0"/>
              <a:t>the</a:t>
            </a:r>
            <a:r>
              <a:rPr lang="de-AT" baseline="0" dirty="0" smtClean="0"/>
              <a:t> </a:t>
            </a:r>
            <a:r>
              <a:rPr lang="de-AT" baseline="0" dirty="0" err="1" smtClean="0"/>
              <a:t>transport</a:t>
            </a:r>
            <a:r>
              <a:rPr lang="de-AT" baseline="0" dirty="0" smtClean="0"/>
              <a:t> </a:t>
            </a:r>
            <a:r>
              <a:rPr lang="de-AT" baseline="0" dirty="0" err="1" smtClean="0"/>
              <a:t>infrastructure</a:t>
            </a:r>
            <a:r>
              <a:rPr lang="de-AT" baseline="0" dirty="0" smtClean="0"/>
              <a:t> </a:t>
            </a:r>
            <a:r>
              <a:rPr lang="de-AT" baseline="0" dirty="0" err="1" smtClean="0"/>
              <a:t>is</a:t>
            </a:r>
            <a:r>
              <a:rPr lang="de-AT" baseline="0" dirty="0" smtClean="0"/>
              <a:t> </a:t>
            </a:r>
            <a:r>
              <a:rPr lang="de-AT" baseline="0" dirty="0" err="1" smtClean="0"/>
              <a:t>increasingly</a:t>
            </a:r>
            <a:r>
              <a:rPr lang="de-AT" baseline="0" dirty="0" smtClean="0"/>
              <a:t> </a:t>
            </a:r>
            <a:r>
              <a:rPr lang="de-AT" baseline="0" dirty="0" err="1" smtClean="0"/>
              <a:t>reaching</a:t>
            </a:r>
            <a:r>
              <a:rPr lang="de-AT" baseline="0" dirty="0" smtClean="0"/>
              <a:t> ist </a:t>
            </a:r>
            <a:r>
              <a:rPr lang="de-AT" baseline="0" dirty="0" err="1" smtClean="0"/>
              <a:t>limits</a:t>
            </a:r>
            <a:r>
              <a:rPr lang="de-AT" baseline="0" dirty="0" smtClean="0"/>
              <a:t> – </a:t>
            </a:r>
            <a:r>
              <a:rPr lang="de-AT" baseline="0" dirty="0" err="1" smtClean="0"/>
              <a:t>congestion</a:t>
            </a:r>
            <a:r>
              <a:rPr lang="de-AT" baseline="0" dirty="0" smtClean="0"/>
              <a:t> </a:t>
            </a:r>
            <a:r>
              <a:rPr lang="de-AT" baseline="0" dirty="0" err="1" smtClean="0"/>
              <a:t>is</a:t>
            </a:r>
            <a:r>
              <a:rPr lang="de-AT" baseline="0" dirty="0" smtClean="0"/>
              <a:t> </a:t>
            </a:r>
            <a:r>
              <a:rPr lang="de-AT" baseline="0" dirty="0" err="1" smtClean="0"/>
              <a:t>the</a:t>
            </a:r>
            <a:r>
              <a:rPr lang="de-AT" baseline="0" dirty="0" smtClean="0"/>
              <a:t> </a:t>
            </a:r>
            <a:r>
              <a:rPr lang="de-AT" baseline="0" dirty="0" err="1" smtClean="0"/>
              <a:t>result</a:t>
            </a:r>
            <a:r>
              <a:rPr lang="de-AT" baseline="0" dirty="0" smtClean="0"/>
              <a:t>. </a:t>
            </a: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Sources</a:t>
            </a:r>
            <a:r>
              <a:rPr lang="de-DE"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Consent</a:t>
            </a:r>
            <a:r>
              <a:rPr lang="de-DE" sz="1200" kern="1200" dirty="0" smtClean="0">
                <a:solidFill>
                  <a:schemeClr val="tx1"/>
                </a:solidFill>
                <a:effectLst/>
                <a:latin typeface="+mn-lt"/>
                <a:ea typeface="+mn-ea"/>
                <a:cs typeface="+mn-cs"/>
              </a:rPr>
              <a:t> Markt- und Sozialforschung: Imageanalyse FRIENDS on </a:t>
            </a:r>
            <a:r>
              <a:rPr lang="de-DE" sz="1200" kern="1200" dirty="0" err="1" smtClean="0">
                <a:solidFill>
                  <a:schemeClr val="tx1"/>
                </a:solidFill>
                <a:effectLst/>
                <a:latin typeface="+mn-lt"/>
                <a:ea typeface="+mn-ea"/>
                <a:cs typeface="+mn-cs"/>
              </a:rPr>
              <a:t>the</a:t>
            </a:r>
            <a:r>
              <a:rPr lang="de-DE" sz="1200" kern="1200" dirty="0" smtClean="0">
                <a:solidFill>
                  <a:schemeClr val="tx1"/>
                </a:solidFill>
                <a:effectLst/>
                <a:latin typeface="+mn-lt"/>
                <a:ea typeface="+mn-ea"/>
                <a:cs typeface="+mn-cs"/>
              </a:rPr>
              <a:t> </a:t>
            </a:r>
            <a:r>
              <a:rPr lang="de-DE" sz="1200" kern="1200" dirty="0" err="1" smtClean="0">
                <a:solidFill>
                  <a:schemeClr val="tx1"/>
                </a:solidFill>
                <a:effectLst/>
                <a:latin typeface="+mn-lt"/>
                <a:ea typeface="+mn-ea"/>
                <a:cs typeface="+mn-cs"/>
              </a:rPr>
              <a:t>road</a:t>
            </a:r>
            <a:r>
              <a:rPr lang="de-DE" sz="1200" kern="1200" dirty="0" smtClean="0">
                <a:solidFill>
                  <a:schemeClr val="tx1"/>
                </a:solidFill>
                <a:effectLst/>
                <a:latin typeface="+mn-lt"/>
                <a:ea typeface="+mn-ea"/>
                <a:cs typeface="+mn-cs"/>
              </a:rPr>
              <a:t> (2014),</a:t>
            </a:r>
            <a:r>
              <a:rPr lang="de-DE" sz="1200" kern="1200" baseline="0" dirty="0" smtClean="0">
                <a:solidFill>
                  <a:schemeClr val="tx1"/>
                </a:solidFill>
                <a:effectLst/>
                <a:latin typeface="+mn-lt"/>
                <a:ea typeface="+mn-ea"/>
                <a:cs typeface="+mn-cs"/>
              </a:rPr>
              <a:t> S. 6 </a:t>
            </a:r>
            <a:r>
              <a:rPr lang="de-DE" sz="1200" kern="1200" dirty="0" smtClean="0">
                <a:solidFill>
                  <a:schemeClr val="tx1"/>
                </a:solidFill>
                <a:effectLst/>
                <a:latin typeface="+mn-lt"/>
                <a:ea typeface="+mn-ea"/>
                <a:cs typeface="+mn-cs"/>
              </a:rPr>
              <a:t>Online:</a:t>
            </a:r>
            <a:r>
              <a:rPr lang="de-DE" sz="1200" kern="1200" baseline="0" dirty="0" smtClean="0">
                <a:solidFill>
                  <a:schemeClr val="tx1"/>
                </a:solidFill>
                <a:effectLst/>
                <a:latin typeface="+mn-lt"/>
                <a:ea typeface="+mn-ea"/>
                <a:cs typeface="+mn-cs"/>
              </a:rPr>
              <a:t> </a:t>
            </a:r>
            <a:r>
              <a:rPr lang="de-DE" sz="1200" u="sng" kern="1200" dirty="0" smtClean="0">
                <a:solidFill>
                  <a:schemeClr val="tx1"/>
                </a:solidFill>
                <a:effectLst/>
                <a:latin typeface="+mn-lt"/>
                <a:ea typeface="+mn-ea"/>
                <a:cs typeface="+mn-cs"/>
                <a:hlinkClick r:id="rId3"/>
              </a:rPr>
              <a:t>https://www.wko.at/Content.Node/iv/presse/wkoe_presse/presseaussendungen/Studie__FriendsOnTheRoad_Transpoteure_pwk_116_022014.pdf</a:t>
            </a:r>
            <a:r>
              <a:rPr lang="de-DE" sz="1200" kern="1200" dirty="0" smtClean="0">
                <a:solidFill>
                  <a:schemeClr val="tx1"/>
                </a:solidFill>
                <a:effectLst/>
                <a:latin typeface="+mn-lt"/>
                <a:ea typeface="+mn-ea"/>
                <a:cs typeface="+mn-cs"/>
              </a:rPr>
              <a:t> [09.08.2016]</a:t>
            </a:r>
            <a:endParaRPr lang="en-GB" sz="1200" kern="1200" dirty="0" smtClean="0">
              <a:solidFill>
                <a:schemeClr val="tx1"/>
              </a:solidFill>
              <a:effectLst/>
              <a:latin typeface="+mn-lt"/>
              <a:ea typeface="+mn-ea"/>
              <a:cs typeface="+mn-cs"/>
            </a:endParaRP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dirty="0" err="1" smtClean="0"/>
              <a:t>Whiteing</a:t>
            </a:r>
            <a:r>
              <a:rPr lang="de-DE" sz="1200" dirty="0" smtClean="0"/>
              <a:t> A. :</a:t>
            </a:r>
            <a:r>
              <a:rPr lang="de-AT" sz="1200" dirty="0" smtClean="0"/>
              <a:t> „Die Zukunft der Nachhaltigkeit in </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smtClean="0"/>
              <a:t>Güterverkehr und Logistik“ (2010), 9</a:t>
            </a:r>
            <a:r>
              <a:rPr lang="en-GB" dirty="0" smtClean="0"/>
              <a:t>.7</a:t>
            </a:r>
          </a:p>
          <a:p>
            <a:pPr marL="0" marR="0" indent="0" algn="l" defTabSz="914400" rtl="0" eaLnBrk="1" fontAlgn="auto" latinLnBrk="0" hangingPunct="1">
              <a:lnSpc>
                <a:spcPct val="100000"/>
              </a:lnSpc>
              <a:spcBef>
                <a:spcPts val="0"/>
              </a:spcBef>
              <a:spcAft>
                <a:spcPts val="0"/>
              </a:spcAft>
              <a:buClrTx/>
              <a:buSzTx/>
              <a:buFontTx/>
              <a:buNone/>
              <a:tabLst/>
              <a:defRPr/>
            </a:pPr>
            <a:r>
              <a:rPr lang="de-AT" sz="1200" dirty="0" smtClean="0"/>
              <a:t>Online: </a:t>
            </a:r>
            <a:r>
              <a:rPr lang="de-AT" sz="1200" b="0" u="none" dirty="0" smtClean="0">
                <a:hlinkClick r:id="rId4"/>
              </a:rPr>
              <a:t>http://www.europarl.europa.eu/RegData/etudes/note/join/2010/431578/IPOL-TRAN_NT(2010)431578_DE.pdf</a:t>
            </a:r>
            <a:r>
              <a:rPr lang="de-AT" sz="1200" b="0" u="none" dirty="0" smtClean="0"/>
              <a:t>  </a:t>
            </a:r>
            <a:r>
              <a:rPr lang="de-DE" sz="1200" b="0" u="none" dirty="0" smtClean="0"/>
              <a:t>[26.07.2016]</a:t>
            </a:r>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smtClean="0"/>
          </a:p>
          <a:p>
            <a:pPr defTabSz="902878">
              <a:defRPr/>
            </a:pPr>
            <a:r>
              <a:rPr lang="en-US" sz="1800" dirty="0" smtClean="0">
                <a:solidFill>
                  <a:schemeClr val="accent1"/>
                </a:solidFill>
              </a:rPr>
              <a:t>European Commission, “EU energy, transport and GHG emissions  - Trends to 2050 Reference Scenario 2013” (2013), </a:t>
            </a:r>
            <a:r>
              <a:rPr lang="en-US" sz="1800" spc="60" dirty="0" smtClean="0">
                <a:solidFill>
                  <a:schemeClr val="accent1"/>
                </a:solidFill>
              </a:rPr>
              <a:t>p.39</a:t>
            </a:r>
          </a:p>
          <a:p>
            <a:pPr marL="0" marR="0" indent="0" algn="l" defTabSz="902878"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Online:</a:t>
            </a:r>
            <a:r>
              <a:rPr lang="en-US" dirty="0" smtClean="0">
                <a:solidFill>
                  <a:schemeClr val="accent1"/>
                </a:solidFill>
              </a:rPr>
              <a:t> </a:t>
            </a:r>
            <a:r>
              <a:rPr lang="en-US" spc="60" dirty="0" smtClean="0">
                <a:solidFill>
                  <a:schemeClr val="accent1"/>
                </a:solidFill>
                <a:hlinkClick r:id="rId5"/>
              </a:rPr>
              <a:t>http://ec.europa.eu/transport/media/publications/doc/trends-to-2050-update-2013.pdf</a:t>
            </a:r>
            <a:r>
              <a:rPr lang="en-US" spc="60" dirty="0" smtClean="0">
                <a:solidFill>
                  <a:schemeClr val="accent1"/>
                </a:solidFill>
              </a:rPr>
              <a:t>  </a:t>
            </a:r>
            <a:r>
              <a:rPr lang="de-AT" sz="1200" dirty="0" smtClean="0"/>
              <a:t>[09.08.2016]</a:t>
            </a:r>
          </a:p>
          <a:p>
            <a:pPr defTabSz="902878">
              <a:defRPr/>
            </a:pPr>
            <a:endParaRPr lang="en-US" spc="60" dirty="0" smtClean="0">
              <a:solidFill>
                <a:schemeClr val="accent1"/>
              </a:solidFill>
            </a:endParaRPr>
          </a:p>
          <a:p>
            <a:pPr defTabSz="902878">
              <a:defRPr/>
            </a:pPr>
            <a:r>
              <a:rPr lang="en-US" sz="1800" dirty="0" smtClean="0">
                <a:solidFill>
                  <a:schemeClr val="accent1"/>
                </a:solidFill>
              </a:rPr>
              <a:t>International Transport Forum/ OECD, “ITF Transport Outlook 2015”, (2015), p</a:t>
            </a:r>
            <a:r>
              <a:rPr lang="en-US" sz="1800" spc="60" dirty="0" smtClean="0">
                <a:solidFill>
                  <a:schemeClr val="accent1"/>
                </a:solidFill>
              </a:rPr>
              <a:t>.28,75,76</a:t>
            </a:r>
          </a:p>
          <a:p>
            <a:pPr marL="0" marR="0" indent="0" algn="l" defTabSz="902878"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Online</a:t>
            </a:r>
            <a:r>
              <a:rPr lang="en-US" dirty="0" smtClean="0">
                <a:solidFill>
                  <a:schemeClr val="accent1"/>
                </a:solidFill>
              </a:rPr>
              <a:t>: </a:t>
            </a:r>
            <a:r>
              <a:rPr lang="en-US" spc="60" dirty="0" smtClean="0">
                <a:solidFill>
                  <a:schemeClr val="accent1"/>
                </a:solidFill>
                <a:hlinkClick r:id="rId6"/>
              </a:rPr>
              <a:t>http://www.oecd-ilibrary.org/docserver/download/7414021e.pdf?expires=1457012730&amp;id=id&amp;accname=ocid56027859&amp;checksum=F3F96F396835D30F46A01AD6921DC83C</a:t>
            </a:r>
            <a:r>
              <a:rPr lang="en-US" spc="60" dirty="0" smtClean="0">
                <a:solidFill>
                  <a:schemeClr val="accent1"/>
                </a:solidFill>
              </a:rPr>
              <a:t> </a:t>
            </a:r>
            <a:r>
              <a:rPr lang="de-AT" sz="1200" dirty="0" smtClean="0"/>
              <a:t>[09.08.2016]</a:t>
            </a:r>
            <a:endParaRPr lang="de-AT"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de-AT" sz="1200" dirty="0" smtClean="0"/>
          </a:p>
        </p:txBody>
      </p:sp>
      <p:sp>
        <p:nvSpPr>
          <p:cNvPr id="4" name="Foliennummernplatzhalter 3"/>
          <p:cNvSpPr>
            <a:spLocks noGrp="1"/>
          </p:cNvSpPr>
          <p:nvPr>
            <p:ph type="sldNum" sz="quarter" idx="10"/>
          </p:nvPr>
        </p:nvSpPr>
        <p:spPr/>
        <p:txBody>
          <a:bodyPr/>
          <a:lstStyle/>
          <a:p>
            <a:fld id="{56F06DAA-0A4E-4110-9797-3FB8CA0FEA93}" type="slidenum">
              <a:rPr lang="de-AT" smtClean="0"/>
              <a:t>5</a:t>
            </a:fld>
            <a:endParaRPr lang="de-AT" dirty="0"/>
          </a:p>
        </p:txBody>
      </p:sp>
    </p:spTree>
    <p:extLst>
      <p:ext uri="{BB962C8B-B14F-4D97-AF65-F5344CB8AC3E}">
        <p14:creationId xmlns:p14="http://schemas.microsoft.com/office/powerpoint/2010/main" val="1861623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50913" y="787400"/>
            <a:ext cx="4965700" cy="3724275"/>
          </a:xfrm>
        </p:spPr>
      </p:sp>
      <p:sp>
        <p:nvSpPr>
          <p:cNvPr id="3" name="Notizenplatzhalter 2"/>
          <p:cNvSpPr>
            <a:spLocks noGrp="1"/>
          </p:cNvSpPr>
          <p:nvPr>
            <p:ph type="body" idx="1"/>
          </p:nvPr>
        </p:nvSpPr>
        <p:spPr/>
        <p:txBody>
          <a:bodyPr/>
          <a:lstStyle/>
          <a:p>
            <a:r>
              <a:rPr lang="de-DE" dirty="0" smtClean="0"/>
              <a:t>At </a:t>
            </a:r>
            <a:r>
              <a:rPr lang="de-DE" dirty="0" err="1" smtClean="0"/>
              <a:t>the</a:t>
            </a:r>
            <a:r>
              <a:rPr lang="de-DE" dirty="0" smtClean="0"/>
              <a:t> global </a:t>
            </a:r>
            <a:r>
              <a:rPr lang="de-DE" dirty="0" err="1" smtClean="0"/>
              <a:t>level</a:t>
            </a:r>
            <a:r>
              <a:rPr lang="de-DE" dirty="0" smtClean="0"/>
              <a:t>, </a:t>
            </a:r>
            <a:r>
              <a:rPr lang="de-DE" dirty="0" err="1" smtClean="0"/>
              <a:t>transport</a:t>
            </a:r>
            <a:r>
              <a:rPr lang="de-DE" dirty="0" smtClean="0"/>
              <a:t> was </a:t>
            </a:r>
            <a:r>
              <a:rPr lang="de-DE" dirty="0" err="1" smtClean="0"/>
              <a:t>responsible</a:t>
            </a:r>
            <a:r>
              <a:rPr lang="de-DE" baseline="0" dirty="0" smtClean="0"/>
              <a:t> </a:t>
            </a:r>
            <a:r>
              <a:rPr lang="de-DE" baseline="0" dirty="0" err="1" smtClean="0"/>
              <a:t>for</a:t>
            </a:r>
            <a:r>
              <a:rPr lang="de-DE" baseline="0" dirty="0" smtClean="0"/>
              <a:t> 23% </a:t>
            </a:r>
            <a:r>
              <a:rPr lang="de-DE" baseline="0" dirty="0" err="1" smtClean="0"/>
              <a:t>of</a:t>
            </a:r>
            <a:r>
              <a:rPr lang="de-DE" baseline="0" dirty="0" smtClean="0"/>
              <a:t> CO2 </a:t>
            </a:r>
            <a:r>
              <a:rPr lang="de-DE" baseline="0" dirty="0" err="1" smtClean="0"/>
              <a:t>emissions</a:t>
            </a:r>
            <a:r>
              <a:rPr lang="de-DE" baseline="0" dirty="0" smtClean="0"/>
              <a:t> in 2005, </a:t>
            </a:r>
            <a:r>
              <a:rPr lang="de-DE" baseline="0" dirty="0" err="1" smtClean="0"/>
              <a:t>and</a:t>
            </a:r>
            <a:r>
              <a:rPr lang="de-DE" baseline="0" dirty="0" smtClean="0"/>
              <a:t> 30% </a:t>
            </a:r>
            <a:r>
              <a:rPr lang="de-DE" baseline="0" dirty="0" err="1" smtClean="0"/>
              <a:t>across</a:t>
            </a:r>
            <a:r>
              <a:rPr lang="de-DE" baseline="0" dirty="0" smtClean="0"/>
              <a:t> all OECD countries. At </a:t>
            </a:r>
            <a:r>
              <a:rPr lang="de-DE" baseline="0" dirty="0" err="1" smtClean="0"/>
              <a:t>the</a:t>
            </a:r>
            <a:r>
              <a:rPr lang="de-DE" baseline="0" dirty="0" smtClean="0"/>
              <a:t> European </a:t>
            </a:r>
            <a:r>
              <a:rPr lang="de-DE" baseline="0" dirty="0" err="1" smtClean="0"/>
              <a:t>level</a:t>
            </a:r>
            <a:r>
              <a:rPr lang="de-DE" baseline="0" dirty="0" smtClean="0"/>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sector</a:t>
            </a:r>
            <a:r>
              <a:rPr lang="de-DE" baseline="0" dirty="0" smtClean="0"/>
              <a:t> </a:t>
            </a:r>
            <a:r>
              <a:rPr lang="de-DE" baseline="0" dirty="0" err="1" smtClean="0"/>
              <a:t>is</a:t>
            </a:r>
            <a:r>
              <a:rPr lang="de-DE" baseline="0" dirty="0" smtClean="0"/>
              <a:t> also </a:t>
            </a:r>
            <a:r>
              <a:rPr lang="de-DE" baseline="0" dirty="0" err="1" smtClean="0"/>
              <a:t>the</a:t>
            </a:r>
            <a:r>
              <a:rPr lang="de-DE" baseline="0" dirty="0" smtClean="0"/>
              <a:t> </a:t>
            </a:r>
            <a:r>
              <a:rPr lang="de-DE" baseline="0" dirty="0" err="1" smtClean="0"/>
              <a:t>second</a:t>
            </a:r>
            <a:r>
              <a:rPr lang="de-DE" baseline="0" dirty="0" smtClean="0"/>
              <a:t> </a:t>
            </a:r>
            <a:r>
              <a:rPr lang="de-DE" baseline="0" dirty="0" err="1" smtClean="0"/>
              <a:t>largest</a:t>
            </a:r>
            <a:r>
              <a:rPr lang="de-DE" baseline="0" dirty="0" smtClean="0"/>
              <a:t> </a:t>
            </a:r>
            <a:r>
              <a:rPr lang="de-DE" baseline="0" dirty="0" err="1" smtClean="0"/>
              <a:t>emitter</a:t>
            </a:r>
            <a:r>
              <a:rPr lang="de-DE" baseline="0" dirty="0" smtClean="0"/>
              <a:t> </a:t>
            </a:r>
            <a:r>
              <a:rPr lang="de-DE" baseline="0" dirty="0" err="1" smtClean="0"/>
              <a:t>of</a:t>
            </a:r>
            <a:r>
              <a:rPr lang="de-DE" baseline="0" dirty="0" smtClean="0"/>
              <a:t> </a:t>
            </a:r>
            <a:r>
              <a:rPr lang="de-DE" baseline="0" dirty="0" err="1" smtClean="0"/>
              <a:t>greenhouse</a:t>
            </a:r>
            <a:r>
              <a:rPr lang="de-DE" baseline="0" dirty="0" smtClean="0"/>
              <a:t> </a:t>
            </a:r>
            <a:r>
              <a:rPr lang="de-DE" baseline="0" dirty="0" err="1" smtClean="0"/>
              <a:t>gases</a:t>
            </a:r>
            <a:r>
              <a:rPr lang="de-DE" baseline="0" dirty="0" smtClean="0"/>
              <a:t> after </a:t>
            </a:r>
            <a:r>
              <a:rPr lang="de-DE" baseline="0" dirty="0" err="1" smtClean="0"/>
              <a:t>fuel</a:t>
            </a:r>
            <a:r>
              <a:rPr lang="de-DE" baseline="0" dirty="0" smtClean="0"/>
              <a:t> </a:t>
            </a:r>
            <a:r>
              <a:rPr lang="de-DE" baseline="0" dirty="0" err="1" smtClean="0"/>
              <a:t>combustion</a:t>
            </a:r>
            <a:r>
              <a:rPr lang="de-DE" baseline="0" dirty="0" smtClean="0"/>
              <a:t> (23,2 % </a:t>
            </a:r>
            <a:r>
              <a:rPr lang="de-DE" baseline="0" dirty="0" err="1" smtClean="0"/>
              <a:t>of</a:t>
            </a:r>
            <a:r>
              <a:rPr lang="de-DE" baseline="0" dirty="0" smtClean="0"/>
              <a:t> </a:t>
            </a:r>
            <a:r>
              <a:rPr lang="de-DE" baseline="0" dirty="0" err="1" smtClean="0"/>
              <a:t>greenhouse</a:t>
            </a:r>
            <a:r>
              <a:rPr lang="de-DE" baseline="0" dirty="0" smtClean="0"/>
              <a:t> </a:t>
            </a:r>
            <a:r>
              <a:rPr lang="de-DE" baseline="0" dirty="0" err="1" smtClean="0"/>
              <a:t>gases</a:t>
            </a:r>
            <a:r>
              <a:rPr lang="de-DE" baseline="0" dirty="0" smtClean="0"/>
              <a:t>). As </a:t>
            </a:r>
            <a:r>
              <a:rPr lang="de-DE" baseline="0" dirty="0" err="1" smtClean="0"/>
              <a:t>the</a:t>
            </a:r>
            <a:r>
              <a:rPr lang="de-DE" baseline="0" dirty="0" smtClean="0"/>
              <a:t> 2010 </a:t>
            </a:r>
            <a:r>
              <a:rPr lang="de-DE" baseline="0" dirty="0" err="1" smtClean="0"/>
              <a:t>cmomparison</a:t>
            </a:r>
            <a:r>
              <a:rPr lang="de-DE" baseline="0" dirty="0" smtClean="0"/>
              <a:t> </a:t>
            </a:r>
            <a:r>
              <a:rPr lang="de-DE" baseline="0" dirty="0" err="1" smtClean="0"/>
              <a:t>of</a:t>
            </a:r>
            <a:r>
              <a:rPr lang="de-DE" baseline="0" dirty="0" smtClean="0"/>
              <a:t> </a:t>
            </a:r>
            <a:r>
              <a:rPr lang="de-DE" baseline="0" dirty="0" err="1" smtClean="0"/>
              <a:t>greenhouse</a:t>
            </a:r>
            <a:r>
              <a:rPr lang="de-DE" baseline="0" dirty="0" smtClean="0"/>
              <a:t> gas </a:t>
            </a:r>
            <a:r>
              <a:rPr lang="de-DE" baseline="0" dirty="0" err="1" smtClean="0"/>
              <a:t>emissions</a:t>
            </a:r>
            <a:r>
              <a:rPr lang="de-DE" baseline="0" dirty="0" smtClean="0"/>
              <a:t> at </a:t>
            </a:r>
            <a:r>
              <a:rPr lang="de-DE" baseline="0" dirty="0" err="1" smtClean="0"/>
              <a:t>the</a:t>
            </a:r>
            <a:r>
              <a:rPr lang="de-DE" baseline="0" dirty="0" smtClean="0"/>
              <a:t> </a:t>
            </a:r>
            <a:r>
              <a:rPr lang="de-DE" baseline="0" dirty="0" err="1" smtClean="0"/>
              <a:t>transport</a:t>
            </a:r>
            <a:r>
              <a:rPr lang="de-DE" baseline="0" dirty="0" smtClean="0"/>
              <a:t> </a:t>
            </a:r>
            <a:r>
              <a:rPr lang="de-DE" baseline="0" dirty="0" err="1" smtClean="0"/>
              <a:t>mode</a:t>
            </a:r>
            <a:r>
              <a:rPr lang="de-DE" baseline="0" dirty="0" smtClean="0"/>
              <a:t> </a:t>
            </a:r>
            <a:r>
              <a:rPr lang="de-DE" baseline="0" dirty="0" err="1" smtClean="0"/>
              <a:t>level</a:t>
            </a:r>
            <a:r>
              <a:rPr lang="de-DE" baseline="0" dirty="0" smtClean="0"/>
              <a:t> in Germany </a:t>
            </a:r>
            <a:r>
              <a:rPr lang="de-DE" baseline="0" dirty="0" err="1" smtClean="0"/>
              <a:t>shows</a:t>
            </a:r>
            <a:r>
              <a:rPr lang="de-DE" baseline="0" dirty="0" smtClean="0"/>
              <a:t>, </a:t>
            </a:r>
            <a:r>
              <a:rPr lang="de-DE" baseline="0" dirty="0" err="1" smtClean="0"/>
              <a:t>trucks</a:t>
            </a:r>
            <a:r>
              <a:rPr lang="de-DE" baseline="0" dirty="0" smtClean="0"/>
              <a:t> in </a:t>
            </a:r>
            <a:r>
              <a:rPr lang="de-DE" baseline="0" dirty="0" err="1" smtClean="0"/>
              <a:t>particular</a:t>
            </a:r>
            <a:r>
              <a:rPr lang="de-DE" baseline="0" dirty="0" smtClean="0"/>
              <a:t> </a:t>
            </a:r>
            <a:r>
              <a:rPr lang="de-DE" baseline="0" dirty="0" err="1" smtClean="0"/>
              <a:t>are</a:t>
            </a:r>
            <a:r>
              <a:rPr lang="de-DE" baseline="0" dirty="0" smtClean="0"/>
              <a:t> </a:t>
            </a:r>
            <a:r>
              <a:rPr lang="de-DE" baseline="0" dirty="0" err="1" smtClean="0"/>
              <a:t>responsible</a:t>
            </a:r>
            <a:r>
              <a:rPr lang="de-DE" baseline="0" dirty="0" smtClean="0"/>
              <a:t> </a:t>
            </a:r>
            <a:r>
              <a:rPr lang="de-DE" baseline="0" dirty="0" err="1" smtClean="0"/>
              <a:t>for</a:t>
            </a:r>
            <a:r>
              <a:rPr lang="de-DE" baseline="0" dirty="0" smtClean="0"/>
              <a:t> a large </a:t>
            </a:r>
            <a:r>
              <a:rPr lang="de-DE" baseline="0" dirty="0" err="1" smtClean="0"/>
              <a:t>proportion</a:t>
            </a:r>
            <a:r>
              <a:rPr lang="de-DE" baseline="0" dirty="0" smtClean="0"/>
              <a:t> </a:t>
            </a:r>
            <a:r>
              <a:rPr lang="de-DE" baseline="0" dirty="0" err="1" smtClean="0"/>
              <a:t>of</a:t>
            </a:r>
            <a:r>
              <a:rPr lang="de-DE" baseline="0" dirty="0" smtClean="0"/>
              <a:t> </a:t>
            </a:r>
            <a:r>
              <a:rPr lang="de-DE" baseline="0" dirty="0" err="1" smtClean="0"/>
              <a:t>greenhousse</a:t>
            </a:r>
            <a:r>
              <a:rPr lang="de-DE" baseline="0" dirty="0" smtClean="0"/>
              <a:t> </a:t>
            </a:r>
            <a:r>
              <a:rPr lang="de-DE" baseline="0" dirty="0" err="1" smtClean="0"/>
              <a:t>gases</a:t>
            </a:r>
            <a:r>
              <a:rPr lang="de-DE" baseline="0" dirty="0" smtClean="0"/>
              <a:t> (</a:t>
            </a:r>
            <a:r>
              <a:rPr lang="de-DE" baseline="0" dirty="0" err="1" smtClean="0"/>
              <a:t>over</a:t>
            </a:r>
            <a:r>
              <a:rPr lang="de-DE" baseline="0" dirty="0" smtClean="0"/>
              <a:t> 50%), </a:t>
            </a:r>
            <a:r>
              <a:rPr lang="de-DE" baseline="0" dirty="0" err="1" smtClean="0"/>
              <a:t>followed</a:t>
            </a:r>
            <a:r>
              <a:rPr lang="de-DE" baseline="0" dirty="0" smtClean="0"/>
              <a:t> </a:t>
            </a:r>
            <a:r>
              <a:rPr lang="de-DE" baseline="0" dirty="0" err="1" smtClean="0"/>
              <a:t>by</a:t>
            </a:r>
            <a:r>
              <a:rPr lang="de-DE" baseline="0" dirty="0" smtClean="0"/>
              <a:t> </a:t>
            </a:r>
            <a:r>
              <a:rPr lang="de-DE" baseline="0" dirty="0" err="1" smtClean="0"/>
              <a:t>inland</a:t>
            </a:r>
            <a:r>
              <a:rPr lang="de-DE" baseline="0" dirty="0" smtClean="0"/>
              <a:t> </a:t>
            </a:r>
            <a:r>
              <a:rPr lang="de-DE" baseline="0" dirty="0" err="1" smtClean="0"/>
              <a:t>waterway</a:t>
            </a:r>
            <a:r>
              <a:rPr lang="de-DE" baseline="0" dirty="0" smtClean="0"/>
              <a:t> </a:t>
            </a:r>
            <a:r>
              <a:rPr lang="de-DE" baseline="0" dirty="0" err="1" smtClean="0"/>
              <a:t>vessels</a:t>
            </a:r>
            <a:r>
              <a:rPr lang="de-DE" baseline="0" dirty="0" smtClean="0"/>
              <a:t> </a:t>
            </a:r>
            <a:r>
              <a:rPr lang="de-DE" baseline="0" dirty="0" err="1" smtClean="0"/>
              <a:t>with</a:t>
            </a:r>
            <a:r>
              <a:rPr lang="de-DE" baseline="0" dirty="0" smtClean="0"/>
              <a:t> a </a:t>
            </a:r>
            <a:r>
              <a:rPr lang="de-DE" baseline="0" dirty="0" err="1" smtClean="0"/>
              <a:t>share</a:t>
            </a:r>
            <a:r>
              <a:rPr lang="de-DE" baseline="0" dirty="0" smtClean="0"/>
              <a:t> </a:t>
            </a:r>
            <a:r>
              <a:rPr lang="de-DE" baseline="0" dirty="0" err="1" smtClean="0"/>
              <a:t>of</a:t>
            </a:r>
            <a:r>
              <a:rPr lang="de-DE" baseline="0" dirty="0" smtClean="0"/>
              <a:t> 22%. </a:t>
            </a:r>
          </a:p>
          <a:p>
            <a:endParaRPr lang="de-DE" dirty="0" smtClean="0"/>
          </a:p>
          <a:p>
            <a:r>
              <a:rPr lang="de-DE" dirty="0" err="1" smtClean="0"/>
              <a:t>Sources</a:t>
            </a:r>
            <a:r>
              <a:rPr lang="de-DE" dirty="0" smtClean="0"/>
              <a:t>:</a:t>
            </a:r>
          </a:p>
          <a:p>
            <a:r>
              <a:rPr lang="de-AT" sz="1200" dirty="0" err="1" smtClean="0"/>
              <a:t>Eurostat</a:t>
            </a:r>
            <a:r>
              <a:rPr lang="de-AT" sz="1200" dirty="0" smtClean="0"/>
              <a:t>, „</a:t>
            </a:r>
            <a:r>
              <a:rPr lang="de-AT" sz="1200" dirty="0" err="1" smtClean="0"/>
              <a:t>Greenhouse</a:t>
            </a:r>
            <a:r>
              <a:rPr lang="de-AT" sz="1200" dirty="0" smtClean="0"/>
              <a:t> gas </a:t>
            </a:r>
            <a:r>
              <a:rPr lang="de-AT" sz="1200" dirty="0" err="1" smtClean="0"/>
              <a:t>emission</a:t>
            </a:r>
            <a:r>
              <a:rPr lang="de-AT" sz="1200" baseline="0" dirty="0" smtClean="0"/>
              <a:t> </a:t>
            </a:r>
            <a:r>
              <a:rPr lang="de-AT" sz="1200" baseline="0" dirty="0" err="1" smtClean="0"/>
              <a:t>statistics</a:t>
            </a:r>
            <a:r>
              <a:rPr lang="de-AT" sz="1200" dirty="0" smtClean="0"/>
              <a:t>“, (2016), Online: </a:t>
            </a:r>
            <a:r>
              <a:rPr lang="en-GB" dirty="0" smtClean="0"/>
              <a:t>http://ec.europa.eu/eurostat/statistics-explained/index.php/Greenhouse_gas_emission_statistics</a:t>
            </a:r>
            <a:r>
              <a:rPr lang="en-GB" baseline="0" dirty="0" smtClean="0"/>
              <a:t> </a:t>
            </a:r>
            <a:r>
              <a:rPr lang="de-AT" sz="1200" dirty="0" smtClean="0"/>
              <a:t>[05.08.2016]</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dirty="0" smtClean="0"/>
          </a:p>
          <a:p>
            <a:r>
              <a:rPr lang="en-US" altLang="de-DE" noProof="0" dirty="0" smtClean="0"/>
              <a:t>Federal Environment Agency (UBA), “</a:t>
            </a:r>
            <a:r>
              <a:rPr lang="en-US" altLang="de-DE" noProof="0" dirty="0" err="1" smtClean="0"/>
              <a:t>Daten</a:t>
            </a:r>
            <a:r>
              <a:rPr lang="en-US" altLang="de-DE" baseline="0" noProof="0" dirty="0" smtClean="0"/>
              <a:t> </a:t>
            </a:r>
            <a:r>
              <a:rPr lang="en-US" altLang="de-DE" baseline="0" noProof="0" dirty="0" err="1" smtClean="0"/>
              <a:t>zum</a:t>
            </a:r>
            <a:r>
              <a:rPr lang="en-US" altLang="de-DE" baseline="0" noProof="0" dirty="0" smtClean="0"/>
              <a:t> </a:t>
            </a:r>
            <a:r>
              <a:rPr lang="en-US" altLang="de-DE" baseline="0" noProof="0" dirty="0" err="1" smtClean="0"/>
              <a:t>Verkehr</a:t>
            </a:r>
            <a:r>
              <a:rPr lang="en-US" altLang="de-DE" baseline="0" noProof="0" dirty="0" smtClean="0"/>
              <a:t> – </a:t>
            </a:r>
            <a:r>
              <a:rPr lang="en-US" altLang="de-DE" baseline="0" noProof="0" dirty="0" err="1" smtClean="0"/>
              <a:t>Ausgabe</a:t>
            </a:r>
            <a:r>
              <a:rPr lang="en-US" altLang="de-DE" baseline="0" noProof="0" dirty="0" smtClean="0"/>
              <a:t> 2012” (2012), p.14</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de-DE" baseline="0" noProof="0" dirty="0" smtClean="0"/>
              <a:t>Online: </a:t>
            </a:r>
            <a:r>
              <a:rPr lang="en-US" altLang="de-DE" noProof="0" dirty="0" smtClean="0"/>
              <a:t>https://www.Federal Environment Agency.de/sites/default/files/</a:t>
            </a:r>
            <a:r>
              <a:rPr lang="en-US" altLang="de-DE" noProof="0" dirty="0" err="1" smtClean="0"/>
              <a:t>medien</a:t>
            </a:r>
            <a:r>
              <a:rPr lang="en-US" altLang="de-DE" noProof="0" dirty="0" smtClean="0"/>
              <a:t>/</a:t>
            </a:r>
            <a:r>
              <a:rPr lang="en-US" altLang="de-DE" noProof="0" dirty="0" err="1" smtClean="0"/>
              <a:t>publikation</a:t>
            </a:r>
            <a:r>
              <a:rPr lang="en-US" altLang="de-DE" noProof="0" dirty="0" smtClean="0"/>
              <a:t>/long/4364.pdf </a:t>
            </a:r>
            <a:r>
              <a:rPr lang="en-US" altLang="de-DE" sz="1200" dirty="0" smtClean="0"/>
              <a:t>[04.08.2016]</a:t>
            </a:r>
          </a:p>
          <a:p>
            <a:endParaRPr lang="de-DE"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International Transport Forum, “Reducing Transport Greenhouse Gas Emissions. Trends &amp; Data 2010.”, (2010), p</a:t>
            </a:r>
            <a:r>
              <a:rPr lang="en-GB" dirty="0" smtClean="0"/>
              <a:t>.7</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Online: </a:t>
            </a:r>
            <a:r>
              <a:rPr lang="en-GB" dirty="0" smtClean="0"/>
              <a:t>http://www.itf-oecd.org/sites/default/files/docs/10ghgtrends.pdf </a:t>
            </a:r>
            <a:r>
              <a:rPr lang="de-AT" sz="1200" dirty="0" smtClean="0"/>
              <a:t>[05.08.2016]</a:t>
            </a:r>
          </a:p>
        </p:txBody>
      </p:sp>
      <p:sp>
        <p:nvSpPr>
          <p:cNvPr id="4" name="Foliennummernplatzhalter 3"/>
          <p:cNvSpPr>
            <a:spLocks noGrp="1"/>
          </p:cNvSpPr>
          <p:nvPr>
            <p:ph type="sldNum" sz="quarter" idx="10"/>
          </p:nvPr>
        </p:nvSpPr>
        <p:spPr/>
        <p:txBody>
          <a:bodyPr/>
          <a:lstStyle/>
          <a:p>
            <a:fld id="{56F06DAA-0A4E-4110-9797-3FB8CA0FEA93}" type="slidenum">
              <a:rPr lang="de-AT" smtClean="0"/>
              <a:t>6</a:t>
            </a:fld>
            <a:endParaRPr lang="de-AT" dirty="0"/>
          </a:p>
        </p:txBody>
      </p:sp>
    </p:spTree>
    <p:extLst>
      <p:ext uri="{BB962C8B-B14F-4D97-AF65-F5344CB8AC3E}">
        <p14:creationId xmlns:p14="http://schemas.microsoft.com/office/powerpoint/2010/main" val="186162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err="1" smtClean="0"/>
              <a:t>According</a:t>
            </a:r>
            <a:r>
              <a:rPr lang="de-DE" noProof="0" dirty="0" smtClean="0"/>
              <a:t> </a:t>
            </a:r>
            <a:r>
              <a:rPr lang="de-DE" noProof="0" dirty="0" err="1" smtClean="0"/>
              <a:t>to</a:t>
            </a:r>
            <a:r>
              <a:rPr lang="de-DE" noProof="0" dirty="0" smtClean="0"/>
              <a:t> </a:t>
            </a:r>
            <a:r>
              <a:rPr lang="de-DE" noProof="0" dirty="0" err="1" smtClean="0"/>
              <a:t>Bretzke</a:t>
            </a:r>
            <a:r>
              <a:rPr lang="de-DE" noProof="0" dirty="0" smtClean="0"/>
              <a:t> &amp; </a:t>
            </a:r>
            <a:r>
              <a:rPr lang="de-DE" noProof="0" dirty="0" err="1" smtClean="0"/>
              <a:t>Barkawi</a:t>
            </a:r>
            <a:r>
              <a:rPr lang="de-DE" noProof="0" dirty="0" smtClean="0"/>
              <a:t>, </a:t>
            </a:r>
            <a:r>
              <a:rPr lang="de-DE" noProof="0" dirty="0" err="1" smtClean="0"/>
              <a:t>four</a:t>
            </a:r>
            <a:r>
              <a:rPr lang="de-DE" noProof="0" dirty="0" smtClean="0"/>
              <a:t> </a:t>
            </a:r>
            <a:r>
              <a:rPr lang="de-DE" noProof="0" dirty="0" err="1" smtClean="0"/>
              <a:t>drivers</a:t>
            </a:r>
            <a:r>
              <a:rPr lang="de-DE" noProof="0" dirty="0" smtClean="0"/>
              <a:t> </a:t>
            </a:r>
            <a:r>
              <a:rPr lang="de-DE" noProof="0" dirty="0" err="1" smtClean="0"/>
              <a:t>of</a:t>
            </a:r>
            <a:r>
              <a:rPr lang="de-DE" noProof="0" dirty="0" smtClean="0"/>
              <a:t> </a:t>
            </a:r>
            <a:r>
              <a:rPr lang="de-DE" noProof="0" dirty="0" err="1" smtClean="0"/>
              <a:t>sustainable</a:t>
            </a:r>
            <a:r>
              <a:rPr lang="de-DE" noProof="0" dirty="0" smtClean="0"/>
              <a:t> </a:t>
            </a:r>
            <a:r>
              <a:rPr lang="de-DE" noProof="0" dirty="0" err="1" smtClean="0"/>
              <a:t>ddevelopment</a:t>
            </a:r>
            <a:r>
              <a:rPr lang="de-DE" noProof="0" dirty="0" smtClean="0"/>
              <a:t> </a:t>
            </a:r>
            <a:r>
              <a:rPr lang="de-DE" noProof="0" dirty="0" err="1" smtClean="0"/>
              <a:t>can</a:t>
            </a:r>
            <a:r>
              <a:rPr lang="de-DE" noProof="0" dirty="0" smtClean="0"/>
              <a:t> </a:t>
            </a:r>
            <a:r>
              <a:rPr lang="de-DE" noProof="0" dirty="0" err="1" smtClean="0"/>
              <a:t>be</a:t>
            </a:r>
            <a:r>
              <a:rPr lang="de-DE" noProof="0" dirty="0" smtClean="0"/>
              <a:t> </a:t>
            </a:r>
            <a:r>
              <a:rPr lang="de-DE" noProof="0" dirty="0" err="1" smtClean="0"/>
              <a:t>identified</a:t>
            </a:r>
            <a:r>
              <a:rPr lang="de-DE" noProof="0" dirty="0" smtClean="0"/>
              <a:t>: The </a:t>
            </a:r>
            <a:r>
              <a:rPr lang="de-DE" noProof="0" dirty="0" err="1" smtClean="0"/>
              <a:t>increase</a:t>
            </a:r>
            <a:r>
              <a:rPr lang="de-DE" noProof="0" dirty="0" smtClean="0"/>
              <a:t> in </a:t>
            </a:r>
            <a:r>
              <a:rPr lang="de-DE" noProof="0" dirty="0" err="1" smtClean="0"/>
              <a:t>energy</a:t>
            </a:r>
            <a:r>
              <a:rPr lang="de-DE" noProof="0" dirty="0" smtClean="0"/>
              <a:t> </a:t>
            </a:r>
            <a:r>
              <a:rPr lang="de-DE" noProof="0" dirty="0" err="1" smtClean="0"/>
              <a:t>costs</a:t>
            </a:r>
            <a:r>
              <a:rPr lang="de-DE" noProof="0" dirty="0" smtClean="0"/>
              <a:t> due </a:t>
            </a:r>
            <a:r>
              <a:rPr lang="de-DE" noProof="0" dirty="0" err="1" smtClean="0"/>
              <a:t>to</a:t>
            </a:r>
            <a:r>
              <a:rPr lang="de-DE" noProof="0" dirty="0" smtClean="0"/>
              <a:t> </a:t>
            </a:r>
            <a:r>
              <a:rPr lang="de-DE" noProof="0" dirty="0" err="1" smtClean="0"/>
              <a:t>the</a:t>
            </a:r>
            <a:r>
              <a:rPr lang="de-DE" noProof="0" dirty="0" smtClean="0"/>
              <a:t> </a:t>
            </a:r>
            <a:r>
              <a:rPr lang="de-DE" noProof="0" dirty="0" err="1" smtClean="0"/>
              <a:t>dependence</a:t>
            </a:r>
            <a:r>
              <a:rPr lang="de-DE" baseline="0" noProof="0" dirty="0" smtClean="0"/>
              <a:t> in </a:t>
            </a:r>
            <a:r>
              <a:rPr lang="de-DE" baseline="0" noProof="0" dirty="0" err="1" smtClean="0"/>
              <a:t>oil</a:t>
            </a:r>
            <a:r>
              <a:rPr lang="de-DE" baseline="0" noProof="0" dirty="0" smtClean="0"/>
              <a:t> </a:t>
            </a:r>
            <a:r>
              <a:rPr lang="de-DE" baseline="0" noProof="0" dirty="0" err="1" smtClean="0"/>
              <a:t>and</a:t>
            </a:r>
            <a:r>
              <a:rPr lang="de-DE" baseline="0" noProof="0" dirty="0" smtClean="0"/>
              <a:t> </a:t>
            </a:r>
            <a:r>
              <a:rPr lang="de-DE" baseline="0" noProof="0" dirty="0" err="1" smtClean="0"/>
              <a:t>the</a:t>
            </a:r>
            <a:r>
              <a:rPr lang="de-DE" baseline="0" noProof="0" dirty="0" smtClean="0"/>
              <a:t> </a:t>
            </a:r>
            <a:r>
              <a:rPr lang="de-DE" baseline="0" noProof="0" dirty="0" err="1" smtClean="0"/>
              <a:t>increase</a:t>
            </a:r>
            <a:r>
              <a:rPr lang="de-DE" baseline="0" noProof="0" dirty="0" smtClean="0"/>
              <a:t> in </a:t>
            </a:r>
            <a:r>
              <a:rPr lang="de-DE" baseline="0" noProof="0" dirty="0" err="1" smtClean="0"/>
              <a:t>transport</a:t>
            </a:r>
            <a:r>
              <a:rPr lang="de-DE" baseline="0" noProof="0" dirty="0" smtClean="0"/>
              <a:t> </a:t>
            </a:r>
            <a:r>
              <a:rPr lang="de-DE" baseline="0" noProof="0" dirty="0" err="1" smtClean="0"/>
              <a:t>volumes</a:t>
            </a:r>
            <a:r>
              <a:rPr lang="de-DE" baseline="0" noProof="0" dirty="0" smtClean="0"/>
              <a:t>. The </a:t>
            </a:r>
            <a:r>
              <a:rPr lang="de-DE" baseline="0" noProof="0" dirty="0" err="1" smtClean="0"/>
              <a:t>latter</a:t>
            </a:r>
            <a:r>
              <a:rPr lang="de-DE" baseline="0" noProof="0" dirty="0" smtClean="0"/>
              <a:t> </a:t>
            </a:r>
            <a:r>
              <a:rPr lang="de-DE" baseline="0" noProof="0" dirty="0" err="1" smtClean="0"/>
              <a:t>leads</a:t>
            </a:r>
            <a:r>
              <a:rPr lang="de-DE" baseline="0" noProof="0" dirty="0" smtClean="0"/>
              <a:t> </a:t>
            </a:r>
            <a:r>
              <a:rPr lang="de-DE" baseline="0" noProof="0" dirty="0" err="1" smtClean="0"/>
              <a:t>to</a:t>
            </a:r>
            <a:r>
              <a:rPr lang="de-DE" baseline="0" noProof="0" dirty="0" smtClean="0"/>
              <a:t> </a:t>
            </a:r>
            <a:r>
              <a:rPr lang="de-DE" baseline="0" noProof="0" dirty="0" err="1" smtClean="0"/>
              <a:t>increasing</a:t>
            </a:r>
            <a:r>
              <a:rPr lang="de-DE" baseline="0" noProof="0" dirty="0" smtClean="0"/>
              <a:t> </a:t>
            </a:r>
            <a:r>
              <a:rPr lang="de-DE" baseline="0" noProof="0" dirty="0" err="1" smtClean="0"/>
              <a:t>traffic</a:t>
            </a:r>
            <a:r>
              <a:rPr lang="de-DE" baseline="0" noProof="0" dirty="0" smtClean="0"/>
              <a:t> </a:t>
            </a:r>
            <a:r>
              <a:rPr lang="de-DE" baseline="0" noProof="0" dirty="0" err="1" smtClean="0"/>
              <a:t>congestion</a:t>
            </a:r>
            <a:r>
              <a:rPr lang="de-DE" baseline="0" noProof="0" dirty="0" smtClean="0"/>
              <a:t>. This </a:t>
            </a:r>
            <a:r>
              <a:rPr lang="de-DE" baseline="0" noProof="0" dirty="0" err="1" smtClean="0"/>
              <a:t>results</a:t>
            </a:r>
            <a:r>
              <a:rPr lang="de-DE" baseline="0" noProof="0" dirty="0" smtClean="0"/>
              <a:t> in a </a:t>
            </a:r>
            <a:r>
              <a:rPr lang="de-DE" baseline="0" noProof="0" dirty="0" err="1" smtClean="0"/>
              <a:t>bottleneck</a:t>
            </a:r>
            <a:r>
              <a:rPr lang="de-DE" baseline="0" noProof="0" dirty="0" smtClean="0"/>
              <a:t> in </a:t>
            </a:r>
            <a:r>
              <a:rPr lang="de-DE" baseline="0" noProof="0" dirty="0" err="1" smtClean="0"/>
              <a:t>the</a:t>
            </a:r>
            <a:r>
              <a:rPr lang="de-DE" baseline="0" noProof="0" dirty="0" smtClean="0"/>
              <a:t> </a:t>
            </a:r>
            <a:r>
              <a:rPr lang="de-DE" baseline="0" noProof="0" dirty="0" err="1" smtClean="0"/>
              <a:t>transport</a:t>
            </a:r>
            <a:r>
              <a:rPr lang="de-DE" baseline="0" noProof="0" dirty="0" smtClean="0"/>
              <a:t> </a:t>
            </a:r>
            <a:r>
              <a:rPr lang="de-DE" baseline="0" noProof="0" dirty="0" err="1" smtClean="0"/>
              <a:t>infrastructure</a:t>
            </a:r>
            <a:r>
              <a:rPr lang="de-DE" baseline="0" noProof="0" dirty="0" smtClean="0"/>
              <a:t>. The </a:t>
            </a:r>
            <a:r>
              <a:rPr lang="de-DE" baseline="0" noProof="0" dirty="0" err="1" smtClean="0"/>
              <a:t>third</a:t>
            </a:r>
            <a:r>
              <a:rPr lang="de-DE" baseline="0" noProof="0" dirty="0" smtClean="0"/>
              <a:t> </a:t>
            </a:r>
            <a:r>
              <a:rPr lang="de-DE" baseline="0" noProof="0" dirty="0" err="1" smtClean="0"/>
              <a:t>and</a:t>
            </a:r>
            <a:r>
              <a:rPr lang="de-DE" baseline="0" noProof="0" dirty="0" smtClean="0"/>
              <a:t> </a:t>
            </a:r>
            <a:r>
              <a:rPr lang="de-DE" baseline="0" noProof="0" dirty="0" err="1" smtClean="0"/>
              <a:t>fourth</a:t>
            </a:r>
            <a:r>
              <a:rPr lang="de-DE" baseline="0" noProof="0" dirty="0" smtClean="0"/>
              <a:t> </a:t>
            </a:r>
            <a:r>
              <a:rPr lang="de-DE" baseline="0" noProof="0" dirty="0" err="1" smtClean="0"/>
              <a:t>driver</a:t>
            </a:r>
            <a:r>
              <a:rPr lang="de-DE" baseline="0" noProof="0" dirty="0" smtClean="0"/>
              <a:t> </a:t>
            </a:r>
            <a:r>
              <a:rPr lang="de-DE" baseline="0" noProof="0" dirty="0" err="1" smtClean="0"/>
              <a:t>is</a:t>
            </a:r>
            <a:r>
              <a:rPr lang="de-DE" baseline="0" noProof="0" dirty="0" smtClean="0"/>
              <a:t> </a:t>
            </a:r>
            <a:r>
              <a:rPr lang="de-DE" baseline="0" noProof="0" dirty="0" err="1" smtClean="0"/>
              <a:t>the</a:t>
            </a:r>
            <a:r>
              <a:rPr lang="de-DE" baseline="0" noProof="0" dirty="0" smtClean="0"/>
              <a:t> </a:t>
            </a:r>
            <a:r>
              <a:rPr lang="de-DE" baseline="0" noProof="0" dirty="0" err="1" smtClean="0"/>
              <a:t>increasing</a:t>
            </a:r>
            <a:r>
              <a:rPr lang="de-DE" baseline="0" noProof="0" dirty="0" smtClean="0"/>
              <a:t> </a:t>
            </a:r>
            <a:r>
              <a:rPr lang="de-DE" baseline="0" noProof="0" dirty="0" err="1" smtClean="0"/>
              <a:t>political</a:t>
            </a:r>
            <a:r>
              <a:rPr lang="de-DE" baseline="0" noProof="0" dirty="0" smtClean="0"/>
              <a:t> </a:t>
            </a:r>
            <a:r>
              <a:rPr lang="de-DE" baseline="0" noProof="0" dirty="0" err="1" smtClean="0"/>
              <a:t>and</a:t>
            </a:r>
            <a:r>
              <a:rPr lang="de-DE" baseline="0" noProof="0" dirty="0" smtClean="0"/>
              <a:t> </a:t>
            </a:r>
            <a:r>
              <a:rPr lang="de-DE" baseline="0" noProof="0" dirty="0" err="1" smtClean="0"/>
              <a:t>public</a:t>
            </a:r>
            <a:r>
              <a:rPr lang="de-DE" baseline="0" noProof="0" dirty="0" smtClean="0"/>
              <a:t> </a:t>
            </a:r>
            <a:r>
              <a:rPr lang="de-DE" baseline="0" noProof="0" dirty="0" err="1" smtClean="0"/>
              <a:t>pressure</a:t>
            </a:r>
            <a:r>
              <a:rPr lang="de-DE" baseline="0" noProof="0" dirty="0" smtClean="0"/>
              <a:t>, </a:t>
            </a:r>
            <a:r>
              <a:rPr lang="de-DE" baseline="0" noProof="0" dirty="0" err="1" smtClean="0"/>
              <a:t>which</a:t>
            </a:r>
            <a:r>
              <a:rPr lang="de-DE" baseline="0" noProof="0" dirty="0" smtClean="0"/>
              <a:t> </a:t>
            </a:r>
            <a:r>
              <a:rPr lang="de-DE" baseline="0" noProof="0" dirty="0" err="1" smtClean="0"/>
              <a:t>is</a:t>
            </a:r>
            <a:r>
              <a:rPr lang="de-DE" baseline="0" noProof="0" dirty="0" smtClean="0"/>
              <a:t> </a:t>
            </a:r>
            <a:r>
              <a:rPr lang="de-DE" baseline="0" noProof="0" dirty="0" err="1" smtClean="0"/>
              <a:t>expressed</a:t>
            </a:r>
            <a:r>
              <a:rPr lang="de-DE" baseline="0" noProof="0" dirty="0" smtClean="0"/>
              <a:t> </a:t>
            </a:r>
            <a:r>
              <a:rPr lang="de-DE" baseline="0" noProof="0" dirty="0" err="1" smtClean="0"/>
              <a:t>by</a:t>
            </a:r>
            <a:r>
              <a:rPr lang="de-DE" baseline="0" noProof="0" dirty="0" smtClean="0"/>
              <a:t> </a:t>
            </a:r>
            <a:r>
              <a:rPr lang="de-DE" baseline="0" noProof="0" dirty="0" err="1" smtClean="0"/>
              <a:t>taxes</a:t>
            </a:r>
            <a:r>
              <a:rPr lang="de-DE" baseline="0" noProof="0" dirty="0" smtClean="0"/>
              <a:t>, an </a:t>
            </a:r>
            <a:r>
              <a:rPr lang="de-DE" baseline="0" noProof="0" dirty="0" err="1" smtClean="0"/>
              <a:t>increasing</a:t>
            </a:r>
            <a:r>
              <a:rPr lang="de-DE" baseline="0" noProof="0" dirty="0" smtClean="0"/>
              <a:t> </a:t>
            </a:r>
            <a:r>
              <a:rPr lang="de-DE" baseline="0" noProof="0" dirty="0" err="1" smtClean="0"/>
              <a:t>consideration</a:t>
            </a:r>
            <a:r>
              <a:rPr lang="de-DE" baseline="0" noProof="0" dirty="0" smtClean="0"/>
              <a:t> </a:t>
            </a:r>
            <a:r>
              <a:rPr lang="de-DE" baseline="0" noProof="0" dirty="0" err="1" smtClean="0"/>
              <a:t>of</a:t>
            </a:r>
            <a:r>
              <a:rPr lang="de-DE" baseline="0" noProof="0" dirty="0" smtClean="0"/>
              <a:t> </a:t>
            </a:r>
            <a:r>
              <a:rPr lang="de-DE" baseline="0" noProof="0" dirty="0" err="1" smtClean="0"/>
              <a:t>external</a:t>
            </a:r>
            <a:r>
              <a:rPr lang="de-DE" baseline="0" noProof="0" dirty="0" smtClean="0"/>
              <a:t> </a:t>
            </a:r>
            <a:r>
              <a:rPr lang="de-DE" baseline="0" noProof="0" dirty="0" err="1" smtClean="0"/>
              <a:t>costs</a:t>
            </a:r>
            <a:r>
              <a:rPr lang="de-DE" baseline="0" noProof="0" dirty="0" smtClean="0"/>
              <a:t> </a:t>
            </a:r>
            <a:r>
              <a:rPr lang="de-DE" baseline="0" noProof="0" dirty="0" err="1" smtClean="0"/>
              <a:t>as</a:t>
            </a:r>
            <a:r>
              <a:rPr lang="de-DE" baseline="0" noProof="0" dirty="0" smtClean="0"/>
              <a:t> </a:t>
            </a:r>
            <a:r>
              <a:rPr lang="de-DE" baseline="0" noProof="0" dirty="0" err="1" smtClean="0"/>
              <a:t>well</a:t>
            </a:r>
            <a:r>
              <a:rPr lang="de-DE" baseline="0" noProof="0" dirty="0" smtClean="0"/>
              <a:t> </a:t>
            </a:r>
            <a:r>
              <a:rPr lang="de-DE" baseline="0" noProof="0" dirty="0" err="1" smtClean="0"/>
              <a:t>as</a:t>
            </a:r>
            <a:r>
              <a:rPr lang="de-DE" baseline="0" noProof="0" dirty="0" smtClean="0"/>
              <a:t> </a:t>
            </a:r>
            <a:r>
              <a:rPr lang="de-DE" baseline="0" noProof="0" dirty="0" err="1" smtClean="0"/>
              <a:t>the</a:t>
            </a:r>
            <a:r>
              <a:rPr lang="de-DE" baseline="0" noProof="0" dirty="0" smtClean="0"/>
              <a:t> </a:t>
            </a:r>
            <a:r>
              <a:rPr lang="de-DE" baseline="0" noProof="0" dirty="0" err="1" smtClean="0"/>
              <a:t>specification</a:t>
            </a:r>
            <a:r>
              <a:rPr lang="de-DE" baseline="0" noProof="0" dirty="0" smtClean="0"/>
              <a:t> </a:t>
            </a:r>
            <a:r>
              <a:rPr lang="de-DE" baseline="0" noProof="0" dirty="0" err="1" smtClean="0"/>
              <a:t>of</a:t>
            </a:r>
            <a:r>
              <a:rPr lang="de-DE" baseline="0" noProof="0" dirty="0" smtClean="0"/>
              <a:t> </a:t>
            </a:r>
            <a:r>
              <a:rPr lang="de-DE" baseline="0" noProof="0" dirty="0" err="1" smtClean="0"/>
              <a:t>emission</a:t>
            </a:r>
            <a:r>
              <a:rPr lang="de-DE" baseline="0" noProof="0" dirty="0" smtClean="0"/>
              <a:t> </a:t>
            </a:r>
            <a:r>
              <a:rPr lang="de-DE" baseline="0" noProof="0" dirty="0" err="1" smtClean="0"/>
              <a:t>limits</a:t>
            </a:r>
            <a:r>
              <a:rPr lang="de-DE" baseline="0" noProof="0" dirty="0" smtClean="0"/>
              <a:t> </a:t>
            </a:r>
            <a:r>
              <a:rPr lang="de-DE" baseline="0" noProof="0" dirty="0" err="1" smtClean="0"/>
              <a:t>for</a:t>
            </a:r>
            <a:r>
              <a:rPr lang="de-DE" baseline="0" noProof="0" dirty="0" smtClean="0"/>
              <a:t> </a:t>
            </a:r>
            <a:r>
              <a:rPr lang="de-DE" baseline="0" noProof="0" dirty="0" err="1" smtClean="0"/>
              <a:t>means</a:t>
            </a:r>
            <a:r>
              <a:rPr lang="de-DE" baseline="0" noProof="0" dirty="0" smtClean="0"/>
              <a:t> </a:t>
            </a:r>
            <a:r>
              <a:rPr lang="de-DE" baseline="0" noProof="0" dirty="0" err="1" smtClean="0"/>
              <a:t>of</a:t>
            </a:r>
            <a:r>
              <a:rPr lang="de-DE" baseline="0" noProof="0" dirty="0" smtClean="0"/>
              <a:t> </a:t>
            </a:r>
            <a:r>
              <a:rPr lang="de-DE" baseline="0" noProof="0" dirty="0" err="1" smtClean="0"/>
              <a:t>transport</a:t>
            </a:r>
            <a:r>
              <a:rPr lang="de-DE" baseline="0" noProof="0" dirty="0" smtClean="0"/>
              <a:t>. In </a:t>
            </a:r>
            <a:r>
              <a:rPr lang="de-DE" baseline="0" noProof="0" dirty="0" err="1" smtClean="0"/>
              <a:t>addition</a:t>
            </a:r>
            <a:r>
              <a:rPr lang="de-DE" baseline="0" noProof="0" dirty="0" smtClean="0"/>
              <a:t>, </a:t>
            </a:r>
            <a:r>
              <a:rPr lang="de-DE" baseline="0" noProof="0" dirty="0" err="1" smtClean="0"/>
              <a:t>society</a:t>
            </a:r>
            <a:r>
              <a:rPr lang="de-DE" baseline="0" noProof="0" dirty="0" smtClean="0"/>
              <a:t> </a:t>
            </a:r>
            <a:r>
              <a:rPr lang="de-DE" baseline="0" noProof="0" dirty="0" err="1" smtClean="0"/>
              <a:t>has</a:t>
            </a:r>
            <a:r>
              <a:rPr lang="de-DE" baseline="0" noProof="0" dirty="0" smtClean="0"/>
              <a:t> an </a:t>
            </a:r>
            <a:r>
              <a:rPr lang="de-DE" baseline="0" noProof="0" dirty="0" err="1" smtClean="0"/>
              <a:t>increased</a:t>
            </a:r>
            <a:r>
              <a:rPr lang="de-DE" baseline="0" noProof="0" dirty="0" smtClean="0"/>
              <a:t> </a:t>
            </a:r>
            <a:r>
              <a:rPr lang="de-DE" baseline="0" noProof="0" dirty="0" err="1" smtClean="0"/>
              <a:t>interest</a:t>
            </a:r>
            <a:r>
              <a:rPr lang="de-DE" baseline="0" noProof="0" dirty="0" smtClean="0"/>
              <a:t> in </a:t>
            </a:r>
            <a:r>
              <a:rPr lang="de-DE" baseline="0" noProof="0" dirty="0" err="1" smtClean="0"/>
              <a:t>environmentally</a:t>
            </a:r>
            <a:r>
              <a:rPr lang="de-DE" baseline="0" noProof="0" dirty="0" smtClean="0"/>
              <a:t> </a:t>
            </a:r>
            <a:r>
              <a:rPr lang="de-DE" baseline="0" noProof="0" dirty="0" err="1" smtClean="0"/>
              <a:t>friendly</a:t>
            </a:r>
            <a:r>
              <a:rPr lang="de-DE" baseline="0" noProof="0" dirty="0" smtClean="0"/>
              <a:t> </a:t>
            </a:r>
            <a:r>
              <a:rPr lang="de-DE" baseline="0" noProof="0" dirty="0" err="1" smtClean="0"/>
              <a:t>transport</a:t>
            </a:r>
            <a:r>
              <a:rPr lang="de-DE" baseline="0" noProof="0" dirty="0" smtClean="0"/>
              <a:t> </a:t>
            </a:r>
            <a:r>
              <a:rPr lang="de-DE" baseline="0" noProof="0" dirty="0" err="1" smtClean="0"/>
              <a:t>solutions</a:t>
            </a:r>
            <a:r>
              <a:rPr lang="de-DE" baseline="0" noProof="0" dirty="0" smtClean="0"/>
              <a:t> </a:t>
            </a:r>
            <a:r>
              <a:rPr lang="de-DE" baseline="0" noProof="0" dirty="0" err="1" smtClean="0"/>
              <a:t>without</a:t>
            </a:r>
            <a:r>
              <a:rPr lang="de-DE" baseline="0" noProof="0" dirty="0" smtClean="0"/>
              <a:t> </a:t>
            </a:r>
            <a:r>
              <a:rPr lang="de-DE" baseline="0" noProof="0" dirty="0" err="1" smtClean="0"/>
              <a:t>having</a:t>
            </a:r>
            <a:r>
              <a:rPr lang="de-DE" baseline="0" noProof="0" dirty="0" smtClean="0"/>
              <a:t> </a:t>
            </a:r>
            <a:r>
              <a:rPr lang="de-DE" baseline="0" noProof="0" dirty="0" err="1" smtClean="0"/>
              <a:t>to</a:t>
            </a:r>
            <a:r>
              <a:rPr lang="de-DE" baseline="0" noProof="0" dirty="0" smtClean="0"/>
              <a:t> </a:t>
            </a:r>
            <a:r>
              <a:rPr lang="de-DE" baseline="0" noProof="0" dirty="0" err="1" smtClean="0"/>
              <a:t>restrict</a:t>
            </a:r>
            <a:r>
              <a:rPr lang="de-DE" baseline="0" noProof="0" dirty="0" smtClean="0"/>
              <a:t> ist </a:t>
            </a:r>
            <a:r>
              <a:rPr lang="de-DE" baseline="0" noProof="0" dirty="0" err="1" smtClean="0"/>
              <a:t>own</a:t>
            </a:r>
            <a:r>
              <a:rPr lang="de-DE" baseline="0" noProof="0" dirty="0" smtClean="0"/>
              <a:t> </a:t>
            </a:r>
            <a:r>
              <a:rPr lang="de-DE" baseline="0" noProof="0" dirty="0" err="1" smtClean="0"/>
              <a:t>mobility</a:t>
            </a:r>
            <a:r>
              <a:rPr lang="de-DE" baseline="0" noProof="0" dirty="0" smtClean="0"/>
              <a:t>. The </a:t>
            </a:r>
            <a:r>
              <a:rPr lang="de-DE" baseline="0" noProof="0" dirty="0" err="1" smtClean="0"/>
              <a:t>transport</a:t>
            </a:r>
            <a:r>
              <a:rPr lang="de-DE" baseline="0" noProof="0" dirty="0" smtClean="0"/>
              <a:t> </a:t>
            </a:r>
            <a:r>
              <a:rPr lang="de-DE" baseline="0" noProof="0" dirty="0" err="1" smtClean="0"/>
              <a:t>industry</a:t>
            </a:r>
            <a:r>
              <a:rPr lang="de-DE" baseline="0" noProof="0" dirty="0" smtClean="0"/>
              <a:t> </a:t>
            </a:r>
            <a:r>
              <a:rPr lang="de-DE" baseline="0" noProof="0" dirty="0" err="1" smtClean="0"/>
              <a:t>is</a:t>
            </a:r>
            <a:r>
              <a:rPr lang="de-DE" baseline="0" noProof="0" dirty="0" smtClean="0"/>
              <a:t> </a:t>
            </a:r>
            <a:r>
              <a:rPr lang="de-DE" baseline="0" noProof="0" dirty="0" err="1" smtClean="0"/>
              <a:t>mainly</a:t>
            </a:r>
            <a:r>
              <a:rPr lang="de-DE" baseline="0" noProof="0" dirty="0" smtClean="0"/>
              <a:t> </a:t>
            </a:r>
            <a:r>
              <a:rPr lang="de-DE" baseline="0" noProof="0" dirty="0" err="1" smtClean="0"/>
              <a:t>influenced</a:t>
            </a:r>
            <a:r>
              <a:rPr lang="de-DE" baseline="0" noProof="0" dirty="0" smtClean="0"/>
              <a:t> </a:t>
            </a:r>
            <a:r>
              <a:rPr lang="de-DE" baseline="0" noProof="0" dirty="0" err="1" smtClean="0"/>
              <a:t>by</a:t>
            </a:r>
            <a:r>
              <a:rPr lang="de-DE" baseline="0" noProof="0" dirty="0" smtClean="0"/>
              <a:t> </a:t>
            </a:r>
            <a:r>
              <a:rPr lang="de-DE" baseline="0" noProof="0" dirty="0" err="1" smtClean="0"/>
              <a:t>social</a:t>
            </a:r>
            <a:r>
              <a:rPr lang="de-DE" baseline="0" noProof="0" dirty="0" smtClean="0"/>
              <a:t> </a:t>
            </a:r>
            <a:r>
              <a:rPr lang="de-DE" baseline="0" noProof="0" dirty="0" err="1" smtClean="0"/>
              <a:t>trends</a:t>
            </a:r>
            <a:r>
              <a:rPr lang="de-DE" baseline="0" noProof="0" dirty="0" smtClean="0"/>
              <a:t>, due </a:t>
            </a:r>
            <a:r>
              <a:rPr lang="de-DE" baseline="0" noProof="0" dirty="0" err="1" smtClean="0"/>
              <a:t>to</a:t>
            </a:r>
            <a:r>
              <a:rPr lang="de-DE" baseline="0" noProof="0" dirty="0" smtClean="0"/>
              <a:t> ist </a:t>
            </a:r>
            <a:r>
              <a:rPr lang="de-DE" baseline="0" noProof="0" dirty="0" err="1" smtClean="0"/>
              <a:t>proximity</a:t>
            </a:r>
            <a:r>
              <a:rPr lang="de-DE" baseline="0" noProof="0" dirty="0" smtClean="0"/>
              <a:t> </a:t>
            </a:r>
            <a:r>
              <a:rPr lang="de-DE" baseline="0" noProof="0" dirty="0" err="1" smtClean="0"/>
              <a:t>to</a:t>
            </a:r>
            <a:r>
              <a:rPr lang="de-DE" baseline="0" noProof="0" dirty="0" smtClean="0"/>
              <a:t> </a:t>
            </a:r>
            <a:r>
              <a:rPr lang="de-DE" baseline="0" noProof="0" dirty="0" err="1" smtClean="0"/>
              <a:t>the</a:t>
            </a:r>
            <a:r>
              <a:rPr lang="de-DE" baseline="0" noProof="0" dirty="0" smtClean="0"/>
              <a:t> </a:t>
            </a:r>
            <a:r>
              <a:rPr lang="de-DE" baseline="0" noProof="0" dirty="0" err="1" smtClean="0"/>
              <a:t>economy</a:t>
            </a:r>
            <a:r>
              <a:rPr lang="de-DE" baseline="0" noProof="0" dirty="0" smtClean="0"/>
              <a:t> </a:t>
            </a:r>
            <a:r>
              <a:rPr lang="de-DE" baseline="0" noProof="0" dirty="0" err="1" smtClean="0"/>
              <a:t>and</a:t>
            </a:r>
            <a:r>
              <a:rPr lang="de-DE" baseline="0" noProof="0" dirty="0" smtClean="0"/>
              <a:t> private </a:t>
            </a:r>
            <a:r>
              <a:rPr lang="de-DE" baseline="0" noProof="0" dirty="0" err="1" smtClean="0"/>
              <a:t>shippers</a:t>
            </a:r>
            <a:r>
              <a:rPr lang="de-DE" baseline="0" noProof="0" dirty="0" smtClean="0"/>
              <a:t>.  </a:t>
            </a:r>
          </a:p>
          <a:p>
            <a:endParaRPr lang="de-DE" noProof="0" dirty="0" smtClean="0"/>
          </a:p>
          <a:p>
            <a:r>
              <a:rPr lang="de-DE" baseline="0" noProof="0" dirty="0" smtClean="0"/>
              <a:t>The </a:t>
            </a:r>
            <a:r>
              <a:rPr lang="de-DE" baseline="0" noProof="0" dirty="0" err="1" smtClean="0"/>
              <a:t>areas</a:t>
            </a:r>
            <a:r>
              <a:rPr lang="de-DE" baseline="0" noProof="0" dirty="0" smtClean="0"/>
              <a:t> </a:t>
            </a:r>
            <a:r>
              <a:rPr lang="de-DE" baseline="0" noProof="0" dirty="0" err="1" smtClean="0"/>
              <a:t>of</a:t>
            </a:r>
            <a:r>
              <a:rPr lang="de-DE" baseline="0" noProof="0" dirty="0" smtClean="0"/>
              <a:t> </a:t>
            </a:r>
            <a:r>
              <a:rPr lang="de-DE" baseline="0" noProof="0" dirty="0" err="1" smtClean="0"/>
              <a:t>influence</a:t>
            </a:r>
            <a:r>
              <a:rPr lang="de-DE" baseline="0" noProof="0" dirty="0" smtClean="0"/>
              <a:t> </a:t>
            </a:r>
            <a:r>
              <a:rPr lang="de-DE" baseline="0" noProof="0" dirty="0" err="1" smtClean="0"/>
              <a:t>mentioned</a:t>
            </a:r>
            <a:r>
              <a:rPr lang="de-DE" baseline="0" noProof="0" dirty="0" smtClean="0"/>
              <a:t> </a:t>
            </a:r>
            <a:r>
              <a:rPr lang="de-DE" baseline="0" noProof="0" dirty="0" err="1" smtClean="0"/>
              <a:t>above</a:t>
            </a:r>
            <a:r>
              <a:rPr lang="de-DE" baseline="0" noProof="0" dirty="0" smtClean="0"/>
              <a:t> </a:t>
            </a:r>
            <a:r>
              <a:rPr lang="de-DE" baseline="0" noProof="0" dirty="0" err="1" smtClean="0"/>
              <a:t>mainly</a:t>
            </a:r>
            <a:r>
              <a:rPr lang="de-DE" baseline="0" noProof="0" dirty="0" smtClean="0"/>
              <a:t> </a:t>
            </a:r>
            <a:r>
              <a:rPr lang="de-DE" baseline="0" noProof="0" dirty="0" err="1" smtClean="0"/>
              <a:t>affect</a:t>
            </a:r>
            <a:r>
              <a:rPr lang="de-DE" baseline="0" noProof="0" dirty="0" smtClean="0"/>
              <a:t> </a:t>
            </a:r>
            <a:r>
              <a:rPr lang="de-DE" baseline="0" noProof="0" dirty="0" err="1" smtClean="0"/>
              <a:t>truck</a:t>
            </a:r>
            <a:r>
              <a:rPr lang="de-DE" baseline="0" noProof="0" dirty="0" smtClean="0"/>
              <a:t> </a:t>
            </a:r>
            <a:r>
              <a:rPr lang="de-DE" baseline="0" noProof="0" dirty="0" err="1" smtClean="0"/>
              <a:t>transport</a:t>
            </a:r>
            <a:r>
              <a:rPr lang="de-DE" baseline="0" noProof="0" dirty="0" smtClean="0"/>
              <a:t>, </a:t>
            </a:r>
            <a:r>
              <a:rPr lang="de-DE" baseline="0" noProof="0" dirty="0" err="1" smtClean="0"/>
              <a:t>which</a:t>
            </a:r>
            <a:r>
              <a:rPr lang="de-DE" baseline="0" noProof="0" dirty="0" smtClean="0"/>
              <a:t> </a:t>
            </a:r>
            <a:r>
              <a:rPr lang="de-DE" baseline="0" noProof="0" dirty="0" err="1" smtClean="0"/>
              <a:t>means</a:t>
            </a:r>
            <a:r>
              <a:rPr lang="de-DE" baseline="0" noProof="0" dirty="0" smtClean="0"/>
              <a:t> </a:t>
            </a:r>
            <a:r>
              <a:rPr lang="de-DE" baseline="0" noProof="0" dirty="0" err="1" smtClean="0"/>
              <a:t>that</a:t>
            </a:r>
            <a:r>
              <a:rPr lang="de-DE" baseline="0" noProof="0" dirty="0" smtClean="0"/>
              <a:t> </a:t>
            </a:r>
            <a:r>
              <a:rPr lang="de-DE" baseline="0" noProof="0" dirty="0" err="1" smtClean="0"/>
              <a:t>sustainable</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such </a:t>
            </a:r>
            <a:r>
              <a:rPr lang="de-DE" baseline="0" noProof="0" dirty="0" err="1" smtClean="0"/>
              <a:t>as</a:t>
            </a:r>
            <a:r>
              <a:rPr lang="de-DE" baseline="0" noProof="0" dirty="0" smtClean="0"/>
              <a:t> </a:t>
            </a:r>
            <a:r>
              <a:rPr lang="de-DE" baseline="0" noProof="0" dirty="0" err="1" smtClean="0"/>
              <a:t>rail</a:t>
            </a:r>
            <a:r>
              <a:rPr lang="de-DE" baseline="0" noProof="0" dirty="0" smtClean="0"/>
              <a:t> </a:t>
            </a:r>
            <a:r>
              <a:rPr lang="de-DE" baseline="0" noProof="0" dirty="0" err="1" smtClean="0"/>
              <a:t>or</a:t>
            </a:r>
            <a:r>
              <a:rPr lang="de-DE" baseline="0" noProof="0" dirty="0" smtClean="0"/>
              <a:t> </a:t>
            </a:r>
            <a:r>
              <a:rPr lang="de-DE" baseline="0" noProof="0" dirty="0" err="1" smtClean="0"/>
              <a:t>waterways</a:t>
            </a:r>
            <a:r>
              <a:rPr lang="de-DE" baseline="0" noProof="0" dirty="0" smtClean="0"/>
              <a:t> </a:t>
            </a:r>
            <a:r>
              <a:rPr lang="de-DE" baseline="0" noProof="0" dirty="0" err="1" smtClean="0"/>
              <a:t>are</a:t>
            </a:r>
            <a:r>
              <a:rPr lang="de-DE" baseline="0" noProof="0" dirty="0" smtClean="0"/>
              <a:t> </a:t>
            </a:r>
            <a:r>
              <a:rPr lang="de-DE" baseline="0" noProof="0" dirty="0" err="1" smtClean="0"/>
              <a:t>increasingly</a:t>
            </a:r>
            <a:r>
              <a:rPr lang="de-DE" baseline="0" noProof="0" dirty="0" smtClean="0"/>
              <a:t> </a:t>
            </a:r>
            <a:r>
              <a:rPr lang="de-DE" baseline="0" noProof="0" dirty="0" err="1" smtClean="0"/>
              <a:t>being</a:t>
            </a:r>
            <a:r>
              <a:rPr lang="de-DE" baseline="0" noProof="0" dirty="0" smtClean="0"/>
              <a:t> </a:t>
            </a:r>
            <a:r>
              <a:rPr lang="de-DE" baseline="0" noProof="0" dirty="0" err="1" smtClean="0"/>
              <a:t>pushed</a:t>
            </a:r>
            <a:r>
              <a:rPr lang="de-DE" baseline="0" noProof="0" dirty="0" smtClean="0"/>
              <a:t>. </a:t>
            </a:r>
          </a:p>
          <a:p>
            <a:endParaRPr lang="de-DE" dirty="0" smtClean="0"/>
          </a:p>
          <a:p>
            <a:r>
              <a:rPr lang="de-DE" dirty="0" err="1" smtClean="0"/>
              <a:t>Sources</a:t>
            </a:r>
            <a:r>
              <a:rPr lang="de-DE" dirty="0" smtClean="0"/>
              <a:t>:</a:t>
            </a:r>
          </a:p>
          <a:p>
            <a:pPr defTabSz="913028">
              <a:defRPr/>
            </a:pPr>
            <a:r>
              <a:rPr lang="de-DE" dirty="0" err="1" smtClean="0"/>
              <a:t>Bretzke</a:t>
            </a:r>
            <a:r>
              <a:rPr lang="de-DE" dirty="0" smtClean="0"/>
              <a:t>, Wolf-Rüdiger/Karmin </a:t>
            </a:r>
            <a:r>
              <a:rPr lang="de-DE" dirty="0" err="1" smtClean="0"/>
              <a:t>Barkawi</a:t>
            </a:r>
            <a:r>
              <a:rPr lang="de-DE" dirty="0" smtClean="0"/>
              <a:t>: Nachhaltige Logistik: Antworten auf eine globale Herausforderung. Berlin Heidelberg, 2010,</a:t>
            </a:r>
            <a:r>
              <a:rPr lang="de-DE" baseline="0" dirty="0" smtClean="0"/>
              <a:t> </a:t>
            </a:r>
            <a:r>
              <a:rPr lang="de-DE" dirty="0" smtClean="0"/>
              <a:t>p.33ff</a:t>
            </a:r>
          </a:p>
          <a:p>
            <a:pPr defTabSz="913028">
              <a:defRPr/>
            </a:pP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sz="1200" kern="1200" dirty="0" err="1" smtClean="0">
                <a:solidFill>
                  <a:schemeClr val="tx1"/>
                </a:solidFill>
                <a:effectLst/>
                <a:latin typeface="+mn-lt"/>
                <a:ea typeface="+mn-ea"/>
                <a:cs typeface="+mn-cs"/>
              </a:rPr>
              <a:t>Kudla</a:t>
            </a:r>
            <a:r>
              <a:rPr lang="de-DE" sz="1200" kern="1200" dirty="0" smtClean="0">
                <a:solidFill>
                  <a:schemeClr val="tx1"/>
                </a:solidFill>
                <a:effectLst/>
                <a:latin typeface="+mn-lt"/>
                <a:ea typeface="+mn-ea"/>
                <a:cs typeface="+mn-cs"/>
              </a:rPr>
              <a:t>, Nicole: Nachhaltigkeitsmanagement, in: Fagagnini Hans Peter/</a:t>
            </a:r>
            <a:r>
              <a:rPr lang="de-DE" sz="1200" kern="1200" dirty="0" err="1" smtClean="0">
                <a:solidFill>
                  <a:schemeClr val="tx1"/>
                </a:solidFill>
                <a:effectLst/>
                <a:latin typeface="+mn-lt"/>
                <a:ea typeface="+mn-ea"/>
                <a:cs typeface="+mn-cs"/>
              </a:rPr>
              <a:t>Stöltzle</a:t>
            </a:r>
            <a:r>
              <a:rPr lang="de-DE" sz="1200" kern="1200" dirty="0" smtClean="0">
                <a:solidFill>
                  <a:schemeClr val="tx1"/>
                </a:solidFill>
                <a:effectLst/>
                <a:latin typeface="+mn-lt"/>
                <a:ea typeface="+mn-ea"/>
                <a:cs typeface="+mn-cs"/>
              </a:rPr>
              <a:t> Wolfgang (Hrsg.): Güterverkehr kompakt, 2010, p.232</a:t>
            </a:r>
          </a:p>
          <a:p>
            <a:pPr marL="0" marR="0" indent="0" algn="l" defTabSz="914400" rtl="0" eaLnBrk="1" fontAlgn="auto" latinLnBrk="0" hangingPunct="1">
              <a:lnSpc>
                <a:spcPct val="100000"/>
              </a:lnSpc>
              <a:spcBef>
                <a:spcPts val="0"/>
              </a:spcBef>
              <a:spcAft>
                <a:spcPts val="0"/>
              </a:spcAft>
              <a:buClrTx/>
              <a:buSzTx/>
              <a:buFontTx/>
              <a:buNone/>
              <a:tabLst/>
              <a:defRPr/>
            </a:pPr>
            <a:endParaRPr lang="de-DE"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Image </a:t>
            </a:r>
            <a:r>
              <a:rPr lang="de-DE" dirty="0" err="1" smtClean="0"/>
              <a:t>source</a:t>
            </a:r>
            <a:r>
              <a:rPr lang="de-DE" baseline="0" dirty="0" smtClean="0"/>
              <a:t> - URL: </a:t>
            </a:r>
            <a:r>
              <a:rPr lang="de-DE" dirty="0" smtClean="0"/>
              <a:t>http://inrix.com/press/scorecard-report-united-kingdom/ [04.08.2016]</a:t>
            </a:r>
            <a:endParaRPr lang="de-DE" dirty="0"/>
          </a:p>
        </p:txBody>
      </p:sp>
      <p:sp>
        <p:nvSpPr>
          <p:cNvPr id="4" name="Slide Number Placeholder 3"/>
          <p:cNvSpPr>
            <a:spLocks noGrp="1"/>
          </p:cNvSpPr>
          <p:nvPr>
            <p:ph type="sldNum" sz="quarter" idx="10"/>
          </p:nvPr>
        </p:nvSpPr>
        <p:spPr/>
        <p:txBody>
          <a:bodyPr/>
          <a:lstStyle/>
          <a:p>
            <a:fld id="{56F06DAA-0A4E-4110-9797-3FB8CA0FEA93}" type="slidenum">
              <a:rPr lang="de-AT" smtClean="0"/>
              <a:t>7</a:t>
            </a:fld>
            <a:endParaRPr lang="de-AT" dirty="0"/>
          </a:p>
        </p:txBody>
      </p:sp>
    </p:spTree>
    <p:extLst>
      <p:ext uri="{BB962C8B-B14F-4D97-AF65-F5344CB8AC3E}">
        <p14:creationId xmlns:p14="http://schemas.microsoft.com/office/powerpoint/2010/main" val="2804907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smtClean="0"/>
              <a:t>As </a:t>
            </a:r>
            <a:r>
              <a:rPr lang="de-DE" noProof="0" dirty="0" err="1" smtClean="0"/>
              <a:t>described</a:t>
            </a:r>
            <a:r>
              <a:rPr lang="de-DE" noProof="0" dirty="0" smtClean="0"/>
              <a:t> in </a:t>
            </a:r>
            <a:r>
              <a:rPr lang="de-DE" noProof="0" dirty="0" err="1" smtClean="0"/>
              <a:t>the</a:t>
            </a:r>
            <a:r>
              <a:rPr lang="de-DE" noProof="0" dirty="0" smtClean="0"/>
              <a:t> </a:t>
            </a:r>
            <a:r>
              <a:rPr lang="de-DE" noProof="0" dirty="0" err="1" smtClean="0"/>
              <a:t>previous</a:t>
            </a:r>
            <a:r>
              <a:rPr lang="de-DE" noProof="0" dirty="0" smtClean="0"/>
              <a:t> </a:t>
            </a:r>
            <a:r>
              <a:rPr lang="de-DE" noProof="0" dirty="0" err="1" smtClean="0"/>
              <a:t>slide</a:t>
            </a:r>
            <a:r>
              <a:rPr lang="de-DE" noProof="0" dirty="0" smtClean="0"/>
              <a:t>, a </a:t>
            </a:r>
            <a:r>
              <a:rPr lang="de-DE" noProof="0" dirty="0" err="1" smtClean="0"/>
              <a:t>change</a:t>
            </a:r>
            <a:r>
              <a:rPr lang="de-DE" noProof="0" dirty="0" smtClean="0"/>
              <a:t> </a:t>
            </a:r>
            <a:r>
              <a:rPr lang="de-DE" noProof="0" dirty="0" err="1" smtClean="0"/>
              <a:t>to</a:t>
            </a:r>
            <a:r>
              <a:rPr lang="de-DE" noProof="0" dirty="0" smtClean="0"/>
              <a:t> </a:t>
            </a:r>
            <a:r>
              <a:rPr lang="de-DE" noProof="0" dirty="0" err="1" smtClean="0"/>
              <a:t>sustainable</a:t>
            </a:r>
            <a:r>
              <a:rPr lang="de-DE" noProof="0" dirty="0" smtClean="0"/>
              <a:t> </a:t>
            </a:r>
            <a:r>
              <a:rPr lang="de-DE" noProof="0" dirty="0" err="1" smtClean="0"/>
              <a:t>transport</a:t>
            </a:r>
            <a:r>
              <a:rPr lang="de-DE" noProof="0" dirty="0" smtClean="0"/>
              <a:t> </a:t>
            </a:r>
            <a:r>
              <a:rPr lang="de-DE" noProof="0" dirty="0" err="1" smtClean="0"/>
              <a:t>modes</a:t>
            </a:r>
            <a:r>
              <a:rPr lang="de-DE" noProof="0" dirty="0" smtClean="0"/>
              <a:t> </a:t>
            </a:r>
            <a:r>
              <a:rPr lang="de-DE" noProof="0" dirty="0" err="1" smtClean="0"/>
              <a:t>is</a:t>
            </a:r>
            <a:r>
              <a:rPr lang="de-DE" noProof="0" dirty="0" smtClean="0"/>
              <a:t> </a:t>
            </a:r>
            <a:r>
              <a:rPr lang="de-DE" noProof="0" dirty="0" err="1" smtClean="0"/>
              <a:t>necessary</a:t>
            </a:r>
            <a:r>
              <a:rPr lang="de-DE" noProof="0" dirty="0" smtClean="0"/>
              <a:t>. This </a:t>
            </a:r>
            <a:r>
              <a:rPr lang="de-DE" noProof="0" dirty="0" err="1" smtClean="0"/>
              <a:t>is</a:t>
            </a:r>
            <a:r>
              <a:rPr lang="de-DE" noProof="0" dirty="0" smtClean="0"/>
              <a:t> </a:t>
            </a:r>
            <a:r>
              <a:rPr lang="de-DE" noProof="0" dirty="0" err="1" smtClean="0"/>
              <a:t>why</a:t>
            </a:r>
            <a:r>
              <a:rPr lang="de-DE" noProof="0" dirty="0" smtClean="0"/>
              <a:t> European </a:t>
            </a:r>
            <a:r>
              <a:rPr lang="de-DE" noProof="0" dirty="0" err="1" smtClean="0"/>
              <a:t>policy</a:t>
            </a:r>
            <a:r>
              <a:rPr lang="de-DE" noProof="0" dirty="0" smtClean="0"/>
              <a:t> </a:t>
            </a:r>
            <a:r>
              <a:rPr lang="de-DE" noProof="0" dirty="0" err="1" smtClean="0"/>
              <a:t>tries</a:t>
            </a:r>
            <a:r>
              <a:rPr lang="de-DE" noProof="0" dirty="0" smtClean="0"/>
              <a:t> </a:t>
            </a:r>
            <a:r>
              <a:rPr lang="de-DE" noProof="0" dirty="0" err="1" smtClean="0"/>
              <a:t>to</a:t>
            </a:r>
            <a:r>
              <a:rPr lang="de-DE" noProof="0" dirty="0" smtClean="0"/>
              <a:t> promote a </a:t>
            </a:r>
            <a:r>
              <a:rPr lang="de-DE" noProof="0" dirty="0" err="1" smtClean="0"/>
              <a:t>change</a:t>
            </a:r>
            <a:r>
              <a:rPr lang="de-DE" noProof="0" dirty="0" smtClean="0"/>
              <a:t> </a:t>
            </a:r>
            <a:r>
              <a:rPr lang="de-DE" noProof="0" dirty="0" err="1" smtClean="0"/>
              <a:t>to</a:t>
            </a:r>
            <a:r>
              <a:rPr lang="de-DE" noProof="0" dirty="0" smtClean="0"/>
              <a:t> such</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a:t>
            </a:r>
            <a:r>
              <a:rPr lang="de-DE" baseline="0" noProof="0" dirty="0" err="1" smtClean="0"/>
              <a:t>by</a:t>
            </a:r>
            <a:r>
              <a:rPr lang="de-DE" baseline="0" noProof="0" dirty="0" smtClean="0"/>
              <a:t> </a:t>
            </a:r>
            <a:r>
              <a:rPr lang="de-DE" baseline="0" noProof="0" dirty="0" err="1" smtClean="0"/>
              <a:t>means</a:t>
            </a:r>
            <a:r>
              <a:rPr lang="de-DE" baseline="0" noProof="0" dirty="0" smtClean="0"/>
              <a:t> </a:t>
            </a:r>
            <a:r>
              <a:rPr lang="de-DE" baseline="0" noProof="0" dirty="0" err="1" smtClean="0"/>
              <a:t>of</a:t>
            </a:r>
            <a:r>
              <a:rPr lang="de-DE" baseline="0" noProof="0" dirty="0" smtClean="0"/>
              <a:t> </a:t>
            </a:r>
            <a:r>
              <a:rPr lang="de-DE" baseline="0" noProof="0" dirty="0" err="1" smtClean="0"/>
              <a:t>various</a:t>
            </a:r>
            <a:r>
              <a:rPr lang="de-DE" baseline="0" noProof="0" dirty="0" smtClean="0"/>
              <a:t> </a:t>
            </a:r>
            <a:r>
              <a:rPr lang="de-DE" baseline="0" noProof="0" dirty="0" err="1" smtClean="0"/>
              <a:t>measures</a:t>
            </a:r>
            <a:r>
              <a:rPr lang="de-DE" baseline="0" noProof="0" dirty="0" smtClean="0"/>
              <a:t>. The European </a:t>
            </a:r>
            <a:r>
              <a:rPr lang="de-DE" baseline="0" noProof="0" dirty="0" err="1" smtClean="0"/>
              <a:t>Commission‘s</a:t>
            </a:r>
            <a:r>
              <a:rPr lang="de-DE" baseline="0" noProof="0" dirty="0" smtClean="0"/>
              <a:t> 2011 White Paper „Roadmap </a:t>
            </a:r>
            <a:r>
              <a:rPr lang="de-DE" baseline="0" noProof="0" dirty="0" err="1" smtClean="0"/>
              <a:t>to</a:t>
            </a:r>
            <a:r>
              <a:rPr lang="de-DE" baseline="0" noProof="0" dirty="0" smtClean="0"/>
              <a:t> a Single European Transport Area – </a:t>
            </a:r>
            <a:r>
              <a:rPr lang="de-DE" baseline="0" noProof="0" dirty="0" err="1" smtClean="0"/>
              <a:t>Towards</a:t>
            </a:r>
            <a:r>
              <a:rPr lang="de-DE" baseline="0" noProof="0" dirty="0" smtClean="0"/>
              <a:t> a </a:t>
            </a:r>
            <a:r>
              <a:rPr lang="de-DE" baseline="0" noProof="0" dirty="0" err="1" smtClean="0"/>
              <a:t>competitive</a:t>
            </a:r>
            <a:r>
              <a:rPr lang="de-DE" baseline="0" noProof="0" dirty="0" smtClean="0"/>
              <a:t> </a:t>
            </a:r>
            <a:r>
              <a:rPr lang="de-DE" baseline="0" noProof="0" dirty="0" err="1" smtClean="0"/>
              <a:t>and</a:t>
            </a:r>
            <a:r>
              <a:rPr lang="de-DE" baseline="0" noProof="0" dirty="0" smtClean="0"/>
              <a:t> </a:t>
            </a:r>
            <a:r>
              <a:rPr lang="de-DE" baseline="0" noProof="0" dirty="0" err="1" smtClean="0"/>
              <a:t>resource-efficient</a:t>
            </a:r>
            <a:r>
              <a:rPr lang="de-DE" baseline="0" noProof="0" dirty="0" smtClean="0"/>
              <a:t> </a:t>
            </a:r>
            <a:r>
              <a:rPr lang="de-DE" baseline="0" noProof="0" dirty="0" err="1" smtClean="0"/>
              <a:t>transport</a:t>
            </a:r>
            <a:r>
              <a:rPr lang="de-DE" baseline="0" noProof="0" dirty="0" smtClean="0"/>
              <a:t> </a:t>
            </a:r>
            <a:r>
              <a:rPr lang="de-DE" baseline="0" noProof="0" dirty="0" err="1" smtClean="0"/>
              <a:t>system</a:t>
            </a:r>
            <a:r>
              <a:rPr lang="de-DE" baseline="0" noProof="0" dirty="0" smtClean="0"/>
              <a:t>“ </a:t>
            </a:r>
            <a:r>
              <a:rPr lang="de-DE" baseline="0" noProof="0" dirty="0" err="1" smtClean="0"/>
              <a:t>presented</a:t>
            </a:r>
            <a:r>
              <a:rPr lang="de-DE" baseline="0" noProof="0" dirty="0" smtClean="0"/>
              <a:t> </a:t>
            </a:r>
            <a:r>
              <a:rPr lang="de-DE" baseline="0" noProof="0" dirty="0" err="1" smtClean="0"/>
              <a:t>the</a:t>
            </a:r>
            <a:r>
              <a:rPr lang="de-DE" baseline="0" noProof="0" dirty="0" smtClean="0"/>
              <a:t> </a:t>
            </a:r>
            <a:r>
              <a:rPr lang="de-DE" baseline="0" noProof="0" dirty="0" err="1" smtClean="0"/>
              <a:t>EU‘s</a:t>
            </a:r>
            <a:r>
              <a:rPr lang="de-DE" baseline="0" noProof="0" dirty="0" smtClean="0"/>
              <a:t> </a:t>
            </a:r>
            <a:r>
              <a:rPr lang="de-DE" baseline="0" noProof="0" dirty="0" err="1" smtClean="0"/>
              <a:t>vision</a:t>
            </a:r>
            <a:r>
              <a:rPr lang="de-DE" baseline="0" noProof="0" dirty="0" smtClean="0"/>
              <a:t> </a:t>
            </a:r>
            <a:r>
              <a:rPr lang="de-DE" baseline="0" noProof="0" dirty="0" err="1" smtClean="0"/>
              <a:t>for</a:t>
            </a:r>
            <a:r>
              <a:rPr lang="de-DE" baseline="0" noProof="0" dirty="0" smtClean="0"/>
              <a:t> </a:t>
            </a:r>
            <a:r>
              <a:rPr lang="de-DE" baseline="0" noProof="0" dirty="0" err="1" smtClean="0"/>
              <a:t>transport</a:t>
            </a:r>
            <a:r>
              <a:rPr lang="de-DE" baseline="0" noProof="0" dirty="0" smtClean="0"/>
              <a:t> in </a:t>
            </a:r>
            <a:r>
              <a:rPr lang="de-DE" baseline="0" noProof="0" dirty="0" err="1" smtClean="0"/>
              <a:t>the</a:t>
            </a:r>
            <a:r>
              <a:rPr lang="de-DE" baseline="0" noProof="0" dirty="0" smtClean="0"/>
              <a:t> </a:t>
            </a:r>
            <a:r>
              <a:rPr lang="de-DE" baseline="0" noProof="0" dirty="0" err="1" smtClean="0"/>
              <a:t>future</a:t>
            </a:r>
            <a:r>
              <a:rPr lang="de-DE" baseline="0" noProof="0" dirty="0" smtClean="0"/>
              <a:t>. This White Paper </a:t>
            </a:r>
            <a:r>
              <a:rPr lang="de-DE" baseline="0" noProof="0" dirty="0" err="1" smtClean="0"/>
              <a:t>contains</a:t>
            </a:r>
            <a:r>
              <a:rPr lang="de-DE" baseline="0" noProof="0" dirty="0" smtClean="0"/>
              <a:t> </a:t>
            </a:r>
            <a:r>
              <a:rPr lang="de-DE" baseline="0" noProof="0" dirty="0" err="1" smtClean="0"/>
              <a:t>proposals</a:t>
            </a:r>
            <a:r>
              <a:rPr lang="de-DE" baseline="0" noProof="0" dirty="0" smtClean="0"/>
              <a:t> </a:t>
            </a:r>
            <a:r>
              <a:rPr lang="de-DE" baseline="0" noProof="0" dirty="0" err="1" smtClean="0"/>
              <a:t>for</a:t>
            </a:r>
            <a:r>
              <a:rPr lang="de-DE" baseline="0" noProof="0" dirty="0" smtClean="0"/>
              <a:t> </a:t>
            </a:r>
            <a:r>
              <a:rPr lang="de-DE" baseline="0" noProof="0" dirty="0" err="1" smtClean="0"/>
              <a:t>action</a:t>
            </a:r>
            <a:r>
              <a:rPr lang="de-DE" baseline="0" noProof="0" dirty="0" smtClean="0"/>
              <a:t> </a:t>
            </a:r>
            <a:r>
              <a:rPr lang="de-DE" baseline="0" noProof="0" dirty="0" err="1" smtClean="0"/>
              <a:t>by</a:t>
            </a:r>
            <a:r>
              <a:rPr lang="de-DE" baseline="0" noProof="0" dirty="0" smtClean="0"/>
              <a:t> </a:t>
            </a:r>
            <a:r>
              <a:rPr lang="de-DE" baseline="0" noProof="0" dirty="0" err="1" smtClean="0"/>
              <a:t>the</a:t>
            </a:r>
            <a:r>
              <a:rPr lang="de-DE" baseline="0" noProof="0" dirty="0" smtClean="0"/>
              <a:t> EU </a:t>
            </a:r>
            <a:r>
              <a:rPr lang="de-DE" baseline="0" noProof="0" dirty="0" err="1" smtClean="0"/>
              <a:t>to</a:t>
            </a:r>
            <a:r>
              <a:rPr lang="de-DE" baseline="0" noProof="0" dirty="0" smtClean="0"/>
              <a:t> </a:t>
            </a:r>
            <a:r>
              <a:rPr lang="de-DE" baseline="0" noProof="0" dirty="0" err="1" smtClean="0"/>
              <a:t>make</a:t>
            </a:r>
            <a:r>
              <a:rPr lang="de-DE" baseline="0" noProof="0" dirty="0" smtClean="0"/>
              <a:t> </a:t>
            </a:r>
            <a:r>
              <a:rPr lang="de-DE" baseline="0" noProof="0" dirty="0" err="1" smtClean="0"/>
              <a:t>transport</a:t>
            </a:r>
            <a:r>
              <a:rPr lang="de-DE" baseline="0" noProof="0" dirty="0" smtClean="0"/>
              <a:t> </a:t>
            </a:r>
            <a:r>
              <a:rPr lang="de-DE" baseline="0" noProof="0" dirty="0" err="1" smtClean="0"/>
              <a:t>more</a:t>
            </a:r>
            <a:r>
              <a:rPr lang="de-DE" baseline="0" noProof="0" dirty="0" smtClean="0"/>
              <a:t> </a:t>
            </a:r>
            <a:r>
              <a:rPr lang="de-DE" baseline="0" noProof="0" dirty="0" err="1" smtClean="0"/>
              <a:t>sustainable</a:t>
            </a:r>
            <a:r>
              <a:rPr lang="de-DE" baseline="0" noProof="0" dirty="0" smtClean="0"/>
              <a:t> in </a:t>
            </a:r>
            <a:r>
              <a:rPr lang="de-DE" baseline="0" noProof="0" dirty="0" err="1" smtClean="0"/>
              <a:t>the</a:t>
            </a:r>
            <a:r>
              <a:rPr lang="de-DE" baseline="0" noProof="0" dirty="0" smtClean="0"/>
              <a:t> </a:t>
            </a:r>
            <a:r>
              <a:rPr lang="de-DE" baseline="0" noProof="0" dirty="0" err="1" smtClean="0"/>
              <a:t>future</a:t>
            </a:r>
            <a:r>
              <a:rPr lang="de-DE" baseline="0" noProof="0" dirty="0" smtClean="0"/>
              <a:t>. As </a:t>
            </a:r>
            <a:r>
              <a:rPr lang="de-DE" baseline="0" noProof="0" dirty="0" err="1" smtClean="0"/>
              <a:t>rail</a:t>
            </a:r>
            <a:r>
              <a:rPr lang="de-DE" baseline="0" noProof="0" dirty="0" smtClean="0"/>
              <a:t> </a:t>
            </a:r>
            <a:r>
              <a:rPr lang="de-DE" baseline="0" noProof="0" dirty="0" err="1" smtClean="0"/>
              <a:t>and</a:t>
            </a:r>
            <a:r>
              <a:rPr lang="de-DE" baseline="0" noProof="0" dirty="0" smtClean="0"/>
              <a:t> </a:t>
            </a:r>
            <a:r>
              <a:rPr lang="de-DE" baseline="0" noProof="0" dirty="0" err="1" smtClean="0"/>
              <a:t>inland</a:t>
            </a:r>
            <a:r>
              <a:rPr lang="de-DE" baseline="0" noProof="0" dirty="0" smtClean="0"/>
              <a:t> </a:t>
            </a:r>
            <a:r>
              <a:rPr lang="de-DE" baseline="0" noProof="0" dirty="0" err="1" smtClean="0"/>
              <a:t>waterways</a:t>
            </a:r>
            <a:r>
              <a:rPr lang="de-DE" baseline="0" noProof="0" dirty="0" smtClean="0"/>
              <a:t> </a:t>
            </a:r>
            <a:r>
              <a:rPr lang="de-DE" baseline="0" noProof="0" dirty="0" err="1" smtClean="0"/>
              <a:t>are</a:t>
            </a:r>
            <a:r>
              <a:rPr lang="de-DE" baseline="0" noProof="0" dirty="0" smtClean="0"/>
              <a:t> </a:t>
            </a:r>
            <a:r>
              <a:rPr lang="de-DE" baseline="0" noProof="0" dirty="0" err="1" smtClean="0"/>
              <a:t>recognised</a:t>
            </a:r>
            <a:r>
              <a:rPr lang="de-DE" baseline="0" noProof="0" dirty="0" smtClean="0"/>
              <a:t> </a:t>
            </a:r>
            <a:r>
              <a:rPr lang="de-DE" baseline="0" noProof="0" dirty="0" err="1" smtClean="0"/>
              <a:t>as</a:t>
            </a:r>
            <a:r>
              <a:rPr lang="de-DE" baseline="0" noProof="0" dirty="0" smtClean="0"/>
              <a:t> </a:t>
            </a:r>
            <a:r>
              <a:rPr lang="de-DE" baseline="0" noProof="0" dirty="0" err="1" smtClean="0"/>
              <a:t>sustainable</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a:t>
            </a:r>
            <a:r>
              <a:rPr lang="de-DE" baseline="0" noProof="0" dirty="0" err="1" smtClean="0"/>
              <a:t>there</a:t>
            </a:r>
            <a:r>
              <a:rPr lang="de-DE" baseline="0" noProof="0" dirty="0" smtClean="0"/>
              <a:t> </a:t>
            </a:r>
            <a:r>
              <a:rPr lang="de-DE" baseline="0" noProof="0" dirty="0" err="1" smtClean="0"/>
              <a:t>should</a:t>
            </a:r>
            <a:r>
              <a:rPr lang="de-DE" baseline="0" noProof="0" dirty="0" smtClean="0"/>
              <a:t> also </a:t>
            </a:r>
            <a:r>
              <a:rPr lang="de-DE" baseline="0" noProof="0" dirty="0" err="1" smtClean="0"/>
              <a:t>be</a:t>
            </a:r>
            <a:r>
              <a:rPr lang="de-DE" baseline="0" noProof="0" dirty="0" smtClean="0"/>
              <a:t> a modal </a:t>
            </a:r>
            <a:r>
              <a:rPr lang="de-DE" baseline="0" noProof="0" dirty="0" err="1" smtClean="0"/>
              <a:t>shift</a:t>
            </a:r>
            <a:r>
              <a:rPr lang="de-DE" baseline="0" noProof="0" dirty="0" smtClean="0"/>
              <a:t> </a:t>
            </a:r>
            <a:r>
              <a:rPr lang="de-DE" baseline="0" noProof="0" dirty="0" err="1" smtClean="0"/>
              <a:t>towards</a:t>
            </a:r>
            <a:r>
              <a:rPr lang="de-DE" baseline="0" noProof="0" dirty="0" smtClean="0"/>
              <a:t> </a:t>
            </a:r>
            <a:r>
              <a:rPr lang="de-DE" baseline="0" noProof="0" dirty="0" err="1" smtClean="0"/>
              <a:t>them</a:t>
            </a:r>
            <a:r>
              <a:rPr lang="de-DE" baseline="0" noProof="0" dirty="0" smtClean="0"/>
              <a:t>. The </a:t>
            </a:r>
            <a:r>
              <a:rPr lang="de-DE" baseline="0" noProof="0" dirty="0" err="1" smtClean="0"/>
              <a:t>objective</a:t>
            </a:r>
            <a:r>
              <a:rPr lang="de-DE" baseline="0" noProof="0" dirty="0" smtClean="0"/>
              <a:t> </a:t>
            </a:r>
            <a:r>
              <a:rPr lang="de-DE" baseline="0" noProof="0" dirty="0" err="1" smtClean="0"/>
              <a:t>by</a:t>
            </a:r>
            <a:r>
              <a:rPr lang="de-DE" baseline="0" noProof="0" dirty="0" smtClean="0"/>
              <a:t> 2030 </a:t>
            </a:r>
            <a:r>
              <a:rPr lang="de-DE" baseline="0" noProof="0" dirty="0" err="1" smtClean="0"/>
              <a:t>is</a:t>
            </a:r>
            <a:r>
              <a:rPr lang="de-DE" baseline="0" noProof="0" dirty="0" smtClean="0"/>
              <a:t> </a:t>
            </a:r>
            <a:r>
              <a:rPr lang="de-DE" baseline="0" noProof="0" dirty="0" err="1" smtClean="0"/>
              <a:t>to</a:t>
            </a:r>
            <a:r>
              <a:rPr lang="de-DE" baseline="0" noProof="0" dirty="0" smtClean="0"/>
              <a:t> </a:t>
            </a:r>
            <a:r>
              <a:rPr lang="de-DE" baseline="0" noProof="0" dirty="0" err="1" smtClean="0"/>
              <a:t>shift</a:t>
            </a:r>
            <a:r>
              <a:rPr lang="de-DE" baseline="0" noProof="0" dirty="0" smtClean="0"/>
              <a:t> 30% </a:t>
            </a:r>
            <a:r>
              <a:rPr lang="de-DE" baseline="0" noProof="0" dirty="0" err="1" smtClean="0"/>
              <a:t>of</a:t>
            </a:r>
            <a:r>
              <a:rPr lang="de-DE" baseline="0" noProof="0" dirty="0" smtClean="0"/>
              <a:t> </a:t>
            </a:r>
            <a:r>
              <a:rPr lang="de-DE" baseline="0" noProof="0" dirty="0" err="1" smtClean="0"/>
              <a:t>road</a:t>
            </a:r>
            <a:r>
              <a:rPr lang="de-DE" baseline="0" noProof="0" dirty="0" smtClean="0"/>
              <a:t> </a:t>
            </a:r>
            <a:r>
              <a:rPr lang="de-DE" baseline="0" noProof="0" dirty="0" err="1" smtClean="0"/>
              <a:t>transport</a:t>
            </a:r>
            <a:r>
              <a:rPr lang="de-DE" baseline="0" noProof="0" dirty="0" smtClean="0"/>
              <a:t> </a:t>
            </a:r>
            <a:r>
              <a:rPr lang="de-DE" baseline="0" noProof="0" dirty="0" err="1" smtClean="0"/>
              <a:t>over</a:t>
            </a:r>
            <a:r>
              <a:rPr lang="de-DE" baseline="0" noProof="0" dirty="0" smtClean="0"/>
              <a:t> 300 km </a:t>
            </a:r>
            <a:r>
              <a:rPr lang="de-DE" baseline="0" noProof="0" dirty="0" err="1" smtClean="0"/>
              <a:t>to</a:t>
            </a:r>
            <a:r>
              <a:rPr lang="de-DE" baseline="0" noProof="0" dirty="0" smtClean="0"/>
              <a:t> </a:t>
            </a:r>
            <a:r>
              <a:rPr lang="de-DE" baseline="0" noProof="0" dirty="0" err="1" smtClean="0"/>
              <a:t>rails</a:t>
            </a:r>
            <a:r>
              <a:rPr lang="de-DE" baseline="0" noProof="0" dirty="0" smtClean="0"/>
              <a:t> </a:t>
            </a:r>
            <a:r>
              <a:rPr lang="de-DE" baseline="0" noProof="0" dirty="0" err="1" smtClean="0"/>
              <a:t>or</a:t>
            </a:r>
            <a:r>
              <a:rPr lang="de-DE" baseline="0" noProof="0" dirty="0" smtClean="0"/>
              <a:t> </a:t>
            </a:r>
            <a:r>
              <a:rPr lang="de-DE" baseline="0" noProof="0" dirty="0" err="1" smtClean="0"/>
              <a:t>inland</a:t>
            </a:r>
            <a:r>
              <a:rPr lang="de-DE" baseline="0" noProof="0" dirty="0" smtClean="0"/>
              <a:t> </a:t>
            </a:r>
            <a:r>
              <a:rPr lang="de-DE" baseline="0" noProof="0" dirty="0" err="1" smtClean="0"/>
              <a:t>waterways</a:t>
            </a:r>
            <a:r>
              <a:rPr lang="de-DE" baseline="0" noProof="0" dirty="0" smtClean="0"/>
              <a:t>. </a:t>
            </a:r>
            <a:r>
              <a:rPr lang="de-DE" baseline="0" noProof="0" dirty="0" err="1" smtClean="0"/>
              <a:t>By</a:t>
            </a:r>
            <a:r>
              <a:rPr lang="de-DE" baseline="0" noProof="0" dirty="0" smtClean="0"/>
              <a:t> 2050, </a:t>
            </a:r>
            <a:r>
              <a:rPr lang="de-DE" baseline="0" noProof="0" dirty="0" err="1" smtClean="0"/>
              <a:t>the</a:t>
            </a:r>
            <a:r>
              <a:rPr lang="de-DE" baseline="0" noProof="0" dirty="0" smtClean="0"/>
              <a:t> </a:t>
            </a:r>
            <a:r>
              <a:rPr lang="de-DE" baseline="0" noProof="0" dirty="0" err="1" smtClean="0"/>
              <a:t>value</a:t>
            </a:r>
            <a:r>
              <a:rPr lang="de-DE" baseline="0" noProof="0" dirty="0" smtClean="0"/>
              <a:t> </a:t>
            </a:r>
            <a:r>
              <a:rPr lang="de-DE" baseline="0" noProof="0" dirty="0" err="1" smtClean="0"/>
              <a:t>should</a:t>
            </a:r>
            <a:r>
              <a:rPr lang="de-DE" baseline="0" noProof="0" dirty="0" smtClean="0"/>
              <a:t> </a:t>
            </a:r>
            <a:r>
              <a:rPr lang="de-DE" baseline="0" noProof="0" dirty="0" err="1" smtClean="0"/>
              <a:t>be</a:t>
            </a:r>
            <a:r>
              <a:rPr lang="de-DE" baseline="0" noProof="0" dirty="0" smtClean="0"/>
              <a:t> 50%.  </a:t>
            </a:r>
            <a:endParaRPr lang="de-DE" dirty="0" smtClean="0"/>
          </a:p>
          <a:p>
            <a:endParaRPr lang="de-DE" dirty="0" smtClean="0"/>
          </a:p>
          <a:p>
            <a:r>
              <a:rPr lang="de-DE" dirty="0" smtClean="0"/>
              <a:t>Source: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err="1" smtClean="0"/>
              <a:t>Europäische</a:t>
            </a:r>
            <a:r>
              <a:rPr lang="en-US" sz="1200" dirty="0" smtClean="0"/>
              <a:t> </a:t>
            </a:r>
            <a:r>
              <a:rPr lang="en-US" sz="1200" dirty="0" err="1" smtClean="0"/>
              <a:t>Komission</a:t>
            </a:r>
            <a:r>
              <a:rPr lang="en-US" sz="1200" dirty="0" smtClean="0"/>
              <a:t>, “</a:t>
            </a:r>
            <a:r>
              <a:rPr lang="en-US" sz="1200" dirty="0" err="1" smtClean="0"/>
              <a:t>Weissbuch</a:t>
            </a:r>
            <a:r>
              <a:rPr lang="en-US" sz="1200" dirty="0" smtClean="0"/>
              <a:t> - </a:t>
            </a:r>
            <a:r>
              <a:rPr lang="de-DE" sz="1200" dirty="0" smtClean="0"/>
              <a:t>Fahrplan zu einem einheitlichen europäischen Verkehrsraum – Hin zu einem wettbewerbsorientierten und ressourcenschonenden Verkehrssystem</a:t>
            </a:r>
            <a:r>
              <a:rPr lang="en-US" sz="1200" dirty="0" smtClean="0"/>
              <a:t>” (2011), p</a:t>
            </a:r>
            <a:r>
              <a:rPr lang="de-DE" baseline="0" dirty="0" smtClean="0"/>
              <a:t>. 3ff</a:t>
            </a:r>
            <a:endParaRPr lang="de-D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Online: </a:t>
            </a:r>
            <a:r>
              <a:rPr lang="en-US" sz="1200" dirty="0" smtClean="0">
                <a:hlinkClick r:id="rId3"/>
              </a:rPr>
              <a:t>http://eur-lex.europa.eu/legal-content/de/TXT/PDF/?uri=CELEX:52011DC0144</a:t>
            </a:r>
            <a:r>
              <a:rPr lang="en-US" sz="1200" dirty="0" smtClean="0"/>
              <a:t> </a:t>
            </a:r>
            <a:r>
              <a:rPr lang="de-DE" sz="1200" dirty="0" smtClean="0"/>
              <a:t>[05.08.2016]</a:t>
            </a:r>
            <a:endParaRPr lang="en-US" sz="1200" dirty="0" smtClean="0"/>
          </a:p>
        </p:txBody>
      </p:sp>
      <p:sp>
        <p:nvSpPr>
          <p:cNvPr id="4" name="Slide Number Placeholder 3"/>
          <p:cNvSpPr>
            <a:spLocks noGrp="1"/>
          </p:cNvSpPr>
          <p:nvPr>
            <p:ph type="sldNum" sz="quarter" idx="10"/>
          </p:nvPr>
        </p:nvSpPr>
        <p:spPr/>
        <p:txBody>
          <a:bodyPr/>
          <a:lstStyle/>
          <a:p>
            <a:fld id="{56F06DAA-0A4E-4110-9797-3FB8CA0FEA93}" type="slidenum">
              <a:rPr lang="de-AT" smtClean="0"/>
              <a:t>8</a:t>
            </a:fld>
            <a:endParaRPr lang="de-AT" dirty="0"/>
          </a:p>
        </p:txBody>
      </p:sp>
    </p:spTree>
    <p:extLst>
      <p:ext uri="{BB962C8B-B14F-4D97-AF65-F5344CB8AC3E}">
        <p14:creationId xmlns:p14="http://schemas.microsoft.com/office/powerpoint/2010/main" val="15627813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87400"/>
            <a:ext cx="4965700" cy="3724275"/>
          </a:xfrm>
        </p:spPr>
      </p:sp>
      <p:sp>
        <p:nvSpPr>
          <p:cNvPr id="3" name="Notes Placeholder 2"/>
          <p:cNvSpPr>
            <a:spLocks noGrp="1"/>
          </p:cNvSpPr>
          <p:nvPr>
            <p:ph type="body" idx="1"/>
          </p:nvPr>
        </p:nvSpPr>
        <p:spPr/>
        <p:txBody>
          <a:bodyPr/>
          <a:lstStyle/>
          <a:p>
            <a:r>
              <a:rPr lang="de-DE" noProof="0" dirty="0" err="1" smtClean="0"/>
              <a:t>Since</a:t>
            </a:r>
            <a:r>
              <a:rPr lang="de-DE" noProof="0" dirty="0" smtClean="0"/>
              <a:t> a large</a:t>
            </a:r>
            <a:r>
              <a:rPr lang="de-DE" baseline="0" noProof="0" dirty="0" smtClean="0"/>
              <a:t> </a:t>
            </a:r>
            <a:r>
              <a:rPr lang="de-DE" baseline="0" noProof="0" dirty="0" err="1" smtClean="0"/>
              <a:t>number</a:t>
            </a:r>
            <a:r>
              <a:rPr lang="de-DE" baseline="0" noProof="0" dirty="0" smtClean="0"/>
              <a:t> </a:t>
            </a:r>
            <a:r>
              <a:rPr lang="de-DE" baseline="0" noProof="0" dirty="0" err="1" smtClean="0"/>
              <a:t>of</a:t>
            </a:r>
            <a:r>
              <a:rPr lang="de-DE" baseline="0" noProof="0" dirty="0" smtClean="0"/>
              <a:t> </a:t>
            </a:r>
            <a:r>
              <a:rPr lang="de-DE" baseline="0" noProof="0" dirty="0" err="1" smtClean="0"/>
              <a:t>producers</a:t>
            </a:r>
            <a:r>
              <a:rPr lang="de-DE" baseline="0" noProof="0" dirty="0" smtClean="0"/>
              <a:t> </a:t>
            </a:r>
            <a:r>
              <a:rPr lang="de-DE" baseline="0" noProof="0" dirty="0" err="1" smtClean="0"/>
              <a:t>are</a:t>
            </a:r>
            <a:r>
              <a:rPr lang="de-DE" baseline="0" noProof="0" dirty="0" smtClean="0"/>
              <a:t> </a:t>
            </a:r>
            <a:r>
              <a:rPr lang="de-DE" baseline="0" noProof="0" dirty="0" err="1" smtClean="0"/>
              <a:t>increasingly</a:t>
            </a:r>
            <a:r>
              <a:rPr lang="de-DE" baseline="0" noProof="0" dirty="0" smtClean="0"/>
              <a:t> </a:t>
            </a:r>
            <a:r>
              <a:rPr lang="de-DE" baseline="0" noProof="0" dirty="0" err="1" smtClean="0"/>
              <a:t>designing</a:t>
            </a:r>
            <a:r>
              <a:rPr lang="de-DE" baseline="0" noProof="0" dirty="0" smtClean="0"/>
              <a:t> </a:t>
            </a:r>
            <a:r>
              <a:rPr lang="de-DE" baseline="0" noProof="0" dirty="0" err="1" smtClean="0"/>
              <a:t>their</a:t>
            </a:r>
            <a:r>
              <a:rPr lang="de-DE" baseline="0" noProof="0" dirty="0" smtClean="0"/>
              <a:t> </a:t>
            </a:r>
            <a:r>
              <a:rPr lang="de-DE" baseline="0" noProof="0" dirty="0" err="1" smtClean="0"/>
              <a:t>production</a:t>
            </a:r>
            <a:r>
              <a:rPr lang="de-DE" baseline="0" noProof="0" dirty="0" smtClean="0"/>
              <a:t> </a:t>
            </a:r>
            <a:r>
              <a:rPr lang="de-DE" baseline="0" noProof="0" dirty="0" err="1" smtClean="0"/>
              <a:t>to</a:t>
            </a:r>
            <a:r>
              <a:rPr lang="de-DE" baseline="0" noProof="0" dirty="0" smtClean="0"/>
              <a:t> </a:t>
            </a:r>
            <a:r>
              <a:rPr lang="de-DE" baseline="0" noProof="0" dirty="0" err="1" smtClean="0"/>
              <a:t>be</a:t>
            </a:r>
            <a:r>
              <a:rPr lang="de-DE" baseline="0" noProof="0" dirty="0" smtClean="0"/>
              <a:t> </a:t>
            </a:r>
            <a:r>
              <a:rPr lang="de-DE" baseline="0" noProof="0" dirty="0" err="1" smtClean="0"/>
              <a:t>sustainable</a:t>
            </a:r>
            <a:r>
              <a:rPr lang="de-DE" baseline="0" noProof="0" dirty="0" smtClean="0"/>
              <a:t> </a:t>
            </a:r>
            <a:r>
              <a:rPr lang="de-DE" baseline="0" noProof="0" dirty="0" err="1" smtClean="0"/>
              <a:t>and</a:t>
            </a:r>
            <a:r>
              <a:rPr lang="de-DE" baseline="0" noProof="0" dirty="0" smtClean="0"/>
              <a:t> end </a:t>
            </a:r>
            <a:r>
              <a:rPr lang="de-DE" baseline="0" noProof="0" dirty="0" err="1" smtClean="0"/>
              <a:t>consumers</a:t>
            </a:r>
            <a:r>
              <a:rPr lang="de-DE" baseline="0" noProof="0" dirty="0" smtClean="0"/>
              <a:t> </a:t>
            </a:r>
            <a:r>
              <a:rPr lang="de-DE" baseline="0" noProof="0" dirty="0" err="1" smtClean="0"/>
              <a:t>are</a:t>
            </a:r>
            <a:r>
              <a:rPr lang="de-DE" baseline="0" noProof="0" dirty="0" smtClean="0"/>
              <a:t> </a:t>
            </a:r>
            <a:r>
              <a:rPr lang="de-DE" baseline="0" noProof="0" dirty="0" err="1" smtClean="0"/>
              <a:t>demanding</a:t>
            </a:r>
            <a:r>
              <a:rPr lang="de-DE" baseline="0" noProof="0" dirty="0" smtClean="0"/>
              <a:t> </a:t>
            </a:r>
            <a:r>
              <a:rPr lang="de-DE" baseline="0" noProof="0" dirty="0" err="1" smtClean="0"/>
              <a:t>more</a:t>
            </a:r>
            <a:r>
              <a:rPr lang="de-DE" baseline="0" noProof="0" dirty="0" smtClean="0"/>
              <a:t> </a:t>
            </a:r>
            <a:r>
              <a:rPr lang="de-DE" baseline="0" noProof="0" dirty="0" err="1" smtClean="0"/>
              <a:t>and</a:t>
            </a:r>
            <a:r>
              <a:rPr lang="de-DE" baseline="0" noProof="0" dirty="0" smtClean="0"/>
              <a:t> </a:t>
            </a:r>
            <a:r>
              <a:rPr lang="de-DE" baseline="0" noProof="0" dirty="0" err="1" smtClean="0"/>
              <a:t>more</a:t>
            </a:r>
            <a:r>
              <a:rPr lang="de-DE" baseline="0" noProof="0" dirty="0" smtClean="0"/>
              <a:t> </a:t>
            </a:r>
            <a:r>
              <a:rPr lang="de-DE" baseline="0" noProof="0" dirty="0" err="1" smtClean="0"/>
              <a:t>sustainable</a:t>
            </a:r>
            <a:r>
              <a:rPr lang="de-DE" baseline="0" noProof="0" dirty="0" smtClean="0"/>
              <a:t> </a:t>
            </a:r>
            <a:r>
              <a:rPr lang="de-DE" baseline="0" noProof="0" dirty="0" err="1" smtClean="0"/>
              <a:t>products</a:t>
            </a:r>
            <a:r>
              <a:rPr lang="de-DE" baseline="0" noProof="0" dirty="0" smtClean="0"/>
              <a:t> (</a:t>
            </a:r>
            <a:r>
              <a:rPr lang="de-DE" baseline="0" noProof="0" dirty="0" err="1" smtClean="0"/>
              <a:t>especially</a:t>
            </a:r>
            <a:r>
              <a:rPr lang="de-DE" baseline="0" noProof="0" dirty="0" smtClean="0"/>
              <a:t> in </a:t>
            </a:r>
            <a:r>
              <a:rPr lang="de-DE" baseline="0" noProof="0" dirty="0" err="1" smtClean="0"/>
              <a:t>the</a:t>
            </a:r>
            <a:r>
              <a:rPr lang="de-DE" baseline="0" noProof="0" dirty="0" smtClean="0"/>
              <a:t> </a:t>
            </a:r>
            <a:r>
              <a:rPr lang="de-DE" baseline="0" noProof="0" dirty="0" err="1" smtClean="0"/>
              <a:t>food</a:t>
            </a:r>
            <a:r>
              <a:rPr lang="de-DE" baseline="0" noProof="0" dirty="0" smtClean="0"/>
              <a:t> </a:t>
            </a:r>
            <a:r>
              <a:rPr lang="de-DE" baseline="0" noProof="0" dirty="0" err="1" smtClean="0"/>
              <a:t>sector</a:t>
            </a:r>
            <a:r>
              <a:rPr lang="de-DE" baseline="0" noProof="0" dirty="0" smtClean="0"/>
              <a:t>), </a:t>
            </a:r>
            <a:r>
              <a:rPr lang="de-DE" baseline="0" noProof="0" dirty="0" err="1" smtClean="0"/>
              <a:t>there</a:t>
            </a:r>
            <a:r>
              <a:rPr lang="de-DE" baseline="0" noProof="0" dirty="0" smtClean="0"/>
              <a:t> </a:t>
            </a:r>
            <a:r>
              <a:rPr lang="de-DE" baseline="0" noProof="0" dirty="0" err="1" smtClean="0"/>
              <a:t>is</a:t>
            </a:r>
            <a:r>
              <a:rPr lang="de-DE" baseline="0" noProof="0" dirty="0" smtClean="0"/>
              <a:t> also an </a:t>
            </a:r>
            <a:r>
              <a:rPr lang="de-DE" baseline="0" noProof="0" dirty="0" err="1" smtClean="0"/>
              <a:t>increasing</a:t>
            </a:r>
            <a:r>
              <a:rPr lang="de-DE" baseline="0" noProof="0" dirty="0" smtClean="0"/>
              <a:t> </a:t>
            </a:r>
            <a:r>
              <a:rPr lang="de-DE" baseline="0" noProof="0" dirty="0" err="1" smtClean="0"/>
              <a:t>need</a:t>
            </a:r>
            <a:r>
              <a:rPr lang="de-DE" baseline="0" noProof="0" dirty="0" smtClean="0"/>
              <a:t> </a:t>
            </a:r>
            <a:r>
              <a:rPr lang="de-DE" baseline="0" noProof="0" dirty="0" err="1" smtClean="0"/>
              <a:t>for</a:t>
            </a:r>
            <a:r>
              <a:rPr lang="de-DE" baseline="0" noProof="0" dirty="0" smtClean="0"/>
              <a:t> </a:t>
            </a:r>
            <a:r>
              <a:rPr lang="de-DE" baseline="0" noProof="0" dirty="0" err="1" smtClean="0"/>
              <a:t>sustainable</a:t>
            </a:r>
            <a:r>
              <a:rPr lang="de-DE" baseline="0" noProof="0" dirty="0" smtClean="0"/>
              <a:t> </a:t>
            </a:r>
            <a:r>
              <a:rPr lang="de-DE" baseline="0" noProof="0" dirty="0" err="1" smtClean="0"/>
              <a:t>transport</a:t>
            </a:r>
            <a:r>
              <a:rPr lang="de-DE" baseline="0" noProof="0" dirty="0" smtClean="0"/>
              <a:t>. An </a:t>
            </a:r>
            <a:r>
              <a:rPr lang="de-DE" baseline="0" noProof="0" dirty="0" err="1" smtClean="0"/>
              <a:t>important</a:t>
            </a:r>
            <a:r>
              <a:rPr lang="de-DE" baseline="0" noProof="0" dirty="0" smtClean="0"/>
              <a:t> </a:t>
            </a:r>
            <a:r>
              <a:rPr lang="de-DE" baseline="0" noProof="0" dirty="0" err="1" smtClean="0"/>
              <a:t>logistics</a:t>
            </a:r>
            <a:r>
              <a:rPr lang="de-DE" baseline="0" noProof="0" dirty="0" smtClean="0"/>
              <a:t> </a:t>
            </a:r>
            <a:r>
              <a:rPr lang="de-DE" baseline="0" noProof="0" dirty="0" err="1" smtClean="0"/>
              <a:t>concept</a:t>
            </a:r>
            <a:r>
              <a:rPr lang="de-DE" baseline="0" noProof="0" dirty="0" smtClean="0"/>
              <a:t> in </a:t>
            </a:r>
            <a:r>
              <a:rPr lang="de-DE" baseline="0" noProof="0" dirty="0" err="1" smtClean="0"/>
              <a:t>this</a:t>
            </a:r>
            <a:r>
              <a:rPr lang="de-DE" baseline="0" noProof="0" dirty="0" smtClean="0"/>
              <a:t> </a:t>
            </a:r>
            <a:r>
              <a:rPr lang="de-DE" baseline="0" noProof="0" dirty="0" err="1" smtClean="0"/>
              <a:t>context</a:t>
            </a:r>
            <a:r>
              <a:rPr lang="de-DE" baseline="0" noProof="0" dirty="0" smtClean="0"/>
              <a:t> </a:t>
            </a:r>
            <a:r>
              <a:rPr lang="de-DE" baseline="0" noProof="0" dirty="0" err="1" smtClean="0"/>
              <a:t>is</a:t>
            </a:r>
            <a:r>
              <a:rPr lang="de-DE" baseline="0" noProof="0" dirty="0" smtClean="0"/>
              <a:t> „</a:t>
            </a:r>
            <a:r>
              <a:rPr lang="de-DE" baseline="0" noProof="0" dirty="0" err="1" smtClean="0"/>
              <a:t>green</a:t>
            </a:r>
            <a:r>
              <a:rPr lang="de-DE" baseline="0" noProof="0" dirty="0" smtClean="0"/>
              <a:t> </a:t>
            </a:r>
            <a:r>
              <a:rPr lang="de-DE" baseline="0" noProof="0" dirty="0" err="1" smtClean="0"/>
              <a:t>logistics</a:t>
            </a:r>
            <a:r>
              <a:rPr lang="de-DE" baseline="0" noProof="0" dirty="0" smtClean="0"/>
              <a:t>“. As </a:t>
            </a:r>
            <a:r>
              <a:rPr lang="de-DE" baseline="0" noProof="0" dirty="0" err="1" smtClean="0"/>
              <a:t>it</a:t>
            </a:r>
            <a:r>
              <a:rPr lang="de-DE" baseline="0" noProof="0" dirty="0" smtClean="0"/>
              <a:t> </a:t>
            </a:r>
            <a:r>
              <a:rPr lang="de-DE" baseline="0" noProof="0" dirty="0" err="1" smtClean="0"/>
              <a:t>appears</a:t>
            </a:r>
            <a:r>
              <a:rPr lang="de-DE" baseline="0" noProof="0" dirty="0" smtClean="0"/>
              <a:t> in </a:t>
            </a:r>
            <a:r>
              <a:rPr lang="de-DE" baseline="0" noProof="0" dirty="0" err="1" smtClean="0"/>
              <a:t>the</a:t>
            </a:r>
            <a:r>
              <a:rPr lang="de-DE" baseline="0" noProof="0" dirty="0" smtClean="0"/>
              <a:t> </a:t>
            </a:r>
            <a:r>
              <a:rPr lang="de-DE" baseline="0" noProof="0" dirty="0" err="1" smtClean="0"/>
              <a:t>description</a:t>
            </a:r>
            <a:r>
              <a:rPr lang="de-DE" baseline="0" noProof="0" dirty="0" smtClean="0"/>
              <a:t>, in </a:t>
            </a:r>
            <a:r>
              <a:rPr lang="de-DE" baseline="0" noProof="0" dirty="0" err="1" smtClean="0"/>
              <a:t>addition</a:t>
            </a:r>
            <a:r>
              <a:rPr lang="de-DE" baseline="0" noProof="0" dirty="0" smtClean="0"/>
              <a:t> </a:t>
            </a:r>
            <a:r>
              <a:rPr lang="de-DE" baseline="0" noProof="0" dirty="0" err="1" smtClean="0"/>
              <a:t>to</a:t>
            </a:r>
            <a:r>
              <a:rPr lang="de-DE" baseline="0" noProof="0" dirty="0" smtClean="0"/>
              <a:t> </a:t>
            </a:r>
            <a:r>
              <a:rPr lang="de-DE" baseline="0" noProof="0" dirty="0" err="1" smtClean="0"/>
              <a:t>the</a:t>
            </a:r>
            <a:r>
              <a:rPr lang="de-DE" baseline="0" noProof="0" dirty="0" smtClean="0"/>
              <a:t> environmental </a:t>
            </a:r>
            <a:r>
              <a:rPr lang="de-DE" baseline="0" noProof="0" dirty="0" err="1" smtClean="0"/>
              <a:t>and</a:t>
            </a:r>
            <a:r>
              <a:rPr lang="de-DE" baseline="0" noProof="0" dirty="0" smtClean="0"/>
              <a:t> </a:t>
            </a:r>
            <a:r>
              <a:rPr lang="de-DE" baseline="0" noProof="0" dirty="0" err="1" smtClean="0"/>
              <a:t>social</a:t>
            </a:r>
            <a:r>
              <a:rPr lang="de-DE" baseline="0" noProof="0" dirty="0" smtClean="0"/>
              <a:t> </a:t>
            </a:r>
            <a:r>
              <a:rPr lang="de-DE" baseline="0" noProof="0" dirty="0" err="1" smtClean="0"/>
              <a:t>friendliness</a:t>
            </a:r>
            <a:r>
              <a:rPr lang="de-DE" baseline="0" noProof="0" dirty="0" smtClean="0"/>
              <a:t> </a:t>
            </a:r>
            <a:r>
              <a:rPr lang="de-DE" baseline="0" noProof="0" dirty="0" err="1" smtClean="0"/>
              <a:t>of</a:t>
            </a:r>
            <a:r>
              <a:rPr lang="de-DE" baseline="0" noProof="0" dirty="0" smtClean="0"/>
              <a:t> </a:t>
            </a:r>
            <a:r>
              <a:rPr lang="de-DE" baseline="0" noProof="0" dirty="0" err="1" smtClean="0"/>
              <a:t>the</a:t>
            </a:r>
            <a:r>
              <a:rPr lang="de-DE" baseline="0" noProof="0" dirty="0" smtClean="0"/>
              <a:t> </a:t>
            </a:r>
            <a:r>
              <a:rPr lang="de-DE" baseline="0" noProof="0" dirty="0" err="1" smtClean="0"/>
              <a:t>transport</a:t>
            </a:r>
            <a:r>
              <a:rPr lang="de-DE" baseline="0" noProof="0" dirty="0" smtClean="0"/>
              <a:t> </a:t>
            </a:r>
            <a:r>
              <a:rPr lang="de-DE" baseline="0" noProof="0" dirty="0" err="1" smtClean="0"/>
              <a:t>modes</a:t>
            </a:r>
            <a:r>
              <a:rPr lang="de-DE" baseline="0" noProof="0" dirty="0" smtClean="0"/>
              <a:t>, </a:t>
            </a:r>
            <a:r>
              <a:rPr lang="de-DE" baseline="0" noProof="0" dirty="0" err="1" smtClean="0"/>
              <a:t>the</a:t>
            </a:r>
            <a:r>
              <a:rPr lang="de-DE" baseline="0" noProof="0" dirty="0" smtClean="0"/>
              <a:t> </a:t>
            </a:r>
            <a:r>
              <a:rPr lang="de-DE" baseline="0" noProof="0" dirty="0" err="1" smtClean="0"/>
              <a:t>financial</a:t>
            </a:r>
            <a:r>
              <a:rPr lang="de-DE" baseline="0" noProof="0" dirty="0" smtClean="0"/>
              <a:t> </a:t>
            </a:r>
            <a:r>
              <a:rPr lang="de-DE" baseline="0" noProof="0" dirty="0" err="1" smtClean="0"/>
              <a:t>aspect</a:t>
            </a:r>
            <a:r>
              <a:rPr lang="de-DE" baseline="0" noProof="0" dirty="0" smtClean="0"/>
              <a:t> </a:t>
            </a:r>
            <a:r>
              <a:rPr lang="de-DE" baseline="0" noProof="0" dirty="0" err="1" smtClean="0"/>
              <a:t>is</a:t>
            </a:r>
            <a:r>
              <a:rPr lang="de-DE" baseline="0" noProof="0" dirty="0" smtClean="0"/>
              <a:t> also </a:t>
            </a:r>
            <a:r>
              <a:rPr lang="de-DE" baseline="0" noProof="0" dirty="0" err="1" smtClean="0"/>
              <a:t>very</a:t>
            </a:r>
            <a:r>
              <a:rPr lang="de-DE" baseline="0" noProof="0" dirty="0" smtClean="0"/>
              <a:t> </a:t>
            </a:r>
            <a:r>
              <a:rPr lang="de-DE" baseline="0" noProof="0" dirty="0" err="1" smtClean="0"/>
              <a:t>important</a:t>
            </a:r>
            <a:r>
              <a:rPr lang="de-DE" baseline="0" noProof="0" dirty="0" smtClean="0"/>
              <a:t>. </a:t>
            </a:r>
            <a:r>
              <a:rPr lang="de-DE" baseline="0" noProof="0" dirty="0" err="1" smtClean="0"/>
              <a:t>Since</a:t>
            </a:r>
            <a:r>
              <a:rPr lang="de-DE" baseline="0" noProof="0" dirty="0" smtClean="0"/>
              <a:t> </a:t>
            </a:r>
            <a:r>
              <a:rPr lang="de-DE" baseline="0" noProof="0" dirty="0" err="1" smtClean="0"/>
              <a:t>transport</a:t>
            </a:r>
            <a:r>
              <a:rPr lang="de-DE" baseline="0" noProof="0" dirty="0" smtClean="0"/>
              <a:t> </a:t>
            </a:r>
            <a:r>
              <a:rPr lang="de-DE" baseline="0" noProof="0" dirty="0" err="1" smtClean="0"/>
              <a:t>is</a:t>
            </a:r>
            <a:r>
              <a:rPr lang="de-DE" baseline="0" noProof="0" dirty="0" smtClean="0"/>
              <a:t> essential </a:t>
            </a:r>
            <a:r>
              <a:rPr lang="de-DE" baseline="0" noProof="0" dirty="0" err="1" smtClean="0"/>
              <a:t>to</a:t>
            </a:r>
            <a:r>
              <a:rPr lang="de-DE" baseline="0" noProof="0" dirty="0" smtClean="0"/>
              <a:t> </a:t>
            </a:r>
            <a:r>
              <a:rPr lang="de-DE" baseline="0" noProof="0" dirty="0" err="1" smtClean="0"/>
              <a:t>connect</a:t>
            </a:r>
            <a:r>
              <a:rPr lang="de-DE" baseline="0" noProof="0" dirty="0" smtClean="0"/>
              <a:t> all </a:t>
            </a:r>
            <a:r>
              <a:rPr lang="de-DE" baseline="0" noProof="0" dirty="0" err="1" smtClean="0"/>
              <a:t>actors</a:t>
            </a:r>
            <a:r>
              <a:rPr lang="de-DE" baseline="0" noProof="0" dirty="0" smtClean="0"/>
              <a:t> </a:t>
            </a:r>
            <a:r>
              <a:rPr lang="de-DE" baseline="0" noProof="0" dirty="0" err="1" smtClean="0"/>
              <a:t>along</a:t>
            </a:r>
            <a:r>
              <a:rPr lang="de-DE" baseline="0" noProof="0" dirty="0" smtClean="0"/>
              <a:t> </a:t>
            </a:r>
            <a:r>
              <a:rPr lang="de-DE" baseline="0" noProof="0" dirty="0" err="1" smtClean="0"/>
              <a:t>the</a:t>
            </a:r>
            <a:r>
              <a:rPr lang="de-DE" baseline="0" noProof="0" dirty="0" smtClean="0"/>
              <a:t> </a:t>
            </a:r>
            <a:r>
              <a:rPr lang="de-DE" baseline="0" noProof="0" dirty="0" err="1" smtClean="0"/>
              <a:t>value</a:t>
            </a:r>
            <a:r>
              <a:rPr lang="de-DE" baseline="0" noProof="0" dirty="0" smtClean="0"/>
              <a:t> </a:t>
            </a:r>
            <a:r>
              <a:rPr lang="de-DE" baseline="0" noProof="0" dirty="0" err="1" smtClean="0"/>
              <a:t>chain</a:t>
            </a:r>
            <a:r>
              <a:rPr lang="de-DE" baseline="0" noProof="0" dirty="0" smtClean="0"/>
              <a:t> (</a:t>
            </a:r>
            <a:r>
              <a:rPr lang="de-DE" baseline="0" noProof="0" dirty="0" err="1" smtClean="0"/>
              <a:t>from</a:t>
            </a:r>
            <a:r>
              <a:rPr lang="de-DE" baseline="0" noProof="0" dirty="0" smtClean="0"/>
              <a:t> </a:t>
            </a:r>
            <a:r>
              <a:rPr lang="de-DE" baseline="0" noProof="0" dirty="0" err="1" smtClean="0"/>
              <a:t>raw</a:t>
            </a:r>
            <a:r>
              <a:rPr lang="de-DE" baseline="0" noProof="0" dirty="0" smtClean="0"/>
              <a:t> material </a:t>
            </a:r>
            <a:r>
              <a:rPr lang="de-DE" baseline="0" noProof="0" dirty="0" err="1" smtClean="0"/>
              <a:t>supplier</a:t>
            </a:r>
            <a:r>
              <a:rPr lang="de-DE" baseline="0" noProof="0" dirty="0" smtClean="0"/>
              <a:t> via </a:t>
            </a:r>
            <a:r>
              <a:rPr lang="de-DE" baseline="0" noProof="0" dirty="0" err="1" smtClean="0"/>
              <a:t>producer</a:t>
            </a:r>
            <a:r>
              <a:rPr lang="de-DE" baseline="0" noProof="0" dirty="0" smtClean="0"/>
              <a:t> </a:t>
            </a:r>
            <a:r>
              <a:rPr lang="de-DE" baseline="0" noProof="0" dirty="0" err="1" smtClean="0"/>
              <a:t>to</a:t>
            </a:r>
            <a:r>
              <a:rPr lang="de-DE" baseline="0" noProof="0" dirty="0" smtClean="0"/>
              <a:t> </a:t>
            </a:r>
            <a:r>
              <a:rPr lang="de-DE" baseline="0" noProof="0" dirty="0" err="1" smtClean="0"/>
              <a:t>consumer</a:t>
            </a:r>
            <a:r>
              <a:rPr lang="de-DE" baseline="0" noProof="0" dirty="0" smtClean="0"/>
              <a:t>), </a:t>
            </a:r>
            <a:r>
              <a:rPr lang="de-DE" baseline="0" noProof="0" dirty="0" err="1" smtClean="0"/>
              <a:t>the</a:t>
            </a:r>
            <a:r>
              <a:rPr lang="de-DE" baseline="0" noProof="0" dirty="0" smtClean="0"/>
              <a:t> </a:t>
            </a:r>
            <a:r>
              <a:rPr lang="de-DE" baseline="0" noProof="0" dirty="0" err="1" smtClean="0"/>
              <a:t>latter</a:t>
            </a:r>
            <a:r>
              <a:rPr lang="de-DE" baseline="0" noProof="0" dirty="0" smtClean="0"/>
              <a:t> </a:t>
            </a:r>
            <a:r>
              <a:rPr lang="de-DE" baseline="0" noProof="0" dirty="0" err="1" smtClean="0"/>
              <a:t>can</a:t>
            </a:r>
            <a:r>
              <a:rPr lang="de-DE" baseline="0" noProof="0" dirty="0" smtClean="0"/>
              <a:t> </a:t>
            </a:r>
            <a:r>
              <a:rPr lang="de-DE" baseline="0" noProof="0" dirty="0" err="1" smtClean="0"/>
              <a:t>be</a:t>
            </a:r>
            <a:r>
              <a:rPr lang="de-DE" baseline="0" noProof="0" dirty="0" smtClean="0"/>
              <a:t> </a:t>
            </a:r>
            <a:r>
              <a:rPr lang="de-DE" baseline="0" noProof="0" dirty="0" err="1" smtClean="0"/>
              <a:t>identified</a:t>
            </a:r>
            <a:r>
              <a:rPr lang="de-DE" baseline="0" noProof="0" dirty="0" smtClean="0"/>
              <a:t> </a:t>
            </a:r>
            <a:r>
              <a:rPr lang="de-DE" baseline="0" noProof="0" dirty="0" err="1" smtClean="0"/>
              <a:t>as</a:t>
            </a:r>
            <a:r>
              <a:rPr lang="de-DE" baseline="0" noProof="0" dirty="0" smtClean="0"/>
              <a:t> </a:t>
            </a:r>
            <a:r>
              <a:rPr lang="de-DE" baseline="0" noProof="0" dirty="0" err="1" smtClean="0"/>
              <a:t>one</a:t>
            </a:r>
            <a:r>
              <a:rPr lang="de-DE" baseline="0" noProof="0" dirty="0" smtClean="0"/>
              <a:t> </a:t>
            </a:r>
            <a:r>
              <a:rPr lang="de-DE" baseline="0" noProof="0" dirty="0" err="1" smtClean="0"/>
              <a:t>of</a:t>
            </a:r>
            <a:r>
              <a:rPr lang="de-DE" baseline="0" noProof="0" dirty="0" smtClean="0"/>
              <a:t> </a:t>
            </a:r>
            <a:r>
              <a:rPr lang="de-DE" baseline="0" noProof="0" dirty="0" err="1" smtClean="0"/>
              <a:t>the</a:t>
            </a:r>
            <a:r>
              <a:rPr lang="de-DE" baseline="0" noProof="0" dirty="0" smtClean="0"/>
              <a:t> </a:t>
            </a:r>
            <a:r>
              <a:rPr lang="de-DE" baseline="0" noProof="0" dirty="0" err="1" smtClean="0"/>
              <a:t>most</a:t>
            </a:r>
            <a:r>
              <a:rPr lang="de-DE" baseline="0" noProof="0" dirty="0" smtClean="0"/>
              <a:t> </a:t>
            </a:r>
            <a:r>
              <a:rPr lang="de-DE" baseline="0" noProof="0" dirty="0" err="1" smtClean="0"/>
              <a:t>important</a:t>
            </a:r>
            <a:r>
              <a:rPr lang="de-DE" baseline="0" noProof="0" dirty="0" smtClean="0"/>
              <a:t> </a:t>
            </a:r>
            <a:r>
              <a:rPr lang="de-DE" baseline="0" noProof="0" dirty="0" err="1" smtClean="0"/>
              <a:t>elements</a:t>
            </a:r>
            <a:r>
              <a:rPr lang="de-DE" baseline="0" noProof="0" dirty="0" smtClean="0"/>
              <a:t> </a:t>
            </a:r>
            <a:r>
              <a:rPr lang="de-DE" baseline="0" noProof="0" dirty="0" err="1" smtClean="0"/>
              <a:t>of</a:t>
            </a:r>
            <a:r>
              <a:rPr lang="de-DE" baseline="0" noProof="0" dirty="0" smtClean="0"/>
              <a:t> </a:t>
            </a:r>
            <a:r>
              <a:rPr lang="de-DE" baseline="0" noProof="0" dirty="0" err="1" smtClean="0"/>
              <a:t>logistics</a:t>
            </a:r>
            <a:r>
              <a:rPr lang="de-DE" baseline="0" noProof="0" dirty="0" smtClean="0"/>
              <a:t>. </a:t>
            </a:r>
            <a:r>
              <a:rPr lang="de-DE" baseline="0" noProof="0" dirty="0" err="1" smtClean="0"/>
              <a:t>It</a:t>
            </a:r>
            <a:r>
              <a:rPr lang="de-DE" baseline="0" noProof="0" dirty="0" smtClean="0"/>
              <a:t> </a:t>
            </a:r>
            <a:r>
              <a:rPr lang="de-DE" baseline="0" noProof="0" dirty="0" err="1" smtClean="0"/>
              <a:t>is</a:t>
            </a:r>
            <a:r>
              <a:rPr lang="de-DE" baseline="0" noProof="0" dirty="0" smtClean="0"/>
              <a:t> </a:t>
            </a:r>
            <a:r>
              <a:rPr lang="de-DE" baseline="0" noProof="0" dirty="0" err="1" smtClean="0"/>
              <a:t>therefore</a:t>
            </a:r>
            <a:r>
              <a:rPr lang="de-DE" baseline="0" noProof="0" dirty="0" smtClean="0"/>
              <a:t> </a:t>
            </a:r>
            <a:r>
              <a:rPr lang="de-DE" baseline="0" noProof="0" dirty="0" err="1" smtClean="0"/>
              <a:t>important</a:t>
            </a:r>
            <a:r>
              <a:rPr lang="de-DE" baseline="0" noProof="0" dirty="0" smtClean="0"/>
              <a:t> </a:t>
            </a:r>
            <a:r>
              <a:rPr lang="de-DE" baseline="0" noProof="0" dirty="0" err="1" smtClean="0"/>
              <a:t>to</a:t>
            </a:r>
            <a:r>
              <a:rPr lang="de-DE" baseline="0" noProof="0" dirty="0" smtClean="0"/>
              <a:t> </a:t>
            </a:r>
            <a:r>
              <a:rPr lang="de-DE" baseline="0" noProof="0" dirty="0" err="1" smtClean="0"/>
              <a:t>first</a:t>
            </a:r>
            <a:r>
              <a:rPr lang="de-DE" baseline="0" noProof="0" dirty="0" smtClean="0"/>
              <a:t> </a:t>
            </a:r>
            <a:r>
              <a:rPr lang="de-DE" baseline="0" noProof="0" dirty="0" err="1" smtClean="0"/>
              <a:t>measure</a:t>
            </a:r>
            <a:r>
              <a:rPr lang="de-DE" baseline="0" noProof="0" dirty="0" smtClean="0"/>
              <a:t> </a:t>
            </a:r>
            <a:r>
              <a:rPr lang="de-DE" baseline="0" noProof="0" dirty="0" err="1" smtClean="0"/>
              <a:t>the</a:t>
            </a:r>
            <a:r>
              <a:rPr lang="de-DE" baseline="0" noProof="0" dirty="0" smtClean="0"/>
              <a:t> </a:t>
            </a:r>
            <a:r>
              <a:rPr lang="de-DE" baseline="0" noProof="0" dirty="0" err="1" smtClean="0"/>
              <a:t>impact</a:t>
            </a:r>
            <a:r>
              <a:rPr lang="de-DE" baseline="0" noProof="0" dirty="0" smtClean="0"/>
              <a:t> </a:t>
            </a:r>
            <a:r>
              <a:rPr lang="de-DE" baseline="0" noProof="0" dirty="0" err="1" smtClean="0"/>
              <a:t>of</a:t>
            </a:r>
            <a:r>
              <a:rPr lang="de-DE" baseline="0" noProof="0" dirty="0" smtClean="0"/>
              <a:t> </a:t>
            </a:r>
            <a:r>
              <a:rPr lang="de-DE" baseline="0" noProof="0" dirty="0" err="1" smtClean="0"/>
              <a:t>the</a:t>
            </a:r>
            <a:r>
              <a:rPr lang="de-DE" baseline="0" noProof="0" dirty="0" smtClean="0"/>
              <a:t> </a:t>
            </a:r>
            <a:r>
              <a:rPr lang="de-DE" baseline="0" noProof="0" dirty="0" err="1" smtClean="0"/>
              <a:t>transport</a:t>
            </a:r>
            <a:r>
              <a:rPr lang="de-DE" baseline="0" noProof="0" dirty="0" smtClean="0"/>
              <a:t> </a:t>
            </a:r>
            <a:r>
              <a:rPr lang="de-DE" baseline="0" noProof="0" dirty="0" err="1" smtClean="0"/>
              <a:t>sector</a:t>
            </a:r>
            <a:r>
              <a:rPr lang="de-DE" baseline="0" noProof="0" dirty="0" smtClean="0"/>
              <a:t> </a:t>
            </a:r>
            <a:r>
              <a:rPr lang="de-DE" baseline="0" noProof="0" dirty="0" err="1" smtClean="0"/>
              <a:t>from</a:t>
            </a:r>
            <a:r>
              <a:rPr lang="de-DE" baseline="0" noProof="0" dirty="0" smtClean="0"/>
              <a:t> an </a:t>
            </a:r>
            <a:r>
              <a:rPr lang="de-DE" baseline="0" noProof="0" dirty="0" err="1" smtClean="0"/>
              <a:t>ecological</a:t>
            </a:r>
            <a:r>
              <a:rPr lang="de-DE" baseline="0" noProof="0" dirty="0" smtClean="0"/>
              <a:t>, </a:t>
            </a:r>
            <a:r>
              <a:rPr lang="de-DE" baseline="0" noProof="0" dirty="0" err="1" smtClean="0"/>
              <a:t>social</a:t>
            </a:r>
            <a:r>
              <a:rPr lang="de-DE" baseline="0" noProof="0" dirty="0" smtClean="0"/>
              <a:t> </a:t>
            </a:r>
            <a:r>
              <a:rPr lang="de-DE" baseline="0" noProof="0" dirty="0" err="1" smtClean="0"/>
              <a:t>and</a:t>
            </a:r>
            <a:r>
              <a:rPr lang="de-DE" baseline="0" noProof="0" dirty="0" smtClean="0"/>
              <a:t> </a:t>
            </a:r>
            <a:r>
              <a:rPr lang="de-DE" baseline="0" noProof="0" dirty="0" err="1" smtClean="0"/>
              <a:t>economic</a:t>
            </a:r>
            <a:r>
              <a:rPr lang="de-DE" baseline="0" noProof="0" dirty="0" smtClean="0"/>
              <a:t> </a:t>
            </a:r>
            <a:r>
              <a:rPr lang="de-DE" baseline="0" noProof="0" dirty="0" err="1" smtClean="0"/>
              <a:t>point</a:t>
            </a:r>
            <a:r>
              <a:rPr lang="de-DE" baseline="0" noProof="0" dirty="0" smtClean="0"/>
              <a:t> </a:t>
            </a:r>
            <a:r>
              <a:rPr lang="de-DE" baseline="0" noProof="0" dirty="0" err="1" smtClean="0"/>
              <a:t>of</a:t>
            </a:r>
            <a:r>
              <a:rPr lang="de-DE" baseline="0" noProof="0" dirty="0" smtClean="0"/>
              <a:t> </a:t>
            </a:r>
            <a:r>
              <a:rPr lang="de-DE" baseline="0" noProof="0" dirty="0" err="1" smtClean="0"/>
              <a:t>view</a:t>
            </a:r>
            <a:r>
              <a:rPr lang="de-DE" baseline="0" noProof="0" dirty="0" smtClean="0"/>
              <a:t> </a:t>
            </a:r>
            <a:r>
              <a:rPr lang="de-DE" baseline="0" noProof="0" dirty="0" err="1" smtClean="0"/>
              <a:t>and</a:t>
            </a:r>
            <a:r>
              <a:rPr lang="de-DE" baseline="0" noProof="0" dirty="0" smtClean="0"/>
              <a:t> </a:t>
            </a:r>
            <a:r>
              <a:rPr lang="de-DE" baseline="0" noProof="0" dirty="0" err="1" smtClean="0"/>
              <a:t>then</a:t>
            </a:r>
            <a:r>
              <a:rPr lang="de-DE" baseline="0" noProof="0" dirty="0" smtClean="0"/>
              <a:t> </a:t>
            </a:r>
            <a:r>
              <a:rPr lang="de-DE" baseline="0" noProof="0" dirty="0" err="1" smtClean="0"/>
              <a:t>define</a:t>
            </a:r>
            <a:r>
              <a:rPr lang="de-DE" baseline="0" noProof="0" dirty="0" smtClean="0"/>
              <a:t> </a:t>
            </a:r>
            <a:r>
              <a:rPr lang="de-DE" baseline="0" noProof="0" dirty="0" err="1" smtClean="0"/>
              <a:t>appropriate</a:t>
            </a:r>
            <a:r>
              <a:rPr lang="de-DE" baseline="0" noProof="0" dirty="0" smtClean="0"/>
              <a:t> </a:t>
            </a:r>
            <a:r>
              <a:rPr lang="de-DE" baseline="0" noProof="0" dirty="0" err="1" smtClean="0"/>
              <a:t>measures</a:t>
            </a:r>
            <a:r>
              <a:rPr lang="de-DE" baseline="0" noProof="0" dirty="0" smtClean="0"/>
              <a:t> </a:t>
            </a:r>
            <a:r>
              <a:rPr lang="de-DE" baseline="0" noProof="0" dirty="0" err="1" smtClean="0"/>
              <a:t>to</a:t>
            </a:r>
            <a:r>
              <a:rPr lang="de-DE" baseline="0" noProof="0" dirty="0" smtClean="0"/>
              <a:t> </a:t>
            </a:r>
            <a:r>
              <a:rPr lang="de-DE" baseline="0" noProof="0" dirty="0" err="1" smtClean="0"/>
              <a:t>reduce</a:t>
            </a:r>
            <a:r>
              <a:rPr lang="de-DE" baseline="0" noProof="0" dirty="0" smtClean="0"/>
              <a:t>.  </a:t>
            </a:r>
          </a:p>
          <a:p>
            <a:endParaRPr lang="de-DE" noProof="0" dirty="0" smtClean="0"/>
          </a:p>
          <a:p>
            <a:r>
              <a:rPr lang="de-DE" noProof="0" dirty="0" err="1" smtClean="0"/>
              <a:t>Sources</a:t>
            </a:r>
            <a:r>
              <a:rPr lang="de-DE" noProof="0" dirty="0" smtClean="0"/>
              <a:t>:</a:t>
            </a:r>
            <a:r>
              <a:rPr lang="de-DE" dirty="0" smtClean="0"/>
              <a:t> </a:t>
            </a:r>
          </a:p>
          <a:p>
            <a:pPr defTabSz="913028">
              <a:defRPr/>
            </a:pPr>
            <a:r>
              <a:rPr lang="de-DE" dirty="0" smtClean="0"/>
              <a:t>„</a:t>
            </a:r>
            <a:r>
              <a:rPr lang="de-DE" dirty="0" err="1" smtClean="0"/>
              <a:t>Synchromodality</a:t>
            </a:r>
            <a:r>
              <a:rPr lang="de-DE" dirty="0" smtClean="0"/>
              <a:t>“</a:t>
            </a:r>
            <a:r>
              <a:rPr lang="de-DE" baseline="0" dirty="0" smtClean="0"/>
              <a:t> (2013), Online</a:t>
            </a:r>
            <a:r>
              <a:rPr lang="de-DE" dirty="0" smtClean="0"/>
              <a:t>: https://www.youtube.com/watch?v=5ofhMxRRyec [03.08.2016]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Saroha</a:t>
            </a:r>
            <a:r>
              <a:rPr lang="en-GB" sz="1200" kern="1200" baseline="0" dirty="0" smtClean="0">
                <a:solidFill>
                  <a:schemeClr val="tx1"/>
                </a:solidFill>
                <a:effectLst/>
                <a:latin typeface="+mn-lt"/>
                <a:ea typeface="+mn-ea"/>
                <a:cs typeface="+mn-cs"/>
              </a:rPr>
              <a:t> </a:t>
            </a:r>
            <a:r>
              <a:rPr lang="en-GB" sz="1200" kern="1200" baseline="0" dirty="0" err="1" smtClean="0">
                <a:solidFill>
                  <a:schemeClr val="tx1"/>
                </a:solidFill>
                <a:effectLst/>
                <a:latin typeface="+mn-lt"/>
                <a:ea typeface="+mn-ea"/>
                <a:cs typeface="+mn-cs"/>
              </a:rPr>
              <a:t>Rituraj</a:t>
            </a:r>
            <a:r>
              <a:rPr lang="en-GB" sz="1200" kern="1200" baseline="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“Green Logistics &amp; its Significance in Modern Day Systems” (2014), p</a:t>
            </a:r>
            <a:r>
              <a:rPr lang="de-DE" dirty="0" smtClean="0"/>
              <a:t>.90</a:t>
            </a:r>
          </a:p>
          <a:p>
            <a:pPr marL="0" marR="0" indent="0" algn="l" defTabSz="914400" rtl="0" eaLnBrk="1" fontAlgn="auto" latinLnBrk="0" hangingPunct="1">
              <a:lnSpc>
                <a:spcPct val="100000"/>
              </a:lnSpc>
              <a:spcBef>
                <a:spcPts val="0"/>
              </a:spcBef>
              <a:spcAft>
                <a:spcPts val="0"/>
              </a:spcAft>
              <a:buClrTx/>
              <a:buSzTx/>
              <a:buFontTx/>
              <a:buNone/>
              <a:tabLst/>
              <a:defRPr/>
            </a:pPr>
            <a:endParaRPr lang="de-DE" dirty="0" smtClean="0"/>
          </a:p>
          <a:p>
            <a:r>
              <a:rPr lang="en-GB" dirty="0" smtClean="0"/>
              <a:t>Transportation Research Board of the National Academies, “The Value of Freight: Introduction to the Role of Freight Transportation” (2011), Online: </a:t>
            </a:r>
            <a:r>
              <a:rPr lang="de-DE" dirty="0" smtClean="0"/>
              <a:t>http://www.envisionfreight.com/value/index.html%3Fid=introduction.html [03.08.2016]</a:t>
            </a:r>
          </a:p>
          <a:p>
            <a:endParaRPr lang="de-DE" dirty="0" smtClean="0"/>
          </a:p>
          <a:p>
            <a:r>
              <a:rPr lang="de-DE" sz="1200" kern="1200" dirty="0" err="1" smtClean="0">
                <a:solidFill>
                  <a:schemeClr val="tx1"/>
                </a:solidFill>
                <a:effectLst/>
                <a:latin typeface="+mn-lt"/>
                <a:ea typeface="+mn-ea"/>
                <a:cs typeface="+mn-cs"/>
              </a:rPr>
              <a:t>Kudla</a:t>
            </a:r>
            <a:r>
              <a:rPr lang="de-DE" sz="1200" kern="1200" dirty="0" smtClean="0">
                <a:solidFill>
                  <a:schemeClr val="tx1"/>
                </a:solidFill>
                <a:effectLst/>
                <a:latin typeface="+mn-lt"/>
                <a:ea typeface="+mn-ea"/>
                <a:cs typeface="+mn-cs"/>
              </a:rPr>
              <a:t>, Nicole: Nachhaltigkeitsmanagement, in: Fagagnini Hans Peter/</a:t>
            </a:r>
            <a:r>
              <a:rPr lang="de-DE" sz="1200" kern="1200" dirty="0" err="1" smtClean="0">
                <a:solidFill>
                  <a:schemeClr val="tx1"/>
                </a:solidFill>
                <a:effectLst/>
                <a:latin typeface="+mn-lt"/>
                <a:ea typeface="+mn-ea"/>
                <a:cs typeface="+mn-cs"/>
              </a:rPr>
              <a:t>Stöltzle</a:t>
            </a:r>
            <a:r>
              <a:rPr lang="de-DE" sz="1200" kern="1200" dirty="0" smtClean="0">
                <a:solidFill>
                  <a:schemeClr val="tx1"/>
                </a:solidFill>
                <a:effectLst/>
                <a:latin typeface="+mn-lt"/>
                <a:ea typeface="+mn-ea"/>
                <a:cs typeface="+mn-cs"/>
              </a:rPr>
              <a:t> Wolfgang (Hrsg.): Güterverkehr kompakt, München, 2010, p.232</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F06DAA-0A4E-4110-9797-3FB8CA0FEA93}" type="slidenum">
              <a:rPr lang="de-AT" smtClean="0"/>
              <a:t>9</a:t>
            </a:fld>
            <a:endParaRPr lang="de-AT" dirty="0"/>
          </a:p>
        </p:txBody>
      </p:sp>
    </p:spTree>
    <p:extLst>
      <p:ext uri="{BB962C8B-B14F-4D97-AF65-F5344CB8AC3E}">
        <p14:creationId xmlns:p14="http://schemas.microsoft.com/office/powerpoint/2010/main" val="1847802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0808"/>
            <a:ext cx="7772400" cy="1470025"/>
          </a:xfrm>
        </p:spPr>
        <p:txBody>
          <a:bodyPr/>
          <a:lstStyle>
            <a:lvl1pPr>
              <a:defRPr lang="en-US" sz="5400" kern="1200" cap="all" spc="-100" baseline="0" smtClean="0">
                <a:solidFill>
                  <a:schemeClr val="accent1"/>
                </a:solidFill>
                <a:latin typeface="+mj-lt"/>
                <a:ea typeface="+mj-ea"/>
                <a:cs typeface="+mj-cs"/>
              </a:defRPr>
            </a:lvl1pPr>
          </a:lstStyle>
          <a:p>
            <a:r>
              <a:rPr lang="en-US" dirty="0" smtClean="0"/>
              <a:t>Click to edit Master title style</a:t>
            </a:r>
            <a:endParaRPr lang="de-AT" dirty="0"/>
          </a:p>
        </p:txBody>
      </p:sp>
      <p:sp>
        <p:nvSpPr>
          <p:cNvPr id="3" name="Subtitle 2"/>
          <p:cNvSpPr>
            <a:spLocks noGrp="1"/>
          </p:cNvSpPr>
          <p:nvPr>
            <p:ph type="subTitle" idx="1"/>
          </p:nvPr>
        </p:nvSpPr>
        <p:spPr>
          <a:xfrm>
            <a:off x="1371600" y="3764632"/>
            <a:ext cx="6400800" cy="1752600"/>
          </a:xfrm>
        </p:spPr>
        <p:txBody>
          <a:bodyPr/>
          <a:lstStyle>
            <a:lvl1pPr marL="0" indent="0" algn="ctr">
              <a:buNone/>
              <a:defRPr lang="en-US" sz="2400" kern="1200" smtClean="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de-AT" dirty="0"/>
          </a:p>
        </p:txBody>
      </p:sp>
      <p:sp>
        <p:nvSpPr>
          <p:cNvPr id="4" name="Date Placeholder 3"/>
          <p:cNvSpPr>
            <a:spLocks noGrp="1"/>
          </p:cNvSpPr>
          <p:nvPr>
            <p:ph type="dt" sz="half" idx="10"/>
          </p:nvPr>
        </p:nvSpPr>
        <p:spPr/>
        <p:txBody>
          <a:bodyPr/>
          <a:lstStyle/>
          <a:p>
            <a:fld id="{2420A945-DE7A-412C-AA2C-5248D6F31DDF}" type="datetime7">
              <a:rPr lang="de-DE" smtClean="0"/>
              <a:t>Aug-19</a:t>
            </a:fld>
            <a:endParaRPr lang="de-AT" dirty="0"/>
          </a:p>
        </p:txBody>
      </p:sp>
      <p:sp>
        <p:nvSpPr>
          <p:cNvPr id="5" name="Footer Placeholder 4"/>
          <p:cNvSpPr>
            <a:spLocks noGrp="1"/>
          </p:cNvSpPr>
          <p:nvPr>
            <p:ph type="ftr" sz="quarter" idx="11"/>
          </p:nvPr>
        </p:nvSpPr>
        <p:spPr/>
        <p:txBody>
          <a:bodyPr/>
          <a:lstStyle/>
          <a:p>
            <a:endParaRPr lang="de-AT" dirty="0"/>
          </a:p>
        </p:txBody>
      </p:sp>
      <p:sp>
        <p:nvSpPr>
          <p:cNvPr id="6" name="Slide Number Placeholder 5"/>
          <p:cNvSpPr>
            <a:spLocks noGrp="1"/>
          </p:cNvSpPr>
          <p:nvPr>
            <p:ph type="sldNum" sz="quarter" idx="12"/>
          </p:nvPr>
        </p:nvSpPr>
        <p:spPr/>
        <p:txBody>
          <a:bodyPr/>
          <a:lstStyle/>
          <a:p>
            <a:fld id="{CD93F612-187A-48BF-B5EE-AA4BEE289BC1}" type="slidenum">
              <a:rPr lang="de-AT" smtClean="0"/>
              <a:t>‹#›</a:t>
            </a:fld>
            <a:endParaRPr lang="de-AT" dirty="0"/>
          </a:p>
        </p:txBody>
      </p:sp>
      <p:cxnSp>
        <p:nvCxnSpPr>
          <p:cNvPr id="8" name="Straight Connector 7"/>
          <p:cNvCxnSpPr/>
          <p:nvPr userDrawn="1"/>
        </p:nvCxnSpPr>
        <p:spPr>
          <a:xfrm>
            <a:off x="685800" y="3398520"/>
            <a:ext cx="7848600" cy="1588"/>
          </a:xfrm>
          <a:prstGeom prst="line">
            <a:avLst/>
          </a:prstGeom>
          <a:ln w="28575">
            <a:solidFill>
              <a:srgbClr val="92D05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2680277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58CCFD-0186-4EED-98F8-CB74F878E417}" type="datetime7">
              <a:rPr lang="de-DE" smtClean="0">
                <a:solidFill>
                  <a:prstClr val="white"/>
                </a:solidFill>
              </a:rPr>
              <a:t>Aug-19</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95931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D578A94-9312-426F-982C-F0CB91424F17}" type="datetime7">
              <a:rPr lang="de-DE" smtClean="0">
                <a:solidFill>
                  <a:prstClr val="white"/>
                </a:solidFill>
              </a:rPr>
              <a:t>Aug-19</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23364934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A459AC-E033-4E48-B6E6-A41111AFBD07}" type="datetime7">
              <a:rPr lang="de-DE" smtClean="0">
                <a:solidFill>
                  <a:prstClr val="white"/>
                </a:solidFill>
              </a:rPr>
              <a:t>Aug-19</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18037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B8D53E3-C2D9-4B1F-8715-01E89BCF3A80}" type="datetime7">
              <a:rPr lang="de-DE" smtClean="0">
                <a:solidFill>
                  <a:prstClr val="white"/>
                </a:solidFill>
              </a:rPr>
              <a:t>Aug-19</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15409340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3868927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74AA2E8-FA4B-45C9-9C9E-40409E7C68A1}" type="datetime7">
              <a:rPr lang="de-DE" smtClean="0">
                <a:solidFill>
                  <a:prstClr val="white"/>
                </a:solidFill>
              </a:rPr>
              <a:t>Aug-19</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3765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buClr>
                <a:srgbClr val="92D050"/>
              </a:buClr>
              <a:defRPr/>
            </a:lvl1pPr>
            <a:lvl2pPr>
              <a:buClr>
                <a:srgbClr val="92D050"/>
              </a:buClr>
              <a:defRPr/>
            </a:lvl2pPr>
            <a:lvl3pPr>
              <a:buClr>
                <a:srgbClr val="92D050"/>
              </a:buClr>
              <a:defRPr/>
            </a:lvl3pPr>
            <a:lvl4pPr>
              <a:buClr>
                <a:srgbClr val="92D050"/>
              </a:buClr>
              <a:defRPr/>
            </a:lvl4pPr>
            <a:lvl5pPr>
              <a:buClr>
                <a:srgbClr val="92D05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2761899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0C6CC5-D769-42EF-BD49-D7E5DE07B5D4}" type="datetime7">
              <a:rPr lang="de-DE" smtClean="0">
                <a:solidFill>
                  <a:prstClr val="black"/>
                </a:solidFill>
              </a:rPr>
              <a:t>Aug-19</a:t>
            </a:fld>
            <a:endParaRPr lang="de-AT" dirty="0">
              <a:solidFill>
                <a:prstClr val="black"/>
              </a:solidFill>
            </a:endParaRPr>
          </a:p>
        </p:txBody>
      </p:sp>
      <p:sp>
        <p:nvSpPr>
          <p:cNvPr id="5" name="Footer Placeholder 4"/>
          <p:cNvSpPr>
            <a:spLocks noGrp="1"/>
          </p:cNvSpPr>
          <p:nvPr>
            <p:ph type="ftr" sz="quarter" idx="11"/>
          </p:nvPr>
        </p:nvSpPr>
        <p:spPr>
          <a:xfrm>
            <a:off x="3405336" y="6597352"/>
            <a:ext cx="4114800" cy="329184"/>
          </a:xfrm>
          <a:prstGeom prst="rect">
            <a:avLst/>
          </a:prstGeom>
        </p:spPr>
        <p:txBody>
          <a:bodyPr/>
          <a:lstStyle/>
          <a:p>
            <a:endParaRPr lang="de-AT" dirty="0">
              <a:solidFill>
                <a:prstClr val="white"/>
              </a:solidFill>
            </a:endParaRPr>
          </a:p>
        </p:txBody>
      </p:sp>
      <p:sp>
        <p:nvSpPr>
          <p:cNvPr id="6" name="Slide Number Placeholder 5"/>
          <p:cNvSpPr>
            <a:spLocks noGrp="1"/>
          </p:cNvSpPr>
          <p:nvPr>
            <p:ph type="sldNum" sz="quarter" idx="12"/>
          </p:nvPr>
        </p:nvSpPr>
        <p:spPr/>
        <p:txBody>
          <a:bodyPr/>
          <a:lstStyle/>
          <a:p>
            <a:fld id="{7D34D7BA-8E13-46FE-8871-8877FE7E3568}" type="slidenum">
              <a:rPr lang="de-AT" smtClean="0">
                <a:solidFill>
                  <a:prstClr val="black"/>
                </a:solidFill>
              </a:rPr>
              <a:pPr/>
              <a:t>‹#›</a:t>
            </a:fld>
            <a:endParaRPr lang="de-AT" dirty="0">
              <a:solidFill>
                <a:prstClr val="black"/>
              </a:solidFill>
            </a:endParaRP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948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65ECA88-A1BE-48D7-A399-3859B651142F}" type="datetime7">
              <a:rPr lang="de-DE" smtClean="0">
                <a:solidFill>
                  <a:prstClr val="white"/>
                </a:solidFill>
              </a:rPr>
              <a:t>Aug-19</a:t>
            </a:fld>
            <a:endParaRPr lang="de-AT" dirty="0">
              <a:solidFill>
                <a:prstClr val="white"/>
              </a:solidFill>
            </a:endParaRPr>
          </a:p>
        </p:txBody>
      </p:sp>
      <p:sp>
        <p:nvSpPr>
          <p:cNvPr id="6" name="Footer Placeholder 5"/>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7" name="Slide Number Placeholder 6"/>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85633055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54880" y="1676400"/>
            <a:ext cx="3931920" cy="639762"/>
          </a:xfrm>
          <a:solidFill>
            <a:schemeClr val="accent1">
              <a:lumMod val="20000"/>
              <a:lumOff val="80000"/>
            </a:schemeClr>
          </a:solidFill>
          <a:ln w="19050">
            <a:solidFill>
              <a:schemeClr val="tx2"/>
            </a:solid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642AE0-FABF-494C-8114-6678CC27F463}" type="datetime7">
              <a:rPr lang="de-DE" smtClean="0">
                <a:solidFill>
                  <a:prstClr val="white"/>
                </a:solidFill>
              </a:rPr>
              <a:t>Aug-19</a:t>
            </a:fld>
            <a:endParaRPr lang="de-AT" dirty="0">
              <a:solidFill>
                <a:prstClr val="white"/>
              </a:solidFill>
            </a:endParaRPr>
          </a:p>
        </p:txBody>
      </p:sp>
      <p:sp>
        <p:nvSpPr>
          <p:cNvPr id="8" name="Footer Placeholder 7"/>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9" name="Slide Number Placeholder 8"/>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7395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58EFE5A1-2FD0-49AA-A50A-D195E2A6ADF9}" type="datetime7">
              <a:rPr lang="de-DE" smtClean="0">
                <a:solidFill>
                  <a:prstClr val="white"/>
                </a:solidFill>
              </a:rPr>
              <a:t>Aug-19</a:t>
            </a:fld>
            <a:endParaRPr lang="de-AT" dirty="0">
              <a:solidFill>
                <a:prstClr val="white"/>
              </a:solidFill>
            </a:endParaRPr>
          </a:p>
        </p:txBody>
      </p:sp>
      <p:sp>
        <p:nvSpPr>
          <p:cNvPr id="4" name="Footer Placeholder 3"/>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368107667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01BF87-BFB6-4B99-904D-3EC787A81E5D}" type="datetime7">
              <a:rPr lang="de-DE" smtClean="0">
                <a:solidFill>
                  <a:prstClr val="white"/>
                </a:solidFill>
              </a:rPr>
              <a:t>Aug-19</a:t>
            </a:fld>
            <a:endParaRPr lang="de-AT" dirty="0">
              <a:solidFill>
                <a:prstClr val="white"/>
              </a:solidFill>
            </a:endParaRPr>
          </a:p>
        </p:txBody>
      </p:sp>
      <p:sp>
        <p:nvSpPr>
          <p:cNvPr id="3" name="Footer Placeholder 2"/>
          <p:cNvSpPr>
            <a:spLocks noGrp="1"/>
          </p:cNvSpPr>
          <p:nvPr>
            <p:ph type="ftr" sz="quarter" idx="11"/>
          </p:nvPr>
        </p:nvSpPr>
        <p:spPr>
          <a:xfrm>
            <a:off x="3405336" y="6597352"/>
            <a:ext cx="4114800" cy="329184"/>
          </a:xfrm>
          <a:prstGeom prst="rect">
            <a:avLst/>
          </a:prstGeom>
        </p:spPr>
        <p:txBody>
          <a:bodyPr/>
          <a:lstStyle/>
          <a:p>
            <a:endParaRPr lang="de-AT" dirty="0">
              <a:solidFill>
                <a:prstClr val="black"/>
              </a:solidFill>
            </a:endParaRPr>
          </a:p>
        </p:txBody>
      </p:sp>
      <p:sp>
        <p:nvSpPr>
          <p:cNvPr id="4" name="Slide Number Placeholder 3"/>
          <p:cNvSpPr>
            <a:spLocks noGrp="1"/>
          </p:cNvSpPr>
          <p:nvPr>
            <p:ph type="sldNum" sz="quarter" idx="12"/>
          </p:nvPr>
        </p:nvSpPr>
        <p:spPr/>
        <p:txBody>
          <a:body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5581967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de-AT"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A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D3EDB7-6E2C-4F3C-B73B-83D5AF25D4A0}" type="datetime7">
              <a:rPr lang="de-DE" smtClean="0"/>
              <a:t>Aug-19</a:t>
            </a:fld>
            <a:endParaRPr lang="de-AT"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93F612-187A-48BF-B5EE-AA4BEE289BC1}" type="slidenum">
              <a:rPr lang="de-AT" smtClean="0"/>
              <a:t>‹#›</a:t>
            </a:fld>
            <a:endParaRPr lang="de-AT" dirty="0"/>
          </a:p>
        </p:txBody>
      </p:sp>
    </p:spTree>
    <p:extLst>
      <p:ext uri="{BB962C8B-B14F-4D97-AF65-F5344CB8AC3E}">
        <p14:creationId xmlns:p14="http://schemas.microsoft.com/office/powerpoint/2010/main" val="2973639843"/>
      </p:ext>
    </p:extLst>
  </p:cSld>
  <p:clrMap bg1="lt1" tx1="dk1" bg2="lt2" tx2="dk2" accent1="accent1" accent2="accent2" accent3="accent3" accent4="accent4" accent5="accent5" accent6="accent6" hlink="hlink" folHlink="folHlink"/>
  <p:sldLayoutIdLst>
    <p:sldLayoutId id="2147483673" r:id="rId1"/>
    <p:sldLayoutId id="2147483687" r:id="rId2"/>
  </p:sldLayoutIdLst>
  <p:timing>
    <p:tnLst>
      <p:par>
        <p:cTn id="1" dur="indefinite" restart="never" nodeType="tmRoot"/>
      </p:par>
    </p:tnLst>
  </p:timing>
  <p:hf hdr="0" ftr="0"/>
  <p:txStyles>
    <p:titleStyle>
      <a:lvl1pPr algn="ctr"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lumMod val="65000"/>
              <a:lumOff val="3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lumMod val="65000"/>
              <a:lumOff val="3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lumMod val="65000"/>
              <a:lumOff val="3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36512" y="6641176"/>
            <a:ext cx="9289032" cy="46023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404664"/>
            <a:ext cx="4762872" cy="990600"/>
          </a:xfrm>
          <a:prstGeom prst="rect">
            <a:avLst/>
          </a:prstGeom>
        </p:spPr>
        <p:txBody>
          <a:bodyPr vert="horz" lIns="91440" tIns="45720" rIns="91440" bIns="45720" rtlCol="0" anchor="ctr">
            <a:normAutofit/>
          </a:bodyPr>
          <a:lstStyle/>
          <a:p>
            <a:r>
              <a:rPr lang="en-US" dirty="0" smtClean="0"/>
              <a:t>Click to edit Master title style </a:t>
            </a:r>
            <a:r>
              <a:rPr lang="en-US" dirty="0" err="1" smtClean="0"/>
              <a:t>nur</a:t>
            </a:r>
            <a:r>
              <a:rPr lang="en-US" dirty="0" smtClean="0"/>
              <a:t> </a:t>
            </a:r>
            <a:r>
              <a:rPr lang="en-US" dirty="0" err="1" smtClean="0"/>
              <a:t>ein</a:t>
            </a:r>
            <a:r>
              <a:rPr lang="en-US" dirty="0" smtClean="0"/>
              <a:t> Test </a:t>
            </a:r>
            <a:r>
              <a:rPr lang="en-US" dirty="0" err="1" smtClean="0"/>
              <a:t>wie</a:t>
            </a:r>
            <a:r>
              <a:rPr lang="en-US" dirty="0" smtClean="0"/>
              <a:t> der </a:t>
            </a:r>
            <a:r>
              <a:rPr lang="en-US" dirty="0" err="1" smtClean="0"/>
              <a:t>zweizeiliger</a:t>
            </a:r>
            <a:r>
              <a:rPr lang="en-US" dirty="0" smtClean="0"/>
              <a:t> Text</a:t>
            </a:r>
            <a:endParaRPr lang="en-US" dirty="0"/>
          </a:p>
        </p:txBody>
      </p:sp>
      <p:sp>
        <p:nvSpPr>
          <p:cNvPr id="3" name="Text Placeholder 2"/>
          <p:cNvSpPr>
            <a:spLocks noGrp="1"/>
          </p:cNvSpPr>
          <p:nvPr>
            <p:ph type="body" idx="1"/>
          </p:nvPr>
        </p:nvSpPr>
        <p:spPr>
          <a:xfrm>
            <a:off x="457200" y="1700808"/>
            <a:ext cx="8229600" cy="477619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1" y="1484783"/>
            <a:ext cx="9252521" cy="163635"/>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Date Placeholder 3"/>
          <p:cNvSpPr>
            <a:spLocks noGrp="1"/>
          </p:cNvSpPr>
          <p:nvPr>
            <p:ph type="dt" sz="half" idx="2"/>
          </p:nvPr>
        </p:nvSpPr>
        <p:spPr>
          <a:xfrm>
            <a:off x="433536" y="6597352"/>
            <a:ext cx="2895600" cy="329184"/>
          </a:xfrm>
          <a:prstGeom prst="rect">
            <a:avLst/>
          </a:prstGeom>
        </p:spPr>
        <p:txBody>
          <a:bodyPr vert="horz" lIns="91440" tIns="45720" rIns="91440" bIns="45720" rtlCol="0" anchor="ctr"/>
          <a:lstStyle>
            <a:lvl1pPr algn="l">
              <a:defRPr sz="1200">
                <a:solidFill>
                  <a:schemeClr val="bg1"/>
                </a:solidFill>
              </a:defRPr>
            </a:lvl1pPr>
          </a:lstStyle>
          <a:p>
            <a:fld id="{4EA701C3-84C2-4A30-A51F-1D873A00160D}" type="datetime7">
              <a:rPr lang="de-DE" smtClean="0">
                <a:solidFill>
                  <a:prstClr val="white"/>
                </a:solidFill>
              </a:rPr>
              <a:t>Aug-19</a:t>
            </a:fld>
            <a:endParaRPr lang="de-AT" dirty="0">
              <a:solidFill>
                <a:prstClr val="white"/>
              </a:solidFill>
            </a:endParaRPr>
          </a:p>
        </p:txBody>
      </p:sp>
      <p:sp>
        <p:nvSpPr>
          <p:cNvPr id="6" name="Slide Number Placeholder 5"/>
          <p:cNvSpPr>
            <a:spLocks noGrp="1"/>
          </p:cNvSpPr>
          <p:nvPr>
            <p:ph type="sldNum" sz="quarter" idx="4"/>
          </p:nvPr>
        </p:nvSpPr>
        <p:spPr>
          <a:xfrm>
            <a:off x="7596336" y="6597352"/>
            <a:ext cx="1066800" cy="329184"/>
          </a:xfrm>
          <a:prstGeom prst="rect">
            <a:avLst/>
          </a:prstGeom>
        </p:spPr>
        <p:txBody>
          <a:bodyPr vert="horz" lIns="91440" tIns="45720" rIns="91440" bIns="45720" rtlCol="0" anchor="ctr"/>
          <a:lstStyle>
            <a:lvl1pPr algn="r">
              <a:defRPr sz="1400" b="0">
                <a:solidFill>
                  <a:schemeClr val="bg1"/>
                </a:solidFill>
              </a:defRPr>
            </a:lvl1pPr>
          </a:lstStyle>
          <a:p>
            <a:fld id="{7D34D7BA-8E13-46FE-8871-8877FE7E3568}" type="slidenum">
              <a:rPr lang="de-AT" smtClean="0">
                <a:solidFill>
                  <a:prstClr val="white"/>
                </a:solidFill>
              </a:rPr>
              <a:pPr/>
              <a:t>‹#›</a:t>
            </a:fld>
            <a:endParaRPr lang="de-AT" dirty="0">
              <a:solidFill>
                <a:prstClr val="white"/>
              </a:solidFill>
            </a:endParaRPr>
          </a:p>
        </p:txBody>
      </p:sp>
    </p:spTree>
    <p:extLst>
      <p:ext uri="{BB962C8B-B14F-4D97-AF65-F5344CB8AC3E}">
        <p14:creationId xmlns:p14="http://schemas.microsoft.com/office/powerpoint/2010/main" val="26125549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hdr="0" ftr="0"/>
  <p:txStyles>
    <p:titleStyle>
      <a:lvl1pPr algn="l" defTabSz="914400" rtl="0" eaLnBrk="1" latinLnBrk="0" hangingPunct="1">
        <a:spcBef>
          <a:spcPct val="0"/>
        </a:spcBef>
        <a:buNone/>
        <a:defRPr sz="2800" kern="1200" spc="-100" baseline="0">
          <a:solidFill>
            <a:schemeClr val="accent1"/>
          </a:solidFill>
          <a:latin typeface="+mj-lt"/>
          <a:ea typeface="+mj-ea"/>
          <a:cs typeface="+mj-cs"/>
        </a:defRPr>
      </a:lvl1pPr>
    </p:titleStyle>
    <p:bodyStyle>
      <a:lvl1pPr marL="182880" indent="-182880" algn="l" defTabSz="914400" rtl="0" eaLnBrk="1" latinLnBrk="0" hangingPunct="1">
        <a:spcBef>
          <a:spcPct val="20000"/>
        </a:spcBef>
        <a:buClr>
          <a:srgbClr val="92D050"/>
        </a:buClr>
        <a:buSzPct val="85000"/>
        <a:buFont typeface="Arial" pitchFamily="34" charset="0"/>
        <a:buChar char="•"/>
        <a:defRPr sz="2400" kern="1200">
          <a:solidFill>
            <a:schemeClr val="tx1">
              <a:lumMod val="75000"/>
              <a:lumOff val="25000"/>
            </a:schemeClr>
          </a:solidFill>
          <a:latin typeface="+mn-lt"/>
          <a:ea typeface="+mn-ea"/>
          <a:cs typeface="+mn-cs"/>
        </a:defRPr>
      </a:lvl1pPr>
      <a:lvl2pPr marL="457200" indent="-182880" algn="l" defTabSz="914400" rtl="0" eaLnBrk="1" latinLnBrk="0" hangingPunct="1">
        <a:spcBef>
          <a:spcPct val="20000"/>
        </a:spcBef>
        <a:buClr>
          <a:srgbClr val="92D050"/>
        </a:buClr>
        <a:buSzPct val="85000"/>
        <a:buFont typeface="Arial" pitchFamily="34" charset="0"/>
        <a:buChar char="•"/>
        <a:defRPr sz="2000" kern="1200">
          <a:solidFill>
            <a:schemeClr val="tx1">
              <a:lumMod val="75000"/>
              <a:lumOff val="25000"/>
            </a:schemeClr>
          </a:solidFill>
          <a:latin typeface="+mn-lt"/>
          <a:ea typeface="+mn-ea"/>
          <a:cs typeface="+mn-cs"/>
        </a:defRPr>
      </a:lvl2pPr>
      <a:lvl3pPr marL="731520" indent="-182880" algn="l" defTabSz="914400" rtl="0" eaLnBrk="1" latinLnBrk="0" hangingPunct="1">
        <a:spcBef>
          <a:spcPct val="20000"/>
        </a:spcBef>
        <a:buClr>
          <a:srgbClr val="92D050"/>
        </a:buClr>
        <a:buSzPct val="90000"/>
        <a:buFont typeface="Arial" pitchFamily="34" charset="0"/>
        <a:buChar char="•"/>
        <a:defRPr sz="1800" kern="1200">
          <a:solidFill>
            <a:schemeClr val="tx1">
              <a:lumMod val="75000"/>
              <a:lumOff val="25000"/>
            </a:schemeClr>
          </a:solidFill>
          <a:latin typeface="+mn-lt"/>
          <a:ea typeface="+mn-ea"/>
          <a:cs typeface="+mn-cs"/>
        </a:defRPr>
      </a:lvl3pPr>
      <a:lvl4pPr marL="1005840" indent="-182880" algn="l" defTabSz="914400" rtl="0" eaLnBrk="1" latinLnBrk="0" hangingPunct="1">
        <a:spcBef>
          <a:spcPct val="20000"/>
        </a:spcBef>
        <a:buClr>
          <a:srgbClr val="92D050"/>
        </a:buClr>
        <a:buFont typeface="Arial" pitchFamily="34" charset="0"/>
        <a:buChar char="•"/>
        <a:defRPr sz="1600" kern="1200">
          <a:solidFill>
            <a:schemeClr val="tx1">
              <a:lumMod val="75000"/>
              <a:lumOff val="25000"/>
            </a:schemeClr>
          </a:solidFill>
          <a:latin typeface="+mn-lt"/>
          <a:ea typeface="+mn-ea"/>
          <a:cs typeface="+mn-cs"/>
        </a:defRPr>
      </a:lvl4pPr>
      <a:lvl5pPr marL="1188720" indent="-137160" algn="l" defTabSz="914400" rtl="0" eaLnBrk="1" latinLnBrk="0" hangingPunct="1">
        <a:spcBef>
          <a:spcPct val="20000"/>
        </a:spcBef>
        <a:buClr>
          <a:srgbClr val="92D050"/>
        </a:buClr>
        <a:buSzPct val="100000"/>
        <a:buFont typeface="Arial" pitchFamily="34" charset="0"/>
        <a:buChar char="•"/>
        <a:defRPr sz="1400" kern="1200" baseline="0">
          <a:solidFill>
            <a:schemeClr val="tx1">
              <a:lumMod val="75000"/>
              <a:lumOff val="25000"/>
            </a:schemeClr>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chart" Target="../charts/chart6.xml"/><Relationship Id="rId4" Type="http://schemas.openxmlformats.org/officeDocument/2006/relationships/chart" Target="../charts/chart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5.pn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8.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8" Type="http://schemas.openxmlformats.org/officeDocument/2006/relationships/hyperlink" Target="http://www.envisionfreight.com/value/index.html?id=introduction.html" TargetMode="External"/><Relationship Id="rId13" Type="http://schemas.openxmlformats.org/officeDocument/2006/relationships/hyperlink" Target="http://www.viadonau.org/de/newsroom/publikationen/handbuch-der-donauschifffahrt/" TargetMode="External"/><Relationship Id="rId18" Type="http://schemas.openxmlformats.org/officeDocument/2006/relationships/hyperlink" Target="http://noise.eionet.europa.eu/viewer.html" TargetMode="External"/><Relationship Id="rId3" Type="http://schemas.openxmlformats.org/officeDocument/2006/relationships/hyperlink" Target="http://ec.europa.eu/eurostat/statistics-explained/index.php/Greenhouse_gas_emission_statistics" TargetMode="External"/><Relationship Id="rId7" Type="http://schemas.openxmlformats.org/officeDocument/2006/relationships/hyperlink" Target="http://www.ripublication.com/iraer-spl/iraerv4n1spl_14.pdf" TargetMode="External"/><Relationship Id="rId12" Type="http://schemas.openxmlformats.org/officeDocument/2006/relationships/hyperlink" Target="http://ec.europa.eu/transport/modes/inland/promotion/doc/naiades2/com(2013)623_de.pdf" TargetMode="External"/><Relationship Id="rId17" Type="http://schemas.openxmlformats.org/officeDocument/2006/relationships/hyperlink" Target="http://media.havi-logistics.com/Top_Navigation/News_Basics/News/German/_attachment/Fraunhofer_SCS_-_Nachhaltigkeitsindex_f&#252;r_Logistikdienstleister_Mai_2011.pdf" TargetMode="External"/><Relationship Id="rId2" Type="http://schemas.openxmlformats.org/officeDocument/2006/relationships/notesSlide" Target="../notesSlides/notesSlide36.xml"/><Relationship Id="rId16" Type="http://schemas.openxmlformats.org/officeDocument/2006/relationships/hyperlink" Target="https://www.bmvit.gv.at/verkehr/gesamtverkehr/gvp/faktenblaetter/umwelt/fb_immissionsschutzg_luft.pdf" TargetMode="External"/><Relationship Id="rId1" Type="http://schemas.openxmlformats.org/officeDocument/2006/relationships/slideLayout" Target="../slideLayouts/slideLayout4.xml"/><Relationship Id="rId6" Type="http://schemas.openxmlformats.org/officeDocument/2006/relationships/hyperlink" Target="http://eur-lex.europa.eu/legal-content/de/TXT/PDF/?uri=CELEX:52011DC0144" TargetMode="External"/><Relationship Id="rId11" Type="http://schemas.openxmlformats.org/officeDocument/2006/relationships/hyperlink" Target="https://www.umweltbundesamt.de/sites/default/files/medien/publikation/long/4364.pdf" TargetMode="External"/><Relationship Id="rId5" Type="http://schemas.openxmlformats.org/officeDocument/2006/relationships/hyperlink" Target="http://www.itf-oecd.org/sites/default/files/docs/10ghgtrends.pdf" TargetMode="External"/><Relationship Id="rId15" Type="http://schemas.openxmlformats.org/officeDocument/2006/relationships/hyperlink" Target="http://www.wsd-ost.wsv.de/service/Downloads/Verkehrstraegervergleich_Gutachten_komplett.pdf" TargetMode="External"/><Relationship Id="rId10" Type="http://schemas.openxmlformats.org/officeDocument/2006/relationships/hyperlink" Target="https://www.youtube.com/watch?v=xUF9C10DPrg" TargetMode="External"/><Relationship Id="rId4" Type="http://schemas.openxmlformats.org/officeDocument/2006/relationships/hyperlink" Target="http://www.europarl.europa.eu/RegData/etudes/note/join/2010/431578/IPOL-TRAN_NT(2010)431578_DE.pdf" TargetMode="External"/><Relationship Id="rId9" Type="http://schemas.openxmlformats.org/officeDocument/2006/relationships/hyperlink" Target="https://www.youtube.com/watch?v=5ofhMxRRyec" TargetMode="External"/><Relationship Id="rId14" Type="http://schemas.openxmlformats.org/officeDocument/2006/relationships/hyperlink" Target="http://www.uic.org/download.php/publication/516D.pdf"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www.dpdhl.com/content/dam/dpdhl/logistik_populaer/trends/StudieSustainableLogistics/dpdhl_delivering_tomorrow_studie.pdf" TargetMode="External"/><Relationship Id="rId13" Type="http://schemas.openxmlformats.org/officeDocument/2006/relationships/hyperlink" Target="http://ec.europa.eu/transport/media/publications/doc/trends-to-2050-update-2013.pdf" TargetMode="External"/><Relationship Id="rId18" Type="http://schemas.openxmlformats.org/officeDocument/2006/relationships/hyperlink" Target="http://www.tagesspiegel.de/wirtschaft/umweltbelastung-durch-zalando-und-co-warum-anprobieren-besser-ist-als-onlineshopping/9486812.html" TargetMode="External"/><Relationship Id="rId3" Type="http://schemas.openxmlformats.org/officeDocument/2006/relationships/hyperlink" Target="http://www.verkehrsjournal.at/upload/pdf/%C3%96VJ_Feb2009_Krause.pdf" TargetMode="External"/><Relationship Id="rId7" Type="http://schemas.openxmlformats.org/officeDocument/2006/relationships/hyperlink" Target="http://www.rechnungshof.gv.at/fileadmin/downloads/2012/berichte/teilberichte/bund/Bund_2012_05/Bund_2012_05_4.pdf" TargetMode="External"/><Relationship Id="rId12" Type="http://schemas.openxmlformats.org/officeDocument/2006/relationships/hyperlink" Target="http://www.europarl.europa.eu/RegData/etudes/note/join/2010/431578/IPOL-TRAN_NT(2010)431578_DE.pdf" TargetMode="External"/><Relationship Id="rId17" Type="http://schemas.openxmlformats.org/officeDocument/2006/relationships/hyperlink" Target="https://www.handelsverband.at/fileadmin/content/pdf/Studie_Multichannel_2013.pdf" TargetMode="External"/><Relationship Id="rId2" Type="http://schemas.openxmlformats.org/officeDocument/2006/relationships/notesSlide" Target="../notesSlides/notesSlide37.xml"/><Relationship Id="rId16" Type="http://schemas.openxmlformats.org/officeDocument/2006/relationships/hyperlink" Target="http://www.logistik.din.de/sixcms_upload/media/3820/Pr&#228;sentation_Wutke.pdf" TargetMode="External"/><Relationship Id="rId1" Type="http://schemas.openxmlformats.org/officeDocument/2006/relationships/slideLayout" Target="../slideLayouts/slideLayout4.xml"/><Relationship Id="rId6" Type="http://schemas.openxmlformats.org/officeDocument/2006/relationships/hyperlink" Target="http://www.pwc.be/en_BE/be/transport-logistics/pdf/Truck-industry-s-green-challenge-2008-09-23.pdf" TargetMode="External"/><Relationship Id="rId11" Type="http://schemas.openxmlformats.org/officeDocument/2006/relationships/hyperlink" Target="http://www.jetzt.de/lexikon/ist-online-shopping-schlecht-582714" TargetMode="External"/><Relationship Id="rId5" Type="http://schemas.openxmlformats.org/officeDocument/2006/relationships/hyperlink" Target="http://www.scs.fraunhofer.de/content/dam/scs/de/dokumente/studien/Wirtschaftliche_Rahmenbedingungen_des_Gueterverkehrs.pdf" TargetMode="External"/><Relationship Id="rId15" Type="http://schemas.openxmlformats.org/officeDocument/2006/relationships/hyperlink" Target="https://www.wko.at/Content.Node/iv/presse/wkoe_presse/presseaussendungen/Studie__FriendsOnTheRoad_Transpoteure_pwk_116_022014.pdf" TargetMode="External"/><Relationship Id="rId10" Type="http://schemas.openxmlformats.org/officeDocument/2006/relationships/hyperlink" Target="https://www.onlinehaendler-news.de/handel/studien/19828-online-handel-klimafreundlich.html" TargetMode="External"/><Relationship Id="rId19" Type="http://schemas.openxmlformats.org/officeDocument/2006/relationships/hyperlink" Target="http://www.nachhaltig-einkaufen.de/" TargetMode="External"/><Relationship Id="rId4" Type="http://schemas.openxmlformats.org/officeDocument/2006/relationships/hyperlink" Target="http://www.verkehrsrundschau.de/sixcms/media.php/4513/BAG-Bericht_5D_2014_Fahrzeugf&#252;hrer_2014.pdf" TargetMode="External"/><Relationship Id="rId9" Type="http://schemas.openxmlformats.org/officeDocument/2006/relationships/hyperlink" Target="http://www.dcti.de/fileadmin/pdfs_dcti/DCTI_Studien/Studie_Klimafreundlich_Einkaufen_WEB.pdf" TargetMode="External"/><Relationship Id="rId14" Type="http://schemas.openxmlformats.org/officeDocument/2006/relationships/hyperlink" Target="http://www.oecd-ilibrary.org/docserver/download/7414021e.pdf?expires=1457012730&amp;id=id&amp;accname=ocid56027859&amp;checksum=F3F96F396835D30F46A01AD6921DC83C"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6.jpe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de-DE" b="1" dirty="0" err="1" smtClean="0">
                <a:solidFill>
                  <a:schemeClr val="tx1">
                    <a:lumMod val="75000"/>
                    <a:lumOff val="25000"/>
                  </a:schemeClr>
                </a:solidFill>
              </a:rPr>
              <a:t>How</a:t>
            </a:r>
            <a:r>
              <a:rPr lang="de-DE" b="1" dirty="0" smtClean="0">
                <a:solidFill>
                  <a:schemeClr val="tx1">
                    <a:lumMod val="75000"/>
                    <a:lumOff val="25000"/>
                  </a:schemeClr>
                </a:solidFill>
              </a:rPr>
              <a:t> do I </a:t>
            </a:r>
            <a:r>
              <a:rPr lang="de-DE" b="1" dirty="0" err="1" smtClean="0">
                <a:solidFill>
                  <a:schemeClr val="tx1">
                    <a:lumMod val="75000"/>
                    <a:lumOff val="25000"/>
                  </a:schemeClr>
                </a:solidFill>
              </a:rPr>
              <a:t>work</a:t>
            </a:r>
            <a:r>
              <a:rPr lang="de-DE" b="1" dirty="0" smtClean="0">
                <a:solidFill>
                  <a:schemeClr val="tx1">
                    <a:lumMod val="75000"/>
                    <a:lumOff val="25000"/>
                  </a:schemeClr>
                </a:solidFill>
              </a:rPr>
              <a:t> </a:t>
            </a:r>
            <a:r>
              <a:rPr lang="de-DE" b="1" dirty="0" err="1" smtClean="0">
                <a:solidFill>
                  <a:schemeClr val="tx1">
                    <a:lumMod val="75000"/>
                    <a:lumOff val="25000"/>
                  </a:schemeClr>
                </a:solidFill>
              </a:rPr>
              <a:t>with</a:t>
            </a:r>
            <a:r>
              <a:rPr lang="de-DE" b="1" dirty="0" smtClean="0">
                <a:solidFill>
                  <a:schemeClr val="tx1">
                    <a:lumMod val="75000"/>
                    <a:lumOff val="25000"/>
                  </a:schemeClr>
                </a:solidFill>
              </a:rPr>
              <a:t> </a:t>
            </a:r>
            <a:r>
              <a:rPr lang="de-DE" b="1" dirty="0" err="1" smtClean="0">
                <a:solidFill>
                  <a:schemeClr val="tx1">
                    <a:lumMod val="75000"/>
                    <a:lumOff val="25000"/>
                  </a:schemeClr>
                </a:solidFill>
              </a:rPr>
              <a:t>this</a:t>
            </a:r>
            <a:r>
              <a:rPr lang="de-DE" b="1" dirty="0" smtClean="0">
                <a:solidFill>
                  <a:schemeClr val="tx1">
                    <a:lumMod val="75000"/>
                    <a:lumOff val="25000"/>
                  </a:schemeClr>
                </a:solidFill>
              </a:rPr>
              <a:t> </a:t>
            </a:r>
            <a:r>
              <a:rPr lang="de-DE" b="1" dirty="0" err="1" smtClean="0">
                <a:solidFill>
                  <a:schemeClr val="tx1">
                    <a:lumMod val="75000"/>
                    <a:lumOff val="25000"/>
                  </a:schemeClr>
                </a:solidFill>
              </a:rPr>
              <a:t>learning</a:t>
            </a:r>
            <a:r>
              <a:rPr lang="de-DE" b="1" dirty="0" smtClean="0">
                <a:solidFill>
                  <a:schemeClr val="tx1">
                    <a:lumMod val="75000"/>
                    <a:lumOff val="25000"/>
                  </a:schemeClr>
                </a:solidFill>
              </a:rPr>
              <a:t> material</a:t>
            </a:r>
            <a:r>
              <a:rPr lang="de-DE" dirty="0" smtClean="0">
                <a:solidFill>
                  <a:schemeClr val="tx1">
                    <a:lumMod val="75000"/>
                    <a:lumOff val="25000"/>
                  </a:schemeClr>
                </a:solidFill>
              </a:rPr>
              <a:t>?</a:t>
            </a:r>
            <a:endParaRPr lang="de-DE" dirty="0">
              <a:solidFill>
                <a:schemeClr val="tx1">
                  <a:lumMod val="75000"/>
                  <a:lumOff val="25000"/>
                </a:schemeClr>
              </a:solidFill>
            </a:endParaRPr>
          </a:p>
        </p:txBody>
      </p:sp>
      <p:sp>
        <p:nvSpPr>
          <p:cNvPr id="2" name="Content Placeholder 1"/>
          <p:cNvSpPr>
            <a:spLocks noGrp="1"/>
          </p:cNvSpPr>
          <p:nvPr>
            <p:ph idx="1"/>
          </p:nvPr>
        </p:nvSpPr>
        <p:spPr/>
        <p:txBody>
          <a:bodyPr>
            <a:normAutofit/>
          </a:bodyPr>
          <a:lstStyle/>
          <a:p>
            <a:r>
              <a:rPr lang="de-DE" dirty="0" smtClean="0"/>
              <a:t>Power Point</a:t>
            </a:r>
          </a:p>
          <a:p>
            <a:pPr marL="274320" lvl="1" indent="0">
              <a:buNone/>
            </a:pPr>
            <a:r>
              <a:rPr lang="de-DE" dirty="0" smtClean="0"/>
              <a:t>The </a:t>
            </a:r>
            <a:r>
              <a:rPr lang="de-DE" dirty="0" err="1" smtClean="0"/>
              <a:t>topic</a:t>
            </a:r>
            <a:r>
              <a:rPr lang="de-DE" dirty="0" smtClean="0"/>
              <a:t> </a:t>
            </a:r>
            <a:r>
              <a:rPr lang="de-DE" dirty="0" err="1" smtClean="0"/>
              <a:t>transport</a:t>
            </a:r>
            <a:r>
              <a:rPr lang="de-DE" dirty="0" smtClean="0"/>
              <a:t> </a:t>
            </a:r>
            <a:r>
              <a:rPr lang="de-DE" dirty="0" err="1" smtClean="0"/>
              <a:t>and</a:t>
            </a:r>
            <a:r>
              <a:rPr lang="de-DE" dirty="0" smtClean="0"/>
              <a:t> </a:t>
            </a:r>
            <a:r>
              <a:rPr lang="de-DE" dirty="0" err="1" smtClean="0"/>
              <a:t>environment</a:t>
            </a:r>
            <a:r>
              <a:rPr lang="de-DE" dirty="0" smtClean="0"/>
              <a:t> </a:t>
            </a:r>
            <a:r>
              <a:rPr lang="de-DE" dirty="0" err="1" smtClean="0"/>
              <a:t>is</a:t>
            </a:r>
            <a:r>
              <a:rPr lang="de-DE" dirty="0" smtClean="0"/>
              <a:t> </a:t>
            </a:r>
            <a:r>
              <a:rPr lang="de-DE" dirty="0" err="1" smtClean="0"/>
              <a:t>presented</a:t>
            </a:r>
            <a:r>
              <a:rPr lang="de-DE" dirty="0" smtClean="0"/>
              <a:t> in </a:t>
            </a:r>
            <a:r>
              <a:rPr lang="de-DE" dirty="0" err="1" smtClean="0"/>
              <a:t>the</a:t>
            </a:r>
            <a:r>
              <a:rPr lang="de-DE" dirty="0" smtClean="0"/>
              <a:t> </a:t>
            </a:r>
            <a:r>
              <a:rPr lang="de-DE" dirty="0" err="1" smtClean="0"/>
              <a:t>following</a:t>
            </a:r>
            <a:r>
              <a:rPr lang="de-DE" dirty="0" smtClean="0"/>
              <a:t> PowerPoint. In </a:t>
            </a:r>
            <a:r>
              <a:rPr lang="de-DE" dirty="0" err="1" smtClean="0"/>
              <a:t>the</a:t>
            </a:r>
            <a:r>
              <a:rPr lang="de-DE" dirty="0" smtClean="0"/>
              <a:t> </a:t>
            </a:r>
            <a:r>
              <a:rPr lang="de-DE" dirty="0" err="1" smtClean="0"/>
              <a:t>corresponding</a:t>
            </a:r>
            <a:r>
              <a:rPr lang="de-DE" dirty="0" smtClean="0"/>
              <a:t> </a:t>
            </a:r>
            <a:r>
              <a:rPr lang="de-DE" dirty="0" err="1" smtClean="0"/>
              <a:t>notes</a:t>
            </a:r>
            <a:r>
              <a:rPr lang="de-DE" dirty="0" smtClean="0"/>
              <a:t> </a:t>
            </a:r>
            <a:r>
              <a:rPr lang="de-DE" dirty="0" err="1" smtClean="0"/>
              <a:t>the</a:t>
            </a:r>
            <a:r>
              <a:rPr lang="de-DE" dirty="0" smtClean="0"/>
              <a:t> </a:t>
            </a:r>
            <a:r>
              <a:rPr lang="de-DE" dirty="0" err="1" smtClean="0"/>
              <a:t>slides</a:t>
            </a:r>
            <a:r>
              <a:rPr lang="de-DE" dirty="0" smtClean="0"/>
              <a:t> </a:t>
            </a:r>
            <a:r>
              <a:rPr lang="de-DE" dirty="0" err="1" smtClean="0"/>
              <a:t>are</a:t>
            </a:r>
            <a:r>
              <a:rPr lang="de-DE" dirty="0" smtClean="0"/>
              <a:t> </a:t>
            </a:r>
            <a:r>
              <a:rPr lang="de-DE" dirty="0" err="1" smtClean="0"/>
              <a:t>briefly</a:t>
            </a:r>
            <a:r>
              <a:rPr lang="de-DE" dirty="0" smtClean="0"/>
              <a:t> </a:t>
            </a:r>
            <a:r>
              <a:rPr lang="de-DE" dirty="0" err="1" smtClean="0"/>
              <a:t>described</a:t>
            </a:r>
            <a:r>
              <a:rPr lang="de-DE" dirty="0" smtClean="0"/>
              <a:t> an </a:t>
            </a:r>
            <a:r>
              <a:rPr lang="de-DE" dirty="0" err="1" smtClean="0"/>
              <a:t>the</a:t>
            </a:r>
            <a:r>
              <a:rPr lang="de-DE" dirty="0" smtClean="0"/>
              <a:t> </a:t>
            </a:r>
            <a:r>
              <a:rPr lang="de-DE" dirty="0" err="1" smtClean="0"/>
              <a:t>sources</a:t>
            </a:r>
            <a:r>
              <a:rPr lang="de-DE" dirty="0" smtClean="0"/>
              <a:t> </a:t>
            </a:r>
            <a:r>
              <a:rPr lang="de-DE" dirty="0" err="1" smtClean="0"/>
              <a:t>used</a:t>
            </a:r>
            <a:r>
              <a:rPr lang="de-DE" dirty="0" smtClean="0"/>
              <a:t> </a:t>
            </a:r>
            <a:r>
              <a:rPr lang="de-DE" dirty="0" err="1" smtClean="0"/>
              <a:t>for</a:t>
            </a:r>
            <a:r>
              <a:rPr lang="de-DE" dirty="0" smtClean="0"/>
              <a:t> </a:t>
            </a:r>
            <a:r>
              <a:rPr lang="de-DE" dirty="0" err="1" smtClean="0"/>
              <a:t>them</a:t>
            </a:r>
            <a:r>
              <a:rPr lang="de-DE" dirty="0" smtClean="0"/>
              <a:t> </a:t>
            </a:r>
            <a:r>
              <a:rPr lang="de-DE" dirty="0" err="1" smtClean="0"/>
              <a:t>are</a:t>
            </a:r>
            <a:r>
              <a:rPr lang="de-DE" dirty="0" smtClean="0"/>
              <a:t> </a:t>
            </a:r>
            <a:r>
              <a:rPr lang="de-DE" dirty="0" err="1" smtClean="0"/>
              <a:t>listed</a:t>
            </a:r>
            <a:r>
              <a:rPr lang="de-DE" dirty="0" smtClean="0"/>
              <a:t> </a:t>
            </a:r>
            <a:r>
              <a:rPr lang="de-DE" dirty="0" err="1" smtClean="0"/>
              <a:t>if</a:t>
            </a:r>
            <a:r>
              <a:rPr lang="de-DE" dirty="0" smtClean="0"/>
              <a:t> </a:t>
            </a:r>
            <a:r>
              <a:rPr lang="de-DE" dirty="0" err="1" smtClean="0"/>
              <a:t>futher</a:t>
            </a:r>
            <a:r>
              <a:rPr lang="de-DE" dirty="0" smtClean="0"/>
              <a:t> </a:t>
            </a:r>
            <a:r>
              <a:rPr lang="de-DE" dirty="0" err="1" smtClean="0"/>
              <a:t>information</a:t>
            </a:r>
            <a:r>
              <a:rPr lang="de-DE" dirty="0" smtClean="0"/>
              <a:t> </a:t>
            </a:r>
            <a:r>
              <a:rPr lang="de-DE" dirty="0" err="1" smtClean="0"/>
              <a:t>is</a:t>
            </a:r>
            <a:r>
              <a:rPr lang="de-DE" dirty="0" smtClean="0"/>
              <a:t> </a:t>
            </a:r>
            <a:r>
              <a:rPr lang="de-DE" dirty="0" err="1" smtClean="0"/>
              <a:t>needed</a:t>
            </a:r>
            <a:r>
              <a:rPr lang="de-DE" dirty="0" smtClean="0"/>
              <a:t>. </a:t>
            </a:r>
          </a:p>
          <a:p>
            <a:r>
              <a:rPr lang="de-DE" dirty="0" smtClean="0"/>
              <a:t>Reader</a:t>
            </a:r>
          </a:p>
          <a:p>
            <a:pPr marL="274320" lvl="1" indent="0">
              <a:buNone/>
            </a:pPr>
            <a:r>
              <a:rPr lang="de-DE" dirty="0" smtClean="0"/>
              <a:t>In </a:t>
            </a:r>
            <a:r>
              <a:rPr lang="de-DE" dirty="0" err="1" smtClean="0"/>
              <a:t>addition</a:t>
            </a:r>
            <a:r>
              <a:rPr lang="de-DE" dirty="0" smtClean="0"/>
              <a:t> </a:t>
            </a:r>
            <a:r>
              <a:rPr lang="de-DE" dirty="0" err="1" smtClean="0"/>
              <a:t>to</a:t>
            </a:r>
            <a:r>
              <a:rPr lang="de-DE" dirty="0" smtClean="0"/>
              <a:t> </a:t>
            </a:r>
            <a:r>
              <a:rPr lang="de-DE" dirty="0" err="1" smtClean="0"/>
              <a:t>the</a:t>
            </a:r>
            <a:r>
              <a:rPr lang="de-DE" dirty="0" smtClean="0"/>
              <a:t> PowerPoint </a:t>
            </a:r>
            <a:r>
              <a:rPr lang="de-DE" dirty="0" err="1" smtClean="0"/>
              <a:t>presentations</a:t>
            </a:r>
            <a:r>
              <a:rPr lang="de-DE" dirty="0" smtClean="0"/>
              <a:t>, a </a:t>
            </a:r>
            <a:r>
              <a:rPr lang="de-DE" dirty="0" err="1" smtClean="0"/>
              <a:t>reader</a:t>
            </a:r>
            <a:r>
              <a:rPr lang="de-DE" dirty="0" smtClean="0"/>
              <a:t> </a:t>
            </a:r>
            <a:r>
              <a:rPr lang="de-DE" dirty="0" err="1" smtClean="0"/>
              <a:t>is</a:t>
            </a:r>
            <a:r>
              <a:rPr lang="de-DE" dirty="0"/>
              <a:t> </a:t>
            </a:r>
            <a:r>
              <a:rPr lang="de-DE" dirty="0" err="1" smtClean="0"/>
              <a:t>provided</a:t>
            </a:r>
            <a:r>
              <a:rPr lang="de-DE" dirty="0" smtClean="0"/>
              <a:t> </a:t>
            </a:r>
            <a:r>
              <a:rPr lang="de-DE" dirty="0" err="1" smtClean="0"/>
              <a:t>that</a:t>
            </a:r>
            <a:r>
              <a:rPr lang="de-DE" dirty="0" smtClean="0"/>
              <a:t> </a:t>
            </a:r>
            <a:r>
              <a:rPr lang="de-DE" dirty="0" err="1" smtClean="0"/>
              <a:t>describes</a:t>
            </a:r>
            <a:r>
              <a:rPr lang="de-DE" dirty="0" smtClean="0"/>
              <a:t> </a:t>
            </a:r>
            <a:r>
              <a:rPr lang="de-DE" dirty="0" err="1" smtClean="0"/>
              <a:t>the</a:t>
            </a:r>
            <a:r>
              <a:rPr lang="de-DE" dirty="0" smtClean="0"/>
              <a:t> </a:t>
            </a:r>
            <a:r>
              <a:rPr lang="de-DE" dirty="0" err="1" smtClean="0"/>
              <a:t>topic</a:t>
            </a:r>
            <a:r>
              <a:rPr lang="de-DE" dirty="0" smtClean="0"/>
              <a:t> in </a:t>
            </a:r>
            <a:r>
              <a:rPr lang="de-DE" dirty="0" err="1" smtClean="0"/>
              <a:t>more</a:t>
            </a:r>
            <a:r>
              <a:rPr lang="de-DE" dirty="0" smtClean="0"/>
              <a:t> </a:t>
            </a:r>
            <a:r>
              <a:rPr lang="de-DE" dirty="0" err="1" smtClean="0"/>
              <a:t>detail</a:t>
            </a:r>
            <a:r>
              <a:rPr lang="de-DE" dirty="0" smtClean="0"/>
              <a:t> </a:t>
            </a:r>
            <a:r>
              <a:rPr lang="de-DE" dirty="0" err="1" smtClean="0"/>
              <a:t>and</a:t>
            </a:r>
            <a:r>
              <a:rPr lang="de-DE" dirty="0" smtClean="0"/>
              <a:t> </a:t>
            </a:r>
            <a:r>
              <a:rPr lang="de-DE" dirty="0" err="1" smtClean="0"/>
              <a:t>can</a:t>
            </a:r>
            <a:r>
              <a:rPr lang="de-DE" dirty="0" smtClean="0"/>
              <a:t> </a:t>
            </a:r>
            <a:r>
              <a:rPr lang="de-DE" dirty="0" err="1" smtClean="0"/>
              <a:t>be</a:t>
            </a:r>
            <a:r>
              <a:rPr lang="de-DE" dirty="0" smtClean="0"/>
              <a:t> </a:t>
            </a:r>
            <a:r>
              <a:rPr lang="de-DE" dirty="0" err="1" smtClean="0"/>
              <a:t>used</a:t>
            </a:r>
            <a:r>
              <a:rPr lang="de-DE" dirty="0" smtClean="0"/>
              <a:t> </a:t>
            </a:r>
            <a:r>
              <a:rPr lang="de-DE" dirty="0" err="1" smtClean="0"/>
              <a:t>as</a:t>
            </a:r>
            <a:r>
              <a:rPr lang="de-DE" dirty="0" smtClean="0"/>
              <a:t> a </a:t>
            </a:r>
            <a:r>
              <a:rPr lang="de-DE" dirty="0" err="1" smtClean="0"/>
              <a:t>script</a:t>
            </a:r>
            <a:r>
              <a:rPr lang="de-DE" dirty="0" smtClean="0"/>
              <a:t>. </a:t>
            </a:r>
          </a:p>
          <a:p>
            <a:r>
              <a:rPr lang="de-DE" dirty="0" smtClean="0"/>
              <a:t>Links </a:t>
            </a:r>
          </a:p>
          <a:p>
            <a:pPr marL="274320" lvl="1" indent="0">
              <a:buNone/>
            </a:pPr>
            <a:r>
              <a:rPr lang="de-DE" dirty="0" smtClean="0"/>
              <a:t>The </a:t>
            </a:r>
            <a:r>
              <a:rPr lang="de-DE" dirty="0" err="1" smtClean="0"/>
              <a:t>sources</a:t>
            </a:r>
            <a:r>
              <a:rPr lang="de-DE" dirty="0" smtClean="0"/>
              <a:t> </a:t>
            </a:r>
            <a:r>
              <a:rPr lang="de-DE" dirty="0" err="1" smtClean="0"/>
              <a:t>used</a:t>
            </a:r>
            <a:r>
              <a:rPr lang="de-DE" dirty="0" smtClean="0"/>
              <a:t> </a:t>
            </a:r>
            <a:r>
              <a:rPr lang="de-DE" dirty="0" err="1" smtClean="0"/>
              <a:t>for</a:t>
            </a:r>
            <a:r>
              <a:rPr lang="de-DE" dirty="0" smtClean="0"/>
              <a:t> </a:t>
            </a:r>
            <a:r>
              <a:rPr lang="de-DE" dirty="0" err="1" smtClean="0"/>
              <a:t>the</a:t>
            </a:r>
            <a:r>
              <a:rPr lang="de-DE" dirty="0" smtClean="0"/>
              <a:t> </a:t>
            </a:r>
            <a:r>
              <a:rPr lang="de-DE" dirty="0" err="1" smtClean="0"/>
              <a:t>presentation</a:t>
            </a:r>
            <a:r>
              <a:rPr lang="de-DE" dirty="0" smtClean="0"/>
              <a:t> </a:t>
            </a:r>
            <a:r>
              <a:rPr lang="de-DE" dirty="0" err="1" smtClean="0"/>
              <a:t>are</a:t>
            </a:r>
            <a:r>
              <a:rPr lang="de-DE" dirty="0" smtClean="0"/>
              <a:t> </a:t>
            </a:r>
            <a:r>
              <a:rPr lang="de-DE" dirty="0" err="1" smtClean="0"/>
              <a:t>provided</a:t>
            </a:r>
            <a:r>
              <a:rPr lang="de-DE" dirty="0" smtClean="0"/>
              <a:t> in </a:t>
            </a:r>
            <a:r>
              <a:rPr lang="de-DE" dirty="0" err="1" smtClean="0"/>
              <a:t>the</a:t>
            </a:r>
            <a:r>
              <a:rPr lang="de-DE" dirty="0" smtClean="0"/>
              <a:t> </a:t>
            </a:r>
            <a:r>
              <a:rPr lang="de-DE" dirty="0" err="1" smtClean="0"/>
              <a:t>learning</a:t>
            </a:r>
            <a:r>
              <a:rPr lang="de-DE" dirty="0" smtClean="0"/>
              <a:t> </a:t>
            </a:r>
            <a:r>
              <a:rPr lang="de-DE" dirty="0" err="1" smtClean="0"/>
              <a:t>packages</a:t>
            </a:r>
            <a:r>
              <a:rPr lang="de-DE" dirty="0" smtClean="0"/>
              <a:t> </a:t>
            </a:r>
            <a:r>
              <a:rPr lang="de-DE" dirty="0" err="1" smtClean="0"/>
              <a:t>under</a:t>
            </a:r>
            <a:r>
              <a:rPr lang="de-DE" dirty="0" smtClean="0"/>
              <a:t> a link </a:t>
            </a:r>
            <a:r>
              <a:rPr lang="de-DE" dirty="0" err="1" smtClean="0"/>
              <a:t>collection</a:t>
            </a:r>
            <a:r>
              <a:rPr lang="de-DE" dirty="0" smtClean="0"/>
              <a:t>. </a:t>
            </a:r>
          </a:p>
          <a:p>
            <a:r>
              <a:rPr lang="de-DE" dirty="0" smtClean="0"/>
              <a:t>Videos</a:t>
            </a:r>
          </a:p>
          <a:p>
            <a:pPr marL="274320" lvl="2" indent="0">
              <a:buNone/>
            </a:pPr>
            <a:r>
              <a:rPr lang="de-DE" sz="2000" dirty="0" err="1" smtClean="0"/>
              <a:t>Additionally</a:t>
            </a:r>
            <a:r>
              <a:rPr lang="de-DE" sz="2000" dirty="0" smtClean="0"/>
              <a:t> </a:t>
            </a:r>
            <a:r>
              <a:rPr lang="de-DE" sz="2000" dirty="0" err="1" smtClean="0"/>
              <a:t>there</a:t>
            </a:r>
            <a:r>
              <a:rPr lang="de-DE" sz="2000" dirty="0" smtClean="0"/>
              <a:t> </a:t>
            </a:r>
            <a:r>
              <a:rPr lang="de-DE" sz="2000" dirty="0" err="1" smtClean="0"/>
              <a:t>are</a:t>
            </a:r>
            <a:r>
              <a:rPr lang="de-DE" sz="2000" dirty="0" smtClean="0"/>
              <a:t> </a:t>
            </a:r>
            <a:r>
              <a:rPr lang="de-DE" sz="2000" dirty="0" err="1" smtClean="0"/>
              <a:t>videos</a:t>
            </a:r>
            <a:r>
              <a:rPr lang="de-DE" sz="2000" dirty="0" smtClean="0"/>
              <a:t> </a:t>
            </a:r>
            <a:r>
              <a:rPr lang="de-DE" sz="2000" dirty="0" err="1" smtClean="0"/>
              <a:t>available</a:t>
            </a:r>
            <a:r>
              <a:rPr lang="de-DE" sz="2000" dirty="0" smtClean="0"/>
              <a:t> </a:t>
            </a:r>
            <a:r>
              <a:rPr lang="de-DE" sz="2000" dirty="0" err="1" smtClean="0"/>
              <a:t>which</a:t>
            </a:r>
            <a:r>
              <a:rPr lang="de-DE" sz="2000" dirty="0" smtClean="0"/>
              <a:t> </a:t>
            </a:r>
            <a:r>
              <a:rPr lang="de-DE" sz="2000" dirty="0" err="1" smtClean="0"/>
              <a:t>can</a:t>
            </a:r>
            <a:r>
              <a:rPr lang="de-DE" sz="2000" dirty="0" smtClean="0"/>
              <a:t> </a:t>
            </a:r>
            <a:r>
              <a:rPr lang="de-DE" sz="2000" dirty="0" err="1" smtClean="0"/>
              <a:t>be</a:t>
            </a:r>
            <a:r>
              <a:rPr lang="de-DE" sz="2000" dirty="0" smtClean="0"/>
              <a:t> </a:t>
            </a:r>
            <a:r>
              <a:rPr lang="de-DE" sz="2000" dirty="0" err="1" smtClean="0"/>
              <a:t>used</a:t>
            </a:r>
            <a:r>
              <a:rPr lang="de-DE" sz="2000" dirty="0" smtClean="0"/>
              <a:t>. </a:t>
            </a:r>
            <a:r>
              <a:rPr lang="de-DE" sz="2000" dirty="0" err="1" smtClean="0"/>
              <a:t>They</a:t>
            </a:r>
            <a:r>
              <a:rPr lang="de-DE" sz="2000" dirty="0" smtClean="0"/>
              <a:t> </a:t>
            </a:r>
            <a:r>
              <a:rPr lang="de-DE" sz="2000" dirty="0" err="1" smtClean="0"/>
              <a:t>can</a:t>
            </a:r>
            <a:r>
              <a:rPr lang="de-DE" sz="2000" dirty="0" smtClean="0"/>
              <a:t> also </a:t>
            </a:r>
            <a:r>
              <a:rPr lang="de-DE" sz="2000" dirty="0" err="1" smtClean="0"/>
              <a:t>be</a:t>
            </a:r>
            <a:r>
              <a:rPr lang="de-DE" sz="2000" dirty="0" smtClean="0"/>
              <a:t> </a:t>
            </a:r>
            <a:r>
              <a:rPr lang="de-DE" sz="2000" dirty="0" err="1" smtClean="0"/>
              <a:t>found</a:t>
            </a:r>
            <a:r>
              <a:rPr lang="de-DE" sz="2000" dirty="0" smtClean="0"/>
              <a:t> in </a:t>
            </a:r>
            <a:r>
              <a:rPr lang="de-DE" sz="2000" dirty="0" err="1" smtClean="0"/>
              <a:t>the</a:t>
            </a:r>
            <a:r>
              <a:rPr lang="de-DE" sz="2000" dirty="0" smtClean="0"/>
              <a:t> relevant </a:t>
            </a:r>
            <a:r>
              <a:rPr lang="de-DE" sz="2000" dirty="0" err="1" smtClean="0"/>
              <a:t>learning</a:t>
            </a:r>
            <a:r>
              <a:rPr lang="de-DE" sz="2000" dirty="0" smtClean="0"/>
              <a:t> </a:t>
            </a:r>
            <a:r>
              <a:rPr lang="de-DE" sz="2000" dirty="0" err="1" smtClean="0"/>
              <a:t>packages</a:t>
            </a:r>
            <a:r>
              <a:rPr lang="de-DE" sz="2000" dirty="0" smtClean="0"/>
              <a:t>. </a:t>
            </a:r>
            <a:endParaRPr lang="de-DE" dirty="0" smtClean="0"/>
          </a:p>
        </p:txBody>
      </p:sp>
      <p:sp>
        <p:nvSpPr>
          <p:cNvPr id="3" name="Date Placeholder 2"/>
          <p:cNvSpPr>
            <a:spLocks noGrp="1"/>
          </p:cNvSpPr>
          <p:nvPr>
            <p:ph type="dt" sz="half" idx="10"/>
          </p:nvPr>
        </p:nvSpPr>
        <p:spPr/>
        <p:txBody>
          <a:bodyPr/>
          <a:lstStyle/>
          <a:p>
            <a:fld id="{A6C09D35-7505-45A4-9BFB-46830CC8E846}" type="datetime6">
              <a:rPr lang="en-GB" smtClean="0">
                <a:solidFill>
                  <a:prstClr val="white"/>
                </a:solidFill>
              </a:rPr>
              <a:t>August 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a:t>
            </a:fld>
            <a:endParaRPr lang="de-AT" dirty="0">
              <a:solidFill>
                <a:prstClr val="white"/>
              </a:solidFill>
            </a:endParaRPr>
          </a:p>
        </p:txBody>
      </p:sp>
    </p:spTree>
    <p:extLst>
      <p:ext uri="{BB962C8B-B14F-4D97-AF65-F5344CB8AC3E}">
        <p14:creationId xmlns:p14="http://schemas.microsoft.com/office/powerpoint/2010/main" val="38032713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Green </a:t>
            </a:r>
            <a:r>
              <a:rPr lang="en-US" b="1" dirty="0" smtClean="0">
                <a:solidFill>
                  <a:schemeClr val="tx1">
                    <a:lumMod val="75000"/>
                    <a:lumOff val="25000"/>
                  </a:schemeClr>
                </a:solidFill>
              </a:rPr>
              <a:t>logistics</a:t>
            </a:r>
            <a:r>
              <a:rPr lang="en-US" dirty="0" smtClean="0">
                <a:solidFill>
                  <a:schemeClr val="tx1">
                    <a:lumMod val="75000"/>
                    <a:lumOff val="25000"/>
                  </a:schemeClr>
                </a:solidFill>
              </a:rPr>
              <a:t/>
            </a:r>
            <a:br>
              <a:rPr lang="en-US" dirty="0" smtClean="0">
                <a:solidFill>
                  <a:schemeClr val="tx1">
                    <a:lumMod val="75000"/>
                    <a:lumOff val="25000"/>
                  </a:schemeClr>
                </a:solidFill>
              </a:rPr>
            </a:br>
            <a:r>
              <a:rPr lang="de-DE" sz="2000" dirty="0" smtClean="0">
                <a:solidFill>
                  <a:schemeClr val="tx1">
                    <a:lumMod val="75000"/>
                    <a:lumOff val="25000"/>
                  </a:schemeClr>
                </a:solidFill>
              </a:rPr>
              <a:t>Targets</a:t>
            </a:r>
            <a:endParaRPr lang="de-DE"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84089285"/>
              </p:ext>
            </p:extLst>
          </p:nvPr>
        </p:nvGraphicFramePr>
        <p:xfrm>
          <a:off x="683568" y="1825822"/>
          <a:ext cx="7787208" cy="4632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F5857142-FA75-484E-AA9C-93254F4AF63B}" type="datetime6">
              <a:rPr lang="en-GB" smtClean="0">
                <a:solidFill>
                  <a:prstClr val="white"/>
                </a:solidFill>
              </a:rPr>
              <a:t>August 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10</a:t>
            </a:fld>
            <a:endParaRPr lang="de-AT" dirty="0">
              <a:solidFill>
                <a:prstClr val="white"/>
              </a:solidFill>
            </a:endParaRPr>
          </a:p>
        </p:txBody>
      </p:sp>
      <p:sp>
        <p:nvSpPr>
          <p:cNvPr id="7" name="TextBox 6"/>
          <p:cNvSpPr txBox="1"/>
          <p:nvPr/>
        </p:nvSpPr>
        <p:spPr>
          <a:xfrm>
            <a:off x="270384" y="4797152"/>
            <a:ext cx="2232248" cy="646331"/>
          </a:xfrm>
          <a:prstGeom prst="rect">
            <a:avLst/>
          </a:prstGeom>
          <a:noFill/>
        </p:spPr>
        <p:txBody>
          <a:bodyPr wrap="square" rtlCol="0">
            <a:spAutoFit/>
          </a:bodyPr>
          <a:lstStyle/>
          <a:p>
            <a:pPr marL="285750" indent="-285750">
              <a:buFontTx/>
              <a:buChar char="-"/>
            </a:pPr>
            <a:r>
              <a:rPr lang="en-US" dirty="0" smtClean="0"/>
              <a:t>Awareness</a:t>
            </a:r>
          </a:p>
          <a:p>
            <a:pPr marL="285750" indent="-285750">
              <a:buFontTx/>
              <a:buChar char="-"/>
            </a:pPr>
            <a:r>
              <a:rPr lang="de-DE" dirty="0" smtClean="0"/>
              <a:t>Quality </a:t>
            </a:r>
            <a:r>
              <a:rPr lang="de-DE" dirty="0" err="1" smtClean="0"/>
              <a:t>of</a:t>
            </a:r>
            <a:r>
              <a:rPr lang="de-DE" dirty="0" smtClean="0"/>
              <a:t> </a:t>
            </a:r>
            <a:r>
              <a:rPr lang="de-DE" dirty="0" err="1" smtClean="0"/>
              <a:t>life</a:t>
            </a:r>
            <a:endParaRPr lang="en-US" dirty="0" smtClean="0"/>
          </a:p>
        </p:txBody>
      </p:sp>
      <p:sp>
        <p:nvSpPr>
          <p:cNvPr id="8" name="TextBox 7"/>
          <p:cNvSpPr txBox="1"/>
          <p:nvPr/>
        </p:nvSpPr>
        <p:spPr>
          <a:xfrm>
            <a:off x="5508104" y="1808261"/>
            <a:ext cx="2520280" cy="646331"/>
          </a:xfrm>
          <a:prstGeom prst="rect">
            <a:avLst/>
          </a:prstGeom>
          <a:noFill/>
        </p:spPr>
        <p:txBody>
          <a:bodyPr wrap="square" rtlCol="0">
            <a:spAutoFit/>
          </a:bodyPr>
          <a:lstStyle/>
          <a:p>
            <a:pPr marL="285750" indent="-285750">
              <a:buFontTx/>
              <a:buChar char="-"/>
            </a:pPr>
            <a:r>
              <a:rPr lang="de-DE" dirty="0" err="1" smtClean="0"/>
              <a:t>Expenses</a:t>
            </a:r>
            <a:endParaRPr lang="de-DE" dirty="0" smtClean="0"/>
          </a:p>
          <a:p>
            <a:pPr marL="285750" indent="-285750">
              <a:buFontTx/>
              <a:buChar char="-"/>
            </a:pPr>
            <a:r>
              <a:rPr lang="de-DE" dirty="0" err="1" smtClean="0"/>
              <a:t>Unproductiveness</a:t>
            </a:r>
            <a:endParaRPr lang="de-DE" dirty="0" smtClean="0"/>
          </a:p>
        </p:txBody>
      </p:sp>
      <p:sp>
        <p:nvSpPr>
          <p:cNvPr id="9" name="TextBox 8"/>
          <p:cNvSpPr txBox="1"/>
          <p:nvPr/>
        </p:nvSpPr>
        <p:spPr>
          <a:xfrm>
            <a:off x="7038900" y="4797152"/>
            <a:ext cx="2520280" cy="923330"/>
          </a:xfrm>
          <a:prstGeom prst="rect">
            <a:avLst/>
          </a:prstGeom>
          <a:noFill/>
        </p:spPr>
        <p:txBody>
          <a:bodyPr wrap="square" rtlCol="0">
            <a:spAutoFit/>
          </a:bodyPr>
          <a:lstStyle/>
          <a:p>
            <a:pPr marL="285750" indent="-285750">
              <a:buFontTx/>
              <a:buChar char="-"/>
            </a:pPr>
            <a:r>
              <a:rPr lang="de-DE" dirty="0" err="1" smtClean="0"/>
              <a:t>Emissions</a:t>
            </a:r>
            <a:endParaRPr lang="de-DE" dirty="0" smtClean="0"/>
          </a:p>
          <a:p>
            <a:pPr marL="285750" indent="-285750">
              <a:buFontTx/>
              <a:buChar char="-"/>
            </a:pPr>
            <a:r>
              <a:rPr lang="de-DE" dirty="0" err="1" smtClean="0"/>
              <a:t>Resource</a:t>
            </a:r>
            <a:r>
              <a:rPr lang="de-DE" dirty="0" smtClean="0"/>
              <a:t> </a:t>
            </a:r>
            <a:br>
              <a:rPr lang="de-DE" dirty="0" smtClean="0"/>
            </a:br>
            <a:r>
              <a:rPr lang="de-DE" dirty="0" err="1" smtClean="0"/>
              <a:t>consumption</a:t>
            </a:r>
            <a:endParaRPr lang="de-DE" dirty="0" smtClean="0"/>
          </a:p>
        </p:txBody>
      </p:sp>
      <p:sp>
        <p:nvSpPr>
          <p:cNvPr id="10" name="Up Arrow 9"/>
          <p:cNvSpPr/>
          <p:nvPr/>
        </p:nvSpPr>
        <p:spPr>
          <a:xfrm>
            <a:off x="0" y="4686528"/>
            <a:ext cx="432048" cy="756955"/>
          </a:xfrm>
          <a:prstGeom prst="upArrow">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1" name="Down Arrow 10"/>
          <p:cNvSpPr/>
          <p:nvPr/>
        </p:nvSpPr>
        <p:spPr>
          <a:xfrm>
            <a:off x="7596336" y="1881603"/>
            <a:ext cx="341412" cy="756955"/>
          </a:xfrm>
          <a:prstGeom prst="downArrow">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12" name="Down Arrow 11"/>
          <p:cNvSpPr/>
          <p:nvPr/>
        </p:nvSpPr>
        <p:spPr>
          <a:xfrm>
            <a:off x="8746504" y="4802460"/>
            <a:ext cx="341412" cy="756955"/>
          </a:xfrm>
          <a:prstGeom prst="downArrow">
            <a:avLst/>
          </a:prstGeom>
          <a:solidFill>
            <a:srgbClr val="92D05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3" name="TextBox 2"/>
          <p:cNvSpPr txBox="1"/>
          <p:nvPr/>
        </p:nvSpPr>
        <p:spPr>
          <a:xfrm>
            <a:off x="323528" y="1881603"/>
            <a:ext cx="2952328" cy="1846659"/>
          </a:xfrm>
          <a:prstGeom prst="rect">
            <a:avLst/>
          </a:prstGeom>
          <a:noFill/>
        </p:spPr>
        <p:txBody>
          <a:bodyPr wrap="square" rtlCol="0">
            <a:spAutoFit/>
          </a:bodyPr>
          <a:lstStyle/>
          <a:p>
            <a:pPr>
              <a:spcBef>
                <a:spcPct val="0"/>
              </a:spcBef>
            </a:pPr>
            <a:r>
              <a:rPr lang="de-DE" sz="2400" b="1" spc="-100" dirty="0" smtClean="0">
                <a:solidFill>
                  <a:schemeClr val="tx1">
                    <a:lumMod val="75000"/>
                    <a:lumOff val="25000"/>
                  </a:schemeClr>
                </a:solidFill>
                <a:latin typeface="+mj-lt"/>
                <a:ea typeface="+mj-ea"/>
                <a:cs typeface="+mj-cs"/>
              </a:rPr>
              <a:t>„…</a:t>
            </a:r>
            <a:r>
              <a:rPr lang="de-DE" sz="2400" b="1" spc="-100" dirty="0" err="1" smtClean="0">
                <a:solidFill>
                  <a:schemeClr val="tx1">
                    <a:lumMod val="75000"/>
                    <a:lumOff val="25000"/>
                  </a:schemeClr>
                </a:solidFill>
                <a:latin typeface="+mj-lt"/>
                <a:ea typeface="+mj-ea"/>
                <a:cs typeface="+mj-cs"/>
              </a:rPr>
              <a:t>environmentally</a:t>
            </a:r>
            <a:r>
              <a:rPr lang="de-DE" sz="2400" b="1" spc="-100" dirty="0" smtClean="0">
                <a:solidFill>
                  <a:schemeClr val="tx1">
                    <a:lumMod val="75000"/>
                    <a:lumOff val="25000"/>
                  </a:schemeClr>
                </a:solidFill>
                <a:latin typeface="+mj-lt"/>
                <a:ea typeface="+mj-ea"/>
                <a:cs typeface="+mj-cs"/>
              </a:rPr>
              <a:t> </a:t>
            </a:r>
            <a:r>
              <a:rPr lang="de-DE" sz="2400" b="1" spc="-100" dirty="0" err="1" smtClean="0">
                <a:solidFill>
                  <a:schemeClr val="tx1">
                    <a:lumMod val="75000"/>
                    <a:lumOff val="25000"/>
                  </a:schemeClr>
                </a:solidFill>
                <a:latin typeface="+mj-lt"/>
                <a:ea typeface="+mj-ea"/>
                <a:cs typeface="+mj-cs"/>
              </a:rPr>
              <a:t>friendly</a:t>
            </a:r>
            <a:r>
              <a:rPr lang="de-DE" sz="2400" b="1" spc="-100" dirty="0" smtClean="0">
                <a:solidFill>
                  <a:schemeClr val="tx1">
                    <a:lumMod val="75000"/>
                    <a:lumOff val="25000"/>
                  </a:schemeClr>
                </a:solidFill>
                <a:latin typeface="+mj-lt"/>
                <a:ea typeface="+mj-ea"/>
                <a:cs typeface="+mj-cs"/>
              </a:rPr>
              <a:t> </a:t>
            </a:r>
            <a:r>
              <a:rPr lang="de-DE" sz="2400" b="1" spc="-100" dirty="0" err="1" smtClean="0">
                <a:solidFill>
                  <a:schemeClr val="tx1">
                    <a:lumMod val="75000"/>
                    <a:lumOff val="25000"/>
                  </a:schemeClr>
                </a:solidFill>
                <a:latin typeface="+mj-lt"/>
                <a:ea typeface="+mj-ea"/>
                <a:cs typeface="+mj-cs"/>
              </a:rPr>
              <a:t>and</a:t>
            </a:r>
            <a:r>
              <a:rPr lang="de-DE" sz="2400" b="1" spc="-100" dirty="0" smtClean="0">
                <a:solidFill>
                  <a:schemeClr val="tx1">
                    <a:lumMod val="75000"/>
                    <a:lumOff val="25000"/>
                  </a:schemeClr>
                </a:solidFill>
                <a:latin typeface="+mj-lt"/>
                <a:ea typeface="+mj-ea"/>
                <a:cs typeface="+mj-cs"/>
              </a:rPr>
              <a:t> </a:t>
            </a:r>
            <a:r>
              <a:rPr lang="de-DE" sz="2400" b="1" spc="-100" dirty="0" err="1" smtClean="0">
                <a:solidFill>
                  <a:schemeClr val="tx1">
                    <a:lumMod val="75000"/>
                    <a:lumOff val="25000"/>
                  </a:schemeClr>
                </a:solidFill>
                <a:latin typeface="+mj-lt"/>
                <a:ea typeface="+mj-ea"/>
                <a:cs typeface="+mj-cs"/>
              </a:rPr>
              <a:t>socially</a:t>
            </a:r>
            <a:r>
              <a:rPr lang="de-DE" sz="2400" b="1" spc="-100" dirty="0" smtClean="0">
                <a:solidFill>
                  <a:schemeClr val="tx1">
                    <a:lumMod val="75000"/>
                    <a:lumOff val="25000"/>
                  </a:schemeClr>
                </a:solidFill>
                <a:latin typeface="+mj-lt"/>
                <a:ea typeface="+mj-ea"/>
                <a:cs typeface="+mj-cs"/>
              </a:rPr>
              <a:t> </a:t>
            </a:r>
            <a:r>
              <a:rPr lang="de-DE" sz="2400" b="1" spc="-100" dirty="0" err="1" smtClean="0">
                <a:solidFill>
                  <a:schemeClr val="tx1">
                    <a:lumMod val="75000"/>
                    <a:lumOff val="25000"/>
                  </a:schemeClr>
                </a:solidFill>
                <a:latin typeface="+mj-lt"/>
                <a:ea typeface="+mj-ea"/>
                <a:cs typeface="+mj-cs"/>
              </a:rPr>
              <a:t>acceptable</a:t>
            </a:r>
            <a:r>
              <a:rPr lang="de-DE" sz="2400" b="1" spc="-100" dirty="0" smtClean="0">
                <a:solidFill>
                  <a:schemeClr val="tx1">
                    <a:lumMod val="75000"/>
                    <a:lumOff val="25000"/>
                  </a:schemeClr>
                </a:solidFill>
                <a:latin typeface="+mj-lt"/>
                <a:ea typeface="+mj-ea"/>
                <a:cs typeface="+mj-cs"/>
              </a:rPr>
              <a:t> but also </a:t>
            </a:r>
            <a:r>
              <a:rPr lang="de-DE" sz="2400" b="1" spc="-100" dirty="0" err="1" smtClean="0">
                <a:solidFill>
                  <a:schemeClr val="tx1">
                    <a:lumMod val="75000"/>
                    <a:lumOff val="25000"/>
                  </a:schemeClr>
                </a:solidFill>
                <a:latin typeface="+mj-lt"/>
                <a:ea typeface="+mj-ea"/>
                <a:cs typeface="+mj-cs"/>
              </a:rPr>
              <a:t>financially</a:t>
            </a:r>
            <a:r>
              <a:rPr lang="de-DE" sz="2400" b="1" spc="-100" dirty="0" smtClean="0">
                <a:solidFill>
                  <a:schemeClr val="tx1">
                    <a:lumMod val="75000"/>
                    <a:lumOff val="25000"/>
                  </a:schemeClr>
                </a:solidFill>
                <a:latin typeface="+mj-lt"/>
                <a:ea typeface="+mj-ea"/>
                <a:cs typeface="+mj-cs"/>
              </a:rPr>
              <a:t> </a:t>
            </a:r>
            <a:r>
              <a:rPr lang="de-DE" sz="2400" b="1" spc="-100" dirty="0" err="1" smtClean="0">
                <a:solidFill>
                  <a:schemeClr val="tx1">
                    <a:lumMod val="75000"/>
                    <a:lumOff val="25000"/>
                  </a:schemeClr>
                </a:solidFill>
                <a:latin typeface="+mj-lt"/>
                <a:ea typeface="+mj-ea"/>
                <a:cs typeface="+mj-cs"/>
              </a:rPr>
              <a:t>viable</a:t>
            </a:r>
            <a:r>
              <a:rPr lang="de-DE" sz="2400" b="1" spc="-100" dirty="0" smtClean="0">
                <a:solidFill>
                  <a:schemeClr val="tx1">
                    <a:lumMod val="75000"/>
                    <a:lumOff val="25000"/>
                  </a:schemeClr>
                </a:solidFill>
                <a:latin typeface="+mj-lt"/>
                <a:ea typeface="+mj-ea"/>
                <a:cs typeface="+mj-cs"/>
              </a:rPr>
              <a:t>“</a:t>
            </a:r>
          </a:p>
          <a:p>
            <a:endParaRPr lang="de-DE" dirty="0">
              <a:solidFill>
                <a:schemeClr val="tx1">
                  <a:lumMod val="75000"/>
                  <a:lumOff val="25000"/>
                </a:schemeClr>
              </a:solidFill>
            </a:endParaRPr>
          </a:p>
        </p:txBody>
      </p:sp>
    </p:spTree>
    <p:extLst>
      <p:ext uri="{BB962C8B-B14F-4D97-AF65-F5344CB8AC3E}">
        <p14:creationId xmlns:p14="http://schemas.microsoft.com/office/powerpoint/2010/main" val="1057210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Traffic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environment</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contribution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every</a:t>
            </a:r>
            <a:r>
              <a:rPr lang="de-AT" sz="2200" dirty="0" smtClean="0">
                <a:solidFill>
                  <a:schemeClr val="tx1">
                    <a:lumMod val="75000"/>
                    <a:lumOff val="25000"/>
                  </a:schemeClr>
                </a:solidFill>
              </a:rPr>
              <a:t> individual </a:t>
            </a:r>
            <a:r>
              <a:rPr lang="de-AT" sz="2200" dirty="0" err="1" smtClean="0">
                <a:solidFill>
                  <a:schemeClr val="tx1">
                    <a:lumMod val="75000"/>
                    <a:lumOff val="25000"/>
                  </a:schemeClr>
                </a:solidFill>
              </a:rPr>
              <a:t>can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make</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11</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609450173"/>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6644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err="1" smtClean="0">
                <a:solidFill>
                  <a:schemeClr val="tx1">
                    <a:lumMod val="75000"/>
                    <a:lumOff val="25000"/>
                  </a:schemeClr>
                </a:solidFill>
              </a:rPr>
              <a:t>What</a:t>
            </a:r>
            <a:r>
              <a:rPr lang="de-DE" b="1" dirty="0" smtClean="0">
                <a:solidFill>
                  <a:schemeClr val="tx1">
                    <a:lumMod val="75000"/>
                    <a:lumOff val="25000"/>
                  </a:schemeClr>
                </a:solidFill>
              </a:rPr>
              <a:t> </a:t>
            </a:r>
            <a:r>
              <a:rPr lang="de-DE" b="1" dirty="0" err="1" smtClean="0">
                <a:solidFill>
                  <a:schemeClr val="tx1">
                    <a:lumMod val="75000"/>
                    <a:lumOff val="25000"/>
                  </a:schemeClr>
                </a:solidFill>
              </a:rPr>
              <a:t>makes</a:t>
            </a:r>
            <a:r>
              <a:rPr lang="de-DE" b="1" dirty="0" smtClean="0">
                <a:solidFill>
                  <a:schemeClr val="tx1">
                    <a:lumMod val="75000"/>
                    <a:lumOff val="25000"/>
                  </a:schemeClr>
                </a:solidFill>
              </a:rPr>
              <a:t> a </a:t>
            </a:r>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transport</a:t>
            </a:r>
            <a:r>
              <a:rPr lang="de-DE" b="1" dirty="0" smtClean="0">
                <a:solidFill>
                  <a:schemeClr val="tx1">
                    <a:lumMod val="75000"/>
                    <a:lumOff val="25000"/>
                  </a:schemeClr>
                </a:solidFill>
              </a:rPr>
              <a:t> </a:t>
            </a:r>
            <a:r>
              <a:rPr lang="de-DE" b="1" dirty="0" err="1" smtClean="0">
                <a:solidFill>
                  <a:schemeClr val="tx1">
                    <a:lumMod val="75000"/>
                    <a:lumOff val="25000"/>
                  </a:schemeClr>
                </a:solidFill>
              </a:rPr>
              <a:t>mode</a:t>
            </a:r>
            <a:r>
              <a:rPr lang="de-DE" b="1" dirty="0" smtClean="0">
                <a:solidFill>
                  <a:schemeClr val="tx1">
                    <a:lumMod val="75000"/>
                    <a:lumOff val="25000"/>
                  </a:schemeClr>
                </a:solidFill>
              </a:rPr>
              <a:t>?</a:t>
            </a:r>
            <a:endParaRPr lang="en-GB" sz="2000" dirty="0">
              <a:solidFill>
                <a:schemeClr val="tx1">
                  <a:lumMod val="75000"/>
                  <a:lumOff val="25000"/>
                </a:schemeClr>
              </a:solidFill>
            </a:endParaRPr>
          </a:p>
        </p:txBody>
      </p:sp>
      <p:sp>
        <p:nvSpPr>
          <p:cNvPr id="3" name="Content Placeholder 2"/>
          <p:cNvSpPr>
            <a:spLocks noGrp="1"/>
          </p:cNvSpPr>
          <p:nvPr>
            <p:ph idx="1"/>
          </p:nvPr>
        </p:nvSpPr>
        <p:spPr>
          <a:xfrm>
            <a:off x="457200" y="1700808"/>
            <a:ext cx="8229600" cy="2088232"/>
          </a:xfrm>
        </p:spPr>
        <p:txBody>
          <a:bodyPr>
            <a:normAutofit fontScale="92500" lnSpcReduction="20000"/>
          </a:bodyPr>
          <a:lstStyle/>
          <a:p>
            <a:r>
              <a:rPr lang="de-DE" sz="2000" dirty="0" err="1" smtClean="0"/>
              <a:t>Current</a:t>
            </a:r>
            <a:r>
              <a:rPr lang="de-DE" sz="2000" dirty="0" smtClean="0"/>
              <a:t> </a:t>
            </a:r>
            <a:r>
              <a:rPr lang="de-DE" sz="2000" dirty="0" err="1" smtClean="0"/>
              <a:t>focus</a:t>
            </a:r>
            <a:r>
              <a:rPr lang="de-DE" sz="2000" dirty="0" smtClean="0"/>
              <a:t> on </a:t>
            </a:r>
            <a:r>
              <a:rPr lang="de-DE" sz="2000" dirty="0" err="1" smtClean="0"/>
              <a:t>ecological</a:t>
            </a:r>
            <a:r>
              <a:rPr lang="de-DE" sz="2000" dirty="0" smtClean="0"/>
              <a:t> </a:t>
            </a:r>
            <a:r>
              <a:rPr lang="de-DE" sz="2000" dirty="0" err="1" smtClean="0"/>
              <a:t>and</a:t>
            </a:r>
            <a:r>
              <a:rPr lang="de-DE" sz="2000" dirty="0" smtClean="0"/>
              <a:t> </a:t>
            </a:r>
            <a:r>
              <a:rPr lang="de-DE" sz="2000" dirty="0" err="1" smtClean="0"/>
              <a:t>economic</a:t>
            </a:r>
            <a:r>
              <a:rPr lang="de-DE" sz="2000" dirty="0" smtClean="0"/>
              <a:t> </a:t>
            </a:r>
            <a:r>
              <a:rPr lang="de-DE" sz="2000" dirty="0" err="1" smtClean="0"/>
              <a:t>spheres</a:t>
            </a:r>
            <a:r>
              <a:rPr lang="de-DE" sz="2000" dirty="0" smtClean="0"/>
              <a:t> </a:t>
            </a:r>
            <a:r>
              <a:rPr lang="de-DE" sz="2000" dirty="0" err="1" smtClean="0"/>
              <a:t>of</a:t>
            </a:r>
            <a:r>
              <a:rPr lang="de-DE" sz="2000" dirty="0" smtClean="0"/>
              <a:t> </a:t>
            </a:r>
            <a:r>
              <a:rPr lang="de-DE" sz="2000" dirty="0" err="1" smtClean="0"/>
              <a:t>influence</a:t>
            </a:r>
            <a:endParaRPr lang="de-DE" sz="2000" dirty="0" smtClean="0"/>
          </a:p>
          <a:p>
            <a:pPr lvl="1"/>
            <a:r>
              <a:rPr lang="de-DE" sz="1800" dirty="0" smtClean="0"/>
              <a:t>CO2 </a:t>
            </a:r>
            <a:r>
              <a:rPr lang="de-DE" sz="1800" dirty="0" err="1" smtClean="0"/>
              <a:t>emissions</a:t>
            </a:r>
            <a:endParaRPr lang="de-DE" sz="1800" dirty="0" smtClean="0"/>
          </a:p>
          <a:p>
            <a:pPr lvl="1"/>
            <a:r>
              <a:rPr lang="de-DE" sz="1800" dirty="0" smtClean="0"/>
              <a:t>Transportation </a:t>
            </a:r>
            <a:r>
              <a:rPr lang="de-DE" sz="1800" dirty="0" err="1" smtClean="0"/>
              <a:t>costs</a:t>
            </a:r>
            <a:endParaRPr lang="de-DE" sz="1800" dirty="0" smtClean="0"/>
          </a:p>
          <a:p>
            <a:r>
              <a:rPr lang="de-DE" sz="2000" dirty="0" err="1" smtClean="0"/>
              <a:t>Possibility</a:t>
            </a:r>
            <a:r>
              <a:rPr lang="de-DE" sz="2000" dirty="0" smtClean="0"/>
              <a:t> </a:t>
            </a:r>
            <a:r>
              <a:rPr lang="de-DE" sz="2000" dirty="0" err="1" smtClean="0"/>
              <a:t>of</a:t>
            </a:r>
            <a:r>
              <a:rPr lang="de-DE" sz="2000" dirty="0" smtClean="0"/>
              <a:t> </a:t>
            </a:r>
            <a:r>
              <a:rPr lang="de-DE" sz="2000" dirty="0" err="1" smtClean="0"/>
              <a:t>cost</a:t>
            </a:r>
            <a:r>
              <a:rPr lang="de-DE" sz="2000" dirty="0" smtClean="0"/>
              <a:t> </a:t>
            </a:r>
            <a:r>
              <a:rPr lang="de-DE" sz="2000" dirty="0" err="1" smtClean="0"/>
              <a:t>reduction</a:t>
            </a:r>
            <a:r>
              <a:rPr lang="de-DE" sz="2000" dirty="0" smtClean="0"/>
              <a:t>/</a:t>
            </a:r>
            <a:r>
              <a:rPr lang="de-DE" sz="2000" dirty="0" err="1" smtClean="0"/>
              <a:t>revenue</a:t>
            </a:r>
            <a:r>
              <a:rPr lang="de-DE" sz="2000" dirty="0" smtClean="0"/>
              <a:t> </a:t>
            </a:r>
            <a:r>
              <a:rPr lang="de-DE" sz="2000" dirty="0" err="1" smtClean="0"/>
              <a:t>increase</a:t>
            </a:r>
            <a:endParaRPr lang="de-DE" sz="2000" dirty="0" smtClean="0"/>
          </a:p>
          <a:p>
            <a:r>
              <a:rPr lang="de-DE" sz="2000" dirty="0" smtClean="0"/>
              <a:t>Environmental </a:t>
            </a:r>
            <a:r>
              <a:rPr lang="de-DE" sz="2000" dirty="0" err="1" smtClean="0"/>
              <a:t>protection</a:t>
            </a:r>
            <a:r>
              <a:rPr lang="de-DE" sz="2000" dirty="0" smtClean="0"/>
              <a:t> </a:t>
            </a:r>
            <a:r>
              <a:rPr lang="de-DE" sz="2000" dirty="0" err="1" smtClean="0"/>
              <a:t>as</a:t>
            </a:r>
            <a:r>
              <a:rPr lang="de-DE" sz="2000" dirty="0" smtClean="0"/>
              <a:t> </a:t>
            </a:r>
            <a:r>
              <a:rPr lang="de-DE" sz="2000" dirty="0" err="1" smtClean="0"/>
              <a:t>secondary</a:t>
            </a:r>
            <a:r>
              <a:rPr lang="de-DE" sz="2000" dirty="0" smtClean="0"/>
              <a:t> </a:t>
            </a:r>
            <a:r>
              <a:rPr lang="de-DE" sz="2000" dirty="0" err="1" smtClean="0"/>
              <a:t>condition</a:t>
            </a:r>
            <a:r>
              <a:rPr lang="de-DE" sz="2000" dirty="0" smtClean="0"/>
              <a:t> - </a:t>
            </a:r>
            <a:r>
              <a:rPr lang="de-DE" sz="2000" dirty="0" err="1"/>
              <a:t>m</a:t>
            </a:r>
            <a:r>
              <a:rPr lang="de-DE" sz="2000" dirty="0" err="1" smtClean="0"/>
              <a:t>arketing</a:t>
            </a:r>
            <a:endParaRPr lang="de-DE" sz="2000" dirty="0" smtClean="0"/>
          </a:p>
          <a:p>
            <a:endParaRPr lang="de-DE" sz="1600" dirty="0"/>
          </a:p>
          <a:p>
            <a:pPr marL="0" indent="0">
              <a:buNone/>
            </a:pPr>
            <a:r>
              <a:rPr lang="de-DE" sz="2000" u="sng" dirty="0" smtClean="0"/>
              <a:t>Further </a:t>
            </a:r>
            <a:r>
              <a:rPr lang="de-DE" sz="2000" u="sng" dirty="0" err="1" smtClean="0"/>
              <a:t>assessment</a:t>
            </a:r>
            <a:r>
              <a:rPr lang="de-DE" sz="2000" u="sng" dirty="0" smtClean="0"/>
              <a:t> </a:t>
            </a:r>
            <a:r>
              <a:rPr lang="de-DE" sz="2000" u="sng" dirty="0" err="1" smtClean="0"/>
              <a:t>criteria</a:t>
            </a:r>
            <a:r>
              <a:rPr lang="de-DE" sz="2000" u="sng" dirty="0" smtClean="0"/>
              <a:t> </a:t>
            </a:r>
            <a:r>
              <a:rPr lang="de-DE" sz="2000" u="sng" dirty="0" err="1" smtClean="0"/>
              <a:t>are</a:t>
            </a:r>
            <a:r>
              <a:rPr lang="de-DE" sz="2000" u="sng" dirty="0" smtClean="0"/>
              <a:t> </a:t>
            </a:r>
            <a:r>
              <a:rPr lang="de-DE" sz="2000" u="sng" dirty="0" err="1" smtClean="0"/>
              <a:t>necessary</a:t>
            </a:r>
            <a:r>
              <a:rPr lang="de-DE" sz="2000" u="sng" dirty="0" smtClean="0"/>
              <a:t>: </a:t>
            </a:r>
            <a:endParaRPr lang="de-DE" sz="2000" u="sng"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12</a:t>
            </a:fld>
            <a:endParaRPr lang="de-AT" dirty="0">
              <a:solidFill>
                <a:prstClr val="white"/>
              </a:solidFill>
            </a:endParaRPr>
          </a:p>
        </p:txBody>
      </p:sp>
      <p:graphicFrame>
        <p:nvGraphicFramePr>
          <p:cNvPr id="6" name="Diagramm 5"/>
          <p:cNvGraphicFramePr/>
          <p:nvPr>
            <p:extLst>
              <p:ext uri="{D42A27DB-BD31-4B8C-83A1-F6EECF244321}">
                <p14:modId xmlns:p14="http://schemas.microsoft.com/office/powerpoint/2010/main" val="2501488613"/>
              </p:ext>
            </p:extLst>
          </p:nvPr>
        </p:nvGraphicFramePr>
        <p:xfrm>
          <a:off x="467544" y="3789040"/>
          <a:ext cx="8064896" cy="2736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55532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solidFill>
                  <a:schemeClr val="tx1">
                    <a:lumMod val="75000"/>
                    <a:lumOff val="25000"/>
                  </a:schemeClr>
                </a:solidFill>
              </a:rPr>
              <a:t>Emissions</a:t>
            </a:r>
            <a:r>
              <a:rPr lang="de-DE" b="1" dirty="0" smtClean="0">
                <a:solidFill>
                  <a:schemeClr val="tx1">
                    <a:lumMod val="75000"/>
                    <a:lumOff val="25000"/>
                  </a:schemeClr>
                </a:solidFill>
              </a:rPr>
              <a:t/>
            </a:r>
            <a:br>
              <a:rPr lang="de-DE" b="1" dirty="0" smtClean="0">
                <a:solidFill>
                  <a:schemeClr val="tx1">
                    <a:lumMod val="75000"/>
                    <a:lumOff val="25000"/>
                  </a:schemeClr>
                </a:solidFill>
              </a:rPr>
            </a:br>
            <a:r>
              <a:rPr lang="de-DE" sz="2400" dirty="0" err="1" smtClean="0">
                <a:solidFill>
                  <a:schemeClr val="tx1">
                    <a:lumMod val="75000"/>
                    <a:lumOff val="25000"/>
                  </a:schemeClr>
                </a:solidFill>
              </a:rPr>
              <a:t>Ecological</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area</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of</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influence</a:t>
            </a:r>
            <a:endParaRPr lang="en-GB" dirty="0">
              <a:solidFill>
                <a:schemeClr val="tx1">
                  <a:lumMod val="75000"/>
                  <a:lumOff val="25000"/>
                </a:schemeClr>
              </a:solidFill>
            </a:endParaRPr>
          </a:p>
        </p:txBody>
      </p:sp>
      <p:sp>
        <p:nvSpPr>
          <p:cNvPr id="3" name="Inhaltsplatzhalter 2"/>
          <p:cNvSpPr>
            <a:spLocks noGrp="1"/>
          </p:cNvSpPr>
          <p:nvPr>
            <p:ph idx="1"/>
          </p:nvPr>
        </p:nvSpPr>
        <p:spPr>
          <a:xfrm>
            <a:off x="1835696" y="2205618"/>
            <a:ext cx="8208912" cy="4776192"/>
          </a:xfrm>
        </p:spPr>
        <p:txBody>
          <a:bodyPr/>
          <a:lstStyle/>
          <a:p>
            <a:pPr marL="0" indent="0">
              <a:buNone/>
            </a:pPr>
            <a:endParaRPr lang="de-DE" b="1" dirty="0" smtClean="0"/>
          </a:p>
          <a:p>
            <a:endParaRPr lang="de-DE" dirty="0"/>
          </a:p>
          <a:p>
            <a:pPr marL="0" indent="0">
              <a:buNone/>
            </a:pPr>
            <a:endParaRPr lang="de-DE" dirty="0" smtClean="0"/>
          </a:p>
          <a:p>
            <a:pPr marL="0" indent="0">
              <a:buNone/>
            </a:pPr>
            <a:endParaRPr lang="de-DE" dirty="0" smtClean="0"/>
          </a:p>
          <a:p>
            <a:pPr marL="0" indent="0">
              <a:buNone/>
            </a:pPr>
            <a:endParaRPr lang="de-DE"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13</a:t>
            </a:fld>
            <a:endParaRPr lang="de-AT" dirty="0">
              <a:solidFill>
                <a:prstClr val="white"/>
              </a:solidFill>
            </a:endParaRPr>
          </a:p>
        </p:txBody>
      </p:sp>
      <p:graphicFrame>
        <p:nvGraphicFramePr>
          <p:cNvPr id="10" name="Diagramm 9"/>
          <p:cNvGraphicFramePr/>
          <p:nvPr>
            <p:extLst>
              <p:ext uri="{D42A27DB-BD31-4B8C-83A1-F6EECF244321}">
                <p14:modId xmlns:p14="http://schemas.microsoft.com/office/powerpoint/2010/main" val="1393687438"/>
              </p:ext>
            </p:extLst>
          </p:nvPr>
        </p:nvGraphicFramePr>
        <p:xfrm>
          <a:off x="251520" y="1700808"/>
          <a:ext cx="2664296" cy="34563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Diagramm 10"/>
          <p:cNvGraphicFramePr/>
          <p:nvPr>
            <p:extLst>
              <p:ext uri="{D42A27DB-BD31-4B8C-83A1-F6EECF244321}">
                <p14:modId xmlns:p14="http://schemas.microsoft.com/office/powerpoint/2010/main" val="1586861290"/>
              </p:ext>
            </p:extLst>
          </p:nvPr>
        </p:nvGraphicFramePr>
        <p:xfrm>
          <a:off x="3131840" y="1772816"/>
          <a:ext cx="2664296"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Diagramm 11"/>
          <p:cNvGraphicFramePr/>
          <p:nvPr>
            <p:extLst>
              <p:ext uri="{D42A27DB-BD31-4B8C-83A1-F6EECF244321}">
                <p14:modId xmlns:p14="http://schemas.microsoft.com/office/powerpoint/2010/main" val="646318521"/>
              </p:ext>
            </p:extLst>
          </p:nvPr>
        </p:nvGraphicFramePr>
        <p:xfrm>
          <a:off x="5940152" y="1916832"/>
          <a:ext cx="2664296" cy="3312368"/>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feld 13"/>
          <p:cNvSpPr txBox="1"/>
          <p:nvPr/>
        </p:nvSpPr>
        <p:spPr>
          <a:xfrm>
            <a:off x="189980" y="2007523"/>
            <a:ext cx="648072" cy="261610"/>
          </a:xfrm>
          <a:prstGeom prst="rect">
            <a:avLst/>
          </a:prstGeom>
          <a:noFill/>
        </p:spPr>
        <p:txBody>
          <a:bodyPr wrap="square" rtlCol="0">
            <a:spAutoFit/>
          </a:bodyPr>
          <a:lstStyle/>
          <a:p>
            <a:r>
              <a:rPr lang="de-DE" sz="1100" dirty="0" smtClean="0"/>
              <a:t>g/</a:t>
            </a:r>
            <a:r>
              <a:rPr lang="de-DE" sz="1100" dirty="0" err="1" smtClean="0"/>
              <a:t>tkm</a:t>
            </a:r>
            <a:endParaRPr lang="en-GB" sz="1100" dirty="0"/>
          </a:p>
        </p:txBody>
      </p:sp>
      <p:sp>
        <p:nvSpPr>
          <p:cNvPr id="15" name="Textfeld 14"/>
          <p:cNvSpPr txBox="1"/>
          <p:nvPr/>
        </p:nvSpPr>
        <p:spPr>
          <a:xfrm>
            <a:off x="2978696" y="1995195"/>
            <a:ext cx="648072" cy="261610"/>
          </a:xfrm>
          <a:prstGeom prst="rect">
            <a:avLst/>
          </a:prstGeom>
          <a:noFill/>
        </p:spPr>
        <p:txBody>
          <a:bodyPr wrap="square" rtlCol="0">
            <a:spAutoFit/>
          </a:bodyPr>
          <a:lstStyle/>
          <a:p>
            <a:r>
              <a:rPr lang="de-DE" sz="1100" dirty="0" smtClean="0"/>
              <a:t>g/</a:t>
            </a:r>
            <a:r>
              <a:rPr lang="de-DE" sz="1100" dirty="0" err="1" smtClean="0"/>
              <a:t>tkm</a:t>
            </a:r>
            <a:endParaRPr lang="en-GB" sz="1100" dirty="0"/>
          </a:p>
        </p:txBody>
      </p:sp>
      <p:sp>
        <p:nvSpPr>
          <p:cNvPr id="16" name="Textfeld 15"/>
          <p:cNvSpPr txBox="1"/>
          <p:nvPr/>
        </p:nvSpPr>
        <p:spPr>
          <a:xfrm>
            <a:off x="5940152" y="1975629"/>
            <a:ext cx="648072" cy="261610"/>
          </a:xfrm>
          <a:prstGeom prst="rect">
            <a:avLst/>
          </a:prstGeom>
          <a:noFill/>
        </p:spPr>
        <p:txBody>
          <a:bodyPr wrap="square" rtlCol="0">
            <a:spAutoFit/>
          </a:bodyPr>
          <a:lstStyle/>
          <a:p>
            <a:r>
              <a:rPr lang="de-DE" sz="1100" dirty="0" smtClean="0"/>
              <a:t>g/</a:t>
            </a:r>
            <a:r>
              <a:rPr lang="de-DE" sz="1100" dirty="0" err="1" smtClean="0"/>
              <a:t>tkm</a:t>
            </a:r>
            <a:endParaRPr lang="en-GB" sz="1100" dirty="0"/>
          </a:p>
        </p:txBody>
      </p:sp>
      <p:sp>
        <p:nvSpPr>
          <p:cNvPr id="7" name="Textfeld 6"/>
          <p:cNvSpPr txBox="1"/>
          <p:nvPr/>
        </p:nvSpPr>
        <p:spPr>
          <a:xfrm>
            <a:off x="415380" y="5180999"/>
            <a:ext cx="2716460" cy="1200329"/>
          </a:xfrm>
          <a:prstGeom prst="rect">
            <a:avLst/>
          </a:prstGeom>
          <a:noFill/>
          <a:ln>
            <a:solidFill>
              <a:srgbClr val="92D050"/>
            </a:solidFill>
          </a:ln>
        </p:spPr>
        <p:txBody>
          <a:bodyPr wrap="square" rtlCol="0">
            <a:spAutoFit/>
          </a:bodyPr>
          <a:lstStyle/>
          <a:p>
            <a:r>
              <a:rPr lang="de-DE" sz="1600" u="sng" dirty="0" smtClean="0"/>
              <a:t>Global </a:t>
            </a:r>
            <a:r>
              <a:rPr lang="de-DE" sz="1600" u="sng" dirty="0" err="1" smtClean="0"/>
              <a:t>effects</a:t>
            </a:r>
            <a:endParaRPr lang="de-DE" sz="1600" u="sng" dirty="0" smtClean="0"/>
          </a:p>
          <a:p>
            <a:pPr marL="285750" indent="-285750">
              <a:buFont typeface="Wingdings"/>
              <a:buChar char="à"/>
            </a:pPr>
            <a:r>
              <a:rPr lang="de-DE" sz="1400" dirty="0" err="1" smtClean="0">
                <a:sym typeface="Wingdings" panose="05000000000000000000" pitchFamily="2" charset="2"/>
              </a:rPr>
              <a:t>Direct</a:t>
            </a:r>
            <a:r>
              <a:rPr lang="de-DE" sz="1400" dirty="0" smtClean="0">
                <a:sym typeface="Wingdings" panose="05000000000000000000" pitchFamily="2" charset="2"/>
              </a:rPr>
              <a:t> </a:t>
            </a:r>
            <a:r>
              <a:rPr lang="de-DE" sz="1400" dirty="0" err="1" smtClean="0">
                <a:sym typeface="Wingdings" panose="05000000000000000000" pitchFamily="2" charset="2"/>
              </a:rPr>
              <a:t>influence</a:t>
            </a:r>
            <a:r>
              <a:rPr lang="de-DE" sz="1400" dirty="0" smtClean="0">
                <a:sym typeface="Wingdings" panose="05000000000000000000" pitchFamily="2" charset="2"/>
              </a:rPr>
              <a:t> on </a:t>
            </a:r>
            <a:r>
              <a:rPr lang="de-DE" sz="1400" dirty="0" err="1" smtClean="0">
                <a:sym typeface="Wingdings" panose="05000000000000000000" pitchFamily="2" charset="2"/>
              </a:rPr>
              <a:t>greenhouse</a:t>
            </a:r>
            <a:r>
              <a:rPr lang="de-DE" sz="1400" dirty="0" smtClean="0">
                <a:sym typeface="Wingdings" panose="05000000000000000000" pitchFamily="2" charset="2"/>
              </a:rPr>
              <a:t> </a:t>
            </a:r>
            <a:r>
              <a:rPr lang="de-DE" sz="1400" dirty="0" err="1" smtClean="0">
                <a:sym typeface="Wingdings" panose="05000000000000000000" pitchFamily="2" charset="2"/>
              </a:rPr>
              <a:t>gases</a:t>
            </a:r>
            <a:endParaRPr lang="de-DE" sz="1400" dirty="0" smtClean="0">
              <a:sym typeface="Wingdings" panose="05000000000000000000" pitchFamily="2" charset="2"/>
            </a:endParaRPr>
          </a:p>
          <a:p>
            <a:pPr marL="285750" indent="-285750">
              <a:buFont typeface="Wingdings"/>
              <a:buChar char="à"/>
            </a:pPr>
            <a:r>
              <a:rPr lang="de-DE" sz="1400" dirty="0" smtClean="0"/>
              <a:t>International </a:t>
            </a:r>
            <a:r>
              <a:rPr lang="de-DE" sz="1400" dirty="0" err="1" smtClean="0"/>
              <a:t>measures</a:t>
            </a:r>
            <a:r>
              <a:rPr lang="de-DE" sz="1400" dirty="0" smtClean="0"/>
              <a:t> </a:t>
            </a:r>
            <a:r>
              <a:rPr lang="de-DE" sz="1400" dirty="0" err="1" smtClean="0"/>
              <a:t>necessary</a:t>
            </a:r>
            <a:r>
              <a:rPr lang="de-DE" sz="1400" dirty="0" smtClean="0"/>
              <a:t> (Kyoto </a:t>
            </a:r>
            <a:r>
              <a:rPr lang="de-DE" sz="1400" dirty="0" err="1" smtClean="0"/>
              <a:t>Protocoll</a:t>
            </a:r>
            <a:r>
              <a:rPr lang="de-DE" sz="1400" dirty="0" smtClean="0"/>
              <a:t>)</a:t>
            </a:r>
            <a:endParaRPr lang="en-GB" sz="1400" dirty="0"/>
          </a:p>
        </p:txBody>
      </p:sp>
      <p:sp>
        <p:nvSpPr>
          <p:cNvPr id="18" name="Textfeld 17"/>
          <p:cNvSpPr txBox="1"/>
          <p:nvPr/>
        </p:nvSpPr>
        <p:spPr>
          <a:xfrm rot="16200000">
            <a:off x="4552753" y="3089865"/>
            <a:ext cx="2592288" cy="246221"/>
          </a:xfrm>
          <a:prstGeom prst="rect">
            <a:avLst/>
          </a:prstGeom>
          <a:noFill/>
        </p:spPr>
        <p:txBody>
          <a:bodyPr wrap="square" rtlCol="0">
            <a:spAutoFit/>
          </a:bodyPr>
          <a:lstStyle/>
          <a:p>
            <a:r>
              <a:rPr lang="de-DE" sz="1000" dirty="0" smtClean="0"/>
              <a:t>Source: Federal Environment Agency (2010)</a:t>
            </a:r>
            <a:endParaRPr lang="en-GB" sz="1000" dirty="0"/>
          </a:p>
        </p:txBody>
      </p:sp>
      <p:sp>
        <p:nvSpPr>
          <p:cNvPr id="19" name="Textfeld 18"/>
          <p:cNvSpPr txBox="1"/>
          <p:nvPr/>
        </p:nvSpPr>
        <p:spPr>
          <a:xfrm rot="16200000">
            <a:off x="7359407" y="3089865"/>
            <a:ext cx="2592288" cy="246221"/>
          </a:xfrm>
          <a:prstGeom prst="rect">
            <a:avLst/>
          </a:prstGeom>
          <a:noFill/>
        </p:spPr>
        <p:txBody>
          <a:bodyPr wrap="square" rtlCol="0">
            <a:spAutoFit/>
          </a:bodyPr>
          <a:lstStyle/>
          <a:p>
            <a:r>
              <a:rPr lang="de-DE" sz="1000" dirty="0" smtClean="0"/>
              <a:t>Source: Federal Environment Agency (2010)</a:t>
            </a:r>
            <a:endParaRPr lang="en-GB" sz="1000" dirty="0"/>
          </a:p>
        </p:txBody>
      </p:sp>
      <p:sp>
        <p:nvSpPr>
          <p:cNvPr id="20" name="Textfeld 19"/>
          <p:cNvSpPr txBox="1"/>
          <p:nvPr/>
        </p:nvSpPr>
        <p:spPr>
          <a:xfrm rot="16200000">
            <a:off x="1598767" y="3305889"/>
            <a:ext cx="2592288" cy="246221"/>
          </a:xfrm>
          <a:prstGeom prst="rect">
            <a:avLst/>
          </a:prstGeom>
          <a:noFill/>
        </p:spPr>
        <p:txBody>
          <a:bodyPr wrap="square" rtlCol="0">
            <a:spAutoFit/>
          </a:bodyPr>
          <a:lstStyle/>
          <a:p>
            <a:r>
              <a:rPr lang="de-DE" sz="1000" dirty="0" smtClean="0"/>
              <a:t>Source: Federal Environment Agency (2010)</a:t>
            </a:r>
            <a:endParaRPr lang="en-GB" sz="1000" dirty="0"/>
          </a:p>
        </p:txBody>
      </p:sp>
      <p:sp>
        <p:nvSpPr>
          <p:cNvPr id="21" name="Textfeld 20"/>
          <p:cNvSpPr txBox="1"/>
          <p:nvPr/>
        </p:nvSpPr>
        <p:spPr>
          <a:xfrm>
            <a:off x="3302732" y="5171127"/>
            <a:ext cx="5352819" cy="984885"/>
          </a:xfrm>
          <a:prstGeom prst="rect">
            <a:avLst/>
          </a:prstGeom>
          <a:noFill/>
          <a:ln>
            <a:solidFill>
              <a:srgbClr val="92D050"/>
            </a:solidFill>
          </a:ln>
        </p:spPr>
        <p:txBody>
          <a:bodyPr wrap="square" rtlCol="0">
            <a:spAutoFit/>
          </a:bodyPr>
          <a:lstStyle/>
          <a:p>
            <a:r>
              <a:rPr lang="de-DE" sz="1600" u="sng" dirty="0" smtClean="0"/>
              <a:t>Regional </a:t>
            </a:r>
            <a:r>
              <a:rPr lang="de-DE" sz="1600" u="sng" dirty="0" err="1" smtClean="0"/>
              <a:t>effects</a:t>
            </a:r>
            <a:endParaRPr lang="de-DE" sz="1600" u="sng" dirty="0" smtClean="0"/>
          </a:p>
          <a:p>
            <a:pPr marL="285750" indent="-285750">
              <a:buFont typeface="Wingdings"/>
              <a:buChar char="à"/>
            </a:pPr>
            <a:r>
              <a:rPr lang="de-DE" sz="1400" dirty="0" err="1" smtClean="0">
                <a:sym typeface="Wingdings" panose="05000000000000000000" pitchFamily="2" charset="2"/>
              </a:rPr>
              <a:t>Influence</a:t>
            </a:r>
            <a:r>
              <a:rPr lang="de-DE" sz="1400" dirty="0" smtClean="0">
                <a:sym typeface="Wingdings" panose="05000000000000000000" pitchFamily="2" charset="2"/>
              </a:rPr>
              <a:t> on </a:t>
            </a:r>
            <a:r>
              <a:rPr lang="de-DE" sz="1400" dirty="0" err="1" smtClean="0">
                <a:sym typeface="Wingdings" panose="05000000000000000000" pitchFamily="2" charset="2"/>
              </a:rPr>
              <a:t>local</a:t>
            </a:r>
            <a:r>
              <a:rPr lang="de-DE" sz="1400" dirty="0" smtClean="0">
                <a:sym typeface="Wingdings" panose="05000000000000000000" pitchFamily="2" charset="2"/>
              </a:rPr>
              <a:t> </a:t>
            </a:r>
            <a:r>
              <a:rPr lang="de-DE" sz="1400" dirty="0" err="1" smtClean="0">
                <a:sym typeface="Wingdings" panose="05000000000000000000" pitchFamily="2" charset="2"/>
              </a:rPr>
              <a:t>air</a:t>
            </a:r>
            <a:r>
              <a:rPr lang="de-DE" sz="1400" dirty="0" smtClean="0">
                <a:sym typeface="Wingdings" panose="05000000000000000000" pitchFamily="2" charset="2"/>
              </a:rPr>
              <a:t> </a:t>
            </a:r>
            <a:r>
              <a:rPr lang="de-DE" sz="1400" dirty="0" err="1" smtClean="0">
                <a:sym typeface="Wingdings" panose="05000000000000000000" pitchFamily="2" charset="2"/>
              </a:rPr>
              <a:t>quality</a:t>
            </a:r>
            <a:r>
              <a:rPr lang="de-DE" sz="1400" dirty="0" smtClean="0">
                <a:sym typeface="Wingdings" panose="05000000000000000000" pitchFamily="2" charset="2"/>
              </a:rPr>
              <a:t>/</a:t>
            </a:r>
            <a:r>
              <a:rPr lang="de-DE" sz="1400" dirty="0" err="1" smtClean="0">
                <a:sym typeface="Wingdings" panose="05000000000000000000" pitchFamily="2" charset="2"/>
              </a:rPr>
              <a:t>health</a:t>
            </a:r>
            <a:r>
              <a:rPr lang="de-DE" sz="1400" dirty="0" smtClean="0">
                <a:sym typeface="Wingdings" panose="05000000000000000000" pitchFamily="2" charset="2"/>
              </a:rPr>
              <a:t>, </a:t>
            </a:r>
            <a:r>
              <a:rPr lang="de-DE" sz="1400" dirty="0" err="1" smtClean="0">
                <a:sym typeface="Wingdings" panose="05000000000000000000" pitchFamily="2" charset="2"/>
              </a:rPr>
              <a:t>acidification</a:t>
            </a:r>
            <a:endParaRPr lang="de-DE" sz="1400" dirty="0" smtClean="0">
              <a:sym typeface="Wingdings" panose="05000000000000000000" pitchFamily="2" charset="2"/>
            </a:endParaRPr>
          </a:p>
          <a:p>
            <a:pPr marL="285750" indent="-285750">
              <a:buFont typeface="Wingdings"/>
              <a:buChar char="à"/>
            </a:pPr>
            <a:r>
              <a:rPr lang="de-DE" sz="1400" dirty="0" smtClean="0">
                <a:sym typeface="Wingdings" panose="05000000000000000000" pitchFamily="2" charset="2"/>
              </a:rPr>
              <a:t>National </a:t>
            </a:r>
            <a:r>
              <a:rPr lang="de-DE" sz="1400" dirty="0" err="1" smtClean="0">
                <a:sym typeface="Wingdings" panose="05000000000000000000" pitchFamily="2" charset="2"/>
              </a:rPr>
              <a:t>or</a:t>
            </a:r>
            <a:r>
              <a:rPr lang="de-DE" sz="1400" dirty="0" smtClean="0">
                <a:sym typeface="Wingdings" panose="05000000000000000000" pitchFamily="2" charset="2"/>
              </a:rPr>
              <a:t> </a:t>
            </a:r>
            <a:r>
              <a:rPr lang="de-DE" sz="1400" dirty="0" err="1" smtClean="0">
                <a:sym typeface="Wingdings" panose="05000000000000000000" pitchFamily="2" charset="2"/>
              </a:rPr>
              <a:t>rather</a:t>
            </a:r>
            <a:r>
              <a:rPr lang="de-DE" sz="1400" dirty="0" smtClean="0">
                <a:sym typeface="Wingdings" panose="05000000000000000000" pitchFamily="2" charset="2"/>
              </a:rPr>
              <a:t> regional </a:t>
            </a:r>
            <a:r>
              <a:rPr lang="de-DE" sz="1400" dirty="0" err="1" smtClean="0">
                <a:sym typeface="Wingdings" panose="05000000000000000000" pitchFamily="2" charset="2"/>
              </a:rPr>
              <a:t>measures</a:t>
            </a:r>
            <a:r>
              <a:rPr lang="de-DE" sz="1400" dirty="0" smtClean="0">
                <a:sym typeface="Wingdings" panose="05000000000000000000" pitchFamily="2" charset="2"/>
              </a:rPr>
              <a:t> </a:t>
            </a:r>
            <a:r>
              <a:rPr lang="de-DE" sz="1400" dirty="0" err="1" smtClean="0">
                <a:sym typeface="Wingdings" panose="05000000000000000000" pitchFamily="2" charset="2"/>
              </a:rPr>
              <a:t>necessary</a:t>
            </a:r>
            <a:endParaRPr lang="de-DE" sz="1400" dirty="0" smtClean="0">
              <a:sym typeface="Wingdings" panose="05000000000000000000" pitchFamily="2" charset="2"/>
            </a:endParaRPr>
          </a:p>
          <a:p>
            <a:pPr marL="285750" indent="-285750">
              <a:buFont typeface="Wingdings"/>
              <a:buChar char="à"/>
            </a:pPr>
            <a:r>
              <a:rPr lang="de-DE" sz="1400" dirty="0" smtClean="0">
                <a:sym typeface="Wingdings" panose="05000000000000000000" pitchFamily="2" charset="2"/>
              </a:rPr>
              <a:t>IG-L (Act on </a:t>
            </a:r>
            <a:r>
              <a:rPr lang="de-DE" sz="1400" dirty="0" err="1" smtClean="0">
                <a:sym typeface="Wingdings" panose="05000000000000000000" pitchFamily="2" charset="2"/>
              </a:rPr>
              <a:t>Ambient</a:t>
            </a:r>
            <a:r>
              <a:rPr lang="de-DE" sz="1400" dirty="0" smtClean="0">
                <a:sym typeface="Wingdings" panose="05000000000000000000" pitchFamily="2" charset="2"/>
              </a:rPr>
              <a:t> Air Quality) – </a:t>
            </a:r>
            <a:r>
              <a:rPr lang="de-DE" sz="1400" dirty="0" err="1">
                <a:sym typeface="Wingdings" panose="05000000000000000000" pitchFamily="2" charset="2"/>
              </a:rPr>
              <a:t>s</a:t>
            </a:r>
            <a:r>
              <a:rPr lang="de-DE" sz="1400" dirty="0" err="1" smtClean="0">
                <a:sym typeface="Wingdings" panose="05000000000000000000" pitchFamily="2" charset="2"/>
              </a:rPr>
              <a:t>peed</a:t>
            </a:r>
            <a:r>
              <a:rPr lang="de-DE" sz="1400" dirty="0" smtClean="0">
                <a:sym typeface="Wingdings" panose="05000000000000000000" pitchFamily="2" charset="2"/>
              </a:rPr>
              <a:t> </a:t>
            </a:r>
            <a:r>
              <a:rPr lang="de-DE" sz="1400" dirty="0" err="1" smtClean="0">
                <a:sym typeface="Wingdings" panose="05000000000000000000" pitchFamily="2" charset="2"/>
              </a:rPr>
              <a:t>limit</a:t>
            </a:r>
            <a:r>
              <a:rPr lang="de-DE" sz="1400" dirty="0" smtClean="0">
                <a:sym typeface="Wingdings" panose="05000000000000000000" pitchFamily="2" charset="2"/>
              </a:rPr>
              <a:t> on </a:t>
            </a:r>
            <a:r>
              <a:rPr lang="de-DE" sz="1400" dirty="0" err="1" smtClean="0">
                <a:sym typeface="Wingdings" panose="05000000000000000000" pitchFamily="2" charset="2"/>
              </a:rPr>
              <a:t>motorways</a:t>
            </a:r>
            <a:endParaRPr lang="en-GB" sz="1400" dirty="0"/>
          </a:p>
        </p:txBody>
      </p:sp>
    </p:spTree>
    <p:extLst>
      <p:ext uri="{BB962C8B-B14F-4D97-AF65-F5344CB8AC3E}">
        <p14:creationId xmlns:p14="http://schemas.microsoft.com/office/powerpoint/2010/main" val="9008428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solidFill>
                  <a:schemeClr val="tx1">
                    <a:lumMod val="75000"/>
                    <a:lumOff val="25000"/>
                  </a:schemeClr>
                </a:solidFill>
              </a:rPr>
              <a:t>Ecological</a:t>
            </a:r>
            <a:r>
              <a:rPr lang="de-DE" b="1" dirty="0" smtClean="0">
                <a:solidFill>
                  <a:schemeClr val="tx1">
                    <a:lumMod val="75000"/>
                    <a:lumOff val="25000"/>
                  </a:schemeClr>
                </a:solidFill>
              </a:rPr>
              <a:t> </a:t>
            </a:r>
            <a:r>
              <a:rPr lang="de-DE" b="1" dirty="0" err="1" smtClean="0">
                <a:solidFill>
                  <a:schemeClr val="tx1">
                    <a:lumMod val="75000"/>
                    <a:lumOff val="25000"/>
                  </a:schemeClr>
                </a:solidFill>
              </a:rPr>
              <a:t>areas</a:t>
            </a:r>
            <a:r>
              <a:rPr lang="de-DE" b="1" dirty="0" smtClean="0">
                <a:solidFill>
                  <a:schemeClr val="tx1">
                    <a:lumMod val="75000"/>
                    <a:lumOff val="25000"/>
                  </a:schemeClr>
                </a:solidFill>
              </a:rPr>
              <a:t> </a:t>
            </a:r>
            <a:r>
              <a:rPr lang="de-DE" b="1" dirty="0" err="1" smtClean="0">
                <a:solidFill>
                  <a:schemeClr val="tx1">
                    <a:lumMod val="75000"/>
                    <a:lumOff val="25000"/>
                  </a:schemeClr>
                </a:solidFill>
              </a:rPr>
              <a:t>of</a:t>
            </a:r>
            <a:r>
              <a:rPr lang="de-DE" b="1" dirty="0" smtClean="0">
                <a:solidFill>
                  <a:schemeClr val="tx1">
                    <a:lumMod val="75000"/>
                    <a:lumOff val="25000"/>
                  </a:schemeClr>
                </a:solidFill>
              </a:rPr>
              <a:t> </a:t>
            </a:r>
            <a:r>
              <a:rPr lang="de-DE" b="1" dirty="0" err="1" smtClean="0">
                <a:solidFill>
                  <a:schemeClr val="tx1">
                    <a:lumMod val="75000"/>
                    <a:lumOff val="25000"/>
                  </a:schemeClr>
                </a:solidFill>
              </a:rPr>
              <a:t>influence</a:t>
            </a:r>
            <a:endParaRPr lang="en-GB" b="1" dirty="0">
              <a:solidFill>
                <a:schemeClr val="tx1">
                  <a:lumMod val="75000"/>
                  <a:lumOff val="25000"/>
                </a:schemeClr>
              </a:solidFill>
            </a:endParaRPr>
          </a:p>
        </p:txBody>
      </p:sp>
      <p:sp>
        <p:nvSpPr>
          <p:cNvPr id="3" name="Inhaltsplatzhalter 2"/>
          <p:cNvSpPr>
            <a:spLocks noGrp="1"/>
          </p:cNvSpPr>
          <p:nvPr>
            <p:ph idx="1"/>
          </p:nvPr>
        </p:nvSpPr>
        <p:spPr>
          <a:xfrm>
            <a:off x="467544" y="1700808"/>
            <a:ext cx="8136904" cy="4776192"/>
          </a:xfrm>
        </p:spPr>
        <p:txBody>
          <a:bodyPr>
            <a:normAutofit/>
          </a:bodyPr>
          <a:lstStyle/>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14</a:t>
            </a:fld>
            <a:endParaRPr lang="de-AT" dirty="0">
              <a:solidFill>
                <a:prstClr val="white"/>
              </a:solidFill>
            </a:endParaRPr>
          </a:p>
        </p:txBody>
      </p:sp>
      <p:grpSp>
        <p:nvGrpSpPr>
          <p:cNvPr id="6" name="Gruppieren 5"/>
          <p:cNvGrpSpPr/>
          <p:nvPr/>
        </p:nvGrpSpPr>
        <p:grpSpPr>
          <a:xfrm>
            <a:off x="4474818" y="2093116"/>
            <a:ext cx="4454996" cy="2416004"/>
            <a:chOff x="1989212" y="4109340"/>
            <a:chExt cx="4454996" cy="2416004"/>
          </a:xfrm>
        </p:grpSpPr>
        <p:sp>
          <p:nvSpPr>
            <p:cNvPr id="7" name="Title 3"/>
            <p:cNvSpPr txBox="1">
              <a:spLocks/>
            </p:cNvSpPr>
            <p:nvPr/>
          </p:nvSpPr>
          <p:spPr>
            <a:xfrm>
              <a:off x="1989212" y="4109340"/>
              <a:ext cx="4454996" cy="4953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smtClean="0">
                  <a:solidFill>
                    <a:schemeClr val="tx1">
                      <a:lumMod val="75000"/>
                      <a:lumOff val="25000"/>
                    </a:schemeClr>
                  </a:solidFill>
                </a:rPr>
                <a:t>Land </a:t>
              </a:r>
              <a:r>
                <a:rPr lang="de-DE" sz="2400" dirty="0" err="1" smtClean="0">
                  <a:solidFill>
                    <a:schemeClr val="tx1">
                      <a:lumMod val="75000"/>
                      <a:lumOff val="25000"/>
                    </a:schemeClr>
                  </a:solidFill>
                </a:rPr>
                <a:t>consumption</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road</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costs</a:t>
              </a:r>
              <a:endParaRPr lang="de-DE" sz="2400" dirty="0">
                <a:solidFill>
                  <a:schemeClr val="tx1">
                    <a:lumMod val="75000"/>
                    <a:lumOff val="25000"/>
                  </a:schemeClr>
                </a:solidFill>
              </a:endParaRPr>
            </a:p>
          </p:txBody>
        </p:sp>
        <p:pic>
          <p:nvPicPr>
            <p:cNvPr id="8" name="Picture 20"/>
            <p:cNvPicPr/>
            <p:nvPr/>
          </p:nvPicPr>
          <p:blipFill rotWithShape="1">
            <a:blip r:embed="rId3" cstate="screen">
              <a:grayscl/>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p:blipFill>
          <p:spPr bwMode="auto">
            <a:xfrm>
              <a:off x="2063069" y="4528463"/>
              <a:ext cx="3483421" cy="1782131"/>
            </a:xfrm>
            <a:prstGeom prst="rect">
              <a:avLst/>
            </a:prstGeom>
            <a:ln>
              <a:noFill/>
            </a:ln>
            <a:extLst>
              <a:ext uri="{53640926-AAD7-44D8-BBD7-CCE9431645EC}">
                <a14:shadowObscured xmlns:a14="http://schemas.microsoft.com/office/drawing/2010/main"/>
              </a:ext>
            </a:extLst>
          </p:spPr>
        </p:pic>
        <p:sp>
          <p:nvSpPr>
            <p:cNvPr id="9" name="TextBox 21"/>
            <p:cNvSpPr txBox="1"/>
            <p:nvPr/>
          </p:nvSpPr>
          <p:spPr>
            <a:xfrm>
              <a:off x="2184006" y="6271428"/>
              <a:ext cx="4186346" cy="253916"/>
            </a:xfrm>
            <a:prstGeom prst="rect">
              <a:avLst/>
            </a:prstGeom>
            <a:noFill/>
          </p:spPr>
          <p:txBody>
            <a:bodyPr wrap="square" rtlCol="0">
              <a:spAutoFit/>
            </a:bodyPr>
            <a:lstStyle/>
            <a:p>
              <a:r>
                <a:rPr lang="de-DE" sz="1050" dirty="0" smtClean="0">
                  <a:solidFill>
                    <a:schemeClr val="tx1">
                      <a:lumMod val="75000"/>
                      <a:lumOff val="25000"/>
                    </a:schemeClr>
                  </a:solidFill>
                </a:rPr>
                <a:t>Source: PLANCO Consulting &amp; </a:t>
              </a:r>
              <a:r>
                <a:rPr lang="de-DE" sz="1050" dirty="0">
                  <a:solidFill>
                    <a:schemeClr val="tx1">
                      <a:lumMod val="75000"/>
                      <a:lumOff val="25000"/>
                    </a:schemeClr>
                  </a:solidFill>
                </a:rPr>
                <a:t>Federal Institute </a:t>
              </a:r>
              <a:r>
                <a:rPr lang="de-DE" sz="1050" dirty="0" err="1">
                  <a:solidFill>
                    <a:schemeClr val="tx1">
                      <a:lumMod val="75000"/>
                      <a:lumOff val="25000"/>
                    </a:schemeClr>
                  </a:solidFill>
                </a:rPr>
                <a:t>of</a:t>
              </a:r>
              <a:r>
                <a:rPr lang="de-DE" sz="1050" dirty="0">
                  <a:solidFill>
                    <a:schemeClr val="tx1">
                      <a:lumMod val="75000"/>
                      <a:lumOff val="25000"/>
                    </a:schemeClr>
                  </a:solidFill>
                </a:rPr>
                <a:t> </a:t>
              </a:r>
              <a:r>
                <a:rPr lang="de-DE" sz="1050" dirty="0" err="1">
                  <a:solidFill>
                    <a:schemeClr val="tx1">
                      <a:lumMod val="75000"/>
                      <a:lumOff val="25000"/>
                    </a:schemeClr>
                  </a:solidFill>
                </a:rPr>
                <a:t>Hydrology</a:t>
              </a:r>
              <a:r>
                <a:rPr lang="de-DE" sz="1050" dirty="0">
                  <a:solidFill>
                    <a:schemeClr val="tx1">
                      <a:lumMod val="75000"/>
                      <a:lumOff val="25000"/>
                    </a:schemeClr>
                  </a:solidFill>
                </a:rPr>
                <a:t> 2007</a:t>
              </a:r>
              <a:endParaRPr lang="en-US" sz="1050" dirty="0">
                <a:solidFill>
                  <a:schemeClr val="tx1">
                    <a:lumMod val="75000"/>
                    <a:lumOff val="25000"/>
                  </a:schemeClr>
                </a:solidFill>
              </a:endParaRPr>
            </a:p>
          </p:txBody>
        </p:sp>
      </p:grpSp>
      <p:grpSp>
        <p:nvGrpSpPr>
          <p:cNvPr id="12" name="Gruppieren 11"/>
          <p:cNvGrpSpPr/>
          <p:nvPr/>
        </p:nvGrpSpPr>
        <p:grpSpPr>
          <a:xfrm>
            <a:off x="312158" y="2060848"/>
            <a:ext cx="4176465" cy="2677307"/>
            <a:chOff x="467544" y="1606330"/>
            <a:chExt cx="4176465" cy="2677307"/>
          </a:xfrm>
        </p:grpSpPr>
        <p:sp>
          <p:nvSpPr>
            <p:cNvPr id="13" name="Title 3"/>
            <p:cNvSpPr txBox="1">
              <a:spLocks/>
            </p:cNvSpPr>
            <p:nvPr/>
          </p:nvSpPr>
          <p:spPr>
            <a:xfrm>
              <a:off x="467544" y="1606330"/>
              <a:ext cx="4176465" cy="453752"/>
            </a:xfrm>
            <a:prstGeom prst="rect">
              <a:avLst/>
            </a:prstGeom>
          </p:spPr>
          <p:txBody>
            <a:bodyPr vert="horz" lIns="91440" tIns="45720" rIns="91440" bIns="45720" rtlCol="0" anchor="ctr">
              <a:normAutofit lnSpcReduction="10000"/>
            </a:bodyPr>
            <a:lstStyle>
              <a:lvl1pPr algn="l" defTabSz="914400" rtl="0" eaLnBrk="1" latinLnBrk="0" hangingPunct="1">
                <a:spcBef>
                  <a:spcPct val="0"/>
                </a:spcBef>
                <a:buNone/>
                <a:defRPr sz="2800" b="1" kern="1200" spc="-100" baseline="0">
                  <a:solidFill>
                    <a:schemeClr val="tx2"/>
                  </a:solidFill>
                  <a:latin typeface="+mj-lt"/>
                  <a:ea typeface="+mj-ea"/>
                  <a:cs typeface="+mj-cs"/>
                </a:defRPr>
              </a:lvl1pPr>
            </a:lstStyle>
            <a:p>
              <a:r>
                <a:rPr lang="de-DE" sz="2400" dirty="0" err="1" smtClean="0">
                  <a:solidFill>
                    <a:schemeClr val="tx1">
                      <a:lumMod val="75000"/>
                      <a:lumOff val="25000"/>
                    </a:schemeClr>
                  </a:solidFill>
                </a:rPr>
                <a:t>Specific</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energy</a:t>
              </a:r>
              <a:r>
                <a:rPr lang="de-DE" sz="2400" dirty="0" smtClean="0">
                  <a:solidFill>
                    <a:schemeClr val="tx1">
                      <a:lumMod val="75000"/>
                      <a:lumOff val="25000"/>
                    </a:schemeClr>
                  </a:solidFill>
                </a:rPr>
                <a:t> </a:t>
              </a:r>
              <a:r>
                <a:rPr lang="de-DE" sz="2400" dirty="0" err="1" smtClean="0">
                  <a:solidFill>
                    <a:schemeClr val="tx1">
                      <a:lumMod val="75000"/>
                      <a:lumOff val="25000"/>
                    </a:schemeClr>
                  </a:solidFill>
                </a:rPr>
                <a:t>consumption</a:t>
              </a:r>
              <a:endParaRPr lang="en-US" sz="2400" dirty="0">
                <a:solidFill>
                  <a:schemeClr val="tx1">
                    <a:lumMod val="75000"/>
                    <a:lumOff val="25000"/>
                  </a:schemeClr>
                </a:solidFill>
              </a:endParaRPr>
            </a:p>
          </p:txBody>
        </p:sp>
        <p:grpSp>
          <p:nvGrpSpPr>
            <p:cNvPr id="14" name="Group 2"/>
            <p:cNvGrpSpPr/>
            <p:nvPr/>
          </p:nvGrpSpPr>
          <p:grpSpPr>
            <a:xfrm>
              <a:off x="539552" y="2132856"/>
              <a:ext cx="3295692" cy="2150781"/>
              <a:chOff x="323527" y="2204864"/>
              <a:chExt cx="4006131" cy="2561567"/>
            </a:xfrm>
          </p:grpSpPr>
          <p:pic>
            <p:nvPicPr>
              <p:cNvPr id="15" name="Picture 6"/>
              <p:cNvPicPr/>
              <p:nvPr/>
            </p:nvPicPr>
            <p:blipFill rotWithShape="1">
              <a:blip r:embed="rId5" cstate="screen">
                <a:grayscl/>
                <a:extLst>
                  <a:ext uri="{28A0092B-C50C-407E-A947-70E740481C1C}">
                    <a14:useLocalDpi xmlns:a14="http://schemas.microsoft.com/office/drawing/2010/main"/>
                  </a:ext>
                </a:extLst>
              </a:blip>
              <a:srcRect/>
              <a:stretch/>
            </p:blipFill>
            <p:spPr bwMode="auto">
              <a:xfrm>
                <a:off x="323527" y="2204864"/>
                <a:ext cx="4006131" cy="2376264"/>
              </a:xfrm>
              <a:prstGeom prst="rect">
                <a:avLst/>
              </a:prstGeom>
              <a:ln>
                <a:noFill/>
              </a:ln>
              <a:extLst>
                <a:ext uri="{53640926-AAD7-44D8-BBD7-CCE9431645EC}">
                  <a14:shadowObscured xmlns:a14="http://schemas.microsoft.com/office/drawing/2010/main"/>
                </a:ext>
              </a:extLst>
            </p:spPr>
          </p:pic>
          <p:sp>
            <p:nvSpPr>
              <p:cNvPr id="16" name="TextBox 13"/>
              <p:cNvSpPr txBox="1"/>
              <p:nvPr/>
            </p:nvSpPr>
            <p:spPr>
              <a:xfrm>
                <a:off x="324271" y="4464019"/>
                <a:ext cx="2117872" cy="302412"/>
              </a:xfrm>
              <a:prstGeom prst="rect">
                <a:avLst/>
              </a:prstGeom>
              <a:noFill/>
            </p:spPr>
            <p:txBody>
              <a:bodyPr wrap="square" rtlCol="0">
                <a:spAutoFit/>
              </a:bodyPr>
              <a:lstStyle/>
              <a:p>
                <a:r>
                  <a:rPr lang="de-DE" sz="1050" dirty="0" smtClean="0">
                    <a:solidFill>
                      <a:schemeClr val="tx1">
                        <a:lumMod val="75000"/>
                        <a:lumOff val="25000"/>
                      </a:schemeClr>
                    </a:solidFill>
                  </a:rPr>
                  <a:t>Source: via  donau</a:t>
                </a:r>
                <a:endParaRPr lang="en-US" sz="1050" dirty="0">
                  <a:solidFill>
                    <a:schemeClr val="tx1">
                      <a:lumMod val="75000"/>
                      <a:lumOff val="25000"/>
                    </a:schemeClr>
                  </a:solidFill>
                </a:endParaRPr>
              </a:p>
            </p:txBody>
          </p:sp>
        </p:grpSp>
      </p:grpSp>
      <p:sp>
        <p:nvSpPr>
          <p:cNvPr id="17" name="Content Placeholder 2"/>
          <p:cNvSpPr txBox="1">
            <a:spLocks/>
          </p:cNvSpPr>
          <p:nvPr/>
        </p:nvSpPr>
        <p:spPr>
          <a:xfrm>
            <a:off x="4669612" y="4702145"/>
            <a:ext cx="4186346" cy="1800200"/>
          </a:xfrm>
          <a:prstGeom prst="rect">
            <a:avLst/>
          </a:prstGeom>
          <a:ln w="19050">
            <a:solidFill>
              <a:schemeClr val="tx1">
                <a:lumMod val="75000"/>
                <a:lumOff val="25000"/>
              </a:schemeClr>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None/>
            </a:pPr>
            <a:r>
              <a:rPr lang="en-US" sz="1800" dirty="0">
                <a:solidFill>
                  <a:schemeClr val="tx1">
                    <a:lumMod val="75000"/>
                    <a:lumOff val="25000"/>
                  </a:schemeClr>
                </a:solidFill>
              </a:rPr>
              <a:t>Improving the infrastructure of the entire </a:t>
            </a:r>
            <a:r>
              <a:rPr lang="en-US" sz="1800" b="1" dirty="0">
                <a:solidFill>
                  <a:schemeClr val="tx1">
                    <a:lumMod val="75000"/>
                    <a:lumOff val="25000"/>
                  </a:schemeClr>
                </a:solidFill>
              </a:rPr>
              <a:t>Danube</a:t>
            </a:r>
            <a:r>
              <a:rPr lang="en-US" sz="1800" dirty="0">
                <a:solidFill>
                  <a:schemeClr val="tx1">
                    <a:lumMod val="75000"/>
                    <a:lumOff val="25000"/>
                  </a:schemeClr>
                </a:solidFill>
              </a:rPr>
              <a:t> would cost around </a:t>
            </a:r>
            <a:r>
              <a:rPr lang="en-US" sz="1800" b="1" dirty="0">
                <a:solidFill>
                  <a:schemeClr val="tx1">
                    <a:lumMod val="75000"/>
                    <a:lumOff val="25000"/>
                  </a:schemeClr>
                </a:solidFill>
              </a:rPr>
              <a:t>EUR 1.2 billion</a:t>
            </a:r>
            <a:r>
              <a:rPr lang="en-US" sz="1800" dirty="0">
                <a:solidFill>
                  <a:schemeClr val="tx1">
                    <a:lumMod val="75000"/>
                    <a:lumOff val="25000"/>
                  </a:schemeClr>
                </a:solidFill>
              </a:rPr>
              <a:t>.</a:t>
            </a:r>
          </a:p>
          <a:p>
            <a:pPr marL="546100" indent="0">
              <a:buClr>
                <a:srgbClr val="3C628F"/>
              </a:buClr>
              <a:buNone/>
            </a:pPr>
            <a:r>
              <a:rPr lang="en-US" sz="1800" dirty="0" smtClean="0">
                <a:solidFill>
                  <a:schemeClr val="tx1">
                    <a:lumMod val="75000"/>
                    <a:lumOff val="25000"/>
                  </a:schemeClr>
                </a:solidFill>
              </a:rPr>
              <a:t>This </a:t>
            </a:r>
            <a:r>
              <a:rPr lang="en-US" sz="1800" dirty="0">
                <a:solidFill>
                  <a:schemeClr val="tx1">
                    <a:lumMod val="75000"/>
                    <a:lumOff val="25000"/>
                  </a:schemeClr>
                </a:solidFill>
              </a:rPr>
              <a:t>corresponds to the construction costs of ONLY about </a:t>
            </a:r>
            <a:r>
              <a:rPr lang="en-US" sz="1800" b="1" dirty="0">
                <a:solidFill>
                  <a:schemeClr val="tx1">
                    <a:lumMod val="75000"/>
                    <a:lumOff val="25000"/>
                  </a:schemeClr>
                </a:solidFill>
              </a:rPr>
              <a:t>50 road </a:t>
            </a:r>
            <a:r>
              <a:rPr lang="en-US" sz="1800" b="1" dirty="0" err="1" smtClean="0">
                <a:solidFill>
                  <a:schemeClr val="tx1">
                    <a:lumMod val="75000"/>
                    <a:lumOff val="25000"/>
                  </a:schemeClr>
                </a:solidFill>
              </a:rPr>
              <a:t>kilometres</a:t>
            </a:r>
            <a:r>
              <a:rPr lang="en-US" sz="1800" dirty="0" smtClean="0">
                <a:solidFill>
                  <a:schemeClr val="tx1">
                    <a:lumMod val="75000"/>
                    <a:lumOff val="25000"/>
                  </a:schemeClr>
                </a:solidFill>
              </a:rPr>
              <a:t>.</a:t>
            </a:r>
            <a:endParaRPr lang="de-AT" sz="1800" b="1" dirty="0">
              <a:solidFill>
                <a:schemeClr val="tx1">
                  <a:lumMod val="75000"/>
                  <a:lumOff val="25000"/>
                </a:schemeClr>
              </a:solidFill>
            </a:endParaRPr>
          </a:p>
        </p:txBody>
      </p:sp>
      <p:sp>
        <p:nvSpPr>
          <p:cNvPr id="18" name="Content Placeholder 2"/>
          <p:cNvSpPr txBox="1">
            <a:spLocks/>
          </p:cNvSpPr>
          <p:nvPr/>
        </p:nvSpPr>
        <p:spPr>
          <a:xfrm>
            <a:off x="352529" y="4754381"/>
            <a:ext cx="3744416" cy="1747964"/>
          </a:xfrm>
          <a:prstGeom prst="rect">
            <a:avLst/>
          </a:prstGeom>
          <a:ln w="19050">
            <a:solidFill>
              <a:schemeClr val="tx1">
                <a:lumMod val="75000"/>
                <a:lumOff val="25000"/>
              </a:schemeClr>
            </a:solidFill>
          </a:ln>
        </p:spPr>
        <p:txBody>
          <a:bodyPr vert="horz" lIns="91440" tIns="45720" rIns="91440" bIns="45720" rtlCol="0" anchor="ctr">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6100" indent="0">
              <a:buClr>
                <a:srgbClr val="3C628F"/>
              </a:buClr>
              <a:buNone/>
            </a:pPr>
            <a:r>
              <a:rPr lang="en-US" sz="1800" spc="60" dirty="0">
                <a:solidFill>
                  <a:schemeClr val="tx1">
                    <a:lumMod val="75000"/>
                    <a:lumOff val="25000"/>
                  </a:schemeClr>
                </a:solidFill>
              </a:rPr>
              <a:t>An inland waterway vessel can transport </a:t>
            </a:r>
            <a:r>
              <a:rPr lang="en-US" sz="1800" b="1" spc="60" dirty="0">
                <a:solidFill>
                  <a:schemeClr val="tx1">
                    <a:lumMod val="75000"/>
                    <a:lumOff val="25000"/>
                  </a:schemeClr>
                </a:solidFill>
              </a:rPr>
              <a:t>one </a:t>
            </a:r>
            <a:r>
              <a:rPr lang="en-US" sz="1800" b="1" spc="60" dirty="0" err="1">
                <a:solidFill>
                  <a:schemeClr val="tx1">
                    <a:lumMod val="75000"/>
                    <a:lumOff val="25000"/>
                  </a:schemeClr>
                </a:solidFill>
              </a:rPr>
              <a:t>tonne</a:t>
            </a:r>
            <a:r>
              <a:rPr lang="en-US" sz="1800" b="1" spc="60" dirty="0">
                <a:solidFill>
                  <a:schemeClr val="tx1">
                    <a:lumMod val="75000"/>
                    <a:lumOff val="25000"/>
                  </a:schemeClr>
                </a:solidFill>
              </a:rPr>
              <a:t> </a:t>
            </a:r>
            <a:r>
              <a:rPr lang="en-US" sz="1800" spc="60" dirty="0">
                <a:solidFill>
                  <a:schemeClr val="tx1">
                    <a:lumMod val="75000"/>
                    <a:lumOff val="25000"/>
                  </a:schemeClr>
                </a:solidFill>
              </a:rPr>
              <a:t>of cargo </a:t>
            </a:r>
            <a:r>
              <a:rPr lang="en-US" sz="1800" spc="60" dirty="0" smtClean="0">
                <a:solidFill>
                  <a:schemeClr val="tx1">
                    <a:lumMod val="75000"/>
                    <a:lumOff val="25000"/>
                  </a:schemeClr>
                </a:solidFill>
              </a:rPr>
              <a:t>- almost </a:t>
            </a:r>
            <a:r>
              <a:rPr lang="en-US" sz="1800" b="1" spc="60" dirty="0">
                <a:solidFill>
                  <a:schemeClr val="tx1">
                    <a:lumMod val="75000"/>
                    <a:lumOff val="25000"/>
                  </a:schemeClr>
                </a:solidFill>
              </a:rPr>
              <a:t>four times </a:t>
            </a:r>
            <a:r>
              <a:rPr lang="en-US" sz="1800" spc="60" dirty="0">
                <a:solidFill>
                  <a:schemeClr val="tx1">
                    <a:lumMod val="75000"/>
                    <a:lumOff val="25000"/>
                  </a:schemeClr>
                </a:solidFill>
              </a:rPr>
              <a:t>as far as a lorry with the same energy consumption.</a:t>
            </a:r>
            <a:endParaRPr lang="de-AT" sz="1800" dirty="0">
              <a:solidFill>
                <a:schemeClr val="tx1">
                  <a:lumMod val="75000"/>
                  <a:lumOff val="25000"/>
                </a:schemeClr>
              </a:solidFill>
            </a:endParaRPr>
          </a:p>
        </p:txBody>
      </p:sp>
    </p:spTree>
    <p:extLst>
      <p:ext uri="{BB962C8B-B14F-4D97-AF65-F5344CB8AC3E}">
        <p14:creationId xmlns:p14="http://schemas.microsoft.com/office/powerpoint/2010/main" val="2428351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Din</a:t>
            </a:r>
            <a:br>
              <a:rPr lang="de-DE" b="1" dirty="0" smtClean="0">
                <a:solidFill>
                  <a:schemeClr val="tx1">
                    <a:lumMod val="75000"/>
                    <a:lumOff val="25000"/>
                  </a:schemeClr>
                </a:solidFill>
              </a:rPr>
            </a:br>
            <a:r>
              <a:rPr lang="de-DE" sz="2000" dirty="0" err="1" smtClean="0">
                <a:solidFill>
                  <a:schemeClr val="tx1">
                    <a:lumMod val="75000"/>
                    <a:lumOff val="25000"/>
                  </a:schemeClr>
                </a:solidFill>
              </a:rPr>
              <a:t>Ecological</a:t>
            </a:r>
            <a:r>
              <a:rPr lang="de-DE" sz="2000" dirty="0" smtClean="0">
                <a:solidFill>
                  <a:schemeClr val="tx1">
                    <a:lumMod val="75000"/>
                    <a:lumOff val="25000"/>
                  </a:schemeClr>
                </a:solidFill>
              </a:rPr>
              <a:t> </a:t>
            </a:r>
            <a:r>
              <a:rPr lang="de-DE" sz="2000" dirty="0" err="1" smtClean="0">
                <a:solidFill>
                  <a:schemeClr val="tx1">
                    <a:lumMod val="75000"/>
                    <a:lumOff val="25000"/>
                  </a:schemeClr>
                </a:solidFill>
              </a:rPr>
              <a:t>influences</a:t>
            </a:r>
            <a:endParaRPr lang="en-GB" sz="2000" dirty="0">
              <a:solidFill>
                <a:schemeClr val="tx1">
                  <a:lumMod val="75000"/>
                  <a:lumOff val="25000"/>
                </a:schemeClr>
              </a:solidFill>
            </a:endParaRPr>
          </a:p>
        </p:txBody>
      </p:sp>
      <p:sp>
        <p:nvSpPr>
          <p:cNvPr id="3" name="Inhaltsplatzhalter 2"/>
          <p:cNvSpPr>
            <a:spLocks noGrp="1"/>
          </p:cNvSpPr>
          <p:nvPr>
            <p:ph idx="1"/>
          </p:nvPr>
        </p:nvSpPr>
        <p:spPr>
          <a:xfrm>
            <a:off x="467544" y="1700808"/>
            <a:ext cx="4104456" cy="4776192"/>
          </a:xfrm>
        </p:spPr>
        <p:txBody>
          <a:bodyPr>
            <a:normAutofit/>
          </a:bodyPr>
          <a:lstStyle/>
          <a:p>
            <a:pPr marL="0" indent="0">
              <a:buNone/>
            </a:pPr>
            <a:r>
              <a:rPr lang="de-DE" b="1" dirty="0" smtClean="0"/>
              <a:t>Din</a:t>
            </a:r>
          </a:p>
          <a:p>
            <a:pPr>
              <a:lnSpc>
                <a:spcPct val="110000"/>
              </a:lnSpc>
            </a:pPr>
            <a:r>
              <a:rPr lang="en-US" sz="1800" dirty="0"/>
              <a:t>Noise pollution mainly due to road </a:t>
            </a:r>
            <a:r>
              <a:rPr lang="de-DE" sz="1800" dirty="0">
                <a:sym typeface="Wingdings" panose="05000000000000000000" pitchFamily="2" charset="2"/>
              </a:rPr>
              <a:t></a:t>
            </a:r>
            <a:r>
              <a:rPr lang="en-US" sz="1800" dirty="0" smtClean="0"/>
              <a:t>network </a:t>
            </a:r>
            <a:r>
              <a:rPr lang="en-US" sz="1800" dirty="0"/>
              <a:t>density compared to rail and </a:t>
            </a:r>
            <a:r>
              <a:rPr lang="en-US" sz="1800" dirty="0" smtClean="0"/>
              <a:t>waterways</a:t>
            </a:r>
            <a:endParaRPr lang="de-DE" sz="1800" dirty="0" smtClean="0">
              <a:sym typeface="Wingdings" panose="05000000000000000000" pitchFamily="2" charset="2"/>
            </a:endParaRPr>
          </a:p>
          <a:p>
            <a:pPr>
              <a:lnSpc>
                <a:spcPct val="150000"/>
              </a:lnSpc>
            </a:pPr>
            <a:r>
              <a:rPr lang="de-DE" sz="1800" dirty="0" err="1" smtClean="0"/>
              <a:t>Railway</a:t>
            </a:r>
            <a:r>
              <a:rPr lang="de-DE" sz="1800" dirty="0" smtClean="0"/>
              <a:t> </a:t>
            </a:r>
            <a:r>
              <a:rPr lang="de-DE" sz="1800" dirty="0" err="1" smtClean="0"/>
              <a:t>noise</a:t>
            </a:r>
            <a:r>
              <a:rPr lang="de-DE" sz="1800" dirty="0" smtClean="0"/>
              <a:t> in </a:t>
            </a:r>
            <a:r>
              <a:rPr lang="de-DE" sz="1800" dirty="0" err="1" smtClean="0"/>
              <a:t>certain</a:t>
            </a:r>
            <a:r>
              <a:rPr lang="de-DE" sz="1800" dirty="0" smtClean="0"/>
              <a:t> </a:t>
            </a:r>
            <a:r>
              <a:rPr lang="de-DE" sz="1800" dirty="0" err="1" smtClean="0"/>
              <a:t>areas</a:t>
            </a:r>
            <a:endParaRPr lang="de-DE" sz="1800" dirty="0" smtClean="0"/>
          </a:p>
          <a:p>
            <a:pPr>
              <a:lnSpc>
                <a:spcPct val="150000"/>
              </a:lnSpc>
            </a:pPr>
            <a:r>
              <a:rPr lang="de-DE" sz="1800" dirty="0" err="1" smtClean="0"/>
              <a:t>Subjective</a:t>
            </a:r>
            <a:r>
              <a:rPr lang="de-DE" sz="1800" dirty="0" smtClean="0"/>
              <a:t> </a:t>
            </a:r>
            <a:r>
              <a:rPr lang="de-DE" sz="1800" dirty="0" err="1" smtClean="0"/>
              <a:t>perception</a:t>
            </a:r>
            <a:endParaRPr lang="de-DE" sz="1800" dirty="0" smtClean="0"/>
          </a:p>
          <a:p>
            <a:pPr>
              <a:lnSpc>
                <a:spcPct val="150000"/>
              </a:lnSpc>
            </a:pPr>
            <a:r>
              <a:rPr lang="de-DE" sz="1800" dirty="0" err="1" smtClean="0"/>
              <a:t>Hardly</a:t>
            </a:r>
            <a:r>
              <a:rPr lang="de-DE" sz="1800" dirty="0" smtClean="0"/>
              <a:t> </a:t>
            </a:r>
            <a:r>
              <a:rPr lang="de-DE" sz="1800" dirty="0" err="1" smtClean="0"/>
              <a:t>any</a:t>
            </a:r>
            <a:r>
              <a:rPr lang="de-DE" sz="1800" dirty="0" smtClean="0"/>
              <a:t> </a:t>
            </a:r>
            <a:r>
              <a:rPr lang="de-DE" sz="1800" dirty="0" err="1" smtClean="0"/>
              <a:t>noise</a:t>
            </a:r>
            <a:r>
              <a:rPr lang="de-DE" sz="1800" dirty="0" smtClean="0"/>
              <a:t> </a:t>
            </a:r>
            <a:r>
              <a:rPr lang="de-DE" sz="1800" dirty="0" err="1" smtClean="0"/>
              <a:t>pollution</a:t>
            </a:r>
            <a:r>
              <a:rPr lang="de-DE" sz="1800" dirty="0" smtClean="0"/>
              <a:t> due </a:t>
            </a:r>
            <a:r>
              <a:rPr lang="de-DE" sz="1800" dirty="0" err="1" smtClean="0"/>
              <a:t>to</a:t>
            </a:r>
            <a:r>
              <a:rPr lang="de-DE" sz="1800" dirty="0" smtClean="0"/>
              <a:t> </a:t>
            </a:r>
            <a:r>
              <a:rPr lang="de-DE" sz="1800" dirty="0" err="1" smtClean="0"/>
              <a:t>waterway</a:t>
            </a:r>
            <a:endParaRPr lang="de-DE" sz="1800" dirty="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15</a:t>
            </a:fld>
            <a:endParaRPr lang="de-AT" dirty="0">
              <a:solidFill>
                <a:prstClr val="white"/>
              </a:solidFill>
            </a:endParaRPr>
          </a:p>
        </p:txBody>
      </p:sp>
      <p:pic>
        <p:nvPicPr>
          <p:cNvPr id="17" name="Picture 2" descr="Europa, Karte, Western, Politischen, Umrissen"/>
          <p:cNvPicPr>
            <a:picLocks noChangeAspect="1" noChangeArrowheads="1"/>
          </p:cNvPicPr>
          <p:nvPr/>
        </p:nvPicPr>
        <p:blipFill rotWithShape="1">
          <a:blip r:embed="rId3">
            <a:extLst>
              <a:ext uri="{28A0092B-C50C-407E-A947-70E740481C1C}">
                <a14:useLocalDpi xmlns:a14="http://schemas.microsoft.com/office/drawing/2010/main" val="0"/>
              </a:ext>
            </a:extLst>
          </a:blip>
          <a:srcRect l="13027" t="41539" r="14515" b="14152"/>
          <a:stretch/>
        </p:blipFill>
        <p:spPr bwMode="auto">
          <a:xfrm>
            <a:off x="4377895" y="2636912"/>
            <a:ext cx="4638757" cy="3438377"/>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4"/>
          <p:cNvSpPr txBox="1"/>
          <p:nvPr/>
        </p:nvSpPr>
        <p:spPr>
          <a:xfrm>
            <a:off x="4516778" y="6075289"/>
            <a:ext cx="4509746" cy="230832"/>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900" dirty="0" smtClean="0"/>
              <a:t>Source: </a:t>
            </a:r>
            <a:r>
              <a:rPr lang="en-US" sz="900" dirty="0"/>
              <a:t>https://</a:t>
            </a:r>
            <a:r>
              <a:rPr lang="en-US" sz="900" dirty="0" smtClean="0"/>
              <a:t>pixabay.com/de/europa-karte-western-politischen-32847/c</a:t>
            </a:r>
            <a:endParaRPr lang="en-US" sz="900" dirty="0"/>
          </a:p>
        </p:txBody>
      </p:sp>
      <p:pic>
        <p:nvPicPr>
          <p:cNvPr id="19"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401500" y="3670796"/>
            <a:ext cx="740301" cy="24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553900" y="5013176"/>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845146" y="5357638"/>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6997546" y="4437112"/>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148064" y="3476490"/>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
          <p:cNvPicPr>
            <a:picLocks noChangeAspect="1" noChangeArrowheads="1"/>
          </p:cNvPicPr>
          <p:nvPr/>
        </p:nvPicPr>
        <p:blipFill>
          <a:blip r:embed="rId4">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411565" y="4437112"/>
            <a:ext cx="587901" cy="194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3"/>
          <p:cNvPicPr>
            <a:picLocks noChangeAspect="1" noChangeArrowheads="1"/>
          </p:cNvPicPr>
          <p:nvPr/>
        </p:nvPicPr>
        <p:blipFill>
          <a:blip r:embed="rId5">
            <a:clrChange>
              <a:clrFrom>
                <a:srgbClr val="FFFFFF"/>
              </a:clrFrom>
              <a:clrTo>
                <a:srgbClr val="FFFFFF">
                  <a:alpha val="0"/>
                </a:srgbClr>
              </a:clrTo>
            </a:clrChange>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5354471" y="4711101"/>
            <a:ext cx="785490" cy="2013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55190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solidFill>
                  <a:schemeClr val="tx1">
                    <a:lumMod val="75000"/>
                    <a:lumOff val="25000"/>
                  </a:schemeClr>
                </a:solidFill>
              </a:rPr>
              <a:t>Social</a:t>
            </a:r>
            <a:r>
              <a:rPr lang="de-DE" b="1" dirty="0" smtClean="0">
                <a:solidFill>
                  <a:schemeClr val="tx1">
                    <a:lumMod val="75000"/>
                    <a:lumOff val="25000"/>
                  </a:schemeClr>
                </a:solidFill>
              </a:rPr>
              <a:t> </a:t>
            </a:r>
            <a:r>
              <a:rPr lang="de-DE" b="1" dirty="0" err="1" smtClean="0">
                <a:solidFill>
                  <a:schemeClr val="tx1">
                    <a:lumMod val="75000"/>
                    <a:lumOff val="25000"/>
                  </a:schemeClr>
                </a:solidFill>
              </a:rPr>
              <a:t>Influences</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8291264" cy="4776192"/>
          </a:xfrm>
        </p:spPr>
        <p:txBody>
          <a:bodyPr>
            <a:normAutofit fontScale="92500" lnSpcReduction="10000"/>
          </a:bodyPr>
          <a:lstStyle/>
          <a:p>
            <a:pPr marL="0" indent="0">
              <a:buNone/>
            </a:pPr>
            <a:r>
              <a:rPr lang="de-DE" b="1" dirty="0" smtClean="0"/>
              <a:t>Traffic </a:t>
            </a:r>
            <a:r>
              <a:rPr lang="de-DE" b="1" dirty="0" err="1" smtClean="0"/>
              <a:t>Safety</a:t>
            </a:r>
            <a:endParaRPr lang="de-DE" b="1" dirty="0" smtClean="0"/>
          </a:p>
          <a:p>
            <a:r>
              <a:rPr lang="de-DE" sz="2000" dirty="0" smtClean="0"/>
              <a:t>Inland </a:t>
            </a:r>
            <a:r>
              <a:rPr lang="de-DE" sz="2000" dirty="0" err="1" smtClean="0"/>
              <a:t>waterway</a:t>
            </a:r>
            <a:r>
              <a:rPr lang="de-DE" sz="2000" dirty="0" smtClean="0"/>
              <a:t> </a:t>
            </a:r>
            <a:r>
              <a:rPr lang="de-DE" sz="2000" dirty="0" err="1" smtClean="0"/>
              <a:t>is</a:t>
            </a:r>
            <a:r>
              <a:rPr lang="de-DE" sz="2000" dirty="0" smtClean="0"/>
              <a:t> </a:t>
            </a:r>
            <a:r>
              <a:rPr lang="de-DE" sz="2000" dirty="0" err="1" smtClean="0"/>
              <a:t>safest</a:t>
            </a:r>
            <a:r>
              <a:rPr lang="de-DE" sz="2000" dirty="0" smtClean="0"/>
              <a:t> </a:t>
            </a:r>
            <a:r>
              <a:rPr lang="de-DE" sz="2000" dirty="0" err="1" smtClean="0"/>
              <a:t>compared</a:t>
            </a:r>
            <a:r>
              <a:rPr lang="de-DE" sz="2000" dirty="0" smtClean="0"/>
              <a:t> </a:t>
            </a:r>
            <a:r>
              <a:rPr lang="de-DE" sz="2000" dirty="0" err="1" smtClean="0"/>
              <a:t>to</a:t>
            </a:r>
            <a:r>
              <a:rPr lang="de-DE" sz="2000" dirty="0" smtClean="0"/>
              <a:t> </a:t>
            </a:r>
            <a:r>
              <a:rPr lang="de-DE" sz="2000" dirty="0" err="1" smtClean="0"/>
              <a:t>rail</a:t>
            </a:r>
            <a:r>
              <a:rPr lang="de-DE" sz="2000" dirty="0" smtClean="0"/>
              <a:t> </a:t>
            </a:r>
            <a:r>
              <a:rPr lang="de-DE" sz="2000" dirty="0" err="1" smtClean="0"/>
              <a:t>and</a:t>
            </a:r>
            <a:r>
              <a:rPr lang="de-DE" sz="2000" dirty="0" smtClean="0"/>
              <a:t> </a:t>
            </a:r>
            <a:r>
              <a:rPr lang="de-DE" sz="2000" dirty="0" err="1" smtClean="0"/>
              <a:t>truck</a:t>
            </a:r>
            <a:endParaRPr lang="de-DE" sz="2000" dirty="0" smtClean="0"/>
          </a:p>
          <a:p>
            <a:pPr lvl="1"/>
            <a:r>
              <a:rPr lang="de-DE" sz="1800" dirty="0" smtClean="0"/>
              <a:t>High </a:t>
            </a:r>
            <a:r>
              <a:rPr lang="de-DE" sz="1800" dirty="0" err="1" smtClean="0"/>
              <a:t>Safety</a:t>
            </a:r>
            <a:r>
              <a:rPr lang="de-DE" sz="1800" dirty="0" smtClean="0"/>
              <a:t> Standards</a:t>
            </a:r>
          </a:p>
          <a:p>
            <a:pPr lvl="1"/>
            <a:r>
              <a:rPr lang="de-DE" sz="1800" dirty="0" smtClean="0"/>
              <a:t>Low </a:t>
            </a:r>
            <a:r>
              <a:rPr lang="de-DE" sz="1800" dirty="0" err="1" smtClean="0"/>
              <a:t>ultrasound</a:t>
            </a:r>
            <a:r>
              <a:rPr lang="de-DE" sz="1800" dirty="0" smtClean="0"/>
              <a:t> </a:t>
            </a:r>
            <a:r>
              <a:rPr lang="de-DE" sz="1800" dirty="0" err="1" smtClean="0"/>
              <a:t>costs</a:t>
            </a:r>
            <a:endParaRPr lang="de-DE" sz="1800" dirty="0" smtClean="0"/>
          </a:p>
          <a:p>
            <a:pPr lvl="1"/>
            <a:r>
              <a:rPr lang="de-DE" sz="1800" dirty="0" smtClean="0"/>
              <a:t>80% </a:t>
            </a:r>
            <a:r>
              <a:rPr lang="de-DE" sz="1800" dirty="0" err="1" smtClean="0"/>
              <a:t>of</a:t>
            </a:r>
            <a:r>
              <a:rPr lang="de-DE" sz="1800" dirty="0" smtClean="0"/>
              <a:t> </a:t>
            </a:r>
            <a:r>
              <a:rPr lang="de-DE" sz="1800" dirty="0" err="1" smtClean="0"/>
              <a:t>transport</a:t>
            </a:r>
            <a:r>
              <a:rPr lang="de-DE" sz="1800" dirty="0" smtClean="0"/>
              <a:t> </a:t>
            </a:r>
            <a:r>
              <a:rPr lang="de-DE" sz="1800" dirty="0" err="1" smtClean="0"/>
              <a:t>of</a:t>
            </a:r>
            <a:r>
              <a:rPr lang="de-DE" sz="1800" dirty="0" smtClean="0"/>
              <a:t> </a:t>
            </a:r>
            <a:r>
              <a:rPr lang="de-DE" sz="1800" dirty="0" err="1" smtClean="0"/>
              <a:t>dangerous</a:t>
            </a:r>
            <a:r>
              <a:rPr lang="de-DE" sz="1800" dirty="0" smtClean="0"/>
              <a:t> </a:t>
            </a:r>
            <a:r>
              <a:rPr lang="de-DE" sz="1800" dirty="0" err="1" smtClean="0"/>
              <a:t>goods</a:t>
            </a:r>
            <a:r>
              <a:rPr lang="de-DE" sz="1800" dirty="0" smtClean="0"/>
              <a:t> in Europe </a:t>
            </a:r>
            <a:r>
              <a:rPr lang="de-DE" sz="1800" dirty="0" err="1" smtClean="0"/>
              <a:t>is</a:t>
            </a:r>
            <a:r>
              <a:rPr lang="de-DE" sz="1800" dirty="0" smtClean="0"/>
              <a:t> </a:t>
            </a:r>
            <a:r>
              <a:rPr lang="de-DE" sz="1800" dirty="0" err="1" smtClean="0"/>
              <a:t>carried</a:t>
            </a:r>
            <a:r>
              <a:rPr lang="de-DE" sz="1800" dirty="0" smtClean="0"/>
              <a:t> out </a:t>
            </a:r>
            <a:r>
              <a:rPr lang="de-DE" sz="1800" dirty="0" err="1" smtClean="0"/>
              <a:t>by</a:t>
            </a:r>
            <a:r>
              <a:rPr lang="de-DE" sz="1800" dirty="0" smtClean="0"/>
              <a:t> </a:t>
            </a:r>
            <a:r>
              <a:rPr lang="de-DE" sz="1800" dirty="0" err="1" smtClean="0"/>
              <a:t>inland</a:t>
            </a:r>
            <a:r>
              <a:rPr lang="de-DE" sz="1800" dirty="0" smtClean="0"/>
              <a:t> </a:t>
            </a:r>
            <a:r>
              <a:rPr lang="de-DE" sz="1800" dirty="0" err="1" smtClean="0"/>
              <a:t>waterway</a:t>
            </a:r>
            <a:r>
              <a:rPr lang="de-DE" sz="1800" dirty="0" smtClean="0"/>
              <a:t> </a:t>
            </a:r>
            <a:r>
              <a:rPr lang="de-DE" sz="1800" dirty="0" err="1" smtClean="0"/>
              <a:t>vessel</a:t>
            </a:r>
            <a:endParaRPr lang="de-DE" sz="1800" dirty="0" smtClean="0"/>
          </a:p>
          <a:p>
            <a:pPr lvl="1"/>
            <a:endParaRPr lang="de-DE" dirty="0"/>
          </a:p>
          <a:p>
            <a:pPr marL="0" indent="0">
              <a:buNone/>
            </a:pPr>
            <a:r>
              <a:rPr lang="de-DE" b="1" dirty="0" smtClean="0"/>
              <a:t>Working </a:t>
            </a:r>
            <a:r>
              <a:rPr lang="de-DE" b="1" dirty="0" err="1" smtClean="0"/>
              <a:t>conditions</a:t>
            </a:r>
            <a:endParaRPr lang="de-DE" b="1" dirty="0" smtClean="0"/>
          </a:p>
          <a:p>
            <a:r>
              <a:rPr lang="de-DE" sz="2000" dirty="0"/>
              <a:t>Inland </a:t>
            </a:r>
            <a:r>
              <a:rPr lang="de-DE" sz="2000" dirty="0" err="1"/>
              <a:t>waterway</a:t>
            </a:r>
            <a:r>
              <a:rPr lang="de-DE" sz="2000" dirty="0"/>
              <a:t> </a:t>
            </a:r>
            <a:r>
              <a:rPr lang="de-DE" sz="2000" dirty="0" err="1"/>
              <a:t>vessel</a:t>
            </a:r>
            <a:r>
              <a:rPr lang="de-DE" sz="2000" dirty="0"/>
              <a:t>: </a:t>
            </a:r>
            <a:r>
              <a:rPr lang="de-DE" sz="2000" dirty="0" err="1"/>
              <a:t>long</a:t>
            </a:r>
            <a:r>
              <a:rPr lang="de-DE" sz="2000" dirty="0"/>
              <a:t> </a:t>
            </a:r>
            <a:r>
              <a:rPr lang="de-DE" sz="2000" dirty="0" err="1"/>
              <a:t>stays</a:t>
            </a:r>
            <a:r>
              <a:rPr lang="de-DE" sz="2000" dirty="0"/>
              <a:t> on </a:t>
            </a:r>
            <a:r>
              <a:rPr lang="de-DE" sz="2000" dirty="0" err="1"/>
              <a:t>vessel</a:t>
            </a:r>
            <a:r>
              <a:rPr lang="de-DE" sz="2000" dirty="0"/>
              <a:t> </a:t>
            </a:r>
            <a:r>
              <a:rPr lang="de-DE" sz="2000" dirty="0" smtClean="0">
                <a:sym typeface="Wingdings" panose="05000000000000000000" pitchFamily="2" charset="2"/>
              </a:rPr>
              <a:t> </a:t>
            </a:r>
            <a:r>
              <a:rPr lang="de-DE" sz="2000" dirty="0" err="1" smtClean="0">
                <a:sym typeface="Wingdings" panose="05000000000000000000" pitchFamily="2" charset="2"/>
              </a:rPr>
              <a:t>long</a:t>
            </a:r>
            <a:r>
              <a:rPr lang="de-DE" sz="2000" dirty="0" smtClean="0">
                <a:sym typeface="Wingdings" panose="05000000000000000000" pitchFamily="2" charset="2"/>
              </a:rPr>
              <a:t> </a:t>
            </a:r>
            <a:r>
              <a:rPr lang="de-DE" sz="2000" dirty="0" err="1" smtClean="0">
                <a:sym typeface="Wingdings" panose="05000000000000000000" pitchFamily="2" charset="2"/>
              </a:rPr>
              <a:t>working</a:t>
            </a:r>
            <a:r>
              <a:rPr lang="de-DE" sz="2000" dirty="0" smtClean="0">
                <a:sym typeface="Wingdings" panose="05000000000000000000" pitchFamily="2" charset="2"/>
              </a:rPr>
              <a:t> </a:t>
            </a:r>
            <a:r>
              <a:rPr lang="de-DE" sz="2000" dirty="0" err="1" smtClean="0">
                <a:sym typeface="Wingdings" panose="05000000000000000000" pitchFamily="2" charset="2"/>
              </a:rPr>
              <a:t>hours</a:t>
            </a:r>
            <a:endParaRPr lang="de-DE" sz="2000" dirty="0" smtClean="0">
              <a:sym typeface="Wingdings" panose="05000000000000000000" pitchFamily="2" charset="2"/>
            </a:endParaRPr>
          </a:p>
          <a:p>
            <a:r>
              <a:rPr lang="de-DE" sz="2000" dirty="0" err="1" smtClean="0">
                <a:sym typeface="Wingdings" panose="05000000000000000000" pitchFamily="2" charset="2"/>
              </a:rPr>
              <a:t>Rail</a:t>
            </a:r>
            <a:r>
              <a:rPr lang="de-DE" sz="2000" dirty="0" smtClean="0">
                <a:sym typeface="Wingdings" panose="05000000000000000000" pitchFamily="2" charset="2"/>
              </a:rPr>
              <a:t>: </a:t>
            </a:r>
          </a:p>
          <a:p>
            <a:pPr lvl="1"/>
            <a:r>
              <a:rPr lang="de-DE" sz="1600" dirty="0" err="1" smtClean="0">
                <a:sym typeface="Wingdings" panose="05000000000000000000" pitchFamily="2" charset="2"/>
              </a:rPr>
              <a:t>Shift</a:t>
            </a:r>
            <a:r>
              <a:rPr lang="de-DE" sz="1600" dirty="0" smtClean="0">
                <a:sym typeface="Wingdings" panose="05000000000000000000" pitchFamily="2" charset="2"/>
              </a:rPr>
              <a:t> </a:t>
            </a:r>
            <a:r>
              <a:rPr lang="de-DE" sz="1600" dirty="0" err="1" smtClean="0">
                <a:sym typeface="Wingdings" panose="05000000000000000000" pitchFamily="2" charset="2"/>
              </a:rPr>
              <a:t>operation</a:t>
            </a:r>
            <a:r>
              <a:rPr lang="de-DE" sz="1600" dirty="0" smtClean="0">
                <a:sym typeface="Wingdings" panose="05000000000000000000" pitchFamily="2" charset="2"/>
              </a:rPr>
              <a:t>  </a:t>
            </a:r>
            <a:r>
              <a:rPr lang="de-DE" sz="1600" dirty="0" err="1" smtClean="0">
                <a:sym typeface="Wingdings" panose="05000000000000000000" pitchFamily="2" charset="2"/>
              </a:rPr>
              <a:t>regulated</a:t>
            </a:r>
            <a:r>
              <a:rPr lang="de-DE" sz="1600" dirty="0" smtClean="0">
                <a:sym typeface="Wingdings" panose="05000000000000000000" pitchFamily="2" charset="2"/>
              </a:rPr>
              <a:t> </a:t>
            </a:r>
            <a:r>
              <a:rPr lang="de-DE" sz="1600" dirty="0" err="1" smtClean="0">
                <a:sym typeface="Wingdings" panose="05000000000000000000" pitchFamily="2" charset="2"/>
              </a:rPr>
              <a:t>working</a:t>
            </a:r>
            <a:r>
              <a:rPr lang="de-DE" sz="1600" dirty="0" smtClean="0">
                <a:sym typeface="Wingdings" panose="05000000000000000000" pitchFamily="2" charset="2"/>
              </a:rPr>
              <a:t> </a:t>
            </a:r>
            <a:r>
              <a:rPr lang="de-DE" sz="1600" dirty="0" err="1" smtClean="0">
                <a:sym typeface="Wingdings" panose="05000000000000000000" pitchFamily="2" charset="2"/>
              </a:rPr>
              <a:t>hours</a:t>
            </a:r>
            <a:r>
              <a:rPr lang="de-DE" sz="1600" dirty="0" smtClean="0">
                <a:sym typeface="Wingdings" panose="05000000000000000000" pitchFamily="2" charset="2"/>
              </a:rPr>
              <a:t> </a:t>
            </a:r>
          </a:p>
          <a:p>
            <a:pPr lvl="1"/>
            <a:r>
              <a:rPr lang="de-DE" sz="1600" dirty="0" err="1" smtClean="0">
                <a:sym typeface="Wingdings" panose="05000000000000000000" pitchFamily="2" charset="2"/>
              </a:rPr>
              <a:t>Persons</a:t>
            </a:r>
            <a:r>
              <a:rPr lang="de-DE" sz="1600" dirty="0" smtClean="0">
                <a:sym typeface="Wingdings" panose="05000000000000000000" pitchFamily="2" charset="2"/>
              </a:rPr>
              <a:t> </a:t>
            </a:r>
            <a:r>
              <a:rPr lang="de-DE" sz="1600" dirty="0" err="1" smtClean="0">
                <a:sym typeface="Wingdings" panose="05000000000000000000" pitchFamily="2" charset="2"/>
              </a:rPr>
              <a:t>primarily</a:t>
            </a:r>
            <a:r>
              <a:rPr lang="de-DE" sz="1600" dirty="0" smtClean="0">
                <a:sym typeface="Wingdings" panose="05000000000000000000" pitchFamily="2" charset="2"/>
              </a:rPr>
              <a:t> in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afternoon</a:t>
            </a:r>
            <a:r>
              <a:rPr lang="de-DE" sz="1600" dirty="0" smtClean="0">
                <a:sym typeface="Wingdings" panose="05000000000000000000" pitchFamily="2" charset="2"/>
              </a:rPr>
              <a:t>  </a:t>
            </a:r>
            <a:r>
              <a:rPr lang="de-DE" sz="1600" dirty="0" err="1" smtClean="0">
                <a:sym typeface="Wingdings" panose="05000000000000000000" pitchFamily="2" charset="2"/>
              </a:rPr>
              <a:t>night</a:t>
            </a:r>
            <a:r>
              <a:rPr lang="de-DE" sz="1600" dirty="0" smtClean="0">
                <a:sym typeface="Wingdings" panose="05000000000000000000" pitchFamily="2" charset="2"/>
              </a:rPr>
              <a:t> </a:t>
            </a:r>
            <a:r>
              <a:rPr lang="de-DE" sz="1600" dirty="0" err="1" smtClean="0">
                <a:sym typeface="Wingdings" panose="05000000000000000000" pitchFamily="2" charset="2"/>
              </a:rPr>
              <a:t>work</a:t>
            </a:r>
            <a:endParaRPr lang="de-DE" sz="1600" dirty="0" smtClean="0">
              <a:sym typeface="Wingdings" panose="05000000000000000000" pitchFamily="2" charset="2"/>
            </a:endParaRPr>
          </a:p>
          <a:p>
            <a:r>
              <a:rPr lang="de-DE" sz="2000" dirty="0" smtClean="0">
                <a:sym typeface="Wingdings" panose="05000000000000000000" pitchFamily="2" charset="2"/>
              </a:rPr>
              <a:t>Truck: </a:t>
            </a:r>
          </a:p>
          <a:p>
            <a:pPr lvl="1"/>
            <a:r>
              <a:rPr lang="de-DE" sz="1600" dirty="0" smtClean="0">
                <a:sym typeface="Wingdings" panose="05000000000000000000" pitchFamily="2" charset="2"/>
              </a:rPr>
              <a:t>Long </a:t>
            </a:r>
            <a:r>
              <a:rPr lang="de-DE" sz="1600" dirty="0" err="1" smtClean="0">
                <a:sym typeface="Wingdings" panose="05000000000000000000" pitchFamily="2" charset="2"/>
              </a:rPr>
              <a:t>and</a:t>
            </a:r>
            <a:r>
              <a:rPr lang="de-DE" sz="1600" dirty="0" smtClean="0">
                <a:sym typeface="Wingdings" panose="05000000000000000000" pitchFamily="2" charset="2"/>
              </a:rPr>
              <a:t> </a:t>
            </a:r>
            <a:r>
              <a:rPr lang="de-DE" sz="1600" dirty="0" err="1" smtClean="0">
                <a:sym typeface="Wingdings" panose="05000000000000000000" pitchFamily="2" charset="2"/>
              </a:rPr>
              <a:t>irregular</a:t>
            </a:r>
            <a:r>
              <a:rPr lang="de-DE" sz="1600" dirty="0" smtClean="0">
                <a:sym typeface="Wingdings" panose="05000000000000000000" pitchFamily="2" charset="2"/>
              </a:rPr>
              <a:t> </a:t>
            </a:r>
            <a:r>
              <a:rPr lang="de-DE" sz="1600" dirty="0" err="1" smtClean="0">
                <a:sym typeface="Wingdings" panose="05000000000000000000" pitchFamily="2" charset="2"/>
              </a:rPr>
              <a:t>working</a:t>
            </a:r>
            <a:r>
              <a:rPr lang="de-DE" sz="1600" dirty="0" smtClean="0">
                <a:sym typeface="Wingdings" panose="05000000000000000000" pitchFamily="2" charset="2"/>
              </a:rPr>
              <a:t> </a:t>
            </a:r>
            <a:r>
              <a:rPr lang="de-DE" sz="1600" dirty="0" err="1" smtClean="0">
                <a:sym typeface="Wingdings" panose="05000000000000000000" pitchFamily="2" charset="2"/>
              </a:rPr>
              <a:t>hours</a:t>
            </a:r>
            <a:endParaRPr lang="de-DE" sz="1600" dirty="0" smtClean="0">
              <a:sym typeface="Wingdings" panose="05000000000000000000" pitchFamily="2" charset="2"/>
            </a:endParaRPr>
          </a:p>
          <a:p>
            <a:pPr lvl="1"/>
            <a:r>
              <a:rPr lang="de-DE" sz="1600" dirty="0" smtClean="0">
                <a:sym typeface="Wingdings" panose="05000000000000000000" pitchFamily="2" charset="2"/>
              </a:rPr>
              <a:t>Deadline </a:t>
            </a:r>
            <a:r>
              <a:rPr lang="de-DE" sz="1600" dirty="0" err="1" smtClean="0">
                <a:sym typeface="Wingdings" panose="05000000000000000000" pitchFamily="2" charset="2"/>
              </a:rPr>
              <a:t>and</a:t>
            </a:r>
            <a:r>
              <a:rPr lang="de-DE" sz="1600" dirty="0" smtClean="0">
                <a:sym typeface="Wingdings" panose="05000000000000000000" pitchFamily="2" charset="2"/>
              </a:rPr>
              <a:t> time </a:t>
            </a:r>
            <a:r>
              <a:rPr lang="de-DE" sz="1600" dirty="0" err="1" smtClean="0">
                <a:sym typeface="Wingdings" panose="05000000000000000000" pitchFamily="2" charset="2"/>
              </a:rPr>
              <a:t>pressure</a:t>
            </a:r>
            <a:r>
              <a:rPr lang="de-DE" sz="1600" dirty="0" smtClean="0">
                <a:sym typeface="Wingdings" panose="05000000000000000000" pitchFamily="2" charset="2"/>
              </a:rPr>
              <a:t> Non-</a:t>
            </a:r>
            <a:r>
              <a:rPr lang="de-DE" sz="1600" dirty="0" err="1" smtClean="0">
                <a:sym typeface="Wingdings" panose="05000000000000000000" pitchFamily="2" charset="2"/>
              </a:rPr>
              <a:t>compliance</a:t>
            </a:r>
            <a:r>
              <a:rPr lang="de-DE" sz="1600" dirty="0" smtClean="0">
                <a:sym typeface="Wingdings" panose="05000000000000000000" pitchFamily="2" charset="2"/>
              </a:rPr>
              <a:t> </a:t>
            </a:r>
            <a:r>
              <a:rPr lang="de-DE" sz="1600" dirty="0" err="1" smtClean="0">
                <a:sym typeface="Wingdings" panose="05000000000000000000" pitchFamily="2" charset="2"/>
              </a:rPr>
              <a:t>with</a:t>
            </a:r>
            <a:r>
              <a:rPr lang="de-DE" sz="1600" dirty="0" smtClean="0">
                <a:sym typeface="Wingdings" panose="05000000000000000000" pitchFamily="2" charset="2"/>
              </a:rPr>
              <a:t> </a:t>
            </a:r>
            <a:r>
              <a:rPr lang="de-DE" sz="1600" dirty="0" err="1" smtClean="0">
                <a:sym typeface="Wingdings" panose="05000000000000000000" pitchFamily="2" charset="2"/>
              </a:rPr>
              <a:t>driving</a:t>
            </a:r>
            <a:r>
              <a:rPr lang="de-DE" sz="1600" dirty="0" smtClean="0">
                <a:sym typeface="Wingdings" panose="05000000000000000000" pitchFamily="2" charset="2"/>
              </a:rPr>
              <a:t> </a:t>
            </a:r>
            <a:r>
              <a:rPr lang="de-DE" sz="1600" dirty="0" err="1" smtClean="0">
                <a:sym typeface="Wingdings" panose="05000000000000000000" pitchFamily="2" charset="2"/>
              </a:rPr>
              <a:t>and</a:t>
            </a:r>
            <a:r>
              <a:rPr lang="de-DE" sz="1600" dirty="0" smtClean="0">
                <a:sym typeface="Wingdings" panose="05000000000000000000" pitchFamily="2" charset="2"/>
              </a:rPr>
              <a:t> </a:t>
            </a:r>
            <a:r>
              <a:rPr lang="de-DE" sz="1600" dirty="0" err="1" smtClean="0">
                <a:sym typeface="Wingdings" panose="05000000000000000000" pitchFamily="2" charset="2"/>
              </a:rPr>
              <a:t>rest</a:t>
            </a:r>
            <a:r>
              <a:rPr lang="de-DE" sz="1600" dirty="0" smtClean="0">
                <a:sym typeface="Wingdings" panose="05000000000000000000" pitchFamily="2" charset="2"/>
              </a:rPr>
              <a:t> </a:t>
            </a:r>
            <a:r>
              <a:rPr lang="de-DE" sz="1600" dirty="0" err="1" smtClean="0">
                <a:sym typeface="Wingdings" panose="05000000000000000000" pitchFamily="2" charset="2"/>
              </a:rPr>
              <a:t>periods</a:t>
            </a:r>
            <a:endParaRPr lang="de-DE" sz="1600" dirty="0" smtClean="0">
              <a:sym typeface="Wingdings" panose="05000000000000000000" pitchFamily="2" charset="2"/>
            </a:endParaRPr>
          </a:p>
          <a:p>
            <a:pPr lvl="1"/>
            <a:r>
              <a:rPr lang="de-DE" sz="1600" dirty="0" smtClean="0">
                <a:sym typeface="Wingdings" panose="05000000000000000000" pitchFamily="2" charset="2"/>
              </a:rPr>
              <a:t>Long </a:t>
            </a:r>
            <a:r>
              <a:rPr lang="de-DE" sz="1600" dirty="0" err="1" smtClean="0">
                <a:sym typeface="Wingdings" panose="05000000000000000000" pitchFamily="2" charset="2"/>
              </a:rPr>
              <a:t>distance</a:t>
            </a:r>
            <a:r>
              <a:rPr lang="de-DE" sz="1600" dirty="0" smtClean="0">
                <a:sym typeface="Wingdings" panose="05000000000000000000" pitchFamily="2" charset="2"/>
              </a:rPr>
              <a:t> </a:t>
            </a:r>
            <a:r>
              <a:rPr lang="de-DE" sz="1600" dirty="0" err="1" smtClean="0">
                <a:sym typeface="Wingdings" panose="05000000000000000000" pitchFamily="2" charset="2"/>
              </a:rPr>
              <a:t>transport</a:t>
            </a:r>
            <a:r>
              <a:rPr lang="de-DE" sz="1600" dirty="0" smtClean="0">
                <a:sym typeface="Wingdings" panose="05000000000000000000" pitchFamily="2" charset="2"/>
              </a:rPr>
              <a:t>: </a:t>
            </a:r>
            <a:r>
              <a:rPr lang="de-DE" sz="1600" dirty="0" err="1" smtClean="0">
                <a:sym typeface="Wingdings" panose="05000000000000000000" pitchFamily="2" charset="2"/>
              </a:rPr>
              <a:t>absence</a:t>
            </a:r>
            <a:r>
              <a:rPr lang="de-DE" sz="1600" dirty="0" smtClean="0">
                <a:sym typeface="Wingdings" panose="05000000000000000000" pitchFamily="2" charset="2"/>
              </a:rPr>
              <a:t> </a:t>
            </a:r>
            <a:r>
              <a:rPr lang="de-DE" sz="1600" dirty="0" err="1" smtClean="0">
                <a:sym typeface="Wingdings" panose="05000000000000000000" pitchFamily="2" charset="2"/>
              </a:rPr>
              <a:t>from</a:t>
            </a:r>
            <a:r>
              <a:rPr lang="de-DE" sz="1600" dirty="0" smtClean="0">
                <a:sym typeface="Wingdings" panose="05000000000000000000" pitchFamily="2" charset="2"/>
              </a:rPr>
              <a:t> </a:t>
            </a:r>
            <a:r>
              <a:rPr lang="de-DE" sz="1600" dirty="0" err="1" smtClean="0">
                <a:sym typeface="Wingdings" panose="05000000000000000000" pitchFamily="2" charset="2"/>
              </a:rPr>
              <a:t>home</a:t>
            </a:r>
            <a:endParaRPr lang="de-DE" sz="1600" dirty="0" smtClean="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16</a:t>
            </a:fld>
            <a:endParaRPr lang="de-AT" dirty="0">
              <a:solidFill>
                <a:prstClr val="white"/>
              </a:solidFill>
            </a:endParaRPr>
          </a:p>
        </p:txBody>
      </p:sp>
    </p:spTree>
    <p:extLst>
      <p:ext uri="{BB962C8B-B14F-4D97-AF65-F5344CB8AC3E}">
        <p14:creationId xmlns:p14="http://schemas.microsoft.com/office/powerpoint/2010/main" val="3441492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srcRect r="8044"/>
          <a:stretch/>
        </p:blipFill>
        <p:spPr>
          <a:xfrm>
            <a:off x="4169510" y="1700808"/>
            <a:ext cx="4938994" cy="3078747"/>
          </a:xfrm>
          <a:prstGeom prst="rect">
            <a:avLst/>
          </a:prstGeom>
        </p:spPr>
      </p:pic>
      <p:sp>
        <p:nvSpPr>
          <p:cNvPr id="2" name="Titel 1"/>
          <p:cNvSpPr>
            <a:spLocks noGrp="1"/>
          </p:cNvSpPr>
          <p:nvPr>
            <p:ph type="title"/>
          </p:nvPr>
        </p:nvSpPr>
        <p:spPr/>
        <p:txBody>
          <a:bodyPr/>
          <a:lstStyle/>
          <a:p>
            <a:r>
              <a:rPr lang="de-DE" b="1" dirty="0" err="1" smtClean="0">
                <a:solidFill>
                  <a:schemeClr val="tx1">
                    <a:lumMod val="75000"/>
                    <a:lumOff val="25000"/>
                  </a:schemeClr>
                </a:solidFill>
              </a:rPr>
              <a:t>Economic</a:t>
            </a:r>
            <a:r>
              <a:rPr lang="de-DE" b="1" dirty="0" smtClean="0">
                <a:solidFill>
                  <a:schemeClr val="tx1">
                    <a:lumMod val="75000"/>
                    <a:lumOff val="25000"/>
                  </a:schemeClr>
                </a:solidFill>
              </a:rPr>
              <a:t> </a:t>
            </a:r>
            <a:r>
              <a:rPr lang="de-DE" b="1" dirty="0" err="1" smtClean="0">
                <a:solidFill>
                  <a:schemeClr val="tx1">
                    <a:lumMod val="75000"/>
                    <a:lumOff val="25000"/>
                  </a:schemeClr>
                </a:solidFill>
              </a:rPr>
              <a:t>Influences</a:t>
            </a:r>
            <a:r>
              <a:rPr lang="de-DE" b="1" dirty="0" smtClean="0">
                <a:solidFill>
                  <a:schemeClr val="tx1">
                    <a:lumMod val="75000"/>
                    <a:lumOff val="25000"/>
                  </a:schemeClr>
                </a:solidFill>
              </a:rPr>
              <a:t> </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4258816" cy="4776192"/>
          </a:xfrm>
        </p:spPr>
        <p:txBody>
          <a:bodyPr>
            <a:normAutofit lnSpcReduction="10000"/>
          </a:bodyPr>
          <a:lstStyle/>
          <a:p>
            <a:pPr marL="0" indent="0">
              <a:buNone/>
            </a:pPr>
            <a:r>
              <a:rPr lang="de-DE" b="1" dirty="0" smtClean="0"/>
              <a:t>Transport </a:t>
            </a:r>
            <a:r>
              <a:rPr lang="de-DE" b="1" dirty="0" err="1" smtClean="0"/>
              <a:t>Costs</a:t>
            </a:r>
            <a:r>
              <a:rPr lang="de-DE" b="1" dirty="0" smtClean="0"/>
              <a:t> </a:t>
            </a:r>
          </a:p>
          <a:p>
            <a:r>
              <a:rPr lang="de-DE" sz="2000" dirty="0" smtClean="0"/>
              <a:t>Most </a:t>
            </a:r>
            <a:r>
              <a:rPr lang="de-DE" sz="2000" dirty="0" err="1" smtClean="0"/>
              <a:t>important</a:t>
            </a:r>
            <a:r>
              <a:rPr lang="de-DE" sz="2000" dirty="0" smtClean="0"/>
              <a:t> </a:t>
            </a:r>
            <a:r>
              <a:rPr lang="de-DE" sz="2000" dirty="0" err="1" smtClean="0"/>
              <a:t>factor</a:t>
            </a:r>
            <a:r>
              <a:rPr lang="de-DE" sz="2000" dirty="0" smtClean="0"/>
              <a:t> in </a:t>
            </a:r>
            <a:br>
              <a:rPr lang="de-DE" sz="2000" dirty="0" smtClean="0"/>
            </a:br>
            <a:r>
              <a:rPr lang="de-DE" sz="2000" dirty="0" err="1" smtClean="0"/>
              <a:t>economic</a:t>
            </a:r>
            <a:r>
              <a:rPr lang="de-DE" sz="2000" dirty="0" smtClean="0"/>
              <a:t> </a:t>
            </a:r>
            <a:r>
              <a:rPr lang="de-DE" sz="2000" dirty="0" err="1" smtClean="0"/>
              <a:t>comparison</a:t>
            </a:r>
            <a:endParaRPr lang="de-DE" sz="2000" dirty="0" smtClean="0"/>
          </a:p>
          <a:p>
            <a:endParaRPr lang="de-DE" sz="2000" dirty="0" smtClean="0"/>
          </a:p>
          <a:p>
            <a:r>
              <a:rPr lang="de-DE" sz="2000" dirty="0" err="1" smtClean="0"/>
              <a:t>Influencing</a:t>
            </a:r>
            <a:r>
              <a:rPr lang="de-DE" sz="2000" dirty="0" smtClean="0"/>
              <a:t> </a:t>
            </a:r>
            <a:r>
              <a:rPr lang="de-DE" sz="2000" dirty="0" err="1" smtClean="0"/>
              <a:t>factors</a:t>
            </a:r>
            <a:r>
              <a:rPr lang="de-DE" sz="2000" dirty="0" smtClean="0"/>
              <a:t>:</a:t>
            </a:r>
          </a:p>
          <a:p>
            <a:pPr lvl="1"/>
            <a:r>
              <a:rPr lang="de-DE" sz="1600" dirty="0" smtClean="0"/>
              <a:t>Transport </a:t>
            </a:r>
            <a:r>
              <a:rPr lang="de-DE" sz="1600" dirty="0" err="1" smtClean="0"/>
              <a:t>quantity</a:t>
            </a:r>
            <a:r>
              <a:rPr lang="de-DE" sz="1600" dirty="0" smtClean="0"/>
              <a:t> – </a:t>
            </a:r>
            <a:r>
              <a:rPr lang="de-DE" sz="1600" dirty="0" err="1" smtClean="0"/>
              <a:t>capacity</a:t>
            </a:r>
            <a:r>
              <a:rPr lang="de-DE" sz="1600" dirty="0" smtClean="0"/>
              <a:t> </a:t>
            </a:r>
            <a:r>
              <a:rPr lang="de-DE" sz="1600" dirty="0" err="1" smtClean="0"/>
              <a:t>utilization</a:t>
            </a:r>
            <a:endParaRPr lang="de-DE" sz="1600" dirty="0" smtClean="0"/>
          </a:p>
          <a:p>
            <a:pPr lvl="1"/>
            <a:r>
              <a:rPr lang="de-DE" sz="1600" dirty="0" err="1" smtClean="0"/>
              <a:t>Distance</a:t>
            </a:r>
            <a:r>
              <a:rPr lang="de-DE" sz="1600" dirty="0" smtClean="0"/>
              <a:t> </a:t>
            </a:r>
            <a:r>
              <a:rPr lang="de-DE" sz="1600" dirty="0" err="1" smtClean="0"/>
              <a:t>of</a:t>
            </a:r>
            <a:r>
              <a:rPr lang="de-DE" sz="1600" dirty="0" smtClean="0"/>
              <a:t> </a:t>
            </a:r>
            <a:r>
              <a:rPr lang="de-DE" sz="1600" dirty="0" err="1" smtClean="0"/>
              <a:t>transport</a:t>
            </a:r>
            <a:endParaRPr lang="de-DE" sz="1600" dirty="0" smtClean="0"/>
          </a:p>
          <a:p>
            <a:pPr lvl="1"/>
            <a:r>
              <a:rPr lang="de-DE" sz="1600" dirty="0" err="1" smtClean="0"/>
              <a:t>Transported</a:t>
            </a:r>
            <a:r>
              <a:rPr lang="de-DE" sz="1600" dirty="0" smtClean="0"/>
              <a:t> </a:t>
            </a:r>
            <a:r>
              <a:rPr lang="de-DE" sz="1600" dirty="0" err="1" smtClean="0"/>
              <a:t>goods</a:t>
            </a:r>
            <a:endParaRPr lang="de-DE" sz="1600" dirty="0" smtClean="0"/>
          </a:p>
          <a:p>
            <a:pPr lvl="1"/>
            <a:endParaRPr lang="de-DE" sz="1600" dirty="0" smtClean="0"/>
          </a:p>
          <a:p>
            <a:r>
              <a:rPr lang="de-DE" sz="2000" dirty="0" err="1" smtClean="0"/>
              <a:t>Decreasing</a:t>
            </a:r>
            <a:r>
              <a:rPr lang="de-DE" sz="2000" dirty="0" smtClean="0"/>
              <a:t> </a:t>
            </a:r>
            <a:r>
              <a:rPr lang="de-DE" sz="2000" dirty="0" err="1" smtClean="0"/>
              <a:t>transport</a:t>
            </a:r>
            <a:r>
              <a:rPr lang="de-DE" sz="2000" dirty="0" smtClean="0"/>
              <a:t> </a:t>
            </a:r>
            <a:r>
              <a:rPr lang="de-DE" sz="2000" dirty="0" err="1" smtClean="0"/>
              <a:t>costs</a:t>
            </a:r>
            <a:r>
              <a:rPr lang="de-DE" sz="2000" dirty="0" smtClean="0"/>
              <a:t> </a:t>
            </a:r>
            <a:r>
              <a:rPr lang="de-DE" sz="2000" dirty="0" err="1" smtClean="0"/>
              <a:t>with</a:t>
            </a:r>
            <a:r>
              <a:rPr lang="de-DE" sz="2000" dirty="0" smtClean="0"/>
              <a:t> </a:t>
            </a:r>
            <a:r>
              <a:rPr lang="de-DE" sz="2000" dirty="0" err="1" smtClean="0"/>
              <a:t>increasing</a:t>
            </a:r>
            <a:r>
              <a:rPr lang="de-DE" sz="2000" dirty="0" smtClean="0"/>
              <a:t> </a:t>
            </a:r>
            <a:r>
              <a:rPr lang="de-DE" sz="2000" dirty="0" err="1" smtClean="0"/>
              <a:t>transport</a:t>
            </a:r>
            <a:r>
              <a:rPr lang="de-DE" sz="2000" dirty="0" smtClean="0"/>
              <a:t> </a:t>
            </a:r>
            <a:r>
              <a:rPr lang="de-DE" sz="2000" dirty="0" err="1" smtClean="0"/>
              <a:t>distance</a:t>
            </a:r>
            <a:r>
              <a:rPr lang="de-DE" sz="2000" dirty="0" smtClean="0"/>
              <a:t> </a:t>
            </a:r>
            <a:r>
              <a:rPr lang="de-DE" sz="2000" dirty="0" err="1" smtClean="0"/>
              <a:t>for</a:t>
            </a:r>
            <a:r>
              <a:rPr lang="de-DE" sz="2000" dirty="0" smtClean="0"/>
              <a:t> all </a:t>
            </a:r>
            <a:r>
              <a:rPr lang="de-DE" sz="2000" dirty="0" err="1" smtClean="0"/>
              <a:t>transport</a:t>
            </a:r>
            <a:r>
              <a:rPr lang="de-DE" sz="2000" dirty="0" smtClean="0"/>
              <a:t> </a:t>
            </a:r>
            <a:r>
              <a:rPr lang="de-DE" sz="2000" dirty="0" err="1" smtClean="0"/>
              <a:t>modes</a:t>
            </a:r>
            <a:endParaRPr lang="de-DE" sz="2000" dirty="0" smtClean="0"/>
          </a:p>
          <a:p>
            <a:endParaRPr lang="de-DE" sz="2000" dirty="0"/>
          </a:p>
          <a:p>
            <a:r>
              <a:rPr lang="de-DE" sz="2000" dirty="0" smtClean="0"/>
              <a:t>Transport per tonne-</a:t>
            </a:r>
            <a:r>
              <a:rPr lang="de-DE" sz="2000" dirty="0" err="1" smtClean="0"/>
              <a:t>kilometre</a:t>
            </a:r>
            <a:r>
              <a:rPr lang="de-DE" sz="2000" dirty="0" smtClean="0"/>
              <a:t> </a:t>
            </a:r>
            <a:r>
              <a:rPr lang="de-DE" sz="2000" dirty="0" err="1" smtClean="0"/>
              <a:t>by</a:t>
            </a:r>
            <a:r>
              <a:rPr lang="de-DE" sz="2000" dirty="0" smtClean="0"/>
              <a:t> </a:t>
            </a:r>
            <a:r>
              <a:rPr lang="de-DE" sz="2000" dirty="0" err="1" smtClean="0"/>
              <a:t>inland</a:t>
            </a:r>
            <a:r>
              <a:rPr lang="de-DE" sz="2000" dirty="0" smtClean="0"/>
              <a:t> </a:t>
            </a:r>
            <a:r>
              <a:rPr lang="de-DE" sz="2000" dirty="0" err="1" smtClean="0"/>
              <a:t>waterway</a:t>
            </a:r>
            <a:r>
              <a:rPr lang="de-DE" sz="2000" dirty="0" smtClean="0"/>
              <a:t> </a:t>
            </a:r>
            <a:r>
              <a:rPr lang="de-DE" sz="2000" dirty="0" err="1" smtClean="0"/>
              <a:t>is</a:t>
            </a:r>
            <a:r>
              <a:rPr lang="de-DE" sz="2000" dirty="0" smtClean="0"/>
              <a:t> </a:t>
            </a:r>
            <a:r>
              <a:rPr lang="de-DE" sz="2000" dirty="0" err="1" smtClean="0"/>
              <a:t>cheapest</a:t>
            </a:r>
            <a:endParaRPr lang="de-DE" sz="2000" dirty="0" smtClean="0"/>
          </a:p>
          <a:p>
            <a:pPr marL="0" indent="0">
              <a:buNone/>
            </a:pPr>
            <a:endParaRPr lang="de-DE" dirty="0"/>
          </a:p>
          <a:p>
            <a:pPr marL="0" indent="0">
              <a:buNone/>
            </a:pPr>
            <a:endParaRPr lang="de-DE" b="1" dirty="0" smtClean="0"/>
          </a:p>
          <a:p>
            <a:pPr marL="0" indent="0">
              <a:buNone/>
            </a:pPr>
            <a:endParaRPr lang="de-DE" b="1"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17</a:t>
            </a:fld>
            <a:endParaRPr lang="de-AT" dirty="0">
              <a:solidFill>
                <a:prstClr val="white"/>
              </a:solidFill>
            </a:endParaRPr>
          </a:p>
        </p:txBody>
      </p:sp>
      <p:sp>
        <p:nvSpPr>
          <p:cNvPr id="13" name="Rectangle 12"/>
          <p:cNvSpPr/>
          <p:nvPr/>
        </p:nvSpPr>
        <p:spPr>
          <a:xfrm>
            <a:off x="4632973" y="4766955"/>
            <a:ext cx="4572000" cy="246221"/>
          </a:xfrm>
          <a:prstGeom prst="rect">
            <a:avLst/>
          </a:prstGeom>
        </p:spPr>
        <p:txBody>
          <a:bodyPr>
            <a:spAutoFit/>
          </a:bodyPr>
          <a:lstStyle/>
          <a:p>
            <a:r>
              <a:rPr lang="de-AT" sz="1000" dirty="0"/>
              <a:t>Source: PLANCO Consulting &amp; Bundesanstalt </a:t>
            </a:r>
            <a:r>
              <a:rPr lang="de-AT" sz="1000" dirty="0" smtClean="0"/>
              <a:t>für Gewässerkunde </a:t>
            </a:r>
            <a:r>
              <a:rPr lang="de-AT" sz="1000" dirty="0"/>
              <a:t>2007</a:t>
            </a:r>
          </a:p>
        </p:txBody>
      </p:sp>
    </p:spTree>
    <p:extLst>
      <p:ext uri="{BB962C8B-B14F-4D97-AF65-F5344CB8AC3E}">
        <p14:creationId xmlns:p14="http://schemas.microsoft.com/office/powerpoint/2010/main" val="3933658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Traffic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environment</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contribution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every</a:t>
            </a:r>
            <a:r>
              <a:rPr lang="de-AT" sz="2200" dirty="0" smtClean="0">
                <a:solidFill>
                  <a:schemeClr val="tx1">
                    <a:lumMod val="75000"/>
                    <a:lumOff val="25000"/>
                  </a:schemeClr>
                </a:solidFill>
              </a:rPr>
              <a:t> individual </a:t>
            </a:r>
            <a:r>
              <a:rPr lang="de-AT" sz="2200" dirty="0" err="1" smtClean="0">
                <a:solidFill>
                  <a:schemeClr val="tx1">
                    <a:lumMod val="75000"/>
                    <a:lumOff val="25000"/>
                  </a:schemeClr>
                </a:solidFill>
              </a:rPr>
              <a:t>can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make</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18</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439953588"/>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4372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Transport Mode ‚Road‘</a:t>
            </a:r>
            <a:br>
              <a:rPr lang="de-DE" b="1" dirty="0" smtClean="0">
                <a:solidFill>
                  <a:schemeClr val="tx1">
                    <a:lumMod val="75000"/>
                    <a:lumOff val="25000"/>
                  </a:schemeClr>
                </a:solidFill>
              </a:rPr>
            </a:br>
            <a:r>
              <a:rPr lang="de-DE" sz="2000" dirty="0" err="1" smtClean="0">
                <a:solidFill>
                  <a:schemeClr val="tx1">
                    <a:lumMod val="75000"/>
                    <a:lumOff val="25000"/>
                  </a:schemeClr>
                </a:solidFill>
              </a:rPr>
              <a:t>Comparison</a:t>
            </a:r>
            <a:r>
              <a:rPr lang="de-DE" sz="2000" dirty="0" smtClean="0">
                <a:solidFill>
                  <a:schemeClr val="tx1">
                    <a:lumMod val="75000"/>
                    <a:lumOff val="25000"/>
                  </a:schemeClr>
                </a:solidFill>
              </a:rPr>
              <a:t> </a:t>
            </a:r>
            <a:r>
              <a:rPr lang="de-DE" sz="2000" dirty="0" err="1" smtClean="0">
                <a:solidFill>
                  <a:schemeClr val="tx1">
                    <a:lumMod val="75000"/>
                    <a:lumOff val="25000"/>
                  </a:schemeClr>
                </a:solidFill>
              </a:rPr>
              <a:t>of</a:t>
            </a:r>
            <a:r>
              <a:rPr lang="de-DE" sz="2000" dirty="0" smtClean="0">
                <a:solidFill>
                  <a:schemeClr val="tx1">
                    <a:lumMod val="75000"/>
                    <a:lumOff val="25000"/>
                  </a:schemeClr>
                </a:solidFill>
              </a:rPr>
              <a:t> Transport Modes</a:t>
            </a:r>
            <a:endParaRPr lang="en-US" sz="2000"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69790406"/>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19</a:t>
            </a:fld>
            <a:endParaRPr lang="de-AT" dirty="0">
              <a:solidFill>
                <a:prstClr val="white"/>
              </a:solidFill>
            </a:endParaRPr>
          </a:p>
        </p:txBody>
      </p:sp>
    </p:spTree>
    <p:extLst>
      <p:ext uri="{BB962C8B-B14F-4D97-AF65-F5344CB8AC3E}">
        <p14:creationId xmlns:p14="http://schemas.microsoft.com/office/powerpoint/2010/main" val="3801551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pieren 12"/>
          <p:cNvGrpSpPr/>
          <p:nvPr/>
        </p:nvGrpSpPr>
        <p:grpSpPr>
          <a:xfrm>
            <a:off x="256619" y="1916832"/>
            <a:ext cx="3597925" cy="4340316"/>
            <a:chOff x="398011" y="2185028"/>
            <a:chExt cx="3024336" cy="3609683"/>
          </a:xfrm>
        </p:grpSpPr>
        <p:grpSp>
          <p:nvGrpSpPr>
            <p:cNvPr id="14" name="Gruppieren 13"/>
            <p:cNvGrpSpPr/>
            <p:nvPr/>
          </p:nvGrpSpPr>
          <p:grpSpPr>
            <a:xfrm>
              <a:off x="398011" y="2185028"/>
              <a:ext cx="3024336" cy="3609683"/>
              <a:chOff x="3699510" y="2434272"/>
              <a:chExt cx="1744980" cy="1989455"/>
            </a:xfrm>
          </p:grpSpPr>
          <p:grpSp>
            <p:nvGrpSpPr>
              <p:cNvPr id="16" name="Group 17"/>
              <p:cNvGrpSpPr/>
              <p:nvPr/>
            </p:nvGrpSpPr>
            <p:grpSpPr>
              <a:xfrm>
                <a:off x="3841750" y="2820987"/>
                <a:ext cx="1602740" cy="1602740"/>
                <a:chOff x="0" y="0"/>
                <a:chExt cx="6506678" cy="6506678"/>
              </a:xfrm>
            </p:grpSpPr>
            <p:pic>
              <p:nvPicPr>
                <p:cNvPr id="18"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6506678" cy="6506678"/>
                </a:xfrm>
                <a:prstGeom prst="rect">
                  <a:avLst/>
                </a:prstGeom>
              </p:spPr>
            </p:pic>
            <p:pic>
              <p:nvPicPr>
                <p:cNvPr id="19" name="Picture 2"/>
                <p:cNvPicPr>
                  <a:picLocks noChangeAspect="1"/>
                </p:cNvPicPr>
                <p:nvPr/>
              </p:nvPicPr>
              <p:blipFill rotWithShape="1">
                <a:blip r:embed="rId4" cstate="print">
                  <a:extLst>
                    <a:ext uri="{28A0092B-C50C-407E-A947-70E740481C1C}">
                      <a14:useLocalDpi xmlns:a14="http://schemas.microsoft.com/office/drawing/2010/main" val="0"/>
                    </a:ext>
                  </a:extLst>
                </a:blip>
                <a:srcRect l="16183" r="17764"/>
                <a:stretch/>
              </p:blipFill>
              <p:spPr bwMode="auto">
                <a:xfrm>
                  <a:off x="2069348" y="1968140"/>
                  <a:ext cx="549990" cy="589444"/>
                </a:xfrm>
                <a:prstGeom prst="rect">
                  <a:avLst/>
                </a:prstGeom>
                <a:ln>
                  <a:noFill/>
                </a:ln>
                <a:extLst>
                  <a:ext uri="{53640926-AAD7-44D8-BBD7-CCE9431645EC}">
                    <a14:shadowObscured xmlns:a14="http://schemas.microsoft.com/office/drawing/2010/main"/>
                  </a:ext>
                </a:extLst>
              </p:spPr>
            </p:pic>
          </p:grpSp>
          <p:sp>
            <p:nvSpPr>
              <p:cNvPr id="17" name="Cloud Callout 5"/>
              <p:cNvSpPr/>
              <p:nvPr/>
            </p:nvSpPr>
            <p:spPr>
              <a:xfrm>
                <a:off x="3699510" y="2434272"/>
                <a:ext cx="873760" cy="717550"/>
              </a:xfrm>
              <a:prstGeom prst="cloudCallout">
                <a:avLst>
                  <a:gd name="adj1" fmla="val 51261"/>
                  <a:gd name="adj2" fmla="val 37567"/>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de-AT" sz="1100">
                    <a:effectLst/>
                    <a:ea typeface="Calibri"/>
                    <a:cs typeface="Times New Roman"/>
                  </a:rPr>
                  <a:t> </a:t>
                </a:r>
                <a:endParaRPr lang="en-GB" sz="1100">
                  <a:effectLst/>
                  <a:ea typeface="Calibri"/>
                  <a:cs typeface="Times New Roman"/>
                </a:endParaRPr>
              </a:p>
            </p:txBody>
          </p:sp>
        </p:grpSp>
        <p:pic>
          <p:nvPicPr>
            <p:cNvPr id="15" name="Picture 4" descr="Buch, Bildung, Bücher, Referenz, Hilf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9848" y="2404112"/>
              <a:ext cx="972928" cy="863759"/>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55976" y="1760472"/>
            <a:ext cx="4389120" cy="4218432"/>
          </a:xfrm>
          <a:prstGeom prst="rect">
            <a:avLst/>
          </a:prstGeom>
        </p:spPr>
      </p:pic>
      <p:sp>
        <p:nvSpPr>
          <p:cNvPr id="4" name="Title 3"/>
          <p:cNvSpPr>
            <a:spLocks noGrp="1"/>
          </p:cNvSpPr>
          <p:nvPr>
            <p:ph type="title"/>
          </p:nvPr>
        </p:nvSpPr>
        <p:spPr/>
        <p:txBody>
          <a:bodyPr/>
          <a:lstStyle/>
          <a:p>
            <a:r>
              <a:rPr lang="de-AT" b="1" dirty="0" smtClean="0">
                <a:solidFill>
                  <a:schemeClr val="tx1">
                    <a:lumMod val="75000"/>
                    <a:lumOff val="25000"/>
                  </a:schemeClr>
                </a:solidFill>
              </a:rPr>
              <a:t>Warm-Up: Diskussion</a:t>
            </a:r>
            <a:endParaRPr lang="de-AT" b="1"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a:t>
            </a:fld>
            <a:endParaRPr lang="de-AT" dirty="0">
              <a:solidFill>
                <a:prstClr val="white"/>
              </a:solidFill>
            </a:endParaRPr>
          </a:p>
        </p:txBody>
      </p:sp>
      <p:sp>
        <p:nvSpPr>
          <p:cNvPr id="10" name="TextBox 9"/>
          <p:cNvSpPr txBox="1"/>
          <p:nvPr/>
        </p:nvSpPr>
        <p:spPr>
          <a:xfrm>
            <a:off x="4355976" y="6021288"/>
            <a:ext cx="4392488" cy="230832"/>
          </a:xfrm>
          <a:prstGeom prst="rect">
            <a:avLst/>
          </a:prstGeom>
          <a:noFill/>
        </p:spPr>
        <p:txBody>
          <a:bodyPr wrap="square" rtlCol="0">
            <a:spAutoFit/>
          </a:bodyPr>
          <a:lstStyle/>
          <a:p>
            <a:r>
              <a:rPr lang="de-DE" sz="900" dirty="0" smtClean="0">
                <a:solidFill>
                  <a:schemeClr val="tx1">
                    <a:lumMod val="75000"/>
                    <a:lumOff val="25000"/>
                  </a:schemeClr>
                </a:solidFill>
              </a:rPr>
              <a:t>Source: </a:t>
            </a:r>
            <a:r>
              <a:rPr lang="de-DE" sz="900" dirty="0">
                <a:solidFill>
                  <a:schemeClr val="tx1">
                    <a:lumMod val="75000"/>
                    <a:lumOff val="25000"/>
                  </a:schemeClr>
                </a:solidFill>
              </a:rPr>
              <a:t>https://pixabay.com/de/autobahn-stau-baustellenstau-pkw-1338440/</a:t>
            </a:r>
            <a:endParaRPr lang="en-GB" sz="900" dirty="0">
              <a:solidFill>
                <a:schemeClr val="tx1">
                  <a:lumMod val="75000"/>
                  <a:lumOff val="25000"/>
                </a:schemeClr>
              </a:solidFill>
            </a:endParaRPr>
          </a:p>
        </p:txBody>
      </p:sp>
      <p:sp>
        <p:nvSpPr>
          <p:cNvPr id="29" name="Cloud Callout 28"/>
          <p:cNvSpPr/>
          <p:nvPr/>
        </p:nvSpPr>
        <p:spPr>
          <a:xfrm>
            <a:off x="6840252" y="1707080"/>
            <a:ext cx="2196244" cy="1325363"/>
          </a:xfrm>
          <a:prstGeom prst="cloudCallout">
            <a:avLst>
              <a:gd name="adj1" fmla="val -34756"/>
              <a:gd name="adj2" fmla="val 78270"/>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100" b="1" dirty="0" err="1" smtClean="0">
                <a:solidFill>
                  <a:schemeClr val="tx1">
                    <a:lumMod val="75000"/>
                    <a:lumOff val="25000"/>
                  </a:schemeClr>
                </a:solidFill>
              </a:rPr>
              <a:t>Particulate</a:t>
            </a:r>
            <a:r>
              <a:rPr lang="de-DE" sz="2100" b="1" dirty="0" smtClean="0">
                <a:solidFill>
                  <a:schemeClr val="tx1">
                    <a:lumMod val="75000"/>
                    <a:lumOff val="25000"/>
                  </a:schemeClr>
                </a:solidFill>
              </a:rPr>
              <a:t> matter</a:t>
            </a:r>
            <a:endParaRPr lang="en-GB" sz="2100" b="1" dirty="0">
              <a:solidFill>
                <a:schemeClr val="tx1">
                  <a:lumMod val="75000"/>
                  <a:lumOff val="25000"/>
                </a:schemeClr>
              </a:solidFill>
            </a:endParaRPr>
          </a:p>
        </p:txBody>
      </p:sp>
      <p:sp>
        <p:nvSpPr>
          <p:cNvPr id="30" name="Cloud Callout 29"/>
          <p:cNvSpPr/>
          <p:nvPr/>
        </p:nvSpPr>
        <p:spPr>
          <a:xfrm>
            <a:off x="3719796" y="1325738"/>
            <a:ext cx="2088232" cy="1325363"/>
          </a:xfrm>
          <a:prstGeom prst="cloudCallout">
            <a:avLst>
              <a:gd name="adj1" fmla="val 32751"/>
              <a:gd name="adj2" fmla="val 71562"/>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rPr>
              <a:t>CO2</a:t>
            </a:r>
            <a:endParaRPr lang="en-GB" sz="2400" b="1" dirty="0">
              <a:solidFill>
                <a:schemeClr val="tx1">
                  <a:lumMod val="75000"/>
                  <a:lumOff val="25000"/>
                </a:schemeClr>
              </a:solidFill>
            </a:endParaRPr>
          </a:p>
        </p:txBody>
      </p:sp>
      <p:sp>
        <p:nvSpPr>
          <p:cNvPr id="26" name="Right Arrow 25"/>
          <p:cNvSpPr/>
          <p:nvPr/>
        </p:nvSpPr>
        <p:spPr>
          <a:xfrm>
            <a:off x="3584412" y="3789040"/>
            <a:ext cx="699556" cy="936104"/>
          </a:xfrm>
          <a:prstGeom prst="rightArrow">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Cloud Callout 32"/>
          <p:cNvSpPr/>
          <p:nvPr/>
        </p:nvSpPr>
        <p:spPr>
          <a:xfrm>
            <a:off x="3584412" y="4725144"/>
            <a:ext cx="2196244" cy="1325363"/>
          </a:xfrm>
          <a:prstGeom prst="cloudCallout">
            <a:avLst>
              <a:gd name="adj1" fmla="val 2252"/>
              <a:gd name="adj2" fmla="val -100919"/>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smtClean="0">
                <a:solidFill>
                  <a:schemeClr val="tx1">
                    <a:lumMod val="75000"/>
                    <a:lumOff val="25000"/>
                  </a:schemeClr>
                </a:solidFill>
              </a:rPr>
              <a:t>Din</a:t>
            </a:r>
            <a:endParaRPr lang="en-GB" sz="2400" b="1" dirty="0">
              <a:solidFill>
                <a:schemeClr val="tx1">
                  <a:lumMod val="75000"/>
                  <a:lumOff val="25000"/>
                </a:schemeClr>
              </a:solidFill>
            </a:endParaRPr>
          </a:p>
        </p:txBody>
      </p:sp>
      <p:sp>
        <p:nvSpPr>
          <p:cNvPr id="34"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Aug-19</a:t>
            </a:fld>
            <a:endParaRPr lang="de-AT" dirty="0">
              <a:solidFill>
                <a:prstClr val="white"/>
              </a:solidFill>
            </a:endParaRPr>
          </a:p>
        </p:txBody>
      </p:sp>
    </p:spTree>
    <p:extLst>
      <p:ext uri="{BB962C8B-B14F-4D97-AF65-F5344CB8AC3E}">
        <p14:creationId xmlns:p14="http://schemas.microsoft.com/office/powerpoint/2010/main" val="121649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Transport Mode ‚</a:t>
            </a:r>
            <a:r>
              <a:rPr lang="de-DE" b="1" dirty="0" err="1" smtClean="0">
                <a:solidFill>
                  <a:schemeClr val="tx1">
                    <a:lumMod val="75000"/>
                    <a:lumOff val="25000"/>
                  </a:schemeClr>
                </a:solidFill>
              </a:rPr>
              <a:t>Rail</a:t>
            </a:r>
            <a:r>
              <a:rPr lang="de-DE" b="1" dirty="0" smtClean="0">
                <a:solidFill>
                  <a:schemeClr val="tx1">
                    <a:lumMod val="75000"/>
                    <a:lumOff val="25000"/>
                  </a:schemeClr>
                </a:solidFill>
              </a:rPr>
              <a:t>‘</a:t>
            </a:r>
            <a:br>
              <a:rPr lang="de-DE" b="1" dirty="0" smtClean="0">
                <a:solidFill>
                  <a:schemeClr val="tx1">
                    <a:lumMod val="75000"/>
                    <a:lumOff val="25000"/>
                  </a:schemeClr>
                </a:solidFill>
              </a:rPr>
            </a:br>
            <a:r>
              <a:rPr lang="de-DE" sz="2000" dirty="0" err="1" smtClean="0">
                <a:solidFill>
                  <a:schemeClr val="tx1">
                    <a:lumMod val="75000"/>
                    <a:lumOff val="25000"/>
                  </a:schemeClr>
                </a:solidFill>
              </a:rPr>
              <a:t>Comparison</a:t>
            </a:r>
            <a:r>
              <a:rPr lang="de-DE" sz="2000" dirty="0" smtClean="0">
                <a:solidFill>
                  <a:schemeClr val="tx1">
                    <a:lumMod val="75000"/>
                    <a:lumOff val="25000"/>
                  </a:schemeClr>
                </a:solidFill>
              </a:rPr>
              <a:t> </a:t>
            </a:r>
            <a:r>
              <a:rPr lang="de-DE" sz="2000" dirty="0" err="1" smtClean="0">
                <a:solidFill>
                  <a:schemeClr val="tx1">
                    <a:lumMod val="75000"/>
                    <a:lumOff val="25000"/>
                  </a:schemeClr>
                </a:solidFill>
              </a:rPr>
              <a:t>of</a:t>
            </a:r>
            <a:r>
              <a:rPr lang="de-DE" sz="2000" dirty="0" smtClean="0">
                <a:solidFill>
                  <a:schemeClr val="tx1">
                    <a:lumMod val="75000"/>
                    <a:lumOff val="25000"/>
                  </a:schemeClr>
                </a:solidFill>
              </a:rPr>
              <a:t> Transport Mode</a:t>
            </a:r>
            <a:endParaRPr lang="en-US" sz="2000" b="1"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67566956"/>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20</a:t>
            </a:fld>
            <a:endParaRPr lang="de-AT" dirty="0">
              <a:solidFill>
                <a:prstClr val="white"/>
              </a:solidFill>
            </a:endParaRPr>
          </a:p>
        </p:txBody>
      </p:sp>
    </p:spTree>
    <p:extLst>
      <p:ext uri="{BB962C8B-B14F-4D97-AF65-F5344CB8AC3E}">
        <p14:creationId xmlns:p14="http://schemas.microsoft.com/office/powerpoint/2010/main" val="3039383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5482952" cy="990600"/>
          </a:xfrm>
        </p:spPr>
        <p:txBody>
          <a:bodyPr>
            <a:normAutofit/>
          </a:bodyPr>
          <a:lstStyle/>
          <a:p>
            <a:r>
              <a:rPr lang="de-DE" b="1" dirty="0" smtClean="0">
                <a:solidFill>
                  <a:schemeClr val="tx1">
                    <a:lumMod val="75000"/>
                    <a:lumOff val="25000"/>
                  </a:schemeClr>
                </a:solidFill>
              </a:rPr>
              <a:t>Transport Mode ‚Inland </a:t>
            </a:r>
            <a:r>
              <a:rPr lang="de-DE" b="1" dirty="0" err="1" smtClean="0">
                <a:solidFill>
                  <a:schemeClr val="tx1">
                    <a:lumMod val="75000"/>
                    <a:lumOff val="25000"/>
                  </a:schemeClr>
                </a:solidFill>
              </a:rPr>
              <a:t>Waterway</a:t>
            </a:r>
            <a:r>
              <a:rPr lang="de-DE" b="1" dirty="0" smtClean="0">
                <a:solidFill>
                  <a:schemeClr val="tx1">
                    <a:lumMod val="75000"/>
                    <a:lumOff val="25000"/>
                  </a:schemeClr>
                </a:solidFill>
              </a:rPr>
              <a:t>‘</a:t>
            </a:r>
            <a:br>
              <a:rPr lang="de-DE" b="1" dirty="0" smtClean="0">
                <a:solidFill>
                  <a:schemeClr val="tx1">
                    <a:lumMod val="75000"/>
                    <a:lumOff val="25000"/>
                  </a:schemeClr>
                </a:solidFill>
              </a:rPr>
            </a:br>
            <a:r>
              <a:rPr lang="de-DE" sz="2000" dirty="0" err="1" smtClean="0">
                <a:solidFill>
                  <a:schemeClr val="tx1">
                    <a:lumMod val="75000"/>
                    <a:lumOff val="25000"/>
                  </a:schemeClr>
                </a:solidFill>
              </a:rPr>
              <a:t>Comparison</a:t>
            </a:r>
            <a:r>
              <a:rPr lang="de-DE" sz="2000" dirty="0" smtClean="0">
                <a:solidFill>
                  <a:schemeClr val="tx1">
                    <a:lumMod val="75000"/>
                    <a:lumOff val="25000"/>
                  </a:schemeClr>
                </a:solidFill>
              </a:rPr>
              <a:t> </a:t>
            </a:r>
            <a:r>
              <a:rPr lang="de-DE" sz="2000" dirty="0" err="1" smtClean="0">
                <a:solidFill>
                  <a:schemeClr val="tx1">
                    <a:lumMod val="75000"/>
                    <a:lumOff val="25000"/>
                  </a:schemeClr>
                </a:solidFill>
              </a:rPr>
              <a:t>of</a:t>
            </a:r>
            <a:r>
              <a:rPr lang="de-DE" sz="2000" dirty="0" smtClean="0">
                <a:solidFill>
                  <a:schemeClr val="tx1">
                    <a:lumMod val="75000"/>
                    <a:lumOff val="25000"/>
                  </a:schemeClr>
                </a:solidFill>
              </a:rPr>
              <a:t> Transport Mode</a:t>
            </a:r>
            <a:endParaRPr lang="en-US" sz="2000" b="1"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12674837"/>
              </p:ext>
            </p:extLst>
          </p:nvPr>
        </p:nvGraphicFramePr>
        <p:xfrm>
          <a:off x="457200" y="1700213"/>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21</a:t>
            </a:fld>
            <a:endParaRPr lang="de-AT" dirty="0">
              <a:solidFill>
                <a:prstClr val="white"/>
              </a:solidFill>
            </a:endParaRPr>
          </a:p>
        </p:txBody>
      </p:sp>
    </p:spTree>
    <p:extLst>
      <p:ext uri="{BB962C8B-B14F-4D97-AF65-F5344CB8AC3E}">
        <p14:creationId xmlns:p14="http://schemas.microsoft.com/office/powerpoint/2010/main" val="42651541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b="1" dirty="0" smtClean="0">
                <a:solidFill>
                  <a:schemeClr val="tx1">
                    <a:lumMod val="75000"/>
                    <a:lumOff val="25000"/>
                  </a:schemeClr>
                </a:solidFill>
              </a:rPr>
              <a:t>Advantages </a:t>
            </a:r>
            <a:r>
              <a:rPr lang="de-DE" b="1" dirty="0" err="1" smtClean="0">
                <a:solidFill>
                  <a:schemeClr val="tx1">
                    <a:lumMod val="75000"/>
                    <a:lumOff val="25000"/>
                  </a:schemeClr>
                </a:solidFill>
              </a:rPr>
              <a:t>of</a:t>
            </a:r>
            <a:r>
              <a:rPr lang="de-DE" b="1" dirty="0" smtClean="0">
                <a:solidFill>
                  <a:schemeClr val="tx1">
                    <a:lumMod val="75000"/>
                    <a:lumOff val="25000"/>
                  </a:schemeClr>
                </a:solidFill>
              </a:rPr>
              <a:t> </a:t>
            </a:r>
            <a:r>
              <a:rPr lang="de-DE" b="1" dirty="0" err="1" smtClean="0">
                <a:solidFill>
                  <a:schemeClr val="tx1">
                    <a:lumMod val="75000"/>
                    <a:lumOff val="25000"/>
                  </a:schemeClr>
                </a:solidFill>
              </a:rPr>
              <a:t>the</a:t>
            </a:r>
            <a:r>
              <a:rPr lang="de-DE" b="1" dirty="0" smtClean="0">
                <a:solidFill>
                  <a:schemeClr val="tx1">
                    <a:lumMod val="75000"/>
                    <a:lumOff val="25000"/>
                  </a:schemeClr>
                </a:solidFill>
              </a:rPr>
              <a:t> </a:t>
            </a:r>
            <a:r>
              <a:rPr lang="de-DE" b="1" dirty="0" err="1" smtClean="0">
                <a:solidFill>
                  <a:schemeClr val="tx1">
                    <a:lumMod val="75000"/>
                    <a:lumOff val="25000"/>
                  </a:schemeClr>
                </a:solidFill>
              </a:rPr>
              <a:t>Combination</a:t>
            </a:r>
            <a:r>
              <a:rPr lang="de-DE" b="1" dirty="0" smtClean="0">
                <a:solidFill>
                  <a:schemeClr val="tx1">
                    <a:lumMod val="75000"/>
                    <a:lumOff val="25000"/>
                  </a:schemeClr>
                </a:solidFill>
              </a:rPr>
              <a:t> </a:t>
            </a:r>
            <a:r>
              <a:rPr lang="de-DE" b="1" dirty="0" err="1" smtClean="0">
                <a:solidFill>
                  <a:schemeClr val="tx1">
                    <a:lumMod val="75000"/>
                    <a:lumOff val="25000"/>
                  </a:schemeClr>
                </a:solidFill>
              </a:rPr>
              <a:t>of</a:t>
            </a:r>
            <a:r>
              <a:rPr lang="de-DE" b="1" dirty="0" smtClean="0">
                <a:solidFill>
                  <a:schemeClr val="tx1">
                    <a:lumMod val="75000"/>
                    <a:lumOff val="25000"/>
                  </a:schemeClr>
                </a:solidFill>
              </a:rPr>
              <a:t> Transport Modes</a:t>
            </a:r>
            <a:endParaRPr lang="en-GB" b="1" dirty="0">
              <a:solidFill>
                <a:schemeClr val="tx1">
                  <a:lumMod val="75000"/>
                  <a:lumOff val="25000"/>
                </a:schemeClr>
              </a:solidFill>
            </a:endParaRPr>
          </a:p>
        </p:txBody>
      </p:sp>
      <p:sp>
        <p:nvSpPr>
          <p:cNvPr id="3" name="Content Placeholder 2"/>
          <p:cNvSpPr>
            <a:spLocks noGrp="1"/>
          </p:cNvSpPr>
          <p:nvPr>
            <p:ph idx="1"/>
          </p:nvPr>
        </p:nvSpPr>
        <p:spPr/>
        <p:txBody>
          <a:bodyPr>
            <a:normAutofit/>
          </a:bodyPr>
          <a:lstStyle/>
          <a:p>
            <a:r>
              <a:rPr lang="de-DE" dirty="0" err="1" smtClean="0"/>
              <a:t>Utilization</a:t>
            </a:r>
            <a:r>
              <a:rPr lang="de-DE" dirty="0" smtClean="0"/>
              <a:t> </a:t>
            </a:r>
            <a:r>
              <a:rPr lang="de-DE" dirty="0" err="1" smtClean="0"/>
              <a:t>of</a:t>
            </a:r>
            <a:r>
              <a:rPr lang="de-DE" dirty="0" smtClean="0"/>
              <a:t> </a:t>
            </a:r>
            <a:r>
              <a:rPr lang="de-DE" dirty="0" err="1" smtClean="0"/>
              <a:t>specific</a:t>
            </a:r>
            <a:r>
              <a:rPr lang="de-DE" dirty="0" smtClean="0"/>
              <a:t> </a:t>
            </a:r>
            <a:r>
              <a:rPr lang="de-DE" dirty="0" err="1" smtClean="0"/>
              <a:t>advantages</a:t>
            </a:r>
            <a:r>
              <a:rPr lang="de-DE" dirty="0" smtClean="0"/>
              <a:t> </a:t>
            </a:r>
            <a:r>
              <a:rPr lang="de-DE" dirty="0" err="1" smtClean="0"/>
              <a:t>of</a:t>
            </a:r>
            <a:r>
              <a:rPr lang="de-DE" dirty="0" smtClean="0"/>
              <a:t> </a:t>
            </a:r>
            <a:r>
              <a:rPr lang="de-DE" dirty="0" err="1" smtClean="0"/>
              <a:t>transport</a:t>
            </a:r>
            <a:r>
              <a:rPr lang="de-DE" dirty="0" smtClean="0"/>
              <a:t> </a:t>
            </a:r>
            <a:r>
              <a:rPr lang="de-DE" dirty="0" err="1" smtClean="0"/>
              <a:t>modes</a:t>
            </a:r>
            <a:endParaRPr lang="de-DE" dirty="0" smtClean="0"/>
          </a:p>
          <a:p>
            <a:r>
              <a:rPr lang="de-DE" dirty="0" err="1" smtClean="0"/>
              <a:t>Minimization</a:t>
            </a:r>
            <a:r>
              <a:rPr lang="de-DE" dirty="0" smtClean="0"/>
              <a:t> </a:t>
            </a:r>
            <a:r>
              <a:rPr lang="de-DE" dirty="0" err="1" smtClean="0"/>
              <a:t>of</a:t>
            </a:r>
            <a:r>
              <a:rPr lang="de-DE" dirty="0" smtClean="0"/>
              <a:t> </a:t>
            </a:r>
            <a:r>
              <a:rPr lang="de-DE" dirty="0" err="1" smtClean="0"/>
              <a:t>disadvantages</a:t>
            </a:r>
            <a:r>
              <a:rPr lang="de-DE" dirty="0" smtClean="0"/>
              <a:t> </a:t>
            </a:r>
            <a:r>
              <a:rPr lang="de-DE" dirty="0" err="1" smtClean="0"/>
              <a:t>ot</a:t>
            </a:r>
            <a:r>
              <a:rPr lang="de-DE" dirty="0" smtClean="0"/>
              <a:t> </a:t>
            </a:r>
            <a:r>
              <a:rPr lang="de-DE" dirty="0" err="1" smtClean="0"/>
              <a:t>the</a:t>
            </a:r>
            <a:r>
              <a:rPr lang="de-DE" dirty="0" smtClean="0"/>
              <a:t> </a:t>
            </a:r>
            <a:r>
              <a:rPr lang="de-DE" dirty="0" err="1" smtClean="0"/>
              <a:t>transport</a:t>
            </a:r>
            <a:r>
              <a:rPr lang="de-DE" dirty="0" smtClean="0"/>
              <a:t> </a:t>
            </a:r>
            <a:r>
              <a:rPr lang="de-DE" dirty="0" err="1" smtClean="0"/>
              <a:t>modes</a:t>
            </a:r>
            <a:endParaRPr lang="de-DE" dirty="0" smtClean="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22</a:t>
            </a:fld>
            <a:endParaRPr lang="de-AT" dirty="0">
              <a:solidFill>
                <a:prstClr val="white"/>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3141941079"/>
              </p:ext>
            </p:extLst>
          </p:nvPr>
        </p:nvGraphicFramePr>
        <p:xfrm>
          <a:off x="323529" y="2636912"/>
          <a:ext cx="8496943" cy="3083560"/>
        </p:xfrm>
        <a:graphic>
          <a:graphicData uri="http://schemas.openxmlformats.org/drawingml/2006/table">
            <a:tbl>
              <a:tblPr firstRow="1" bandRow="1">
                <a:tableStyleId>{FABFCF23-3B69-468F-B69F-88F6DE6A72F2}</a:tableStyleId>
              </a:tblPr>
              <a:tblGrid>
                <a:gridCol w="1872208">
                  <a:extLst>
                    <a:ext uri="{9D8B030D-6E8A-4147-A177-3AD203B41FA5}">
                      <a16:colId xmlns:a16="http://schemas.microsoft.com/office/drawing/2014/main" val="20000"/>
                    </a:ext>
                  </a:extLst>
                </a:gridCol>
                <a:gridCol w="3456384">
                  <a:extLst>
                    <a:ext uri="{9D8B030D-6E8A-4147-A177-3AD203B41FA5}">
                      <a16:colId xmlns:a16="http://schemas.microsoft.com/office/drawing/2014/main" val="20001"/>
                    </a:ext>
                  </a:extLst>
                </a:gridCol>
                <a:gridCol w="3168351">
                  <a:extLst>
                    <a:ext uri="{9D8B030D-6E8A-4147-A177-3AD203B41FA5}">
                      <a16:colId xmlns:a16="http://schemas.microsoft.com/office/drawing/2014/main" val="20002"/>
                    </a:ext>
                  </a:extLst>
                </a:gridCol>
              </a:tblGrid>
              <a:tr h="370840">
                <a:tc>
                  <a:txBody>
                    <a:bodyPr/>
                    <a:lstStyle/>
                    <a:p>
                      <a:r>
                        <a:rPr lang="de-DE" dirty="0" smtClean="0"/>
                        <a:t>Transport Mode</a:t>
                      </a:r>
                      <a:endParaRPr lang="en-GB" dirty="0"/>
                    </a:p>
                  </a:txBody>
                  <a:tcPr/>
                </a:tc>
                <a:tc>
                  <a:txBody>
                    <a:bodyPr/>
                    <a:lstStyle/>
                    <a:p>
                      <a:r>
                        <a:rPr lang="de-DE" dirty="0" err="1" smtClean="0"/>
                        <a:t>Strenghts</a:t>
                      </a:r>
                      <a:endParaRPr lang="en-GB" dirty="0"/>
                    </a:p>
                  </a:txBody>
                  <a:tcPr/>
                </a:tc>
                <a:tc>
                  <a:txBody>
                    <a:bodyPr/>
                    <a:lstStyle/>
                    <a:p>
                      <a:r>
                        <a:rPr lang="de-DE" dirty="0" err="1" smtClean="0"/>
                        <a:t>Wekanesses</a:t>
                      </a:r>
                      <a:endParaRPr lang="en-GB" dirty="0"/>
                    </a:p>
                  </a:txBody>
                  <a:tcPr/>
                </a:tc>
                <a:extLst>
                  <a:ext uri="{0D108BD9-81ED-4DB2-BD59-A6C34878D82A}">
                    <a16:rowId xmlns:a16="http://schemas.microsoft.com/office/drawing/2014/main" val="10000"/>
                  </a:ext>
                </a:extLst>
              </a:tr>
              <a:tr h="370840">
                <a:tc>
                  <a:txBody>
                    <a:bodyPr/>
                    <a:lstStyle/>
                    <a:p>
                      <a:r>
                        <a:rPr lang="de-DE" dirty="0" smtClean="0"/>
                        <a:t>Road</a:t>
                      </a:r>
                      <a:endParaRPr lang="en-GB" b="1" dirty="0"/>
                    </a:p>
                  </a:txBody>
                  <a:tcPr/>
                </a:tc>
                <a:tc>
                  <a:txBody>
                    <a:bodyPr/>
                    <a:lstStyle/>
                    <a:p>
                      <a:pPr marL="285750" indent="-285750">
                        <a:buFont typeface="Arial" panose="020B0604020202020204" pitchFamily="34" charset="0"/>
                        <a:buChar char="•"/>
                      </a:pPr>
                      <a:r>
                        <a:rPr lang="de-DE" sz="1600" dirty="0" smtClean="0"/>
                        <a:t>High </a:t>
                      </a:r>
                      <a:r>
                        <a:rPr lang="de-DE" sz="1600" dirty="0" err="1" smtClean="0"/>
                        <a:t>network</a:t>
                      </a:r>
                      <a:r>
                        <a:rPr lang="de-DE" sz="1600" dirty="0" smtClean="0"/>
                        <a:t> </a:t>
                      </a:r>
                      <a:r>
                        <a:rPr lang="de-DE" sz="1600" dirty="0" err="1" smtClean="0"/>
                        <a:t>density</a:t>
                      </a:r>
                      <a:endParaRPr lang="de-DE" sz="1600" baseline="0" dirty="0" smtClean="0"/>
                    </a:p>
                    <a:p>
                      <a:pPr marL="285750" indent="-285750">
                        <a:buFont typeface="Arial" panose="020B0604020202020204" pitchFamily="34" charset="0"/>
                        <a:buChar char="•"/>
                      </a:pPr>
                      <a:r>
                        <a:rPr lang="de-DE" sz="1600" baseline="0" dirty="0" smtClean="0"/>
                        <a:t>Speed </a:t>
                      </a:r>
                      <a:r>
                        <a:rPr lang="de-DE" sz="1600" baseline="0" dirty="0" err="1" smtClean="0"/>
                        <a:t>of</a:t>
                      </a:r>
                      <a:r>
                        <a:rPr lang="de-DE" sz="1600" baseline="0" dirty="0" smtClean="0"/>
                        <a:t> </a:t>
                      </a:r>
                      <a:r>
                        <a:rPr lang="de-DE" sz="1600" baseline="0" dirty="0" err="1" smtClean="0"/>
                        <a:t>short</a:t>
                      </a:r>
                      <a:r>
                        <a:rPr lang="de-DE" sz="1600" baseline="0" dirty="0" smtClean="0"/>
                        <a:t> </a:t>
                      </a:r>
                      <a:r>
                        <a:rPr lang="de-DE" sz="1600" baseline="0" dirty="0" err="1" smtClean="0"/>
                        <a:t>transport</a:t>
                      </a:r>
                      <a:r>
                        <a:rPr lang="de-DE" sz="1600" baseline="0" dirty="0" smtClean="0"/>
                        <a:t> </a:t>
                      </a:r>
                      <a:r>
                        <a:rPr lang="de-DE" sz="1600" baseline="0" dirty="0" err="1" smtClean="0"/>
                        <a:t>distances</a:t>
                      </a:r>
                      <a:endParaRPr lang="en-GB" sz="1600" dirty="0"/>
                    </a:p>
                  </a:txBody>
                  <a:tcPr/>
                </a:tc>
                <a:tc>
                  <a:txBody>
                    <a:bodyPr/>
                    <a:lstStyle/>
                    <a:p>
                      <a:pPr marL="285750" indent="-285750">
                        <a:buFont typeface="Arial" panose="020B0604020202020204" pitchFamily="34" charset="0"/>
                        <a:buChar char="•"/>
                      </a:pPr>
                      <a:r>
                        <a:rPr lang="de-DE" sz="1600" dirty="0" smtClean="0"/>
                        <a:t>Low </a:t>
                      </a:r>
                      <a:r>
                        <a:rPr lang="de-DE" sz="1600" dirty="0" err="1" smtClean="0"/>
                        <a:t>transport</a:t>
                      </a:r>
                      <a:r>
                        <a:rPr lang="de-DE" sz="1600" dirty="0" smtClean="0"/>
                        <a:t> </a:t>
                      </a:r>
                      <a:r>
                        <a:rPr lang="de-DE" sz="1600" dirty="0" err="1" smtClean="0"/>
                        <a:t>volumes</a:t>
                      </a:r>
                      <a:endParaRPr lang="de-DE" sz="1600" baseline="0" dirty="0" smtClean="0"/>
                    </a:p>
                    <a:p>
                      <a:pPr marL="285750" indent="-285750">
                        <a:buFont typeface="Arial" panose="020B0604020202020204" pitchFamily="34" charset="0"/>
                        <a:buChar char="•"/>
                      </a:pPr>
                      <a:r>
                        <a:rPr lang="de-DE" sz="1600" baseline="0" dirty="0" smtClean="0"/>
                        <a:t>High </a:t>
                      </a:r>
                      <a:r>
                        <a:rPr lang="de-DE" sz="1600" baseline="0" dirty="0" err="1" smtClean="0"/>
                        <a:t>external</a:t>
                      </a:r>
                      <a:r>
                        <a:rPr lang="de-DE" sz="1600" baseline="0" dirty="0" smtClean="0"/>
                        <a:t> </a:t>
                      </a:r>
                      <a:r>
                        <a:rPr lang="de-DE" sz="1600" baseline="0" dirty="0" err="1" smtClean="0"/>
                        <a:t>costs</a:t>
                      </a:r>
                      <a:endParaRPr lang="de-DE" sz="1600" baseline="0" dirty="0" smtClean="0"/>
                    </a:p>
                  </a:txBody>
                  <a:tcPr/>
                </a:tc>
                <a:extLst>
                  <a:ext uri="{0D108BD9-81ED-4DB2-BD59-A6C34878D82A}">
                    <a16:rowId xmlns:a16="http://schemas.microsoft.com/office/drawing/2014/main" val="10001"/>
                  </a:ext>
                </a:extLst>
              </a:tr>
              <a:tr h="370840">
                <a:tc>
                  <a:txBody>
                    <a:bodyPr/>
                    <a:lstStyle/>
                    <a:p>
                      <a:r>
                        <a:rPr lang="de-DE" dirty="0" err="1" smtClean="0"/>
                        <a:t>Rail</a:t>
                      </a:r>
                      <a:endParaRPr lang="en-GB" b="1" dirty="0"/>
                    </a:p>
                  </a:txBody>
                  <a:tcPr/>
                </a:tc>
                <a:tc>
                  <a:txBody>
                    <a:bodyPr/>
                    <a:lstStyle/>
                    <a:p>
                      <a:pPr marL="285750" indent="-285750">
                        <a:buFont typeface="Arial" panose="020B0604020202020204" pitchFamily="34" charset="0"/>
                        <a:buChar char="•"/>
                      </a:pPr>
                      <a:r>
                        <a:rPr lang="de-DE" sz="1600" dirty="0" smtClean="0"/>
                        <a:t>Low environmental </a:t>
                      </a:r>
                      <a:r>
                        <a:rPr lang="de-DE" sz="1600" dirty="0" err="1" smtClean="0"/>
                        <a:t>impact</a:t>
                      </a:r>
                      <a:r>
                        <a:rPr lang="de-DE" sz="1600" baseline="0" dirty="0" smtClean="0"/>
                        <a:t> </a:t>
                      </a:r>
                      <a:r>
                        <a:rPr lang="de-DE" sz="1600" dirty="0" smtClean="0"/>
                        <a:t>(CO2, </a:t>
                      </a:r>
                      <a:r>
                        <a:rPr lang="de-DE" sz="1600" dirty="0" err="1" smtClean="0"/>
                        <a:t>pollutants</a:t>
                      </a:r>
                      <a:r>
                        <a:rPr lang="de-DE" sz="1600" dirty="0" smtClean="0"/>
                        <a:t>,</a:t>
                      </a:r>
                      <a:r>
                        <a:rPr lang="de-DE" sz="1600" baseline="0" dirty="0" smtClean="0"/>
                        <a:t> </a:t>
                      </a:r>
                      <a:r>
                        <a:rPr lang="de-DE" sz="1600" baseline="0" dirty="0" err="1" smtClean="0"/>
                        <a:t>din</a:t>
                      </a:r>
                      <a:r>
                        <a:rPr lang="de-DE" sz="1600" baseline="0" dirty="0" smtClean="0"/>
                        <a:t>)</a:t>
                      </a:r>
                    </a:p>
                    <a:p>
                      <a:pPr marL="285750" indent="-285750">
                        <a:buFont typeface="Arial" panose="020B0604020202020204" pitchFamily="34" charset="0"/>
                        <a:buChar char="•"/>
                      </a:pPr>
                      <a:r>
                        <a:rPr lang="de-DE" sz="1600" baseline="0" dirty="0" smtClean="0"/>
                        <a:t>More </a:t>
                      </a:r>
                      <a:r>
                        <a:rPr lang="de-DE" sz="1600" baseline="0" dirty="0" err="1" smtClean="0"/>
                        <a:t>dense</a:t>
                      </a:r>
                      <a:r>
                        <a:rPr lang="de-DE" sz="1600" baseline="0" dirty="0" smtClean="0"/>
                        <a:t> </a:t>
                      </a:r>
                      <a:r>
                        <a:rPr lang="de-DE" sz="1600" baseline="0" dirty="0" err="1" smtClean="0"/>
                        <a:t>network</a:t>
                      </a:r>
                      <a:r>
                        <a:rPr lang="de-DE" sz="1600" baseline="0" dirty="0" smtClean="0"/>
                        <a:t> (</a:t>
                      </a:r>
                      <a:r>
                        <a:rPr lang="de-DE" sz="1600" baseline="0" dirty="0" err="1" smtClean="0"/>
                        <a:t>comparison</a:t>
                      </a:r>
                      <a:r>
                        <a:rPr lang="de-DE" sz="1600" baseline="0" dirty="0" smtClean="0"/>
                        <a:t> </a:t>
                      </a:r>
                      <a:r>
                        <a:rPr lang="de-DE" sz="1600" baseline="0" dirty="0" err="1" smtClean="0"/>
                        <a:t>of</a:t>
                      </a:r>
                      <a:r>
                        <a:rPr lang="de-DE" sz="1600" baseline="0" dirty="0" smtClean="0"/>
                        <a:t> </a:t>
                      </a:r>
                      <a:r>
                        <a:rPr lang="de-DE" sz="1600" baseline="0" dirty="0" err="1" smtClean="0"/>
                        <a:t>waterways</a:t>
                      </a:r>
                      <a:r>
                        <a:rPr lang="de-DE" sz="1600" baseline="0" dirty="0" smtClean="0"/>
                        <a:t>)</a:t>
                      </a:r>
                    </a:p>
                    <a:p>
                      <a:pPr marL="285750" indent="-285750">
                        <a:buFont typeface="Arial" panose="020B0604020202020204" pitchFamily="34" charset="0"/>
                        <a:buChar char="•"/>
                      </a:pPr>
                      <a:r>
                        <a:rPr lang="de-DE" sz="1600" baseline="0" dirty="0" smtClean="0"/>
                        <a:t>Low-</a:t>
                      </a:r>
                      <a:r>
                        <a:rPr lang="de-DE" sz="1600" baseline="0" dirty="0" err="1" smtClean="0"/>
                        <a:t>cost</a:t>
                      </a:r>
                      <a:r>
                        <a:rPr lang="de-DE" sz="1600" baseline="0" dirty="0" smtClean="0"/>
                        <a:t> &amp; fast on medium </a:t>
                      </a:r>
                      <a:r>
                        <a:rPr lang="de-DE" sz="1600" baseline="0" dirty="0" err="1" smtClean="0"/>
                        <a:t>transport</a:t>
                      </a:r>
                      <a:r>
                        <a:rPr lang="de-DE" sz="1600" baseline="0" dirty="0" smtClean="0"/>
                        <a:t> </a:t>
                      </a:r>
                      <a:r>
                        <a:rPr lang="de-DE" sz="1600" baseline="0" dirty="0" err="1" smtClean="0"/>
                        <a:t>routes</a:t>
                      </a:r>
                      <a:endParaRPr lang="en-GB" sz="1600" dirty="0"/>
                    </a:p>
                  </a:txBody>
                  <a:tcPr/>
                </a:tc>
                <a:tc>
                  <a:txBody>
                    <a:bodyPr/>
                    <a:lstStyle/>
                    <a:p>
                      <a:pPr marL="285750" indent="-285750">
                        <a:buFont typeface="Arial" panose="020B0604020202020204" pitchFamily="34" charset="0"/>
                        <a:buChar char="•"/>
                      </a:pPr>
                      <a:r>
                        <a:rPr lang="de-DE" sz="1600" dirty="0" smtClean="0"/>
                        <a:t>Low </a:t>
                      </a:r>
                      <a:r>
                        <a:rPr lang="de-DE" sz="1600" dirty="0" err="1" smtClean="0"/>
                        <a:t>network</a:t>
                      </a:r>
                      <a:r>
                        <a:rPr lang="de-DE" sz="1600" baseline="0" dirty="0" smtClean="0"/>
                        <a:t> </a:t>
                      </a:r>
                      <a:r>
                        <a:rPr lang="de-DE" sz="1600" baseline="0" dirty="0" err="1" smtClean="0"/>
                        <a:t>density</a:t>
                      </a:r>
                      <a:r>
                        <a:rPr lang="de-DE" sz="1600" baseline="0" dirty="0" smtClean="0"/>
                        <a:t> </a:t>
                      </a:r>
                      <a:r>
                        <a:rPr lang="de-DE" sz="1600" baseline="0" dirty="0" err="1" smtClean="0"/>
                        <a:t>than</a:t>
                      </a:r>
                      <a:r>
                        <a:rPr lang="de-DE" sz="1600" baseline="0" dirty="0" smtClean="0"/>
                        <a:t> </a:t>
                      </a:r>
                      <a:r>
                        <a:rPr lang="de-DE" sz="1600" baseline="0" dirty="0" err="1" smtClean="0"/>
                        <a:t>the</a:t>
                      </a:r>
                      <a:r>
                        <a:rPr lang="de-DE" sz="1600" baseline="0" dirty="0" smtClean="0"/>
                        <a:t> </a:t>
                      </a:r>
                      <a:r>
                        <a:rPr lang="de-DE" sz="1600" baseline="0" dirty="0" err="1" smtClean="0"/>
                        <a:t>road</a:t>
                      </a:r>
                      <a:endParaRPr lang="en-GB" sz="1600" dirty="0"/>
                    </a:p>
                  </a:txBody>
                  <a:tcPr/>
                </a:tc>
                <a:extLst>
                  <a:ext uri="{0D108BD9-81ED-4DB2-BD59-A6C34878D82A}">
                    <a16:rowId xmlns:a16="http://schemas.microsoft.com/office/drawing/2014/main" val="10002"/>
                  </a:ext>
                </a:extLst>
              </a:tr>
              <a:tr h="370840">
                <a:tc>
                  <a:txBody>
                    <a:bodyPr/>
                    <a:lstStyle/>
                    <a:p>
                      <a:r>
                        <a:rPr lang="de-DE" dirty="0" smtClean="0"/>
                        <a:t>Inland </a:t>
                      </a:r>
                      <a:r>
                        <a:rPr lang="de-DE" dirty="0" err="1" smtClean="0"/>
                        <a:t>Waterway</a:t>
                      </a:r>
                      <a:endParaRPr lang="en-GB" b="1" dirty="0"/>
                    </a:p>
                  </a:txBody>
                  <a:tcPr/>
                </a:tc>
                <a:tc>
                  <a:txBody>
                    <a:bodyPr/>
                    <a:lstStyle/>
                    <a:p>
                      <a:pPr marL="285750" indent="-285750">
                        <a:buFont typeface="Arial" panose="020B0604020202020204" pitchFamily="34" charset="0"/>
                        <a:buChar char="•"/>
                      </a:pPr>
                      <a:r>
                        <a:rPr lang="de-DE" sz="1600" dirty="0" smtClean="0"/>
                        <a:t>Low </a:t>
                      </a:r>
                      <a:r>
                        <a:rPr lang="de-DE" sz="1600" dirty="0" err="1" smtClean="0"/>
                        <a:t>transport</a:t>
                      </a:r>
                      <a:r>
                        <a:rPr lang="de-DE" sz="1600" dirty="0" smtClean="0"/>
                        <a:t> </a:t>
                      </a:r>
                      <a:r>
                        <a:rPr lang="de-DE" sz="1600" dirty="0" err="1" smtClean="0"/>
                        <a:t>costs</a:t>
                      </a:r>
                      <a:r>
                        <a:rPr lang="de-DE" sz="1600" baseline="0" dirty="0" smtClean="0"/>
                        <a:t> </a:t>
                      </a:r>
                      <a:r>
                        <a:rPr lang="de-DE" sz="1600" baseline="0" dirty="0" err="1" smtClean="0"/>
                        <a:t>and</a:t>
                      </a:r>
                      <a:r>
                        <a:rPr lang="de-DE" sz="1600" baseline="0" dirty="0" smtClean="0"/>
                        <a:t> </a:t>
                      </a:r>
                      <a:r>
                        <a:rPr lang="de-DE" sz="1600" baseline="0" dirty="0" err="1" smtClean="0"/>
                        <a:t>low</a:t>
                      </a:r>
                      <a:r>
                        <a:rPr lang="de-DE" sz="1600" baseline="0" dirty="0" smtClean="0"/>
                        <a:t> negative </a:t>
                      </a:r>
                      <a:r>
                        <a:rPr lang="de-DE" sz="1600" baseline="0" dirty="0" err="1" smtClean="0"/>
                        <a:t>effects</a:t>
                      </a:r>
                      <a:r>
                        <a:rPr lang="de-DE" sz="1600" baseline="0" dirty="0" smtClean="0"/>
                        <a:t> at high </a:t>
                      </a:r>
                      <a:r>
                        <a:rPr lang="de-DE" sz="1600" baseline="0" dirty="0" err="1" smtClean="0"/>
                        <a:t>volumes</a:t>
                      </a:r>
                      <a:endParaRPr lang="en-GB" sz="1600" dirty="0"/>
                    </a:p>
                  </a:txBody>
                  <a:tcPr/>
                </a:tc>
                <a:tc>
                  <a:txBody>
                    <a:bodyPr/>
                    <a:lstStyle/>
                    <a:p>
                      <a:pPr marL="285750" indent="-285750">
                        <a:buFont typeface="Arial" panose="020B0604020202020204" pitchFamily="34" charset="0"/>
                        <a:buChar char="•"/>
                      </a:pPr>
                      <a:r>
                        <a:rPr lang="de-DE" sz="1600" dirty="0" smtClean="0"/>
                        <a:t>Transportation time</a:t>
                      </a:r>
                    </a:p>
                    <a:p>
                      <a:pPr marL="285750" indent="-285750">
                        <a:buFont typeface="Arial" panose="020B0604020202020204" pitchFamily="34" charset="0"/>
                        <a:buChar char="•"/>
                      </a:pPr>
                      <a:r>
                        <a:rPr lang="de-DE" sz="1600" dirty="0" smtClean="0"/>
                        <a:t>Network </a:t>
                      </a:r>
                      <a:r>
                        <a:rPr lang="de-DE" sz="1600" dirty="0" err="1" smtClean="0"/>
                        <a:t>density</a:t>
                      </a:r>
                      <a:endParaRPr lang="en-GB" sz="1600"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853262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Traffic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environment</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contribution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every</a:t>
            </a:r>
            <a:r>
              <a:rPr lang="de-AT" sz="2200" dirty="0" smtClean="0">
                <a:solidFill>
                  <a:schemeClr val="tx1">
                    <a:lumMod val="75000"/>
                    <a:lumOff val="25000"/>
                  </a:schemeClr>
                </a:solidFill>
              </a:rPr>
              <a:t> individual </a:t>
            </a:r>
            <a:r>
              <a:rPr lang="de-AT" sz="2200" dirty="0" err="1" smtClean="0">
                <a:solidFill>
                  <a:schemeClr val="tx1">
                    <a:lumMod val="75000"/>
                    <a:lumOff val="25000"/>
                  </a:schemeClr>
                </a:solidFill>
              </a:rPr>
              <a:t>can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make</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23</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2912587001"/>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5395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smtClean="0">
                <a:solidFill>
                  <a:schemeClr val="tx1">
                    <a:lumMod val="75000"/>
                    <a:lumOff val="25000"/>
                  </a:schemeClr>
                </a:solidFill>
              </a:rPr>
              <a:t>Spheres</a:t>
            </a:r>
            <a:r>
              <a:rPr lang="de-DE" b="1" dirty="0" smtClean="0">
                <a:solidFill>
                  <a:schemeClr val="tx1">
                    <a:lumMod val="75000"/>
                    <a:lumOff val="25000"/>
                  </a:schemeClr>
                </a:solidFill>
              </a:rPr>
              <a:t> </a:t>
            </a:r>
            <a:r>
              <a:rPr lang="de-DE" b="1" dirty="0" err="1" smtClean="0">
                <a:solidFill>
                  <a:schemeClr val="tx1">
                    <a:lumMod val="75000"/>
                    <a:lumOff val="25000"/>
                  </a:schemeClr>
                </a:solidFill>
              </a:rPr>
              <a:t>of</a:t>
            </a:r>
            <a:r>
              <a:rPr lang="de-DE" b="1" dirty="0" smtClean="0">
                <a:solidFill>
                  <a:schemeClr val="tx1">
                    <a:lumMod val="75000"/>
                    <a:lumOff val="25000"/>
                  </a:schemeClr>
                </a:solidFill>
              </a:rPr>
              <a:t> </a:t>
            </a:r>
            <a:r>
              <a:rPr lang="de-DE" b="1" dirty="0" err="1" smtClean="0">
                <a:solidFill>
                  <a:schemeClr val="tx1">
                    <a:lumMod val="75000"/>
                    <a:lumOff val="25000"/>
                  </a:schemeClr>
                </a:solidFill>
              </a:rPr>
              <a:t>influence</a:t>
            </a:r>
            <a:r>
              <a:rPr lang="de-DE" b="1" dirty="0" smtClean="0">
                <a:solidFill>
                  <a:schemeClr val="tx1">
                    <a:lumMod val="75000"/>
                    <a:lumOff val="25000"/>
                  </a:schemeClr>
                </a:solidFill>
              </a:rPr>
              <a:t> in </a:t>
            </a:r>
            <a:r>
              <a:rPr lang="de-DE" b="1" dirty="0" err="1" smtClean="0">
                <a:solidFill>
                  <a:schemeClr val="tx1">
                    <a:lumMod val="75000"/>
                    <a:lumOff val="25000"/>
                  </a:schemeClr>
                </a:solidFill>
              </a:rPr>
              <a:t>Freight</a:t>
            </a:r>
            <a:r>
              <a:rPr lang="de-DE" b="1" dirty="0" smtClean="0">
                <a:solidFill>
                  <a:schemeClr val="tx1">
                    <a:lumMod val="75000"/>
                    <a:lumOff val="25000"/>
                  </a:schemeClr>
                </a:solidFill>
              </a:rPr>
              <a:t> Traffic</a:t>
            </a:r>
            <a:endParaRPr lang="de-DE" b="1" dirty="0">
              <a:solidFill>
                <a:schemeClr val="tx1">
                  <a:lumMod val="75000"/>
                  <a:lumOff val="25000"/>
                </a:schemeClr>
              </a:solidFill>
            </a:endParaRPr>
          </a:p>
        </p:txBody>
      </p:sp>
      <p:sp>
        <p:nvSpPr>
          <p:cNvPr id="8" name="Rounded Rectangle 7"/>
          <p:cNvSpPr/>
          <p:nvPr/>
        </p:nvSpPr>
        <p:spPr>
          <a:xfrm>
            <a:off x="179512" y="1811647"/>
            <a:ext cx="6048672" cy="3276088"/>
          </a:xfrm>
          <a:prstGeom prst="round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779276367"/>
              </p:ext>
            </p:extLst>
          </p:nvPr>
        </p:nvGraphicFramePr>
        <p:xfrm>
          <a:off x="593558" y="2268543"/>
          <a:ext cx="5220580" cy="26642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p:cNvSpPr>
            <a:spLocks noGrp="1"/>
          </p:cNvSpPr>
          <p:nvPr>
            <p:ph type="dt" sz="half" idx="10"/>
          </p:nvPr>
        </p:nvSpPr>
        <p:spPr/>
        <p:txBody>
          <a:bodyPr/>
          <a:lstStyle/>
          <a:p>
            <a:fld id="{A913158E-B566-4089-83F2-C47E65AFF73D}" type="datetime6">
              <a:rPr lang="en-GB" smtClean="0">
                <a:solidFill>
                  <a:prstClr val="white"/>
                </a:solidFill>
              </a:rPr>
              <a:t>August 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24</a:t>
            </a:fld>
            <a:endParaRPr lang="de-AT" dirty="0">
              <a:solidFill>
                <a:prstClr val="white"/>
              </a:solidFill>
            </a:endParaRPr>
          </a:p>
        </p:txBody>
      </p:sp>
      <p:sp>
        <p:nvSpPr>
          <p:cNvPr id="9" name="TextBox 8"/>
          <p:cNvSpPr txBox="1"/>
          <p:nvPr/>
        </p:nvSpPr>
        <p:spPr>
          <a:xfrm>
            <a:off x="539552" y="1835145"/>
            <a:ext cx="5328592" cy="400110"/>
          </a:xfrm>
          <a:prstGeom prst="rect">
            <a:avLst/>
          </a:prstGeom>
          <a:noFill/>
        </p:spPr>
        <p:txBody>
          <a:bodyPr wrap="square" rtlCol="0">
            <a:spAutoFit/>
          </a:bodyPr>
          <a:lstStyle/>
          <a:p>
            <a:pPr algn="ctr"/>
            <a:r>
              <a:rPr lang="de-DE" sz="2000" b="1" dirty="0" smtClean="0">
                <a:solidFill>
                  <a:schemeClr val="tx1">
                    <a:lumMod val="75000"/>
                    <a:lumOff val="25000"/>
                  </a:schemeClr>
                </a:solidFill>
              </a:rPr>
              <a:t>Environment</a:t>
            </a:r>
            <a:r>
              <a:rPr lang="de-DE" sz="2000" dirty="0" smtClean="0">
                <a:solidFill>
                  <a:schemeClr val="tx1">
                    <a:lumMod val="75000"/>
                    <a:lumOff val="25000"/>
                  </a:schemeClr>
                </a:solidFill>
              </a:rPr>
              <a:t>:</a:t>
            </a:r>
            <a:r>
              <a:rPr lang="de-DE" dirty="0" smtClean="0">
                <a:solidFill>
                  <a:schemeClr val="tx1">
                    <a:lumMod val="75000"/>
                    <a:lumOff val="25000"/>
                  </a:schemeClr>
                </a:solidFill>
              </a:rPr>
              <a:t>  Society – Economy - Politics</a:t>
            </a:r>
            <a:endParaRPr lang="de-DE" dirty="0">
              <a:solidFill>
                <a:schemeClr val="tx1">
                  <a:lumMod val="75000"/>
                  <a:lumOff val="25000"/>
                </a:schemeClr>
              </a:solidFill>
            </a:endParaRPr>
          </a:p>
        </p:txBody>
      </p:sp>
      <p:sp>
        <p:nvSpPr>
          <p:cNvPr id="10" name="Down Arrow 9"/>
          <p:cNvSpPr/>
          <p:nvPr/>
        </p:nvSpPr>
        <p:spPr>
          <a:xfrm>
            <a:off x="2716560" y="5177168"/>
            <a:ext cx="1008112" cy="342185"/>
          </a:xfrm>
          <a:prstGeom prst="downArrow">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1296116" y="5519353"/>
            <a:ext cx="3849000" cy="982111"/>
            <a:chOff x="2612" y="0"/>
            <a:chExt cx="2513423" cy="2664295"/>
          </a:xfrm>
          <a:noFill/>
        </p:grpSpPr>
        <p:sp>
          <p:nvSpPr>
            <p:cNvPr id="15" name="Rounded Rectangle 14"/>
            <p:cNvSpPr/>
            <p:nvPr/>
          </p:nvSpPr>
          <p:spPr>
            <a:xfrm>
              <a:off x="2612" y="0"/>
              <a:ext cx="2513423" cy="2664295"/>
            </a:xfrm>
            <a:prstGeom prst="roundRect">
              <a:avLst>
                <a:gd name="adj" fmla="val 10000"/>
              </a:avLst>
            </a:prstGeom>
            <a:grpFill/>
            <a:ln>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ounded Rectangle 4"/>
            <p:cNvSpPr/>
            <p:nvPr/>
          </p:nvSpPr>
          <p:spPr>
            <a:xfrm>
              <a:off x="2612" y="171684"/>
              <a:ext cx="2513423" cy="799288"/>
            </a:xfrm>
            <a:prstGeom prst="rect">
              <a:avLst/>
            </a:prstGeom>
            <a:grpFill/>
            <a:ln>
              <a:no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de-DE" sz="2000" b="1" kern="1200" dirty="0" smtClean="0">
                  <a:solidFill>
                    <a:schemeClr val="tx1">
                      <a:lumMod val="75000"/>
                      <a:lumOff val="25000"/>
                    </a:schemeClr>
                  </a:solidFill>
                </a:rPr>
                <a:t>Areas </a:t>
              </a:r>
              <a:r>
                <a:rPr lang="de-DE" sz="2000" b="1" kern="1200" dirty="0" err="1" smtClean="0">
                  <a:solidFill>
                    <a:schemeClr val="tx1">
                      <a:lumMod val="75000"/>
                      <a:lumOff val="25000"/>
                    </a:schemeClr>
                  </a:solidFill>
                </a:rPr>
                <a:t>of</a:t>
              </a:r>
              <a:r>
                <a:rPr lang="de-DE" sz="2000" b="1" kern="1200" dirty="0" smtClean="0">
                  <a:solidFill>
                    <a:schemeClr val="tx1">
                      <a:lumMod val="75000"/>
                      <a:lumOff val="25000"/>
                    </a:schemeClr>
                  </a:solidFill>
                </a:rPr>
                <a:t> Tension</a:t>
              </a:r>
              <a:endParaRPr lang="de-DE" sz="2000" b="1" kern="1200" dirty="0">
                <a:solidFill>
                  <a:schemeClr val="tx1">
                    <a:lumMod val="75000"/>
                    <a:lumOff val="25000"/>
                  </a:schemeClr>
                </a:solidFill>
              </a:endParaRPr>
            </a:p>
          </p:txBody>
        </p:sp>
      </p:grpSp>
      <p:sp>
        <p:nvSpPr>
          <p:cNvPr id="18" name="Rounded Rectangle 17"/>
          <p:cNvSpPr/>
          <p:nvPr/>
        </p:nvSpPr>
        <p:spPr>
          <a:xfrm>
            <a:off x="1475657" y="5911668"/>
            <a:ext cx="1728192" cy="407827"/>
          </a:xfrm>
          <a:prstGeom prst="roundRect">
            <a:avLst>
              <a:gd name="adj" fmla="val 10000"/>
            </a:avLst>
          </a:prstGeom>
          <a:solidFill>
            <a:srgbClr val="92D050"/>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9" name="Rounded Rectangle 4"/>
          <p:cNvSpPr/>
          <p:nvPr/>
        </p:nvSpPr>
        <p:spPr>
          <a:xfrm>
            <a:off x="1485428" y="5923613"/>
            <a:ext cx="1708651" cy="38393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kern="1200" dirty="0" err="1" smtClean="0"/>
              <a:t>Freight</a:t>
            </a:r>
            <a:r>
              <a:rPr lang="de-DE" sz="1400" kern="1200" dirty="0" smtClean="0"/>
              <a:t> Companies</a:t>
            </a:r>
            <a:endParaRPr lang="de-DE" sz="1400" kern="1200" dirty="0"/>
          </a:p>
        </p:txBody>
      </p:sp>
      <p:sp>
        <p:nvSpPr>
          <p:cNvPr id="24" name="Rounded Rectangle 23"/>
          <p:cNvSpPr/>
          <p:nvPr/>
        </p:nvSpPr>
        <p:spPr>
          <a:xfrm>
            <a:off x="3317281" y="5899724"/>
            <a:ext cx="1728192" cy="407827"/>
          </a:xfrm>
          <a:prstGeom prst="roundRect">
            <a:avLst>
              <a:gd name="adj" fmla="val 10000"/>
            </a:avLst>
          </a:prstGeom>
          <a:no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5" name="Rounded Rectangle 4"/>
          <p:cNvSpPr/>
          <p:nvPr/>
        </p:nvSpPr>
        <p:spPr>
          <a:xfrm>
            <a:off x="3300265" y="5911669"/>
            <a:ext cx="1708651" cy="383937"/>
          </a:xfrm>
          <a:prstGeom prst="rect">
            <a:avLst/>
          </a:prstGeom>
          <a:solidFill>
            <a:srgbClr val="92D050"/>
          </a:solidFill>
          <a:ln>
            <a:noFill/>
          </a:ln>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de-DE" sz="1400" noProof="0" dirty="0" smtClean="0"/>
              <a:t>Clients</a:t>
            </a:r>
            <a:endParaRPr lang="en-US" sz="1400" kern="1200" noProof="0" dirty="0"/>
          </a:p>
        </p:txBody>
      </p:sp>
      <p:sp>
        <p:nvSpPr>
          <p:cNvPr id="26" name="Down Arrow 25"/>
          <p:cNvSpPr/>
          <p:nvPr/>
        </p:nvSpPr>
        <p:spPr>
          <a:xfrm rot="16200000">
            <a:off x="6039238" y="3503771"/>
            <a:ext cx="1008112" cy="342185"/>
          </a:xfrm>
          <a:prstGeom prst="downArrow">
            <a:avLst/>
          </a:prstGeom>
          <a:solidFill>
            <a:srgbClr val="92D050"/>
          </a:solidFill>
          <a:ln w="127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p:cNvGrpSpPr/>
          <p:nvPr/>
        </p:nvGrpSpPr>
        <p:grpSpPr>
          <a:xfrm>
            <a:off x="6888297" y="3379103"/>
            <a:ext cx="2010739" cy="591520"/>
            <a:chOff x="2955885" y="1695041"/>
            <a:chExt cx="2010739" cy="388131"/>
          </a:xfrm>
        </p:grpSpPr>
        <p:sp>
          <p:nvSpPr>
            <p:cNvPr id="40" name="Rounded Rectangle 39"/>
            <p:cNvSpPr/>
            <p:nvPr/>
          </p:nvSpPr>
          <p:spPr>
            <a:xfrm>
              <a:off x="2955885" y="1695041"/>
              <a:ext cx="2010739" cy="388131"/>
            </a:xfrm>
            <a:prstGeom prst="roundRect">
              <a:avLst>
                <a:gd name="adj" fmla="val 10000"/>
              </a:avLst>
            </a:prstGeom>
            <a:solidFill>
              <a:schemeClr val="accent1"/>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1" name="Rounded Rectangle 4"/>
            <p:cNvSpPr/>
            <p:nvPr/>
          </p:nvSpPr>
          <p:spPr>
            <a:xfrm>
              <a:off x="2967253" y="1706409"/>
              <a:ext cx="1988003" cy="365395"/>
            </a:xfrm>
            <a:prstGeom prst="rect">
              <a:avLst/>
            </a:prstGeom>
            <a:solidFill>
              <a:srgbClr val="92D050"/>
            </a:solidFill>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US" b="1" kern="1200" noProof="0" dirty="0" smtClean="0"/>
                <a:t>Modal Split*</a:t>
              </a:r>
              <a:endParaRPr lang="en-US" b="1" kern="1200" noProof="0" dirty="0"/>
            </a:p>
          </p:txBody>
        </p:sp>
      </p:grpSp>
      <p:sp>
        <p:nvSpPr>
          <p:cNvPr id="28" name="TextBox 6"/>
          <p:cNvSpPr txBox="1"/>
          <p:nvPr/>
        </p:nvSpPr>
        <p:spPr>
          <a:xfrm>
            <a:off x="5508104" y="6237312"/>
            <a:ext cx="3635896" cy="461665"/>
          </a:xfrm>
          <a:prstGeom prst="rect">
            <a:avLst/>
          </a:prstGeom>
          <a:noFill/>
        </p:spPr>
        <p:txBody>
          <a:bodyPr wrap="square" rtlCol="0">
            <a:spAutoFit/>
          </a:bodyPr>
          <a:lstStyle/>
          <a:p>
            <a:r>
              <a:rPr lang="de-AT" sz="1200" dirty="0" smtClean="0">
                <a:solidFill>
                  <a:schemeClr val="tx1">
                    <a:lumMod val="75000"/>
                    <a:lumOff val="25000"/>
                  </a:schemeClr>
                </a:solidFill>
              </a:rPr>
              <a:t>* Share </a:t>
            </a:r>
            <a:r>
              <a:rPr lang="de-AT" sz="1200" dirty="0" err="1" smtClean="0">
                <a:solidFill>
                  <a:schemeClr val="tx1">
                    <a:lumMod val="75000"/>
                    <a:lumOff val="25000"/>
                  </a:schemeClr>
                </a:solidFill>
              </a:rPr>
              <a:t>of</a:t>
            </a:r>
            <a:r>
              <a:rPr lang="de-AT" sz="1200" dirty="0" smtClean="0">
                <a:solidFill>
                  <a:schemeClr val="tx1">
                    <a:lumMod val="75000"/>
                    <a:lumOff val="25000"/>
                  </a:schemeClr>
                </a:solidFill>
              </a:rPr>
              <a:t> </a:t>
            </a:r>
            <a:r>
              <a:rPr lang="de-AT" sz="1200" dirty="0" err="1" smtClean="0">
                <a:solidFill>
                  <a:schemeClr val="tx1">
                    <a:lumMod val="75000"/>
                    <a:lumOff val="25000"/>
                  </a:schemeClr>
                </a:solidFill>
              </a:rPr>
              <a:t>respective</a:t>
            </a:r>
            <a:r>
              <a:rPr lang="de-AT" sz="1200" dirty="0" smtClean="0">
                <a:solidFill>
                  <a:schemeClr val="tx1">
                    <a:lumMod val="75000"/>
                    <a:lumOff val="25000"/>
                  </a:schemeClr>
                </a:solidFill>
              </a:rPr>
              <a:t> </a:t>
            </a:r>
            <a:r>
              <a:rPr lang="de-AT" sz="1200" dirty="0" err="1" smtClean="0">
                <a:solidFill>
                  <a:schemeClr val="tx1">
                    <a:lumMod val="75000"/>
                    <a:lumOff val="25000"/>
                  </a:schemeClr>
                </a:solidFill>
              </a:rPr>
              <a:t>transport</a:t>
            </a:r>
            <a:r>
              <a:rPr lang="de-AT" sz="1200" dirty="0" smtClean="0">
                <a:solidFill>
                  <a:schemeClr val="tx1">
                    <a:lumMod val="75000"/>
                    <a:lumOff val="25000"/>
                  </a:schemeClr>
                </a:solidFill>
              </a:rPr>
              <a:t> </a:t>
            </a:r>
            <a:r>
              <a:rPr lang="de-AT" sz="1200" dirty="0" err="1" smtClean="0">
                <a:solidFill>
                  <a:schemeClr val="tx1">
                    <a:lumMod val="75000"/>
                    <a:lumOff val="25000"/>
                  </a:schemeClr>
                </a:solidFill>
              </a:rPr>
              <a:t>modes</a:t>
            </a:r>
            <a:r>
              <a:rPr lang="de-AT" sz="1200" dirty="0" smtClean="0">
                <a:solidFill>
                  <a:schemeClr val="tx1">
                    <a:lumMod val="75000"/>
                    <a:lumOff val="25000"/>
                  </a:schemeClr>
                </a:solidFill>
              </a:rPr>
              <a:t> in total </a:t>
            </a:r>
            <a:r>
              <a:rPr lang="de-AT" sz="1200" dirty="0" err="1" smtClean="0">
                <a:solidFill>
                  <a:schemeClr val="tx1">
                    <a:lumMod val="75000"/>
                    <a:lumOff val="25000"/>
                  </a:schemeClr>
                </a:solidFill>
              </a:rPr>
              <a:t>freight</a:t>
            </a:r>
            <a:r>
              <a:rPr lang="de-AT" sz="1200" dirty="0" smtClean="0">
                <a:solidFill>
                  <a:schemeClr val="tx1">
                    <a:lumMod val="75000"/>
                    <a:lumOff val="25000"/>
                  </a:schemeClr>
                </a:solidFill>
              </a:rPr>
              <a:t> </a:t>
            </a:r>
            <a:r>
              <a:rPr lang="de-AT" sz="1200" dirty="0" err="1" smtClean="0">
                <a:solidFill>
                  <a:schemeClr val="tx1">
                    <a:lumMod val="75000"/>
                    <a:lumOff val="25000"/>
                  </a:schemeClr>
                </a:solidFill>
              </a:rPr>
              <a:t>transport</a:t>
            </a:r>
            <a:r>
              <a:rPr lang="de-AT" sz="1200" dirty="0" smtClean="0">
                <a:solidFill>
                  <a:schemeClr val="tx1">
                    <a:lumMod val="75000"/>
                    <a:lumOff val="25000"/>
                  </a:schemeClr>
                </a:solidFill>
              </a:rPr>
              <a:t> </a:t>
            </a:r>
            <a:r>
              <a:rPr lang="de-AT" sz="1200" dirty="0" err="1" smtClean="0">
                <a:solidFill>
                  <a:schemeClr val="tx1">
                    <a:lumMod val="75000"/>
                    <a:lumOff val="25000"/>
                  </a:schemeClr>
                </a:solidFill>
              </a:rPr>
              <a:t>volume</a:t>
            </a:r>
            <a:endParaRPr lang="de-AT" sz="1200" dirty="0">
              <a:solidFill>
                <a:schemeClr val="tx1">
                  <a:lumMod val="75000"/>
                  <a:lumOff val="25000"/>
                </a:schemeClr>
              </a:solidFill>
            </a:endParaRPr>
          </a:p>
        </p:txBody>
      </p:sp>
    </p:spTree>
    <p:extLst>
      <p:ext uri="{BB962C8B-B14F-4D97-AF65-F5344CB8AC3E}">
        <p14:creationId xmlns:p14="http://schemas.microsoft.com/office/powerpoint/2010/main" val="281019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solidFill>
                  <a:schemeClr val="tx1">
                    <a:lumMod val="75000"/>
                    <a:lumOff val="25000"/>
                  </a:schemeClr>
                </a:solidFill>
              </a:rPr>
              <a:t>Challenges</a:t>
            </a:r>
            <a:r>
              <a:rPr lang="de-DE" b="1" dirty="0" smtClean="0">
                <a:solidFill>
                  <a:schemeClr val="tx1">
                    <a:lumMod val="75000"/>
                    <a:lumOff val="25000"/>
                  </a:schemeClr>
                </a:solidFill>
              </a:rPr>
              <a:t> </a:t>
            </a:r>
            <a:r>
              <a:rPr lang="de-DE" b="1" dirty="0" err="1" smtClean="0">
                <a:solidFill>
                  <a:schemeClr val="tx1">
                    <a:lumMod val="75000"/>
                    <a:lumOff val="25000"/>
                  </a:schemeClr>
                </a:solidFill>
              </a:rPr>
              <a:t>for</a:t>
            </a:r>
            <a:r>
              <a:rPr lang="de-DE" b="1" dirty="0" smtClean="0">
                <a:solidFill>
                  <a:schemeClr val="tx1">
                    <a:lumMod val="75000"/>
                    <a:lumOff val="25000"/>
                  </a:schemeClr>
                </a:solidFill>
              </a:rPr>
              <a:t> </a:t>
            </a:r>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Freight</a:t>
            </a:r>
            <a:r>
              <a:rPr lang="de-DE" b="1" dirty="0" smtClean="0">
                <a:solidFill>
                  <a:schemeClr val="tx1">
                    <a:lumMod val="75000"/>
                    <a:lumOff val="25000"/>
                  </a:schemeClr>
                </a:solidFill>
              </a:rPr>
              <a:t> Transport</a:t>
            </a:r>
            <a:endParaRPr lang="en-GB" b="1" dirty="0">
              <a:solidFill>
                <a:schemeClr val="tx1">
                  <a:lumMod val="75000"/>
                  <a:lumOff val="25000"/>
                </a:schemeClr>
              </a:solidFill>
            </a:endParaRPr>
          </a:p>
        </p:txBody>
      </p:sp>
      <p:sp>
        <p:nvSpPr>
          <p:cNvPr id="3" name="Inhaltsplatzhalter 2"/>
          <p:cNvSpPr>
            <a:spLocks noGrp="1"/>
          </p:cNvSpPr>
          <p:nvPr>
            <p:ph idx="1"/>
          </p:nvPr>
        </p:nvSpPr>
        <p:spPr/>
        <p:txBody>
          <a:bodyPr>
            <a:normAutofit/>
          </a:bodyPr>
          <a:lstStyle/>
          <a:p>
            <a:r>
              <a:rPr lang="de-DE" dirty="0" err="1" smtClean="0"/>
              <a:t>Use</a:t>
            </a:r>
            <a:r>
              <a:rPr lang="de-DE" dirty="0" smtClean="0"/>
              <a:t> </a:t>
            </a:r>
            <a:r>
              <a:rPr lang="de-DE" dirty="0" err="1" smtClean="0"/>
              <a:t>of</a:t>
            </a:r>
            <a:r>
              <a:rPr lang="de-DE" dirty="0" smtClean="0"/>
              <a:t> </a:t>
            </a:r>
            <a:r>
              <a:rPr lang="de-DE" dirty="0" err="1" smtClean="0"/>
              <a:t>new</a:t>
            </a:r>
            <a:r>
              <a:rPr lang="de-DE" dirty="0" smtClean="0"/>
              <a:t> </a:t>
            </a:r>
            <a:r>
              <a:rPr lang="de-DE" dirty="0" err="1" smtClean="0"/>
              <a:t>technologies</a:t>
            </a:r>
            <a:endParaRPr lang="de-DE" dirty="0" smtClean="0"/>
          </a:p>
          <a:p>
            <a:r>
              <a:rPr lang="de-DE" dirty="0" smtClean="0"/>
              <a:t>Choice </a:t>
            </a:r>
            <a:r>
              <a:rPr lang="de-DE" dirty="0" err="1" smtClean="0"/>
              <a:t>of</a:t>
            </a:r>
            <a:r>
              <a:rPr lang="de-DE" dirty="0" smtClean="0"/>
              <a:t> </a:t>
            </a:r>
            <a:r>
              <a:rPr lang="de-DE" dirty="0" err="1" smtClean="0"/>
              <a:t>transport</a:t>
            </a:r>
            <a:r>
              <a:rPr lang="de-DE" dirty="0" smtClean="0"/>
              <a:t> </a:t>
            </a:r>
            <a:r>
              <a:rPr lang="de-DE" dirty="0" err="1" smtClean="0"/>
              <a:t>depending</a:t>
            </a:r>
            <a:r>
              <a:rPr lang="de-DE" dirty="0" smtClean="0"/>
              <a:t> on </a:t>
            </a:r>
            <a:r>
              <a:rPr lang="de-DE" dirty="0" err="1" smtClean="0"/>
              <a:t>goods</a:t>
            </a:r>
            <a:endParaRPr lang="de-DE" dirty="0" smtClean="0"/>
          </a:p>
          <a:p>
            <a:pPr lvl="1"/>
            <a:r>
              <a:rPr lang="de-DE" dirty="0" smtClean="0">
                <a:sym typeface="Wingdings" panose="05000000000000000000" pitchFamily="2" charset="2"/>
              </a:rPr>
              <a:t>Value </a:t>
            </a:r>
            <a:r>
              <a:rPr lang="de-DE" dirty="0" err="1" smtClean="0">
                <a:sym typeface="Wingdings" panose="05000000000000000000" pitchFamily="2" charset="2"/>
              </a:rPr>
              <a:t>of</a:t>
            </a:r>
            <a:r>
              <a:rPr lang="de-DE" dirty="0" smtClean="0">
                <a:sym typeface="Wingdings" panose="05000000000000000000" pitchFamily="2" charset="2"/>
              </a:rPr>
              <a:t> </a:t>
            </a:r>
            <a:r>
              <a:rPr lang="de-DE" dirty="0" err="1" smtClean="0">
                <a:sym typeface="Wingdings" panose="05000000000000000000" pitchFamily="2" charset="2"/>
              </a:rPr>
              <a:t>goods</a:t>
            </a:r>
            <a:endParaRPr lang="de-DE" dirty="0" smtClean="0">
              <a:sym typeface="Wingdings" panose="05000000000000000000" pitchFamily="2" charset="2"/>
            </a:endParaRPr>
          </a:p>
          <a:p>
            <a:pPr lvl="1"/>
            <a:r>
              <a:rPr lang="de-DE" dirty="0" smtClean="0">
                <a:sym typeface="Wingdings" panose="05000000000000000000" pitchFamily="2" charset="2"/>
              </a:rPr>
              <a:t>Time </a:t>
            </a:r>
            <a:r>
              <a:rPr lang="de-DE" dirty="0" err="1" smtClean="0">
                <a:sym typeface="Wingdings" panose="05000000000000000000" pitchFamily="2" charset="2"/>
              </a:rPr>
              <a:t>factor</a:t>
            </a:r>
            <a:endParaRPr lang="de-DE" dirty="0">
              <a:sym typeface="Wingdings" panose="05000000000000000000" pitchFamily="2" charset="2"/>
            </a:endParaRPr>
          </a:p>
          <a:p>
            <a:r>
              <a:rPr lang="de-DE" dirty="0" smtClean="0">
                <a:sym typeface="Wingdings" panose="05000000000000000000" pitchFamily="2" charset="2"/>
              </a:rPr>
              <a:t>Trends </a:t>
            </a:r>
            <a:r>
              <a:rPr lang="de-DE" dirty="0" err="1" smtClean="0">
                <a:sym typeface="Wingdings" panose="05000000000000000000" pitchFamily="2" charset="2"/>
              </a:rPr>
              <a:t>towards</a:t>
            </a:r>
            <a:r>
              <a:rPr lang="de-DE" dirty="0" smtClean="0">
                <a:sym typeface="Wingdings" panose="05000000000000000000" pitchFamily="2" charset="2"/>
              </a:rPr>
              <a:t> </a:t>
            </a:r>
            <a:r>
              <a:rPr lang="de-DE" dirty="0" err="1" smtClean="0">
                <a:sym typeface="Wingdings" panose="05000000000000000000" pitchFamily="2" charset="2"/>
              </a:rPr>
              <a:t>individualization</a:t>
            </a:r>
            <a:r>
              <a:rPr lang="de-DE" dirty="0" smtClean="0">
                <a:sym typeface="Wingdings" panose="05000000000000000000" pitchFamily="2" charset="2"/>
              </a:rPr>
              <a:t>  </a:t>
            </a:r>
            <a:r>
              <a:rPr lang="de-DE" dirty="0" err="1" smtClean="0">
                <a:sym typeface="Wingdings" panose="05000000000000000000" pitchFamily="2" charset="2"/>
              </a:rPr>
              <a:t>increasing</a:t>
            </a:r>
            <a:r>
              <a:rPr lang="de-DE" dirty="0" smtClean="0">
                <a:sym typeface="Wingdings" panose="05000000000000000000" pitchFamily="2" charset="2"/>
              </a:rPr>
              <a:t> </a:t>
            </a:r>
            <a:r>
              <a:rPr lang="de-DE" dirty="0" err="1" smtClean="0">
                <a:sym typeface="Wingdings" panose="05000000000000000000" pitchFamily="2" charset="2"/>
              </a:rPr>
              <a:t>transport</a:t>
            </a:r>
            <a:r>
              <a:rPr lang="de-DE" dirty="0" smtClean="0">
                <a:sym typeface="Wingdings" panose="05000000000000000000" pitchFamily="2" charset="2"/>
              </a:rPr>
              <a:t> </a:t>
            </a:r>
            <a:r>
              <a:rPr lang="de-DE" dirty="0" err="1" smtClean="0">
                <a:sym typeface="Wingdings" panose="05000000000000000000" pitchFamily="2" charset="2"/>
              </a:rPr>
              <a:t>volume</a:t>
            </a:r>
            <a:r>
              <a:rPr lang="de-DE" dirty="0" smtClean="0">
                <a:sym typeface="Wingdings" panose="05000000000000000000" pitchFamily="2" charset="2"/>
              </a:rPr>
              <a:t> </a:t>
            </a:r>
          </a:p>
          <a:p>
            <a:r>
              <a:rPr lang="de-DE" dirty="0" err="1" smtClean="0">
                <a:sym typeface="Wingdings" panose="05000000000000000000" pitchFamily="2" charset="2"/>
              </a:rPr>
              <a:t>Rail</a:t>
            </a:r>
            <a:endParaRPr lang="de-DE" dirty="0" smtClean="0">
              <a:sym typeface="Wingdings" panose="05000000000000000000" pitchFamily="2" charset="2"/>
            </a:endParaRPr>
          </a:p>
          <a:p>
            <a:pPr lvl="1"/>
            <a:r>
              <a:rPr lang="de-DE" dirty="0" smtClean="0">
                <a:sym typeface="Wingdings" panose="05000000000000000000" pitchFamily="2" charset="2"/>
              </a:rPr>
              <a:t>Passenger </a:t>
            </a:r>
            <a:r>
              <a:rPr lang="de-DE" dirty="0" err="1" smtClean="0">
                <a:sym typeface="Wingdings" panose="05000000000000000000" pitchFamily="2" charset="2"/>
              </a:rPr>
              <a:t>transport</a:t>
            </a:r>
            <a:r>
              <a:rPr lang="de-DE" dirty="0" smtClean="0">
                <a:sym typeface="Wingdings" panose="05000000000000000000" pitchFamily="2" charset="2"/>
              </a:rPr>
              <a:t> </a:t>
            </a:r>
            <a:r>
              <a:rPr lang="de-DE" dirty="0" err="1" smtClean="0">
                <a:sym typeface="Wingdings" panose="05000000000000000000" pitchFamily="2" charset="2"/>
              </a:rPr>
              <a:t>has</a:t>
            </a:r>
            <a:r>
              <a:rPr lang="de-DE" dirty="0" smtClean="0">
                <a:sym typeface="Wingdings" panose="05000000000000000000" pitchFamily="2" charset="2"/>
              </a:rPr>
              <a:t> </a:t>
            </a:r>
            <a:r>
              <a:rPr lang="de-DE" dirty="0" err="1" smtClean="0">
                <a:sym typeface="Wingdings" panose="05000000000000000000" pitchFamily="2" charset="2"/>
              </a:rPr>
              <a:t>priority</a:t>
            </a:r>
            <a:r>
              <a:rPr lang="de-DE" dirty="0" smtClean="0">
                <a:sym typeface="Wingdings" panose="05000000000000000000" pitchFamily="2" charset="2"/>
              </a:rPr>
              <a:t> </a:t>
            </a:r>
          </a:p>
          <a:p>
            <a:pPr lvl="1"/>
            <a:r>
              <a:rPr lang="de-DE" dirty="0" err="1" smtClean="0">
                <a:sym typeface="Wingdings" panose="05000000000000000000" pitchFamily="2" charset="2"/>
              </a:rPr>
              <a:t>Fewer</a:t>
            </a:r>
            <a:r>
              <a:rPr lang="de-DE" dirty="0" smtClean="0">
                <a:sym typeface="Wingdings" panose="05000000000000000000" pitchFamily="2" charset="2"/>
              </a:rPr>
              <a:t> </a:t>
            </a:r>
            <a:r>
              <a:rPr lang="de-DE" dirty="0" err="1" smtClean="0">
                <a:sym typeface="Wingdings" panose="05000000000000000000" pitchFamily="2" charset="2"/>
              </a:rPr>
              <a:t>innovations</a:t>
            </a:r>
            <a:r>
              <a:rPr lang="de-DE" dirty="0" smtClean="0">
                <a:sym typeface="Wingdings" panose="05000000000000000000" pitchFamily="2" charset="2"/>
              </a:rPr>
              <a:t> </a:t>
            </a:r>
          </a:p>
          <a:p>
            <a:r>
              <a:rPr lang="de-DE" dirty="0" smtClean="0"/>
              <a:t>Need </a:t>
            </a:r>
            <a:r>
              <a:rPr lang="de-DE" dirty="0" err="1" smtClean="0"/>
              <a:t>for</a:t>
            </a:r>
            <a:r>
              <a:rPr lang="de-DE" dirty="0" smtClean="0"/>
              <a:t> </a:t>
            </a:r>
            <a:r>
              <a:rPr lang="de-DE" dirty="0" err="1" smtClean="0"/>
              <a:t>reverse</a:t>
            </a:r>
            <a:r>
              <a:rPr lang="de-DE" dirty="0" smtClean="0"/>
              <a:t> </a:t>
            </a:r>
            <a:r>
              <a:rPr lang="de-DE" dirty="0" err="1" smtClean="0"/>
              <a:t>logistics</a:t>
            </a:r>
            <a:r>
              <a:rPr lang="de-DE" dirty="0" smtClean="0"/>
              <a:t> (</a:t>
            </a:r>
            <a:r>
              <a:rPr lang="de-DE" dirty="0" err="1" smtClean="0"/>
              <a:t>recycling</a:t>
            </a:r>
            <a:r>
              <a:rPr lang="de-DE" dirty="0" smtClean="0"/>
              <a:t>, </a:t>
            </a:r>
            <a:r>
              <a:rPr lang="de-DE" dirty="0" err="1" smtClean="0"/>
              <a:t>waste</a:t>
            </a:r>
            <a:r>
              <a:rPr lang="de-DE" dirty="0" smtClean="0"/>
              <a:t> </a:t>
            </a:r>
            <a:r>
              <a:rPr lang="de-DE" dirty="0" err="1" smtClean="0"/>
              <a:t>management</a:t>
            </a:r>
            <a:r>
              <a:rPr lang="de-DE" dirty="0" smtClean="0"/>
              <a:t>)</a:t>
            </a:r>
          </a:p>
          <a:p>
            <a:pPr lvl="1"/>
            <a:r>
              <a:rPr lang="de-DE" dirty="0" err="1" smtClean="0"/>
              <a:t>Local</a:t>
            </a:r>
            <a:r>
              <a:rPr lang="de-DE" dirty="0" smtClean="0"/>
              <a:t> </a:t>
            </a:r>
            <a:r>
              <a:rPr lang="de-DE" dirty="0" err="1" smtClean="0"/>
              <a:t>disposal</a:t>
            </a:r>
            <a:r>
              <a:rPr lang="de-DE" dirty="0" smtClean="0"/>
              <a:t> </a:t>
            </a:r>
            <a:r>
              <a:rPr lang="de-DE" dirty="0" err="1" smtClean="0"/>
              <a:t>decreases</a:t>
            </a: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25</a:t>
            </a:fld>
            <a:endParaRPr lang="de-AT" dirty="0">
              <a:solidFill>
                <a:prstClr val="white"/>
              </a:solidFill>
            </a:endParaRPr>
          </a:p>
        </p:txBody>
      </p:sp>
    </p:spTree>
    <p:extLst>
      <p:ext uri="{BB962C8B-B14F-4D97-AF65-F5344CB8AC3E}">
        <p14:creationId xmlns:p14="http://schemas.microsoft.com/office/powerpoint/2010/main" val="207084421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Promotion </a:t>
            </a:r>
            <a:r>
              <a:rPr lang="de-DE" b="1" dirty="0" err="1" smtClean="0">
                <a:solidFill>
                  <a:schemeClr val="tx1">
                    <a:lumMod val="75000"/>
                    <a:lumOff val="25000"/>
                  </a:schemeClr>
                </a:solidFill>
              </a:rPr>
              <a:t>of</a:t>
            </a:r>
            <a:r>
              <a:rPr lang="de-DE" b="1" dirty="0" smtClean="0">
                <a:solidFill>
                  <a:schemeClr val="tx1">
                    <a:lumMod val="75000"/>
                    <a:lumOff val="25000"/>
                  </a:schemeClr>
                </a:solidFill>
              </a:rPr>
              <a:t> </a:t>
            </a:r>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Freight</a:t>
            </a:r>
            <a:r>
              <a:rPr lang="de-DE" b="1" dirty="0" smtClean="0">
                <a:solidFill>
                  <a:schemeClr val="tx1">
                    <a:lumMod val="75000"/>
                    <a:lumOff val="25000"/>
                  </a:schemeClr>
                </a:solidFill>
              </a:rPr>
              <a:t> Transport</a:t>
            </a:r>
            <a:endParaRPr lang="en-GB" b="1" dirty="0">
              <a:solidFill>
                <a:schemeClr val="tx1">
                  <a:lumMod val="75000"/>
                  <a:lumOff val="25000"/>
                </a:schemeClr>
              </a:solidFill>
            </a:endParaRPr>
          </a:p>
        </p:txBody>
      </p:sp>
      <p:sp>
        <p:nvSpPr>
          <p:cNvPr id="3" name="Inhaltsplatzhalter 2"/>
          <p:cNvSpPr>
            <a:spLocks noGrp="1"/>
          </p:cNvSpPr>
          <p:nvPr>
            <p:ph idx="1"/>
          </p:nvPr>
        </p:nvSpPr>
        <p:spPr/>
        <p:txBody>
          <a:bodyPr>
            <a:normAutofit lnSpcReduction="10000"/>
          </a:bodyPr>
          <a:lstStyle/>
          <a:p>
            <a:pPr>
              <a:lnSpc>
                <a:spcPct val="150000"/>
              </a:lnSpc>
            </a:pPr>
            <a:r>
              <a:rPr lang="de-DE" dirty="0" smtClean="0"/>
              <a:t>Transportation </a:t>
            </a:r>
            <a:r>
              <a:rPr lang="de-DE" dirty="0" err="1" smtClean="0"/>
              <a:t>costs</a:t>
            </a:r>
            <a:endParaRPr lang="de-DE" dirty="0" smtClean="0"/>
          </a:p>
          <a:p>
            <a:pPr>
              <a:lnSpc>
                <a:spcPct val="150000"/>
              </a:lnSpc>
            </a:pPr>
            <a:r>
              <a:rPr lang="de-DE" dirty="0" smtClean="0"/>
              <a:t>Alternative </a:t>
            </a:r>
            <a:r>
              <a:rPr lang="de-DE" dirty="0" err="1" smtClean="0"/>
              <a:t>fuels</a:t>
            </a:r>
            <a:endParaRPr lang="de-DE" dirty="0" smtClean="0"/>
          </a:p>
          <a:p>
            <a:pPr>
              <a:lnSpc>
                <a:spcPct val="150000"/>
              </a:lnSpc>
            </a:pPr>
            <a:r>
              <a:rPr lang="de-DE" dirty="0" smtClean="0"/>
              <a:t>Traffic </a:t>
            </a:r>
            <a:r>
              <a:rPr lang="de-DE" dirty="0" err="1" smtClean="0"/>
              <a:t>shift</a:t>
            </a:r>
            <a:endParaRPr lang="de-DE" dirty="0" smtClean="0"/>
          </a:p>
          <a:p>
            <a:pPr>
              <a:lnSpc>
                <a:spcPct val="150000"/>
              </a:lnSpc>
            </a:pPr>
            <a:r>
              <a:rPr lang="de-DE" dirty="0" err="1" smtClean="0"/>
              <a:t>Improvement</a:t>
            </a:r>
            <a:r>
              <a:rPr lang="de-DE" dirty="0" smtClean="0"/>
              <a:t> </a:t>
            </a:r>
            <a:r>
              <a:rPr lang="de-DE" dirty="0" err="1" smtClean="0"/>
              <a:t>of</a:t>
            </a:r>
            <a:r>
              <a:rPr lang="de-DE" dirty="0" smtClean="0"/>
              <a:t> </a:t>
            </a:r>
            <a:r>
              <a:rPr lang="de-DE" dirty="0" err="1" smtClean="0"/>
              <a:t>existing</a:t>
            </a:r>
            <a:r>
              <a:rPr lang="de-DE" dirty="0" smtClean="0"/>
              <a:t> </a:t>
            </a:r>
            <a:r>
              <a:rPr lang="de-DE" dirty="0" err="1" smtClean="0"/>
              <a:t>means</a:t>
            </a:r>
            <a:r>
              <a:rPr lang="de-DE" dirty="0" smtClean="0"/>
              <a:t> </a:t>
            </a:r>
            <a:r>
              <a:rPr lang="de-DE" dirty="0" err="1" smtClean="0"/>
              <a:t>of</a:t>
            </a:r>
            <a:r>
              <a:rPr lang="de-DE" dirty="0" smtClean="0"/>
              <a:t> </a:t>
            </a:r>
            <a:r>
              <a:rPr lang="de-DE" dirty="0" err="1" smtClean="0"/>
              <a:t>transport</a:t>
            </a:r>
            <a:r>
              <a:rPr lang="de-DE" dirty="0" smtClean="0"/>
              <a:t> </a:t>
            </a:r>
            <a:r>
              <a:rPr lang="de-DE" dirty="0" err="1" smtClean="0"/>
              <a:t>or</a:t>
            </a:r>
            <a:r>
              <a:rPr lang="de-DE" dirty="0" smtClean="0"/>
              <a:t> </a:t>
            </a:r>
            <a:r>
              <a:rPr lang="de-DE" dirty="0" err="1" smtClean="0"/>
              <a:t>development</a:t>
            </a:r>
            <a:r>
              <a:rPr lang="de-DE" dirty="0" smtClean="0"/>
              <a:t> </a:t>
            </a:r>
            <a:r>
              <a:rPr lang="de-DE" dirty="0" err="1" smtClean="0"/>
              <a:t>of</a:t>
            </a:r>
            <a:r>
              <a:rPr lang="de-DE" dirty="0" smtClean="0"/>
              <a:t> </a:t>
            </a:r>
            <a:r>
              <a:rPr lang="de-DE" dirty="0" err="1" smtClean="0"/>
              <a:t>new</a:t>
            </a:r>
            <a:r>
              <a:rPr lang="de-DE" dirty="0" smtClean="0"/>
              <a:t> </a:t>
            </a:r>
            <a:r>
              <a:rPr lang="de-DE" dirty="0" err="1" smtClean="0"/>
              <a:t>means</a:t>
            </a:r>
            <a:r>
              <a:rPr lang="de-DE" dirty="0" smtClean="0"/>
              <a:t> </a:t>
            </a:r>
            <a:r>
              <a:rPr lang="de-DE" dirty="0" err="1" smtClean="0"/>
              <a:t>of</a:t>
            </a:r>
            <a:r>
              <a:rPr lang="de-DE" dirty="0" smtClean="0"/>
              <a:t> </a:t>
            </a:r>
            <a:r>
              <a:rPr lang="de-DE" dirty="0" err="1" smtClean="0"/>
              <a:t>transport</a:t>
            </a:r>
            <a:endParaRPr lang="de-DE" dirty="0" smtClean="0"/>
          </a:p>
          <a:p>
            <a:pPr>
              <a:lnSpc>
                <a:spcPct val="150000"/>
              </a:lnSpc>
            </a:pPr>
            <a:r>
              <a:rPr lang="de-DE" dirty="0" err="1" smtClean="0"/>
              <a:t>Combination</a:t>
            </a:r>
            <a:r>
              <a:rPr lang="de-DE" dirty="0" smtClean="0"/>
              <a:t> </a:t>
            </a:r>
            <a:r>
              <a:rPr lang="de-DE" dirty="0" err="1" smtClean="0"/>
              <a:t>of</a:t>
            </a:r>
            <a:r>
              <a:rPr lang="de-DE" dirty="0" smtClean="0"/>
              <a:t> </a:t>
            </a:r>
            <a:r>
              <a:rPr lang="de-DE" dirty="0" err="1" smtClean="0"/>
              <a:t>transport</a:t>
            </a:r>
            <a:r>
              <a:rPr lang="de-DE" dirty="0" smtClean="0"/>
              <a:t> </a:t>
            </a:r>
            <a:r>
              <a:rPr lang="de-DE" dirty="0" err="1" smtClean="0"/>
              <a:t>modes</a:t>
            </a:r>
            <a:endParaRPr lang="de-DE" dirty="0" smtClean="0"/>
          </a:p>
          <a:p>
            <a:pPr>
              <a:lnSpc>
                <a:spcPct val="150000"/>
              </a:lnSpc>
            </a:pPr>
            <a:r>
              <a:rPr lang="de-DE" dirty="0" smtClean="0"/>
              <a:t>Information </a:t>
            </a:r>
            <a:r>
              <a:rPr lang="de-DE" dirty="0" err="1" smtClean="0"/>
              <a:t>and</a:t>
            </a:r>
            <a:r>
              <a:rPr lang="de-DE" dirty="0" smtClean="0"/>
              <a:t> Communication Technologies (ICT)</a:t>
            </a:r>
          </a:p>
          <a:p>
            <a:pPr>
              <a:lnSpc>
                <a:spcPct val="150000"/>
              </a:lnSpc>
            </a:pPr>
            <a:r>
              <a:rPr lang="de-DE" dirty="0" smtClean="0"/>
              <a:t>New </a:t>
            </a:r>
            <a:r>
              <a:rPr lang="de-DE" dirty="0" err="1" smtClean="0"/>
              <a:t>business</a:t>
            </a:r>
            <a:r>
              <a:rPr lang="de-DE" dirty="0" smtClean="0"/>
              <a:t> </a:t>
            </a:r>
            <a:r>
              <a:rPr lang="de-DE" dirty="0" err="1" smtClean="0"/>
              <a:t>models</a:t>
            </a:r>
            <a:endParaRPr lang="de-DE" dirty="0" smtClean="0"/>
          </a:p>
          <a:p>
            <a:endParaRPr lang="de-DE" dirty="0" smtClean="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26</a:t>
            </a:fld>
            <a:endParaRPr lang="de-AT" dirty="0">
              <a:solidFill>
                <a:prstClr val="white"/>
              </a:solidFill>
            </a:endParaRPr>
          </a:p>
        </p:txBody>
      </p:sp>
    </p:spTree>
    <p:extLst>
      <p:ext uri="{BB962C8B-B14F-4D97-AF65-F5344CB8AC3E}">
        <p14:creationId xmlns:p14="http://schemas.microsoft.com/office/powerpoint/2010/main" val="3948355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Best Practice </a:t>
            </a:r>
            <a:r>
              <a:rPr lang="de-DE" b="1" dirty="0" err="1" smtClean="0">
                <a:solidFill>
                  <a:schemeClr val="tx1">
                    <a:lumMod val="75000"/>
                    <a:lumOff val="25000"/>
                  </a:schemeClr>
                </a:solidFill>
              </a:rPr>
              <a:t>Examples</a:t>
            </a:r>
            <a:r>
              <a:rPr lang="de-DE" b="1" dirty="0" smtClean="0">
                <a:solidFill>
                  <a:schemeClr val="tx1">
                    <a:lumMod val="75000"/>
                    <a:lumOff val="25000"/>
                  </a:schemeClr>
                </a:solidFill>
              </a:rPr>
              <a:t/>
            </a:r>
            <a:br>
              <a:rPr lang="de-DE" b="1" dirty="0" smtClean="0">
                <a:solidFill>
                  <a:schemeClr val="tx1">
                    <a:lumMod val="75000"/>
                    <a:lumOff val="25000"/>
                  </a:schemeClr>
                </a:solidFill>
              </a:rPr>
            </a:br>
            <a:r>
              <a:rPr lang="de-DE" sz="2000" dirty="0" err="1" smtClean="0">
                <a:solidFill>
                  <a:schemeClr val="tx1">
                    <a:lumMod val="75000"/>
                    <a:lumOff val="25000"/>
                  </a:schemeClr>
                </a:solidFill>
              </a:rPr>
              <a:t>Sustainable</a:t>
            </a:r>
            <a:r>
              <a:rPr lang="de-DE" sz="2000" dirty="0" smtClean="0">
                <a:solidFill>
                  <a:schemeClr val="tx1">
                    <a:lumMod val="75000"/>
                    <a:lumOff val="25000"/>
                  </a:schemeClr>
                </a:solidFill>
              </a:rPr>
              <a:t> </a:t>
            </a:r>
            <a:r>
              <a:rPr lang="de-DE" sz="2000" dirty="0" err="1" smtClean="0">
                <a:solidFill>
                  <a:schemeClr val="tx1">
                    <a:lumMod val="75000"/>
                    <a:lumOff val="25000"/>
                  </a:schemeClr>
                </a:solidFill>
              </a:rPr>
              <a:t>Freight</a:t>
            </a:r>
            <a:r>
              <a:rPr lang="de-DE" sz="2000" dirty="0" smtClean="0">
                <a:solidFill>
                  <a:schemeClr val="tx1">
                    <a:lumMod val="75000"/>
                    <a:lumOff val="25000"/>
                  </a:schemeClr>
                </a:solidFill>
              </a:rPr>
              <a:t> Transport</a:t>
            </a:r>
            <a:endParaRPr lang="en-GB" sz="2000" dirty="0">
              <a:solidFill>
                <a:schemeClr val="tx1">
                  <a:lumMod val="75000"/>
                  <a:lumOff val="25000"/>
                </a:schemeClr>
              </a:solidFill>
            </a:endParaRPr>
          </a:p>
        </p:txBody>
      </p:sp>
      <p:sp>
        <p:nvSpPr>
          <p:cNvPr id="3" name="Inhaltsplatzhalter 2"/>
          <p:cNvSpPr>
            <a:spLocks noGrp="1"/>
          </p:cNvSpPr>
          <p:nvPr>
            <p:ph idx="1"/>
          </p:nvPr>
        </p:nvSpPr>
        <p:spPr/>
        <p:txBody>
          <a:bodyPr>
            <a:normAutofit fontScale="92500" lnSpcReduction="20000"/>
          </a:bodyPr>
          <a:lstStyle/>
          <a:p>
            <a:r>
              <a:rPr lang="de-DE" dirty="0" smtClean="0"/>
              <a:t>DHL </a:t>
            </a:r>
            <a:r>
              <a:rPr lang="de-DE" dirty="0" err="1" smtClean="0"/>
              <a:t>GoGreen</a:t>
            </a:r>
            <a:endParaRPr lang="de-DE" dirty="0" smtClean="0"/>
          </a:p>
          <a:p>
            <a:pPr lvl="1"/>
            <a:r>
              <a:rPr lang="de-DE" dirty="0" err="1" smtClean="0"/>
              <a:t>Compenstaion</a:t>
            </a:r>
            <a:r>
              <a:rPr lang="de-DE" dirty="0" smtClean="0"/>
              <a:t> </a:t>
            </a:r>
            <a:r>
              <a:rPr lang="de-DE" dirty="0" err="1" smtClean="0"/>
              <a:t>of</a:t>
            </a:r>
            <a:r>
              <a:rPr lang="de-DE" dirty="0" smtClean="0"/>
              <a:t> CO2 </a:t>
            </a:r>
            <a:r>
              <a:rPr lang="de-DE" dirty="0" err="1" smtClean="0"/>
              <a:t>emissions</a:t>
            </a:r>
            <a:r>
              <a:rPr lang="de-DE" dirty="0" smtClean="0"/>
              <a:t> </a:t>
            </a:r>
            <a:r>
              <a:rPr lang="de-DE" dirty="0" err="1" smtClean="0"/>
              <a:t>caused</a:t>
            </a:r>
            <a:r>
              <a:rPr lang="de-DE" dirty="0" smtClean="0"/>
              <a:t> </a:t>
            </a:r>
            <a:r>
              <a:rPr lang="de-DE" dirty="0" err="1" smtClean="0"/>
              <a:t>by</a:t>
            </a:r>
            <a:r>
              <a:rPr lang="de-DE" dirty="0" smtClean="0"/>
              <a:t> </a:t>
            </a:r>
            <a:r>
              <a:rPr lang="de-DE" dirty="0" err="1" smtClean="0"/>
              <a:t>transport</a:t>
            </a:r>
            <a:endParaRPr lang="de-DE" dirty="0" smtClean="0"/>
          </a:p>
          <a:p>
            <a:pPr lvl="1"/>
            <a:r>
              <a:rPr lang="de-DE" dirty="0" smtClean="0"/>
              <a:t>Send „</a:t>
            </a:r>
            <a:r>
              <a:rPr lang="de-DE" dirty="0" err="1" smtClean="0"/>
              <a:t>Climate</a:t>
            </a:r>
            <a:r>
              <a:rPr lang="de-DE" dirty="0" smtClean="0"/>
              <a:t> neutral“ </a:t>
            </a:r>
            <a:r>
              <a:rPr lang="de-DE" dirty="0" err="1" smtClean="0"/>
              <a:t>for</a:t>
            </a:r>
            <a:r>
              <a:rPr lang="de-DE" dirty="0" smtClean="0"/>
              <a:t> an extra </a:t>
            </a:r>
            <a:r>
              <a:rPr lang="de-DE" dirty="0" err="1" smtClean="0"/>
              <a:t>charge</a:t>
            </a:r>
            <a:endParaRPr lang="de-DE" dirty="0" smtClean="0"/>
          </a:p>
          <a:p>
            <a:pPr lvl="1"/>
            <a:r>
              <a:rPr lang="de-DE" dirty="0" smtClean="0"/>
              <a:t>Investment in </a:t>
            </a:r>
            <a:r>
              <a:rPr lang="de-DE" dirty="0" err="1" smtClean="0"/>
              <a:t>climate</a:t>
            </a:r>
            <a:r>
              <a:rPr lang="de-DE" dirty="0" smtClean="0"/>
              <a:t> </a:t>
            </a:r>
            <a:r>
              <a:rPr lang="de-DE" dirty="0" err="1" smtClean="0"/>
              <a:t>protection</a:t>
            </a:r>
            <a:r>
              <a:rPr lang="de-DE" dirty="0" smtClean="0"/>
              <a:t> </a:t>
            </a:r>
            <a:r>
              <a:rPr lang="de-DE" dirty="0" err="1" smtClean="0"/>
              <a:t>projects</a:t>
            </a:r>
            <a:r>
              <a:rPr lang="de-DE" dirty="0" smtClean="0"/>
              <a:t> </a:t>
            </a:r>
          </a:p>
          <a:p>
            <a:pPr lvl="1"/>
            <a:endParaRPr lang="de-DE" dirty="0"/>
          </a:p>
          <a:p>
            <a:r>
              <a:rPr lang="de-DE" dirty="0" smtClean="0"/>
              <a:t>Grüne Erde</a:t>
            </a:r>
          </a:p>
          <a:p>
            <a:pPr lvl="1"/>
            <a:r>
              <a:rPr lang="de-DE" dirty="0" smtClean="0"/>
              <a:t>All </a:t>
            </a:r>
            <a:r>
              <a:rPr lang="de-DE" dirty="0" err="1" smtClean="0"/>
              <a:t>consigments</a:t>
            </a:r>
            <a:r>
              <a:rPr lang="de-DE" dirty="0" smtClean="0"/>
              <a:t> </a:t>
            </a:r>
            <a:r>
              <a:rPr lang="de-DE" dirty="0" err="1" smtClean="0"/>
              <a:t>are</a:t>
            </a:r>
            <a:r>
              <a:rPr lang="de-DE" dirty="0" smtClean="0"/>
              <a:t> </a:t>
            </a:r>
            <a:r>
              <a:rPr lang="de-DE" dirty="0" err="1" smtClean="0"/>
              <a:t>delivered</a:t>
            </a:r>
            <a:r>
              <a:rPr lang="de-DE" dirty="0" smtClean="0"/>
              <a:t> CO2 neutral </a:t>
            </a:r>
            <a:r>
              <a:rPr lang="de-DE" dirty="0" smtClean="0">
                <a:sym typeface="Wingdings" panose="05000000000000000000" pitchFamily="2" charset="2"/>
              </a:rPr>
              <a:t> CO2 </a:t>
            </a:r>
            <a:r>
              <a:rPr lang="de-DE" dirty="0" err="1" smtClean="0">
                <a:sym typeface="Wingdings" panose="05000000000000000000" pitchFamily="2" charset="2"/>
              </a:rPr>
              <a:t>emissions</a:t>
            </a:r>
            <a:r>
              <a:rPr lang="de-DE" dirty="0" smtClean="0">
                <a:sym typeface="Wingdings" panose="05000000000000000000" pitchFamily="2" charset="2"/>
              </a:rPr>
              <a:t> </a:t>
            </a:r>
            <a:r>
              <a:rPr lang="de-DE" dirty="0" err="1" smtClean="0">
                <a:sym typeface="Wingdings" panose="05000000000000000000" pitchFamily="2" charset="2"/>
              </a:rPr>
              <a:t>are</a:t>
            </a:r>
            <a:r>
              <a:rPr lang="de-DE" dirty="0" smtClean="0">
                <a:sym typeface="Wingdings" panose="05000000000000000000" pitchFamily="2" charset="2"/>
              </a:rPr>
              <a:t> </a:t>
            </a:r>
            <a:r>
              <a:rPr lang="de-DE" dirty="0" err="1" smtClean="0">
                <a:sym typeface="Wingdings" panose="05000000000000000000" pitchFamily="2" charset="2"/>
              </a:rPr>
              <a:t>compensated</a:t>
            </a:r>
            <a:r>
              <a:rPr lang="de-DE" dirty="0" smtClean="0">
                <a:sym typeface="Wingdings" panose="05000000000000000000" pitchFamily="2" charset="2"/>
              </a:rPr>
              <a:t> </a:t>
            </a:r>
            <a:r>
              <a:rPr lang="de-DE" dirty="0" err="1" smtClean="0">
                <a:sym typeface="Wingdings" panose="05000000000000000000" pitchFamily="2" charset="2"/>
              </a:rPr>
              <a:t>by</a:t>
            </a:r>
            <a:r>
              <a:rPr lang="de-DE" dirty="0" smtClean="0">
                <a:sym typeface="Wingdings" panose="05000000000000000000" pitchFamily="2" charset="2"/>
              </a:rPr>
              <a:t> </a:t>
            </a:r>
            <a:r>
              <a:rPr lang="de-DE" dirty="0" err="1" smtClean="0">
                <a:sym typeface="Wingdings" panose="05000000000000000000" pitchFamily="2" charset="2"/>
              </a:rPr>
              <a:t>supporting</a:t>
            </a:r>
            <a:r>
              <a:rPr lang="de-DE" dirty="0" smtClean="0">
                <a:sym typeface="Wingdings" panose="05000000000000000000" pitchFamily="2" charset="2"/>
              </a:rPr>
              <a:t> </a:t>
            </a:r>
            <a:r>
              <a:rPr lang="de-DE" dirty="0" err="1" smtClean="0">
                <a:sym typeface="Wingdings" panose="05000000000000000000" pitchFamily="2" charset="2"/>
              </a:rPr>
              <a:t>climate</a:t>
            </a:r>
            <a:r>
              <a:rPr lang="de-DE" dirty="0" smtClean="0">
                <a:sym typeface="Wingdings" panose="05000000000000000000" pitchFamily="2" charset="2"/>
              </a:rPr>
              <a:t> </a:t>
            </a:r>
            <a:r>
              <a:rPr lang="de-DE" dirty="0" err="1" smtClean="0">
                <a:sym typeface="Wingdings" panose="05000000000000000000" pitchFamily="2" charset="2"/>
              </a:rPr>
              <a:t>protection</a:t>
            </a:r>
            <a:r>
              <a:rPr lang="de-DE" dirty="0" smtClean="0">
                <a:sym typeface="Wingdings" panose="05000000000000000000" pitchFamily="2" charset="2"/>
              </a:rPr>
              <a:t> </a:t>
            </a:r>
            <a:r>
              <a:rPr lang="de-DE" dirty="0" err="1" smtClean="0">
                <a:sym typeface="Wingdings" panose="05000000000000000000" pitchFamily="2" charset="2"/>
              </a:rPr>
              <a:t>projects</a:t>
            </a:r>
            <a:endParaRPr lang="de-DE" dirty="0" smtClean="0"/>
          </a:p>
          <a:p>
            <a:pPr lvl="1"/>
            <a:r>
              <a:rPr lang="de-DE" dirty="0" smtClean="0"/>
              <a:t>2014: 85,800 </a:t>
            </a:r>
            <a:r>
              <a:rPr lang="de-DE" dirty="0" err="1" smtClean="0"/>
              <a:t>consignments</a:t>
            </a:r>
            <a:r>
              <a:rPr lang="de-DE" dirty="0" smtClean="0"/>
              <a:t> (</a:t>
            </a:r>
            <a:r>
              <a:rPr lang="de-DE" dirty="0" err="1" smtClean="0"/>
              <a:t>letters</a:t>
            </a:r>
            <a:r>
              <a:rPr lang="de-DE" dirty="0" smtClean="0"/>
              <a:t>, </a:t>
            </a:r>
            <a:r>
              <a:rPr lang="de-DE" dirty="0" err="1" smtClean="0"/>
              <a:t>advertising</a:t>
            </a:r>
            <a:r>
              <a:rPr lang="de-DE" dirty="0" smtClean="0"/>
              <a:t>, </a:t>
            </a:r>
            <a:r>
              <a:rPr lang="de-DE" dirty="0" err="1" smtClean="0"/>
              <a:t>parcels</a:t>
            </a:r>
            <a:r>
              <a:rPr lang="de-DE" dirty="0" smtClean="0"/>
              <a:t>) </a:t>
            </a:r>
            <a:r>
              <a:rPr lang="de-DE" dirty="0" err="1" smtClean="0"/>
              <a:t>were</a:t>
            </a:r>
            <a:r>
              <a:rPr lang="de-DE" dirty="0" smtClean="0"/>
              <a:t> </a:t>
            </a:r>
            <a:r>
              <a:rPr lang="de-DE" dirty="0" err="1" smtClean="0"/>
              <a:t>delivered</a:t>
            </a:r>
            <a:r>
              <a:rPr lang="de-DE" dirty="0" smtClean="0"/>
              <a:t> in a CO2 neutral </a:t>
            </a:r>
            <a:r>
              <a:rPr lang="de-DE" dirty="0" err="1" smtClean="0"/>
              <a:t>way</a:t>
            </a:r>
            <a:endParaRPr lang="de-DE" dirty="0" smtClean="0"/>
          </a:p>
          <a:p>
            <a:pPr lvl="1"/>
            <a:endParaRPr lang="de-DE" dirty="0"/>
          </a:p>
          <a:p>
            <a:r>
              <a:rPr lang="de-DE" dirty="0" err="1" smtClean="0"/>
              <a:t>ImagineCargo</a:t>
            </a:r>
            <a:endParaRPr lang="de-DE" dirty="0" smtClean="0"/>
          </a:p>
          <a:p>
            <a:pPr lvl="1"/>
            <a:r>
              <a:rPr lang="de-DE" dirty="0" err="1" smtClean="0"/>
              <a:t>Use</a:t>
            </a:r>
            <a:r>
              <a:rPr lang="de-DE" dirty="0" smtClean="0"/>
              <a:t> </a:t>
            </a:r>
            <a:r>
              <a:rPr lang="de-DE" dirty="0" err="1" smtClean="0"/>
              <a:t>of</a:t>
            </a:r>
            <a:r>
              <a:rPr lang="de-DE" dirty="0" smtClean="0"/>
              <a:t> </a:t>
            </a:r>
            <a:r>
              <a:rPr lang="de-DE" dirty="0" err="1" smtClean="0"/>
              <a:t>rail</a:t>
            </a:r>
            <a:r>
              <a:rPr lang="de-DE" dirty="0" smtClean="0"/>
              <a:t> </a:t>
            </a:r>
            <a:r>
              <a:rPr lang="de-DE" dirty="0" err="1" smtClean="0"/>
              <a:t>and</a:t>
            </a:r>
            <a:r>
              <a:rPr lang="de-DE" dirty="0" smtClean="0"/>
              <a:t> </a:t>
            </a:r>
            <a:r>
              <a:rPr lang="de-DE" dirty="0" err="1" smtClean="0"/>
              <a:t>cycle</a:t>
            </a:r>
            <a:r>
              <a:rPr lang="de-DE" dirty="0" smtClean="0"/>
              <a:t> </a:t>
            </a:r>
            <a:r>
              <a:rPr lang="de-DE" dirty="0" err="1" smtClean="0"/>
              <a:t>courier</a:t>
            </a:r>
            <a:r>
              <a:rPr lang="de-DE" dirty="0" smtClean="0"/>
              <a:t> </a:t>
            </a:r>
            <a:r>
              <a:rPr lang="de-DE" dirty="0" err="1" smtClean="0"/>
              <a:t>service</a:t>
            </a:r>
            <a:r>
              <a:rPr lang="de-DE" dirty="0" smtClean="0"/>
              <a:t> </a:t>
            </a:r>
            <a:r>
              <a:rPr lang="de-DE" dirty="0" err="1" smtClean="0"/>
              <a:t>for</a:t>
            </a:r>
            <a:r>
              <a:rPr lang="de-DE" dirty="0" smtClean="0"/>
              <a:t> express </a:t>
            </a:r>
            <a:r>
              <a:rPr lang="de-DE" dirty="0" err="1" smtClean="0"/>
              <a:t>delivery</a:t>
            </a:r>
            <a:r>
              <a:rPr lang="de-DE" dirty="0" smtClean="0"/>
              <a:t> in Austria, Germany, </a:t>
            </a:r>
            <a:r>
              <a:rPr lang="de-DE" dirty="0" err="1" smtClean="0"/>
              <a:t>Switzerland</a:t>
            </a:r>
            <a:endParaRPr lang="de-DE" dirty="0" smtClean="0"/>
          </a:p>
          <a:p>
            <a:pPr lvl="1"/>
            <a:r>
              <a:rPr lang="de-DE" dirty="0" smtClean="0"/>
              <a:t>Can </a:t>
            </a:r>
            <a:r>
              <a:rPr lang="de-DE" dirty="0" err="1" smtClean="0"/>
              <a:t>be</a:t>
            </a:r>
            <a:r>
              <a:rPr lang="de-DE" dirty="0" smtClean="0"/>
              <a:t> </a:t>
            </a:r>
            <a:r>
              <a:rPr lang="de-DE" dirty="0" err="1" smtClean="0"/>
              <a:t>used</a:t>
            </a:r>
            <a:r>
              <a:rPr lang="de-DE" dirty="0" smtClean="0"/>
              <a:t> </a:t>
            </a:r>
            <a:r>
              <a:rPr lang="de-DE" dirty="0" err="1" smtClean="0"/>
              <a:t>by</a:t>
            </a:r>
            <a:r>
              <a:rPr lang="de-DE" dirty="0" smtClean="0"/>
              <a:t> private </a:t>
            </a:r>
            <a:r>
              <a:rPr lang="de-DE" dirty="0" err="1" smtClean="0"/>
              <a:t>individuals</a:t>
            </a:r>
            <a:r>
              <a:rPr lang="de-DE" dirty="0" smtClean="0"/>
              <a:t> </a:t>
            </a:r>
            <a:r>
              <a:rPr lang="de-DE" dirty="0" err="1" smtClean="0"/>
              <a:t>and</a:t>
            </a:r>
            <a:r>
              <a:rPr lang="de-DE" dirty="0" smtClean="0"/>
              <a:t> </a:t>
            </a:r>
            <a:r>
              <a:rPr lang="de-DE" dirty="0" err="1" smtClean="0"/>
              <a:t>companies</a:t>
            </a:r>
            <a:endParaRPr lang="de-DE" dirty="0" smtClean="0"/>
          </a:p>
          <a:p>
            <a:pPr lvl="1"/>
            <a:endParaRPr lang="de-DE" dirty="0" smtClean="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27</a:t>
            </a:fld>
            <a:endParaRPr lang="de-AT" dirty="0">
              <a:solidFill>
                <a:prstClr val="white"/>
              </a:solidFill>
            </a:endParaRPr>
          </a:p>
        </p:txBody>
      </p:sp>
    </p:spTree>
    <p:extLst>
      <p:ext uri="{BB962C8B-B14F-4D97-AF65-F5344CB8AC3E}">
        <p14:creationId xmlns:p14="http://schemas.microsoft.com/office/powerpoint/2010/main" val="15874952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Traffic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environment</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contribution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every</a:t>
            </a:r>
            <a:r>
              <a:rPr lang="de-AT" sz="2200" dirty="0" smtClean="0">
                <a:solidFill>
                  <a:schemeClr val="tx1">
                    <a:lumMod val="75000"/>
                    <a:lumOff val="25000"/>
                  </a:schemeClr>
                </a:solidFill>
              </a:rPr>
              <a:t> individual </a:t>
            </a:r>
            <a:r>
              <a:rPr lang="de-AT" sz="2200" dirty="0" err="1" smtClean="0">
                <a:solidFill>
                  <a:schemeClr val="tx1">
                    <a:lumMod val="75000"/>
                    <a:lumOff val="25000"/>
                  </a:schemeClr>
                </a:solidFill>
              </a:rPr>
              <a:t>can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make</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28</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173145035"/>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23524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erson, Silhouetten, Menschen, Schattenspiel, Glob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5"/>
            <a:ext cx="3761656" cy="3761657"/>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p:txBody>
          <a:bodyPr/>
          <a:lstStyle/>
          <a:p>
            <a:r>
              <a:rPr lang="de-DE" b="1" dirty="0" smtClean="0">
                <a:solidFill>
                  <a:schemeClr val="tx1">
                    <a:lumMod val="75000"/>
                    <a:lumOff val="25000"/>
                  </a:schemeClr>
                </a:solidFill>
              </a:rPr>
              <a:t>The </a:t>
            </a:r>
            <a:r>
              <a:rPr lang="de-DE" b="1" dirty="0" err="1" smtClean="0">
                <a:solidFill>
                  <a:schemeClr val="tx1">
                    <a:lumMod val="75000"/>
                    <a:lumOff val="25000"/>
                  </a:schemeClr>
                </a:solidFill>
              </a:rPr>
              <a:t>Influence</a:t>
            </a:r>
            <a:r>
              <a:rPr lang="de-DE" b="1" dirty="0" smtClean="0">
                <a:solidFill>
                  <a:schemeClr val="tx1">
                    <a:lumMod val="75000"/>
                    <a:lumOff val="25000"/>
                  </a:schemeClr>
                </a:solidFill>
              </a:rPr>
              <a:t> </a:t>
            </a:r>
            <a:r>
              <a:rPr lang="de-DE" b="1" dirty="0" err="1" smtClean="0">
                <a:solidFill>
                  <a:schemeClr val="tx1">
                    <a:lumMod val="75000"/>
                    <a:lumOff val="25000"/>
                  </a:schemeClr>
                </a:solidFill>
              </a:rPr>
              <a:t>of</a:t>
            </a:r>
            <a:r>
              <a:rPr lang="de-DE" b="1" dirty="0" smtClean="0">
                <a:solidFill>
                  <a:schemeClr val="tx1">
                    <a:lumMod val="75000"/>
                    <a:lumOff val="25000"/>
                  </a:schemeClr>
                </a:solidFill>
              </a:rPr>
              <a:t> Society on </a:t>
            </a:r>
            <a:r>
              <a:rPr lang="de-DE" b="1" dirty="0" err="1" smtClean="0">
                <a:solidFill>
                  <a:schemeClr val="tx1">
                    <a:lumMod val="75000"/>
                    <a:lumOff val="25000"/>
                  </a:schemeClr>
                </a:solidFill>
              </a:rPr>
              <a:t>Freight</a:t>
            </a:r>
            <a:r>
              <a:rPr lang="de-DE" b="1" dirty="0" smtClean="0">
                <a:solidFill>
                  <a:schemeClr val="tx1">
                    <a:lumMod val="75000"/>
                    <a:lumOff val="25000"/>
                  </a:schemeClr>
                </a:solidFill>
              </a:rPr>
              <a:t> Transport</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4834880" cy="4776192"/>
          </a:xfrm>
        </p:spPr>
        <p:txBody>
          <a:bodyPr>
            <a:normAutofit fontScale="92500"/>
          </a:bodyPr>
          <a:lstStyle/>
          <a:p>
            <a:r>
              <a:rPr lang="de-DE" dirty="0" smtClean="0"/>
              <a:t>Society </a:t>
            </a:r>
            <a:r>
              <a:rPr lang="de-DE" dirty="0" err="1" smtClean="0"/>
              <a:t>or</a:t>
            </a:r>
            <a:r>
              <a:rPr lang="de-DE" dirty="0" smtClean="0"/>
              <a:t> </a:t>
            </a:r>
            <a:r>
              <a:rPr lang="de-DE" dirty="0" err="1" smtClean="0"/>
              <a:t>customers</a:t>
            </a:r>
            <a:r>
              <a:rPr lang="de-DE" dirty="0" smtClean="0"/>
              <a:t> </a:t>
            </a:r>
            <a:r>
              <a:rPr lang="de-DE" dirty="0" err="1" smtClean="0"/>
              <a:t>as</a:t>
            </a:r>
            <a:r>
              <a:rPr lang="de-DE" dirty="0" smtClean="0"/>
              <a:t> a </a:t>
            </a:r>
            <a:r>
              <a:rPr lang="de-DE" dirty="0" err="1" smtClean="0"/>
              <a:t>decisive</a:t>
            </a:r>
            <a:r>
              <a:rPr lang="de-DE" dirty="0" smtClean="0"/>
              <a:t> </a:t>
            </a:r>
            <a:r>
              <a:rPr lang="de-DE" dirty="0" err="1" smtClean="0"/>
              <a:t>factor</a:t>
            </a:r>
            <a:r>
              <a:rPr lang="de-DE" dirty="0" smtClean="0"/>
              <a:t> in </a:t>
            </a:r>
            <a:r>
              <a:rPr lang="de-DE" dirty="0" err="1" smtClean="0"/>
              <a:t>freight</a:t>
            </a:r>
            <a:r>
              <a:rPr lang="de-DE" dirty="0" smtClean="0"/>
              <a:t> </a:t>
            </a:r>
            <a:r>
              <a:rPr lang="de-DE" dirty="0" err="1" smtClean="0"/>
              <a:t>transport</a:t>
            </a:r>
            <a:r>
              <a:rPr lang="de-DE" dirty="0" smtClean="0"/>
              <a:t> </a:t>
            </a:r>
            <a:r>
              <a:rPr lang="de-DE" dirty="0" smtClean="0">
                <a:sym typeface="Wingdings" panose="05000000000000000000" pitchFamily="2" charset="2"/>
              </a:rPr>
              <a:t> Consumer </a:t>
            </a:r>
            <a:r>
              <a:rPr lang="de-DE" dirty="0" err="1" smtClean="0">
                <a:sym typeface="Wingdings" panose="05000000000000000000" pitchFamily="2" charset="2"/>
              </a:rPr>
              <a:t>behaviour</a:t>
            </a:r>
            <a:endParaRPr lang="de-DE" dirty="0" smtClean="0"/>
          </a:p>
          <a:p>
            <a:pPr>
              <a:lnSpc>
                <a:spcPct val="150000"/>
              </a:lnSpc>
            </a:pPr>
            <a:r>
              <a:rPr lang="de-DE" dirty="0" err="1" smtClean="0"/>
              <a:t>Growing</a:t>
            </a:r>
            <a:r>
              <a:rPr lang="de-DE" dirty="0" smtClean="0"/>
              <a:t> </a:t>
            </a:r>
            <a:r>
              <a:rPr lang="de-DE" dirty="0" err="1" smtClean="0"/>
              <a:t>demand</a:t>
            </a:r>
            <a:r>
              <a:rPr lang="de-DE" dirty="0" smtClean="0"/>
              <a:t> </a:t>
            </a:r>
            <a:r>
              <a:rPr lang="de-DE" dirty="0" err="1" smtClean="0"/>
              <a:t>for</a:t>
            </a:r>
            <a:r>
              <a:rPr lang="de-DE" dirty="0" smtClean="0"/>
              <a:t> </a:t>
            </a:r>
            <a:r>
              <a:rPr lang="de-DE" dirty="0" err="1" smtClean="0"/>
              <a:t>sustainable</a:t>
            </a:r>
            <a:r>
              <a:rPr lang="de-DE" dirty="0" smtClean="0"/>
              <a:t> </a:t>
            </a:r>
            <a:r>
              <a:rPr lang="de-DE" dirty="0" err="1" smtClean="0"/>
              <a:t>products</a:t>
            </a:r>
            <a:r>
              <a:rPr lang="de-DE" dirty="0" smtClean="0"/>
              <a:t> </a:t>
            </a:r>
            <a:r>
              <a:rPr lang="de-DE" dirty="0" err="1" smtClean="0"/>
              <a:t>and</a:t>
            </a:r>
            <a:r>
              <a:rPr lang="de-DE" dirty="0" smtClean="0"/>
              <a:t> </a:t>
            </a:r>
            <a:r>
              <a:rPr lang="de-DE" dirty="0" err="1" smtClean="0"/>
              <a:t>services</a:t>
            </a:r>
            <a:r>
              <a:rPr lang="de-DE" dirty="0" smtClean="0"/>
              <a:t> </a:t>
            </a:r>
          </a:p>
          <a:p>
            <a:r>
              <a:rPr lang="de-DE" dirty="0" smtClean="0"/>
              <a:t>Green </a:t>
            </a:r>
            <a:r>
              <a:rPr lang="de-DE" dirty="0" err="1" smtClean="0"/>
              <a:t>transport</a:t>
            </a:r>
            <a:r>
              <a:rPr lang="de-DE" dirty="0" smtClean="0"/>
              <a:t> </a:t>
            </a:r>
            <a:r>
              <a:rPr lang="de-DE" dirty="0" err="1" smtClean="0"/>
              <a:t>capacity</a:t>
            </a:r>
            <a:r>
              <a:rPr lang="de-DE" dirty="0" smtClean="0"/>
              <a:t> </a:t>
            </a:r>
            <a:r>
              <a:rPr lang="de-DE" dirty="0" err="1" smtClean="0"/>
              <a:t>is</a:t>
            </a:r>
            <a:r>
              <a:rPr lang="de-DE" dirty="0" smtClean="0"/>
              <a:t> </a:t>
            </a:r>
            <a:r>
              <a:rPr lang="de-DE" dirty="0" err="1" smtClean="0"/>
              <a:t>preferred</a:t>
            </a:r>
            <a:r>
              <a:rPr lang="de-DE" dirty="0" smtClean="0"/>
              <a:t> </a:t>
            </a:r>
            <a:r>
              <a:rPr lang="de-DE" dirty="0" err="1" smtClean="0"/>
              <a:t>to</a:t>
            </a:r>
            <a:r>
              <a:rPr lang="de-DE" dirty="0" smtClean="0"/>
              <a:t> </a:t>
            </a:r>
            <a:r>
              <a:rPr lang="de-DE" dirty="0" err="1" smtClean="0"/>
              <a:t>cheaper</a:t>
            </a:r>
            <a:r>
              <a:rPr lang="de-DE" dirty="0" smtClean="0"/>
              <a:t> </a:t>
            </a:r>
            <a:r>
              <a:rPr lang="de-DE" dirty="0" err="1" smtClean="0"/>
              <a:t>transport</a:t>
            </a:r>
            <a:r>
              <a:rPr lang="de-DE" dirty="0" smtClean="0"/>
              <a:t> </a:t>
            </a:r>
            <a:r>
              <a:rPr lang="de-DE" dirty="0" err="1" smtClean="0"/>
              <a:t>capacity</a:t>
            </a:r>
            <a:endParaRPr lang="de-DE" dirty="0" smtClean="0"/>
          </a:p>
          <a:p>
            <a:pPr>
              <a:lnSpc>
                <a:spcPct val="150000"/>
              </a:lnSpc>
            </a:pPr>
            <a:r>
              <a:rPr lang="de-DE" dirty="0" err="1" smtClean="0"/>
              <a:t>Willingness</a:t>
            </a:r>
            <a:r>
              <a:rPr lang="de-DE" dirty="0" smtClean="0"/>
              <a:t> </a:t>
            </a:r>
            <a:r>
              <a:rPr lang="de-DE" dirty="0" err="1" smtClean="0"/>
              <a:t>to</a:t>
            </a:r>
            <a:r>
              <a:rPr lang="de-DE" dirty="0" smtClean="0"/>
              <a:t> </a:t>
            </a:r>
            <a:r>
              <a:rPr lang="de-DE" dirty="0" err="1" smtClean="0"/>
              <a:t>pay</a:t>
            </a:r>
            <a:endParaRPr lang="de-DE" dirty="0" smtClean="0"/>
          </a:p>
          <a:p>
            <a:pPr>
              <a:lnSpc>
                <a:spcPct val="150000"/>
              </a:lnSpc>
            </a:pPr>
            <a:r>
              <a:rPr lang="de-DE" dirty="0" err="1" smtClean="0"/>
              <a:t>Offer</a:t>
            </a:r>
            <a:r>
              <a:rPr lang="de-DE" dirty="0" smtClean="0"/>
              <a:t> </a:t>
            </a:r>
            <a:r>
              <a:rPr lang="de-DE" dirty="0" err="1" smtClean="0"/>
              <a:t>of</a:t>
            </a:r>
            <a:r>
              <a:rPr lang="de-DE" dirty="0" smtClean="0"/>
              <a:t> </a:t>
            </a:r>
            <a:r>
              <a:rPr lang="de-DE" dirty="0" err="1" smtClean="0"/>
              <a:t>sustainable</a:t>
            </a:r>
            <a:r>
              <a:rPr lang="de-DE" dirty="0" smtClean="0"/>
              <a:t> </a:t>
            </a:r>
            <a:r>
              <a:rPr lang="de-DE" dirty="0" err="1" smtClean="0"/>
              <a:t>transport</a:t>
            </a:r>
            <a:r>
              <a:rPr lang="de-DE" dirty="0" smtClean="0"/>
              <a:t> </a:t>
            </a:r>
            <a:r>
              <a:rPr lang="de-DE" dirty="0" err="1" smtClean="0"/>
              <a:t>services</a:t>
            </a:r>
            <a:r>
              <a:rPr lang="de-DE" dirty="0" smtClean="0"/>
              <a:t> </a:t>
            </a:r>
            <a:r>
              <a:rPr lang="de-DE" dirty="0" err="1" smtClean="0"/>
              <a:t>is</a:t>
            </a:r>
            <a:r>
              <a:rPr lang="de-DE" dirty="0" smtClean="0"/>
              <a:t> </a:t>
            </a:r>
            <a:r>
              <a:rPr lang="de-DE" dirty="0" err="1" smtClean="0"/>
              <a:t>expected</a:t>
            </a:r>
            <a:endParaRPr lang="de-DE" dirty="0" smtClean="0"/>
          </a:p>
          <a:p>
            <a:pPr marL="0" indent="0">
              <a:lnSpc>
                <a:spcPct val="150000"/>
              </a:lnSpc>
              <a:buNone/>
            </a:pPr>
            <a:endParaRPr lang="de-DE" dirty="0" smtClean="0"/>
          </a:p>
          <a:p>
            <a:pPr marL="274320" lvl="1" indent="0">
              <a:buNone/>
            </a:pPr>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29</a:t>
            </a:fld>
            <a:endParaRPr lang="de-AT" dirty="0">
              <a:solidFill>
                <a:prstClr val="white"/>
              </a:solidFill>
            </a:endParaRPr>
          </a:p>
        </p:txBody>
      </p:sp>
      <p:sp>
        <p:nvSpPr>
          <p:cNvPr id="8" name="Textfeld 7"/>
          <p:cNvSpPr txBox="1"/>
          <p:nvPr/>
        </p:nvSpPr>
        <p:spPr>
          <a:xfrm rot="16200000">
            <a:off x="7266682" y="4135936"/>
            <a:ext cx="3069473" cy="215444"/>
          </a:xfrm>
          <a:prstGeom prst="rect">
            <a:avLst/>
          </a:prstGeom>
          <a:noFill/>
        </p:spPr>
        <p:txBody>
          <a:bodyPr wrap="square" rtlCol="0">
            <a:spAutoFit/>
          </a:bodyPr>
          <a:lstStyle/>
          <a:p>
            <a:r>
              <a:rPr lang="de-DE" sz="800" dirty="0"/>
              <a:t>https://pixabay.com/de/person-silhouetten-menschen-540261/</a:t>
            </a:r>
            <a:endParaRPr lang="en-GB" sz="800" dirty="0"/>
          </a:p>
        </p:txBody>
      </p:sp>
    </p:spTree>
    <p:extLst>
      <p:ext uri="{BB962C8B-B14F-4D97-AF65-F5344CB8AC3E}">
        <p14:creationId xmlns:p14="http://schemas.microsoft.com/office/powerpoint/2010/main" val="1991827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683568" y="1484784"/>
            <a:ext cx="7772400" cy="1470025"/>
          </a:xfrm>
        </p:spPr>
        <p:txBody>
          <a:bodyPr>
            <a:normAutofit/>
          </a:bodyPr>
          <a:lstStyle/>
          <a:p>
            <a:r>
              <a:rPr lang="de-AT" sz="3200" b="1" cap="none" dirty="0" smtClean="0">
                <a:solidFill>
                  <a:schemeClr val="tx1">
                    <a:lumMod val="75000"/>
                    <a:lumOff val="25000"/>
                  </a:schemeClr>
                </a:solidFill>
              </a:rPr>
              <a:t>Traffic </a:t>
            </a:r>
            <a:r>
              <a:rPr lang="de-AT" sz="3200" b="1" cap="none" dirty="0" err="1" smtClean="0">
                <a:solidFill>
                  <a:schemeClr val="tx1">
                    <a:lumMod val="75000"/>
                    <a:lumOff val="25000"/>
                  </a:schemeClr>
                </a:solidFill>
              </a:rPr>
              <a:t>and</a:t>
            </a:r>
            <a:r>
              <a:rPr lang="de-AT" sz="3200" b="1" cap="none" dirty="0" smtClean="0">
                <a:solidFill>
                  <a:schemeClr val="tx1">
                    <a:lumMod val="75000"/>
                    <a:lumOff val="25000"/>
                  </a:schemeClr>
                </a:solidFill>
              </a:rPr>
              <a:t> Environment</a:t>
            </a:r>
            <a:endParaRPr lang="de-AT" sz="3200" b="1" cap="none" dirty="0">
              <a:solidFill>
                <a:schemeClr val="tx1">
                  <a:lumMod val="75000"/>
                  <a:lumOff val="25000"/>
                </a:schemeClr>
              </a:solidFill>
            </a:endParaRPr>
          </a:p>
        </p:txBody>
      </p:sp>
      <p:sp>
        <p:nvSpPr>
          <p:cNvPr id="8" name="Subtitle 7"/>
          <p:cNvSpPr>
            <a:spLocks noGrp="1"/>
          </p:cNvSpPr>
          <p:nvPr>
            <p:ph type="subTitle" idx="1"/>
          </p:nvPr>
        </p:nvSpPr>
        <p:spPr>
          <a:xfrm>
            <a:off x="1406247" y="2420888"/>
            <a:ext cx="6400800" cy="1752600"/>
          </a:xfrm>
        </p:spPr>
        <p:txBody>
          <a:bodyPr>
            <a:normAutofit/>
          </a:bodyPr>
          <a:lstStyle/>
          <a:p>
            <a:r>
              <a:rPr lang="de-AT" dirty="0" err="1" smtClean="0"/>
              <a:t>and</a:t>
            </a:r>
            <a:r>
              <a:rPr lang="de-AT" dirty="0" smtClean="0"/>
              <a:t> </a:t>
            </a:r>
            <a:r>
              <a:rPr lang="de-AT" dirty="0" err="1" smtClean="0"/>
              <a:t>which</a:t>
            </a:r>
            <a:r>
              <a:rPr lang="de-AT" dirty="0" smtClean="0"/>
              <a:t> </a:t>
            </a:r>
            <a:r>
              <a:rPr lang="de-AT" dirty="0" err="1" smtClean="0"/>
              <a:t>contribution</a:t>
            </a:r>
            <a:r>
              <a:rPr lang="de-AT" dirty="0" smtClean="0"/>
              <a:t> </a:t>
            </a:r>
            <a:r>
              <a:rPr lang="de-AT" dirty="0" err="1" smtClean="0"/>
              <a:t>every</a:t>
            </a:r>
            <a:r>
              <a:rPr lang="de-AT" dirty="0" smtClean="0"/>
              <a:t> individual </a:t>
            </a:r>
            <a:r>
              <a:rPr lang="de-AT" dirty="0" err="1" smtClean="0"/>
              <a:t>can</a:t>
            </a:r>
            <a:r>
              <a:rPr lang="de-AT" dirty="0" smtClean="0"/>
              <a:t> </a:t>
            </a:r>
            <a:r>
              <a:rPr lang="de-AT" dirty="0" err="1" smtClean="0"/>
              <a:t>make</a:t>
            </a:r>
            <a:r>
              <a:rPr lang="de-AT" dirty="0" smtClean="0"/>
              <a:t> </a:t>
            </a:r>
            <a:endParaRPr lang="de-AT" dirty="0"/>
          </a:p>
        </p:txBody>
      </p:sp>
      <p:pic>
        <p:nvPicPr>
          <p:cNvPr id="11" name="Picture 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5475" y="257152"/>
            <a:ext cx="2004277" cy="93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descr="C:\Users\p41662\AppData\Local\Microsoft\Windows\Temporary Internet Files\Content.Outlook\VDWGJMU4\RZ-Logo-Logistikum-hoch-cmyk-2000x2000px.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4344781"/>
            <a:ext cx="2029946" cy="2056869"/>
          </a:xfrm>
          <a:prstGeom prst="rect">
            <a:avLst/>
          </a:prstGeom>
          <a:noFill/>
          <a:extLst/>
        </p:spPr>
      </p:pic>
      <p:pic>
        <p:nvPicPr>
          <p:cNvPr id="9" name="Grafik 14"/>
          <p:cNvPicPr/>
          <p:nvPr/>
        </p:nvPicPr>
        <p:blipFill>
          <a:blip r:embed="rId5">
            <a:extLst>
              <a:ext uri="{28A0092B-C50C-407E-A947-70E740481C1C}">
                <a14:useLocalDpi xmlns:a14="http://schemas.microsoft.com/office/drawing/2010/main" val="0"/>
              </a:ext>
            </a:extLst>
          </a:blip>
          <a:stretch>
            <a:fillRect/>
          </a:stretch>
        </p:blipFill>
        <p:spPr>
          <a:xfrm>
            <a:off x="7452320" y="5526882"/>
            <a:ext cx="1309995" cy="754623"/>
          </a:xfrm>
          <a:prstGeom prst="rect">
            <a:avLst/>
          </a:prstGeom>
        </p:spPr>
      </p:pic>
      <p:pic>
        <p:nvPicPr>
          <p:cNvPr id="12" name="Grafik 12"/>
          <p:cNvPicPr/>
          <p:nvPr/>
        </p:nvPicPr>
        <p:blipFill>
          <a:blip r:embed="rId6" cstate="print">
            <a:extLst>
              <a:ext uri="{28A0092B-C50C-407E-A947-70E740481C1C}">
                <a14:useLocalDpi xmlns:a14="http://schemas.microsoft.com/office/drawing/2010/main" val="0"/>
              </a:ext>
            </a:extLst>
          </a:blip>
          <a:stretch>
            <a:fillRect/>
          </a:stretch>
        </p:blipFill>
        <p:spPr>
          <a:xfrm>
            <a:off x="5148064" y="5526882"/>
            <a:ext cx="1854165" cy="864096"/>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2" y="5394216"/>
            <a:ext cx="1949135" cy="886271"/>
          </a:xfrm>
          <a:prstGeom prst="rect">
            <a:avLst/>
          </a:prstGeom>
        </p:spPr>
      </p:pic>
    </p:spTree>
    <p:extLst>
      <p:ext uri="{BB962C8B-B14F-4D97-AF65-F5344CB8AC3E}">
        <p14:creationId xmlns:p14="http://schemas.microsoft.com/office/powerpoint/2010/main" val="26468352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de-DE" b="1" dirty="0" err="1" smtClean="0">
                <a:solidFill>
                  <a:schemeClr val="tx1">
                    <a:lumMod val="75000"/>
                    <a:lumOff val="25000"/>
                  </a:schemeClr>
                </a:solidFill>
              </a:rPr>
              <a:t>Social</a:t>
            </a:r>
            <a:r>
              <a:rPr lang="de-DE" b="1" dirty="0" smtClean="0">
                <a:solidFill>
                  <a:schemeClr val="tx1">
                    <a:lumMod val="75000"/>
                    <a:lumOff val="25000"/>
                  </a:schemeClr>
                </a:solidFill>
              </a:rPr>
              <a:t> </a:t>
            </a:r>
            <a:r>
              <a:rPr lang="de-DE" b="1" dirty="0" err="1" smtClean="0">
                <a:solidFill>
                  <a:schemeClr val="tx1">
                    <a:lumMod val="75000"/>
                    <a:lumOff val="25000"/>
                  </a:schemeClr>
                </a:solidFill>
              </a:rPr>
              <a:t>Perception</a:t>
            </a:r>
            <a:r>
              <a:rPr lang="de-DE" b="1" dirty="0">
                <a:solidFill>
                  <a:schemeClr val="tx1">
                    <a:lumMod val="75000"/>
                    <a:lumOff val="25000"/>
                  </a:schemeClr>
                </a:solidFill>
              </a:rPr>
              <a:t/>
            </a:r>
            <a:br>
              <a:rPr lang="de-DE" b="1" dirty="0">
                <a:solidFill>
                  <a:schemeClr val="tx1">
                    <a:lumMod val="75000"/>
                    <a:lumOff val="25000"/>
                  </a:schemeClr>
                </a:solidFill>
              </a:rPr>
            </a:br>
            <a:r>
              <a:rPr lang="de-DE" sz="2000" dirty="0" err="1" smtClean="0">
                <a:solidFill>
                  <a:schemeClr val="tx1">
                    <a:lumMod val="75000"/>
                    <a:lumOff val="25000"/>
                  </a:schemeClr>
                </a:solidFill>
              </a:rPr>
              <a:t>Influencing</a:t>
            </a:r>
            <a:r>
              <a:rPr lang="de-DE" sz="2000" dirty="0" smtClean="0">
                <a:solidFill>
                  <a:schemeClr val="tx1">
                    <a:lumMod val="75000"/>
                    <a:lumOff val="25000"/>
                  </a:schemeClr>
                </a:solidFill>
              </a:rPr>
              <a:t> </a:t>
            </a:r>
            <a:r>
              <a:rPr lang="de-DE" sz="2000" dirty="0" err="1">
                <a:solidFill>
                  <a:schemeClr val="tx1">
                    <a:lumMod val="75000"/>
                    <a:lumOff val="25000"/>
                  </a:schemeClr>
                </a:solidFill>
              </a:rPr>
              <a:t>F</a:t>
            </a:r>
            <a:r>
              <a:rPr lang="de-DE" sz="2000" dirty="0" err="1" smtClean="0">
                <a:solidFill>
                  <a:schemeClr val="tx1">
                    <a:lumMod val="75000"/>
                    <a:lumOff val="25000"/>
                  </a:schemeClr>
                </a:solidFill>
              </a:rPr>
              <a:t>actor</a:t>
            </a:r>
            <a:r>
              <a:rPr lang="de-DE" sz="2000" dirty="0" smtClean="0">
                <a:solidFill>
                  <a:schemeClr val="tx1">
                    <a:lumMod val="75000"/>
                    <a:lumOff val="25000"/>
                  </a:schemeClr>
                </a:solidFill>
              </a:rPr>
              <a:t> ‚Society‘</a:t>
            </a:r>
            <a:endParaRPr lang="en-GB" sz="2400"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30</a:t>
            </a:fld>
            <a:endParaRPr lang="de-AT" dirty="0">
              <a:solidFill>
                <a:prstClr val="white"/>
              </a:solidFill>
            </a:endParaRPr>
          </a:p>
        </p:txBody>
      </p:sp>
      <p:sp>
        <p:nvSpPr>
          <p:cNvPr id="8" name="Content Placeholder 7"/>
          <p:cNvSpPr>
            <a:spLocks noGrp="1"/>
          </p:cNvSpPr>
          <p:nvPr>
            <p:ph idx="1"/>
          </p:nvPr>
        </p:nvSpPr>
        <p:spPr/>
        <p:txBody>
          <a:bodyPr/>
          <a:lstStyle/>
          <a:p>
            <a:r>
              <a:rPr lang="de-DE" dirty="0" smtClean="0"/>
              <a:t>Train </a:t>
            </a:r>
            <a:r>
              <a:rPr lang="de-DE" dirty="0" err="1" smtClean="0"/>
              <a:t>and</a:t>
            </a:r>
            <a:r>
              <a:rPr lang="de-DE" dirty="0" smtClean="0"/>
              <a:t> </a:t>
            </a:r>
            <a:r>
              <a:rPr lang="de-DE" dirty="0" err="1" smtClean="0"/>
              <a:t>ship</a:t>
            </a:r>
            <a:r>
              <a:rPr lang="de-DE" dirty="0" smtClean="0"/>
              <a:t> </a:t>
            </a:r>
            <a:r>
              <a:rPr lang="de-DE" dirty="0" err="1" smtClean="0"/>
              <a:t>are</a:t>
            </a:r>
            <a:r>
              <a:rPr lang="de-DE" dirty="0" smtClean="0"/>
              <a:t> </a:t>
            </a:r>
            <a:r>
              <a:rPr lang="de-DE" dirty="0" err="1" smtClean="0"/>
              <a:t>preceived</a:t>
            </a:r>
            <a:r>
              <a:rPr lang="de-DE" dirty="0" smtClean="0"/>
              <a:t> </a:t>
            </a:r>
            <a:r>
              <a:rPr lang="de-DE" dirty="0" err="1" smtClean="0"/>
              <a:t>as</a:t>
            </a:r>
            <a:r>
              <a:rPr lang="de-DE" dirty="0" smtClean="0"/>
              <a:t> </a:t>
            </a:r>
            <a:r>
              <a:rPr lang="de-DE" dirty="0" err="1" smtClean="0"/>
              <a:t>sustainable</a:t>
            </a:r>
            <a:r>
              <a:rPr lang="de-DE" dirty="0" smtClean="0"/>
              <a:t> </a:t>
            </a:r>
            <a:r>
              <a:rPr lang="de-DE" dirty="0" err="1" smtClean="0"/>
              <a:t>transport</a:t>
            </a:r>
            <a:r>
              <a:rPr lang="de-DE" dirty="0" smtClean="0"/>
              <a:t> </a:t>
            </a:r>
            <a:r>
              <a:rPr lang="de-DE" dirty="0" err="1" smtClean="0"/>
              <a:t>modes</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train</a:t>
            </a:r>
            <a:r>
              <a:rPr lang="de-DE" dirty="0" smtClean="0">
                <a:sym typeface="Wingdings" panose="05000000000000000000" pitchFamily="2" charset="2"/>
              </a:rPr>
              <a:t> </a:t>
            </a:r>
            <a:r>
              <a:rPr lang="de-DE" dirty="0" err="1" smtClean="0">
                <a:sym typeface="Wingdings" panose="05000000000000000000" pitchFamily="2" charset="2"/>
              </a:rPr>
              <a:t>as</a:t>
            </a:r>
            <a:r>
              <a:rPr lang="de-DE" dirty="0" smtClean="0">
                <a:sym typeface="Wingdings" panose="05000000000000000000" pitchFamily="2" charset="2"/>
              </a:rPr>
              <a:t> a </a:t>
            </a:r>
            <a:r>
              <a:rPr lang="de-DE" dirty="0" err="1" smtClean="0">
                <a:sym typeface="Wingdings" panose="05000000000000000000" pitchFamily="2" charset="2"/>
              </a:rPr>
              <a:t>suitable</a:t>
            </a:r>
            <a:r>
              <a:rPr lang="de-DE" dirty="0" smtClean="0">
                <a:sym typeface="Wingdings" panose="05000000000000000000" pitchFamily="2" charset="2"/>
              </a:rPr>
              <a:t> </a:t>
            </a:r>
            <a:r>
              <a:rPr lang="de-DE" dirty="0" err="1" smtClean="0">
                <a:sym typeface="Wingdings" panose="05000000000000000000" pitchFamily="2" charset="2"/>
              </a:rPr>
              <a:t>transport</a:t>
            </a:r>
            <a:r>
              <a:rPr lang="de-DE" dirty="0" smtClean="0">
                <a:sym typeface="Wingdings" panose="05000000000000000000" pitchFamily="2" charset="2"/>
              </a:rPr>
              <a:t> alternative</a:t>
            </a:r>
            <a:endParaRPr lang="de-DE" dirty="0" smtClean="0"/>
          </a:p>
          <a:p>
            <a:r>
              <a:rPr lang="de-DE" dirty="0" smtClean="0"/>
              <a:t>52 % </a:t>
            </a:r>
            <a:r>
              <a:rPr lang="de-DE" dirty="0" err="1" smtClean="0"/>
              <a:t>of</a:t>
            </a:r>
            <a:r>
              <a:rPr lang="de-DE" dirty="0" smtClean="0"/>
              <a:t> </a:t>
            </a:r>
            <a:r>
              <a:rPr lang="de-DE" dirty="0" err="1" smtClean="0"/>
              <a:t>consumers</a:t>
            </a:r>
            <a:r>
              <a:rPr lang="de-DE" dirty="0" smtClean="0"/>
              <a:t> </a:t>
            </a:r>
            <a:r>
              <a:rPr lang="de-DE" dirty="0" err="1" smtClean="0"/>
              <a:t>would</a:t>
            </a:r>
            <a:r>
              <a:rPr lang="de-DE" dirty="0" smtClean="0"/>
              <a:t> </a:t>
            </a:r>
            <a:r>
              <a:rPr lang="de-DE" dirty="0" err="1" smtClean="0"/>
              <a:t>be</a:t>
            </a:r>
            <a:r>
              <a:rPr lang="de-DE" dirty="0" smtClean="0"/>
              <a:t> </a:t>
            </a:r>
            <a:r>
              <a:rPr lang="de-DE" dirty="0" err="1" smtClean="0"/>
              <a:t>willing</a:t>
            </a:r>
            <a:r>
              <a:rPr lang="de-DE" dirty="0" smtClean="0"/>
              <a:t> </a:t>
            </a:r>
            <a:r>
              <a:rPr lang="de-DE" dirty="0" err="1" smtClean="0"/>
              <a:t>to</a:t>
            </a:r>
            <a:r>
              <a:rPr lang="de-DE" dirty="0" smtClean="0"/>
              <a:t> </a:t>
            </a:r>
            <a:r>
              <a:rPr lang="de-DE" dirty="0" err="1" smtClean="0"/>
              <a:t>pay</a:t>
            </a:r>
            <a:r>
              <a:rPr lang="de-DE" dirty="0" smtClean="0"/>
              <a:t> </a:t>
            </a:r>
            <a:r>
              <a:rPr lang="de-DE" dirty="0" err="1" smtClean="0"/>
              <a:t>more</a:t>
            </a:r>
            <a:r>
              <a:rPr lang="de-DE" dirty="0" smtClean="0"/>
              <a:t> </a:t>
            </a:r>
            <a:r>
              <a:rPr lang="de-DE" dirty="0" err="1" smtClean="0"/>
              <a:t>for</a:t>
            </a:r>
            <a:r>
              <a:rPr lang="de-DE" dirty="0" smtClean="0"/>
              <a:t> </a:t>
            </a:r>
            <a:r>
              <a:rPr lang="de-DE" dirty="0" err="1" smtClean="0"/>
              <a:t>sustainable</a:t>
            </a:r>
            <a:r>
              <a:rPr lang="de-DE" dirty="0" smtClean="0"/>
              <a:t> </a:t>
            </a:r>
            <a:r>
              <a:rPr lang="de-DE" dirty="0" err="1" smtClean="0"/>
              <a:t>transport</a:t>
            </a:r>
            <a:endParaRPr lang="en-GB" dirty="0"/>
          </a:p>
        </p:txBody>
      </p:sp>
      <p:graphicFrame>
        <p:nvGraphicFramePr>
          <p:cNvPr id="9" name="Content Placeholder 5"/>
          <p:cNvGraphicFramePr>
            <a:graphicFrameLocks/>
          </p:cNvGraphicFramePr>
          <p:nvPr>
            <p:extLst>
              <p:ext uri="{D42A27DB-BD31-4B8C-83A1-F6EECF244321}">
                <p14:modId xmlns:p14="http://schemas.microsoft.com/office/powerpoint/2010/main" val="3778891176"/>
              </p:ext>
            </p:extLst>
          </p:nvPr>
        </p:nvGraphicFramePr>
        <p:xfrm>
          <a:off x="1331640" y="3645024"/>
          <a:ext cx="6705972" cy="295292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7045276" y="5361681"/>
            <a:ext cx="2093174" cy="253916"/>
          </a:xfrm>
          <a:prstGeom prst="rect">
            <a:avLst/>
          </a:prstGeom>
          <a:noFill/>
        </p:spPr>
        <p:txBody>
          <a:bodyPr wrap="square" rtlCol="0">
            <a:spAutoFit/>
          </a:bodyPr>
          <a:lstStyle/>
          <a:p>
            <a:r>
              <a:rPr lang="de-DE" sz="1050" dirty="0" smtClean="0">
                <a:solidFill>
                  <a:schemeClr val="tx1">
                    <a:lumMod val="75000"/>
                    <a:lumOff val="25000"/>
                  </a:schemeClr>
                </a:solidFill>
              </a:rPr>
              <a:t>Source: </a:t>
            </a:r>
            <a:r>
              <a:rPr lang="de-DE" sz="1050" dirty="0" err="1" smtClean="0">
                <a:solidFill>
                  <a:schemeClr val="tx1">
                    <a:lumMod val="75000"/>
                    <a:lumOff val="25000"/>
                  </a:schemeClr>
                </a:solidFill>
              </a:rPr>
              <a:t>PwC</a:t>
            </a:r>
            <a:r>
              <a:rPr lang="de-DE" sz="1050" dirty="0" smtClean="0">
                <a:solidFill>
                  <a:schemeClr val="tx1">
                    <a:lumMod val="75000"/>
                    <a:lumOff val="25000"/>
                  </a:schemeClr>
                </a:solidFill>
              </a:rPr>
              <a:t> Survey (2008)</a:t>
            </a:r>
            <a:endParaRPr lang="en-US" sz="1050" dirty="0">
              <a:solidFill>
                <a:schemeClr val="tx1">
                  <a:lumMod val="75000"/>
                  <a:lumOff val="25000"/>
                </a:schemeClr>
              </a:solidFill>
            </a:endParaRPr>
          </a:p>
        </p:txBody>
      </p:sp>
    </p:spTree>
    <p:extLst>
      <p:ext uri="{BB962C8B-B14F-4D97-AF65-F5344CB8AC3E}">
        <p14:creationId xmlns:p14="http://schemas.microsoft.com/office/powerpoint/2010/main" val="10251074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Consumer </a:t>
            </a:r>
            <a:r>
              <a:rPr lang="de-DE" b="1" dirty="0" err="1" smtClean="0">
                <a:solidFill>
                  <a:schemeClr val="tx1">
                    <a:lumMod val="75000"/>
                    <a:lumOff val="25000"/>
                  </a:schemeClr>
                </a:solidFill>
              </a:rPr>
              <a:t>Behaviour</a:t>
            </a:r>
            <a:r>
              <a:rPr lang="de-DE" b="1" dirty="0" smtClean="0">
                <a:solidFill>
                  <a:schemeClr val="tx1">
                    <a:lumMod val="75000"/>
                    <a:lumOff val="25000"/>
                  </a:schemeClr>
                </a:solidFill>
              </a:rPr>
              <a:t> in Society</a:t>
            </a:r>
            <a:endParaRPr lang="en-GB" dirty="0"/>
          </a:p>
        </p:txBody>
      </p:sp>
      <p:sp>
        <p:nvSpPr>
          <p:cNvPr id="8" name="Text Placeholder 7"/>
          <p:cNvSpPr>
            <a:spLocks noGrp="1"/>
          </p:cNvSpPr>
          <p:nvPr>
            <p:ph type="body" idx="1"/>
          </p:nvPr>
        </p:nvSpPr>
        <p:spPr>
          <a:solidFill>
            <a:schemeClr val="bg1"/>
          </a:solidFill>
          <a:ln>
            <a:solidFill>
              <a:schemeClr val="tx1">
                <a:lumMod val="75000"/>
                <a:lumOff val="25000"/>
              </a:schemeClr>
            </a:solidFill>
          </a:ln>
        </p:spPr>
        <p:txBody>
          <a:bodyPr>
            <a:normAutofit/>
          </a:bodyPr>
          <a:lstStyle/>
          <a:p>
            <a:r>
              <a:rPr lang="de-DE" sz="2400" b="1" dirty="0" smtClean="0">
                <a:solidFill>
                  <a:schemeClr val="tx1">
                    <a:lumMod val="75000"/>
                    <a:lumOff val="25000"/>
                  </a:schemeClr>
                </a:solidFill>
              </a:rPr>
              <a:t>Online Shopping</a:t>
            </a:r>
            <a:endParaRPr lang="en-GB" sz="2400" b="1" dirty="0">
              <a:solidFill>
                <a:schemeClr val="tx1">
                  <a:lumMod val="75000"/>
                  <a:lumOff val="25000"/>
                </a:schemeClr>
              </a:solidFill>
            </a:endParaRPr>
          </a:p>
        </p:txBody>
      </p:sp>
      <p:sp>
        <p:nvSpPr>
          <p:cNvPr id="9" name="Content Placeholder 8"/>
          <p:cNvSpPr>
            <a:spLocks noGrp="1"/>
          </p:cNvSpPr>
          <p:nvPr>
            <p:ph sz="half" idx="2"/>
          </p:nvPr>
        </p:nvSpPr>
        <p:spPr/>
        <p:txBody>
          <a:bodyPr>
            <a:normAutofit/>
          </a:bodyPr>
          <a:lstStyle/>
          <a:p>
            <a:r>
              <a:rPr lang="de-DE" sz="2000" u="sng" dirty="0" smtClean="0"/>
              <a:t>Definition (e-Commerce)</a:t>
            </a:r>
            <a:r>
              <a:rPr lang="de-DE" sz="2000" dirty="0" smtClean="0"/>
              <a:t>: „</a:t>
            </a:r>
            <a:r>
              <a:rPr lang="de-DE" sz="2000" dirty="0" err="1" smtClean="0"/>
              <a:t>business</a:t>
            </a:r>
            <a:r>
              <a:rPr lang="de-DE" sz="2000" dirty="0" smtClean="0"/>
              <a:t> </a:t>
            </a:r>
            <a:r>
              <a:rPr lang="de-DE" sz="2000" dirty="0" err="1" smtClean="0"/>
              <a:t>transaciton</a:t>
            </a:r>
            <a:r>
              <a:rPr lang="de-DE" sz="2000" dirty="0" smtClean="0"/>
              <a:t> </a:t>
            </a:r>
            <a:r>
              <a:rPr lang="de-DE" sz="2000" dirty="0" err="1" smtClean="0"/>
              <a:t>or</a:t>
            </a:r>
            <a:r>
              <a:rPr lang="de-DE" sz="2000" dirty="0" smtClean="0"/>
              <a:t> </a:t>
            </a:r>
            <a:r>
              <a:rPr lang="de-DE" sz="2000" dirty="0" err="1" smtClean="0"/>
              <a:t>electronically</a:t>
            </a:r>
            <a:r>
              <a:rPr lang="de-DE" sz="2000" dirty="0" smtClean="0"/>
              <a:t> </a:t>
            </a:r>
            <a:r>
              <a:rPr lang="de-DE" sz="2000" dirty="0" err="1" smtClean="0"/>
              <a:t>conducted</a:t>
            </a:r>
            <a:r>
              <a:rPr lang="de-DE" sz="2000" dirty="0" smtClean="0"/>
              <a:t> </a:t>
            </a:r>
            <a:r>
              <a:rPr lang="de-DE" sz="2000" dirty="0" err="1" smtClean="0"/>
              <a:t>business</a:t>
            </a:r>
            <a:r>
              <a:rPr lang="de-DE" sz="2000" dirty="0" smtClean="0"/>
              <a:t> </a:t>
            </a:r>
            <a:r>
              <a:rPr lang="de-DE" sz="2000" dirty="0" err="1" smtClean="0"/>
              <a:t>process</a:t>
            </a:r>
            <a:r>
              <a:rPr lang="de-DE" sz="2000" dirty="0" smtClean="0"/>
              <a:t> in </a:t>
            </a:r>
            <a:r>
              <a:rPr lang="de-DE" sz="2000" dirty="0" err="1" smtClean="0"/>
              <a:t>which</a:t>
            </a:r>
            <a:r>
              <a:rPr lang="de-DE" sz="2000" dirty="0" smtClean="0"/>
              <a:t> </a:t>
            </a:r>
            <a:r>
              <a:rPr lang="de-DE" sz="2000" dirty="0" err="1" smtClean="0"/>
              <a:t>participants</a:t>
            </a:r>
            <a:r>
              <a:rPr lang="de-DE" sz="2000" dirty="0" smtClean="0"/>
              <a:t>…</a:t>
            </a:r>
            <a:r>
              <a:rPr lang="de-DE" sz="2000" dirty="0" err="1" smtClean="0"/>
              <a:t>are</a:t>
            </a:r>
            <a:r>
              <a:rPr lang="de-DE" sz="2000" dirty="0" smtClean="0"/>
              <a:t> not in </a:t>
            </a:r>
            <a:r>
              <a:rPr lang="de-DE" sz="2000" dirty="0" err="1" smtClean="0"/>
              <a:t>direct</a:t>
            </a:r>
            <a:r>
              <a:rPr lang="de-DE" sz="2000" dirty="0" smtClean="0"/>
              <a:t> </a:t>
            </a:r>
            <a:r>
              <a:rPr lang="de-DE" sz="2000" dirty="0" err="1" smtClean="0"/>
              <a:t>physical</a:t>
            </a:r>
            <a:r>
              <a:rPr lang="de-DE" sz="2000" dirty="0" smtClean="0"/>
              <a:t> </a:t>
            </a:r>
            <a:r>
              <a:rPr lang="de-DE" sz="2000" dirty="0" err="1" smtClean="0"/>
              <a:t>contact</a:t>
            </a:r>
            <a:r>
              <a:rPr lang="de-DE" sz="2000" dirty="0" smtClean="0"/>
              <a:t>“</a:t>
            </a:r>
          </a:p>
          <a:p>
            <a:pPr>
              <a:lnSpc>
                <a:spcPct val="150000"/>
              </a:lnSpc>
            </a:pPr>
            <a:r>
              <a:rPr lang="de-DE" sz="2000" u="sng" dirty="0" smtClean="0"/>
              <a:t>Advantages </a:t>
            </a:r>
            <a:r>
              <a:rPr lang="de-DE" sz="2000" u="sng" dirty="0" err="1" smtClean="0"/>
              <a:t>for</a:t>
            </a:r>
            <a:r>
              <a:rPr lang="de-DE" sz="2000" u="sng" dirty="0" smtClean="0"/>
              <a:t> </a:t>
            </a:r>
            <a:r>
              <a:rPr lang="de-DE" sz="2000" u="sng" dirty="0" err="1" smtClean="0"/>
              <a:t>consumers</a:t>
            </a:r>
            <a:r>
              <a:rPr lang="de-DE" sz="2000" dirty="0" smtClean="0"/>
              <a:t>:</a:t>
            </a:r>
            <a:endParaRPr lang="de-DE" sz="2000" dirty="0"/>
          </a:p>
          <a:p>
            <a:pPr lvl="1"/>
            <a:r>
              <a:rPr lang="de-DE" sz="1800" dirty="0" err="1" smtClean="0"/>
              <a:t>Cost</a:t>
            </a:r>
            <a:r>
              <a:rPr lang="de-DE" sz="1800" dirty="0" smtClean="0"/>
              <a:t> </a:t>
            </a:r>
            <a:r>
              <a:rPr lang="de-DE" sz="1800" dirty="0" err="1" smtClean="0"/>
              <a:t>saving</a:t>
            </a:r>
            <a:endParaRPr lang="de-DE" sz="1800" dirty="0"/>
          </a:p>
          <a:p>
            <a:pPr lvl="1"/>
            <a:r>
              <a:rPr lang="de-DE" sz="1800" dirty="0" smtClean="0"/>
              <a:t>Time &amp; </a:t>
            </a:r>
            <a:r>
              <a:rPr lang="de-DE" sz="1800" dirty="0" err="1" smtClean="0"/>
              <a:t>comfort</a:t>
            </a:r>
            <a:endParaRPr lang="de-DE" sz="1800" dirty="0"/>
          </a:p>
          <a:p>
            <a:pPr lvl="1"/>
            <a:r>
              <a:rPr lang="de-DE" sz="1800" dirty="0" smtClean="0"/>
              <a:t>Entertainment </a:t>
            </a:r>
            <a:endParaRPr lang="de-DE" sz="1800" dirty="0"/>
          </a:p>
          <a:p>
            <a:pPr>
              <a:lnSpc>
                <a:spcPct val="150000"/>
              </a:lnSpc>
            </a:pPr>
            <a:endParaRPr lang="en-GB" sz="2000" dirty="0"/>
          </a:p>
        </p:txBody>
      </p:sp>
      <p:sp>
        <p:nvSpPr>
          <p:cNvPr id="10" name="Text Placeholder 9"/>
          <p:cNvSpPr>
            <a:spLocks noGrp="1"/>
          </p:cNvSpPr>
          <p:nvPr>
            <p:ph type="body" sz="quarter" idx="3"/>
          </p:nvPr>
        </p:nvSpPr>
        <p:spPr>
          <a:solidFill>
            <a:schemeClr val="bg1"/>
          </a:solidFill>
          <a:ln w="19050">
            <a:solidFill>
              <a:schemeClr val="tx1">
                <a:lumMod val="75000"/>
                <a:lumOff val="25000"/>
              </a:schemeClr>
            </a:solidFill>
          </a:ln>
          <a:effectLst/>
        </p:spPr>
        <p:txBody>
          <a:bodyPr vert="horz" lIns="91440" tIns="45720" rIns="91440" bIns="45720" rtlCol="0" anchor="ctr">
            <a:normAutofit/>
          </a:bodyPr>
          <a:lstStyle/>
          <a:p>
            <a:r>
              <a:rPr lang="de-DE" sz="2400" b="1" dirty="0" err="1" smtClean="0">
                <a:solidFill>
                  <a:schemeClr val="tx1">
                    <a:lumMod val="75000"/>
                    <a:lumOff val="25000"/>
                  </a:schemeClr>
                </a:solidFill>
              </a:rPr>
              <a:t>Stationary</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Purchase</a:t>
            </a:r>
            <a:endParaRPr lang="en-GB" sz="2400" b="1" dirty="0">
              <a:solidFill>
                <a:schemeClr val="tx1">
                  <a:lumMod val="75000"/>
                  <a:lumOff val="25000"/>
                </a:schemeClr>
              </a:solidFill>
            </a:endParaRPr>
          </a:p>
        </p:txBody>
      </p:sp>
      <p:sp>
        <p:nvSpPr>
          <p:cNvPr id="11" name="Content Placeholder 10"/>
          <p:cNvSpPr>
            <a:spLocks noGrp="1"/>
          </p:cNvSpPr>
          <p:nvPr>
            <p:ph sz="quarter" idx="4"/>
          </p:nvPr>
        </p:nvSpPr>
        <p:spPr/>
        <p:txBody>
          <a:bodyPr>
            <a:normAutofit/>
          </a:bodyPr>
          <a:lstStyle/>
          <a:p>
            <a:r>
              <a:rPr lang="de-DE" sz="2000" u="sng" dirty="0" smtClean="0"/>
              <a:t>Definition (stationärer Handel)</a:t>
            </a:r>
            <a:r>
              <a:rPr lang="de-DE" sz="2000" dirty="0" smtClean="0"/>
              <a:t>: Purchas in </a:t>
            </a:r>
            <a:r>
              <a:rPr lang="de-DE" sz="2000" dirty="0" err="1" smtClean="0"/>
              <a:t>shops</a:t>
            </a:r>
            <a:r>
              <a:rPr lang="de-DE" sz="2000" dirty="0" smtClean="0"/>
              <a:t>, at </a:t>
            </a:r>
            <a:r>
              <a:rPr lang="de-DE" sz="2000" dirty="0" err="1" smtClean="0"/>
              <a:t>fixed</a:t>
            </a:r>
            <a:r>
              <a:rPr lang="de-DE" sz="2000" dirty="0" smtClean="0"/>
              <a:t> </a:t>
            </a:r>
            <a:r>
              <a:rPr lang="de-DE" sz="2000" dirty="0" err="1" smtClean="0"/>
              <a:t>locations</a:t>
            </a:r>
            <a:endParaRPr lang="de-DE" sz="2000" dirty="0" smtClean="0"/>
          </a:p>
          <a:p>
            <a:pPr>
              <a:lnSpc>
                <a:spcPct val="150000"/>
              </a:lnSpc>
            </a:pPr>
            <a:r>
              <a:rPr lang="de-DE" sz="2000" u="sng" dirty="0" smtClean="0"/>
              <a:t>Advantages </a:t>
            </a:r>
            <a:r>
              <a:rPr lang="de-DE" sz="2000" u="sng" dirty="0" err="1" smtClean="0"/>
              <a:t>for</a:t>
            </a:r>
            <a:r>
              <a:rPr lang="de-DE" sz="2000" u="sng" dirty="0" smtClean="0"/>
              <a:t> </a:t>
            </a:r>
            <a:r>
              <a:rPr lang="de-DE" sz="2000" u="sng" dirty="0" err="1" smtClean="0"/>
              <a:t>consumers</a:t>
            </a:r>
            <a:r>
              <a:rPr lang="de-DE" sz="2000" u="sng" dirty="0" smtClean="0"/>
              <a:t>:</a:t>
            </a:r>
            <a:endParaRPr lang="de-DE" sz="2000" u="sng" dirty="0"/>
          </a:p>
          <a:p>
            <a:pPr lvl="1"/>
            <a:r>
              <a:rPr lang="de-DE" sz="1800" dirty="0" smtClean="0"/>
              <a:t>Quality </a:t>
            </a:r>
            <a:r>
              <a:rPr lang="de-DE" sz="1800" dirty="0" err="1" smtClean="0"/>
              <a:t>control</a:t>
            </a:r>
            <a:endParaRPr lang="de-DE" sz="1800" dirty="0"/>
          </a:p>
          <a:p>
            <a:pPr lvl="1"/>
            <a:r>
              <a:rPr lang="de-DE" sz="1800" dirty="0" smtClean="0"/>
              <a:t>Personal </a:t>
            </a:r>
            <a:r>
              <a:rPr lang="de-DE" sz="1800" dirty="0" err="1" smtClean="0"/>
              <a:t>approach</a:t>
            </a:r>
            <a:r>
              <a:rPr lang="de-DE" sz="1800" dirty="0" smtClean="0"/>
              <a:t> - </a:t>
            </a:r>
            <a:r>
              <a:rPr lang="de-DE" sz="1800" dirty="0" err="1" smtClean="0"/>
              <a:t>consultation</a:t>
            </a:r>
            <a:r>
              <a:rPr lang="de-DE" sz="1800" dirty="0" smtClean="0"/>
              <a:t> </a:t>
            </a:r>
            <a:endParaRPr lang="de-DE" sz="1800" dirty="0"/>
          </a:p>
          <a:p>
            <a:pPr lvl="1"/>
            <a:r>
              <a:rPr lang="de-DE" sz="1800" dirty="0" err="1" smtClean="0"/>
              <a:t>Social</a:t>
            </a:r>
            <a:r>
              <a:rPr lang="de-DE" sz="1800" dirty="0" smtClean="0"/>
              <a:t> </a:t>
            </a:r>
            <a:r>
              <a:rPr lang="de-DE" sz="1800" dirty="0" err="1" smtClean="0"/>
              <a:t>contacts</a:t>
            </a:r>
            <a:endParaRPr lang="de-DE" sz="1800" dirty="0"/>
          </a:p>
          <a:p>
            <a:pPr lvl="1">
              <a:lnSpc>
                <a:spcPct val="150000"/>
              </a:lnSpc>
            </a:pPr>
            <a:endParaRPr lang="de-DE" sz="1600" dirty="0">
              <a:sym typeface="Wingdings" panose="05000000000000000000" pitchFamily="2" charset="2"/>
            </a:endParaRPr>
          </a:p>
          <a:p>
            <a:pPr>
              <a:lnSpc>
                <a:spcPct val="150000"/>
              </a:lnSpc>
            </a:pPr>
            <a:endParaRPr lang="de-DE" sz="2000" dirty="0" smtClean="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31</a:t>
            </a:fld>
            <a:endParaRPr lang="de-AT" dirty="0">
              <a:solidFill>
                <a:prstClr val="white"/>
              </a:solidFill>
            </a:endParaRPr>
          </a:p>
        </p:txBody>
      </p:sp>
      <p:pic>
        <p:nvPicPr>
          <p:cNvPr id="2050" name="Picture 2" descr="Einkaufen, Geschäft, Einzelhandel, Einkaufswag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5013176"/>
            <a:ext cx="2736304" cy="15733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inkaufswagen, Internet, Warenkorb, Warenwagen, Einkau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95736" y="4797152"/>
            <a:ext cx="2313430" cy="1633860"/>
          </a:xfrm>
          <a:prstGeom prst="rect">
            <a:avLst/>
          </a:prstGeom>
          <a:noFill/>
          <a:extLst>
            <a:ext uri="{909E8E84-426E-40DD-AFC4-6F175D3DCCD1}">
              <a14:hiddenFill xmlns:a14="http://schemas.microsoft.com/office/drawing/2010/main">
                <a:solidFill>
                  <a:srgbClr val="FFFFFF"/>
                </a:solidFill>
              </a14:hiddenFill>
            </a:ext>
          </a:extLst>
        </p:spPr>
      </p:pic>
      <p:sp>
        <p:nvSpPr>
          <p:cNvPr id="13" name="Textfeld 12"/>
          <p:cNvSpPr txBox="1"/>
          <p:nvPr/>
        </p:nvSpPr>
        <p:spPr>
          <a:xfrm>
            <a:off x="2350597" y="6309320"/>
            <a:ext cx="2437427" cy="338554"/>
          </a:xfrm>
          <a:prstGeom prst="rect">
            <a:avLst/>
          </a:prstGeom>
          <a:noFill/>
        </p:spPr>
        <p:txBody>
          <a:bodyPr wrap="square" rtlCol="0">
            <a:spAutoFit/>
          </a:bodyPr>
          <a:lstStyle/>
          <a:p>
            <a:r>
              <a:rPr lang="de-DE" sz="800" dirty="0" smtClean="0"/>
              <a:t>Quelle</a:t>
            </a:r>
            <a:r>
              <a:rPr lang="de-DE" sz="800" dirty="0"/>
              <a:t>: https://pixabay.com/de/einkaufswagen-internet-warenkorb-728407//</a:t>
            </a:r>
            <a:endParaRPr lang="en-GB" sz="800" dirty="0"/>
          </a:p>
        </p:txBody>
      </p:sp>
      <p:sp>
        <p:nvSpPr>
          <p:cNvPr id="14" name="Textfeld 13"/>
          <p:cNvSpPr txBox="1"/>
          <p:nvPr/>
        </p:nvSpPr>
        <p:spPr>
          <a:xfrm rot="16200000">
            <a:off x="7499403" y="5578220"/>
            <a:ext cx="1591756" cy="461665"/>
          </a:xfrm>
          <a:prstGeom prst="rect">
            <a:avLst/>
          </a:prstGeom>
          <a:noFill/>
        </p:spPr>
        <p:txBody>
          <a:bodyPr wrap="square" rtlCol="0">
            <a:spAutoFit/>
          </a:bodyPr>
          <a:lstStyle/>
          <a:p>
            <a:r>
              <a:rPr lang="de-DE" sz="800" dirty="0"/>
              <a:t>https://pixabay.com/de/einkaufen-gesch%C3%A4ft-einzelhandel-1165437/</a:t>
            </a:r>
            <a:endParaRPr lang="en-GB" sz="800" dirty="0"/>
          </a:p>
        </p:txBody>
      </p:sp>
    </p:spTree>
    <p:extLst>
      <p:ext uri="{BB962C8B-B14F-4D97-AF65-F5344CB8AC3E}">
        <p14:creationId xmlns:p14="http://schemas.microsoft.com/office/powerpoint/2010/main" val="37187679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err="1" smtClean="0">
                <a:solidFill>
                  <a:schemeClr val="tx1">
                    <a:lumMod val="75000"/>
                    <a:lumOff val="25000"/>
                  </a:schemeClr>
                </a:solidFill>
              </a:rPr>
              <a:t>Stationary</a:t>
            </a:r>
            <a:r>
              <a:rPr lang="de-DE" b="1" dirty="0" smtClean="0">
                <a:solidFill>
                  <a:schemeClr val="tx1">
                    <a:lumMod val="75000"/>
                    <a:lumOff val="25000"/>
                  </a:schemeClr>
                </a:solidFill>
              </a:rPr>
              <a:t> </a:t>
            </a:r>
            <a:r>
              <a:rPr lang="de-DE" b="1" dirty="0" err="1">
                <a:solidFill>
                  <a:schemeClr val="tx1">
                    <a:lumMod val="75000"/>
                    <a:lumOff val="25000"/>
                  </a:schemeClr>
                </a:solidFill>
              </a:rPr>
              <a:t>P</a:t>
            </a:r>
            <a:r>
              <a:rPr lang="de-DE" b="1" dirty="0" err="1" smtClean="0">
                <a:solidFill>
                  <a:schemeClr val="tx1">
                    <a:lumMod val="75000"/>
                    <a:lumOff val="25000"/>
                  </a:schemeClr>
                </a:solidFill>
              </a:rPr>
              <a:t>urchase</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4114800" cy="4776192"/>
          </a:xfrm>
        </p:spPr>
        <p:txBody>
          <a:bodyPr>
            <a:normAutofit/>
          </a:bodyPr>
          <a:lstStyle/>
          <a:p>
            <a:pPr>
              <a:lnSpc>
                <a:spcPct val="150000"/>
              </a:lnSpc>
            </a:pPr>
            <a:r>
              <a:rPr lang="de-DE" sz="2000" dirty="0" smtClean="0"/>
              <a:t>Properties </a:t>
            </a:r>
            <a:r>
              <a:rPr lang="de-DE" sz="2000" dirty="0" err="1" smtClean="0"/>
              <a:t>of</a:t>
            </a:r>
            <a:r>
              <a:rPr lang="de-DE" sz="2000" dirty="0" smtClean="0"/>
              <a:t> Transport </a:t>
            </a:r>
            <a:r>
              <a:rPr lang="de-DE" sz="2000" dirty="0" err="1" smtClean="0"/>
              <a:t>Process</a:t>
            </a:r>
            <a:endParaRPr lang="de-DE" sz="2000" dirty="0"/>
          </a:p>
          <a:p>
            <a:pPr lvl="1"/>
            <a:r>
              <a:rPr lang="de-DE" sz="1600" dirty="0" smtClean="0"/>
              <a:t>More </a:t>
            </a:r>
            <a:r>
              <a:rPr lang="de-DE" sz="1600" dirty="0" err="1" smtClean="0"/>
              <a:t>bundling</a:t>
            </a:r>
            <a:r>
              <a:rPr lang="de-DE" sz="1600" dirty="0" smtClean="0"/>
              <a:t> </a:t>
            </a:r>
            <a:r>
              <a:rPr lang="de-DE" sz="1600" dirty="0" err="1" smtClean="0"/>
              <a:t>opportunities</a:t>
            </a:r>
            <a:r>
              <a:rPr lang="de-DE" sz="1600" dirty="0" smtClean="0"/>
              <a:t> </a:t>
            </a:r>
            <a:r>
              <a:rPr lang="de-DE" sz="1600" dirty="0" err="1" smtClean="0"/>
              <a:t>through</a:t>
            </a:r>
            <a:r>
              <a:rPr lang="de-DE" sz="1600" dirty="0" smtClean="0"/>
              <a:t> </a:t>
            </a:r>
            <a:r>
              <a:rPr lang="de-DE" sz="1600" dirty="0" err="1" smtClean="0"/>
              <a:t>delivery</a:t>
            </a:r>
            <a:r>
              <a:rPr lang="de-DE" sz="1600" dirty="0" smtClean="0"/>
              <a:t> </a:t>
            </a:r>
            <a:r>
              <a:rPr lang="de-DE" sz="1600" dirty="0" err="1" smtClean="0"/>
              <a:t>to</a:t>
            </a:r>
            <a:r>
              <a:rPr lang="de-DE" sz="1600" dirty="0" smtClean="0"/>
              <a:t> </a:t>
            </a:r>
            <a:r>
              <a:rPr lang="de-DE" sz="1600" dirty="0" err="1" smtClean="0"/>
              <a:t>the</a:t>
            </a:r>
            <a:r>
              <a:rPr lang="de-DE" sz="1600" dirty="0" smtClean="0"/>
              <a:t> </a:t>
            </a:r>
            <a:r>
              <a:rPr lang="de-DE" sz="1600" dirty="0" err="1" smtClean="0"/>
              <a:t>shop</a:t>
            </a:r>
            <a:endParaRPr lang="de-DE" sz="1600" dirty="0" smtClean="0"/>
          </a:p>
          <a:p>
            <a:pPr lvl="1"/>
            <a:r>
              <a:rPr lang="de-DE" sz="1600" dirty="0" err="1" smtClean="0"/>
              <a:t>Fewer</a:t>
            </a:r>
            <a:r>
              <a:rPr lang="de-DE" sz="1600" dirty="0" smtClean="0"/>
              <a:t> </a:t>
            </a:r>
            <a:r>
              <a:rPr lang="de-DE" sz="1600" dirty="0" err="1" smtClean="0"/>
              <a:t>transport</a:t>
            </a:r>
            <a:r>
              <a:rPr lang="de-DE" sz="1600" dirty="0" smtClean="0"/>
              <a:t> </a:t>
            </a:r>
            <a:r>
              <a:rPr lang="de-DE" sz="1600" dirty="0" err="1" smtClean="0"/>
              <a:t>services</a:t>
            </a:r>
            <a:r>
              <a:rPr lang="de-DE" sz="1600" dirty="0" smtClean="0"/>
              <a:t> on </a:t>
            </a:r>
            <a:r>
              <a:rPr lang="de-DE" sz="1600" dirty="0" err="1" smtClean="0"/>
              <a:t>the</a:t>
            </a:r>
            <a:r>
              <a:rPr lang="de-DE" sz="1600" dirty="0" smtClean="0"/>
              <a:t> </a:t>
            </a:r>
            <a:r>
              <a:rPr lang="de-DE" sz="1600" dirty="0" err="1" smtClean="0"/>
              <a:t>part</a:t>
            </a:r>
            <a:r>
              <a:rPr lang="de-DE" sz="1600" dirty="0" smtClean="0"/>
              <a:t> </a:t>
            </a:r>
            <a:r>
              <a:rPr lang="de-DE" sz="1600" dirty="0" err="1" smtClean="0"/>
              <a:t>of</a:t>
            </a:r>
            <a:r>
              <a:rPr lang="de-DE" sz="1600" dirty="0" smtClean="0"/>
              <a:t> </a:t>
            </a:r>
            <a:r>
              <a:rPr lang="de-DE" sz="1600" dirty="0" err="1" smtClean="0"/>
              <a:t>entrepreneurs</a:t>
            </a:r>
            <a:r>
              <a:rPr lang="de-DE" sz="1600" dirty="0" smtClean="0"/>
              <a:t> </a:t>
            </a:r>
          </a:p>
          <a:p>
            <a:pPr lvl="1"/>
            <a:endParaRPr lang="de-DE" sz="1600" dirty="0"/>
          </a:p>
          <a:p>
            <a:r>
              <a:rPr lang="de-DE" sz="2000" dirty="0" smtClean="0"/>
              <a:t>CO2 </a:t>
            </a:r>
            <a:r>
              <a:rPr lang="de-DE" sz="2000" dirty="0" err="1" smtClean="0"/>
              <a:t>emissions</a:t>
            </a:r>
            <a:r>
              <a:rPr lang="de-DE" sz="2000" dirty="0" smtClean="0"/>
              <a:t>: </a:t>
            </a:r>
          </a:p>
          <a:p>
            <a:pPr lvl="1"/>
            <a:r>
              <a:rPr lang="de-DE" sz="1600" dirty="0" smtClean="0"/>
              <a:t>Small </a:t>
            </a:r>
            <a:r>
              <a:rPr lang="de-DE" sz="1600" dirty="0" err="1" smtClean="0"/>
              <a:t>items</a:t>
            </a:r>
            <a:r>
              <a:rPr lang="de-DE" sz="1600" dirty="0" smtClean="0"/>
              <a:t> (e.g. mobile </a:t>
            </a:r>
            <a:r>
              <a:rPr lang="de-DE" sz="1600" dirty="0" err="1" smtClean="0"/>
              <a:t>phone</a:t>
            </a:r>
            <a:r>
              <a:rPr lang="de-DE" sz="1600" dirty="0" smtClean="0"/>
              <a:t>):  450g </a:t>
            </a:r>
          </a:p>
          <a:p>
            <a:pPr lvl="1"/>
            <a:r>
              <a:rPr lang="de-DE" sz="1600" dirty="0" smtClean="0"/>
              <a:t>Large </a:t>
            </a:r>
            <a:r>
              <a:rPr lang="de-DE" sz="1600" dirty="0" err="1" smtClean="0"/>
              <a:t>items</a:t>
            </a:r>
            <a:r>
              <a:rPr lang="de-DE" sz="1600" dirty="0" smtClean="0"/>
              <a:t> (e.g. </a:t>
            </a:r>
            <a:r>
              <a:rPr lang="de-DE" sz="1600" dirty="0" err="1" smtClean="0"/>
              <a:t>couch</a:t>
            </a:r>
            <a:r>
              <a:rPr lang="de-DE" sz="1600" dirty="0" smtClean="0"/>
              <a:t>):  8,4 kg</a:t>
            </a:r>
          </a:p>
          <a:p>
            <a:endParaRPr lang="de-DE" dirty="0" smtClean="0"/>
          </a:p>
          <a:p>
            <a:r>
              <a:rPr lang="de-DE" sz="2000" dirty="0" smtClean="0"/>
              <a:t>Individual </a:t>
            </a:r>
            <a:r>
              <a:rPr lang="de-DE" sz="2000" dirty="0" err="1" smtClean="0"/>
              <a:t>transport</a:t>
            </a:r>
            <a:r>
              <a:rPr lang="de-DE" sz="2000" dirty="0" smtClean="0"/>
              <a:t> </a:t>
            </a:r>
            <a:r>
              <a:rPr lang="de-DE" sz="2000" dirty="0" err="1" smtClean="0"/>
              <a:t>performance</a:t>
            </a:r>
            <a:r>
              <a:rPr lang="de-DE" sz="2000" dirty="0" smtClean="0"/>
              <a:t> </a:t>
            </a:r>
            <a:r>
              <a:rPr lang="de-DE" sz="2000" dirty="0" err="1" smtClean="0"/>
              <a:t>is</a:t>
            </a:r>
            <a:r>
              <a:rPr lang="de-DE" sz="2000" dirty="0" smtClean="0"/>
              <a:t> </a:t>
            </a:r>
            <a:r>
              <a:rPr lang="de-DE" sz="2000" dirty="0" err="1" smtClean="0"/>
              <a:t>necessary</a:t>
            </a:r>
            <a:r>
              <a:rPr lang="de-DE" sz="2000" dirty="0" smtClean="0"/>
              <a:t> </a:t>
            </a:r>
            <a:r>
              <a:rPr lang="de-DE" sz="2000" dirty="0" smtClean="0">
                <a:sym typeface="Wingdings" panose="05000000000000000000" pitchFamily="2" charset="2"/>
              </a:rPr>
              <a:t> </a:t>
            </a:r>
            <a:r>
              <a:rPr lang="de-DE" sz="2000" dirty="0" err="1" smtClean="0">
                <a:sym typeface="Wingdings" panose="05000000000000000000" pitchFamily="2" charset="2"/>
              </a:rPr>
              <a:t>majority</a:t>
            </a:r>
            <a:r>
              <a:rPr lang="de-DE" sz="2000" dirty="0" smtClean="0">
                <a:sym typeface="Wingdings" panose="05000000000000000000" pitchFamily="2" charset="2"/>
              </a:rPr>
              <a:t> </a:t>
            </a:r>
            <a:r>
              <a:rPr lang="de-DE" sz="2000" dirty="0" err="1" smtClean="0">
                <a:sym typeface="Wingdings" panose="05000000000000000000" pitchFamily="2" charset="2"/>
              </a:rPr>
              <a:t>with</a:t>
            </a:r>
            <a:r>
              <a:rPr lang="de-DE" sz="2000" dirty="0" smtClean="0">
                <a:sym typeface="Wingdings" panose="05000000000000000000" pitchFamily="2" charset="2"/>
              </a:rPr>
              <a:t> </a:t>
            </a:r>
            <a:r>
              <a:rPr lang="de-DE" sz="2000" dirty="0" err="1" smtClean="0">
                <a:sym typeface="Wingdings" panose="05000000000000000000" pitchFamily="2" charset="2"/>
              </a:rPr>
              <a:t>the</a:t>
            </a:r>
            <a:r>
              <a:rPr lang="de-DE" sz="2000" dirty="0" smtClean="0">
                <a:sym typeface="Wingdings" panose="05000000000000000000" pitchFamily="2" charset="2"/>
              </a:rPr>
              <a:t> </a:t>
            </a:r>
            <a:r>
              <a:rPr lang="de-DE" sz="2000" dirty="0" err="1" smtClean="0">
                <a:sym typeface="Wingdings" panose="05000000000000000000" pitchFamily="2" charset="2"/>
              </a:rPr>
              <a:t>car</a:t>
            </a:r>
            <a:endParaRPr lang="de-DE" sz="2000" dirty="0" smtClean="0"/>
          </a:p>
          <a:p>
            <a:endParaRPr lang="de-DE" dirty="0" smtClean="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32</a:t>
            </a:fld>
            <a:endParaRPr lang="de-AT" dirty="0">
              <a:solidFill>
                <a:prstClr val="white"/>
              </a:solidFill>
            </a:endParaRPr>
          </a:p>
        </p:txBody>
      </p:sp>
      <p:pic>
        <p:nvPicPr>
          <p:cNvPr id="2050" name="Picture 2" descr="Einkaufsstraße, Getümmel, Shopping, Le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955871"/>
            <a:ext cx="4195829" cy="3146872"/>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4703440" y="5085184"/>
            <a:ext cx="4190397" cy="215444"/>
          </a:xfrm>
          <a:prstGeom prst="rect">
            <a:avLst/>
          </a:prstGeom>
          <a:noFill/>
        </p:spPr>
        <p:txBody>
          <a:bodyPr wrap="square" rtlCol="0">
            <a:spAutoFit/>
          </a:bodyPr>
          <a:lstStyle/>
          <a:p>
            <a:r>
              <a:rPr lang="de-DE" sz="800" dirty="0" smtClean="0"/>
              <a:t>Source: </a:t>
            </a:r>
            <a:r>
              <a:rPr lang="de-DE" sz="800" dirty="0"/>
              <a:t>https://pixabay.com/de/einkaufsstra%C3%9Fe-get%C3%BCmmel-shopping-579079/</a:t>
            </a:r>
            <a:endParaRPr lang="en-GB" sz="800" dirty="0"/>
          </a:p>
        </p:txBody>
      </p:sp>
    </p:spTree>
    <p:extLst>
      <p:ext uri="{BB962C8B-B14F-4D97-AF65-F5344CB8AC3E}">
        <p14:creationId xmlns:p14="http://schemas.microsoft.com/office/powerpoint/2010/main" val="272340388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smtClean="0">
                <a:solidFill>
                  <a:schemeClr val="tx1">
                    <a:lumMod val="75000"/>
                    <a:lumOff val="25000"/>
                  </a:schemeClr>
                </a:solidFill>
              </a:rPr>
              <a:t>Online Shopping</a:t>
            </a:r>
            <a:endParaRPr lang="en-GB" b="1" dirty="0">
              <a:solidFill>
                <a:schemeClr val="tx1">
                  <a:lumMod val="75000"/>
                  <a:lumOff val="25000"/>
                </a:schemeClr>
              </a:solidFill>
            </a:endParaRPr>
          </a:p>
        </p:txBody>
      </p:sp>
      <p:sp>
        <p:nvSpPr>
          <p:cNvPr id="3" name="Content Placeholder 2"/>
          <p:cNvSpPr>
            <a:spLocks noGrp="1"/>
          </p:cNvSpPr>
          <p:nvPr>
            <p:ph idx="1"/>
          </p:nvPr>
        </p:nvSpPr>
        <p:spPr/>
        <p:txBody>
          <a:bodyPr>
            <a:normAutofit fontScale="92500" lnSpcReduction="10000"/>
          </a:bodyPr>
          <a:lstStyle/>
          <a:p>
            <a:pPr>
              <a:lnSpc>
                <a:spcPct val="150000"/>
              </a:lnSpc>
            </a:pPr>
            <a:r>
              <a:rPr lang="de-DE" dirty="0" smtClean="0"/>
              <a:t>Properties </a:t>
            </a:r>
            <a:r>
              <a:rPr lang="de-DE" dirty="0" err="1" smtClean="0"/>
              <a:t>of</a:t>
            </a:r>
            <a:r>
              <a:rPr lang="de-DE" dirty="0" smtClean="0"/>
              <a:t> </a:t>
            </a:r>
            <a:r>
              <a:rPr lang="de-DE" dirty="0" err="1" smtClean="0"/>
              <a:t>the</a:t>
            </a:r>
            <a:r>
              <a:rPr lang="de-DE" dirty="0" smtClean="0"/>
              <a:t> Transport </a:t>
            </a:r>
            <a:r>
              <a:rPr lang="de-DE" dirty="0" err="1" smtClean="0"/>
              <a:t>Process</a:t>
            </a:r>
            <a:endParaRPr lang="de-DE" dirty="0"/>
          </a:p>
          <a:p>
            <a:pPr lvl="1"/>
            <a:r>
              <a:rPr lang="de-DE" sz="1700" dirty="0" err="1" smtClean="0"/>
              <a:t>Several</a:t>
            </a:r>
            <a:r>
              <a:rPr lang="de-DE" sz="1700" dirty="0" smtClean="0"/>
              <a:t> </a:t>
            </a:r>
            <a:r>
              <a:rPr lang="de-DE" sz="1700" dirty="0" err="1" smtClean="0"/>
              <a:t>transshipment</a:t>
            </a:r>
            <a:r>
              <a:rPr lang="de-DE" sz="1700" dirty="0" smtClean="0"/>
              <a:t> </a:t>
            </a:r>
            <a:r>
              <a:rPr lang="de-DE" sz="1700" dirty="0" err="1" smtClean="0"/>
              <a:t>processed</a:t>
            </a:r>
            <a:r>
              <a:rPr lang="de-DE" sz="1700" dirty="0" smtClean="0"/>
              <a:t> (</a:t>
            </a:r>
            <a:r>
              <a:rPr lang="de-DE" sz="1700" dirty="0" err="1" smtClean="0"/>
              <a:t>warehouse</a:t>
            </a:r>
            <a:r>
              <a:rPr lang="de-DE" sz="1700" dirty="0" smtClean="0"/>
              <a:t> </a:t>
            </a:r>
            <a:r>
              <a:rPr lang="de-DE" sz="1700" dirty="0"/>
              <a:t>– </a:t>
            </a:r>
            <a:r>
              <a:rPr lang="de-DE" sz="1700" dirty="0" smtClean="0"/>
              <a:t>hub – </a:t>
            </a:r>
            <a:r>
              <a:rPr lang="de-DE" sz="1700" dirty="0" err="1" smtClean="0"/>
              <a:t>delivery</a:t>
            </a:r>
            <a:r>
              <a:rPr lang="de-DE" sz="1700" dirty="0" smtClean="0"/>
              <a:t> </a:t>
            </a:r>
            <a:r>
              <a:rPr lang="de-DE" sz="1700" dirty="0" err="1" smtClean="0"/>
              <a:t>to</a:t>
            </a:r>
            <a:r>
              <a:rPr lang="de-DE" sz="1700" dirty="0" smtClean="0"/>
              <a:t> </a:t>
            </a:r>
            <a:r>
              <a:rPr lang="de-DE" sz="1700" dirty="0" err="1" smtClean="0"/>
              <a:t>the</a:t>
            </a:r>
            <a:r>
              <a:rPr lang="de-DE" sz="1700" dirty="0" smtClean="0"/>
              <a:t> </a:t>
            </a:r>
            <a:r>
              <a:rPr lang="de-DE" sz="1700" dirty="0" err="1" smtClean="0"/>
              <a:t>customer</a:t>
            </a:r>
            <a:r>
              <a:rPr lang="de-DE" sz="1700" dirty="0" smtClean="0"/>
              <a:t>)</a:t>
            </a:r>
            <a:endParaRPr lang="de-DE" sz="1700" dirty="0"/>
          </a:p>
          <a:p>
            <a:pPr lvl="1"/>
            <a:r>
              <a:rPr lang="de-DE" sz="1700" dirty="0" err="1" smtClean="0"/>
              <a:t>Fewer</a:t>
            </a:r>
            <a:r>
              <a:rPr lang="de-DE" sz="1700" dirty="0" smtClean="0"/>
              <a:t> </a:t>
            </a:r>
            <a:r>
              <a:rPr lang="de-DE" sz="1700" dirty="0" err="1" smtClean="0"/>
              <a:t>bundling</a:t>
            </a:r>
            <a:r>
              <a:rPr lang="de-DE" sz="1700" dirty="0" smtClean="0"/>
              <a:t> </a:t>
            </a:r>
            <a:r>
              <a:rPr lang="de-DE" sz="1700" dirty="0" err="1" smtClean="0"/>
              <a:t>options</a:t>
            </a:r>
            <a:r>
              <a:rPr lang="de-DE" sz="1700" dirty="0" smtClean="0"/>
              <a:t> </a:t>
            </a:r>
            <a:r>
              <a:rPr lang="de-DE" sz="1700" dirty="0" err="1" smtClean="0"/>
              <a:t>through</a:t>
            </a:r>
            <a:r>
              <a:rPr lang="de-DE" sz="1700" dirty="0" smtClean="0"/>
              <a:t> </a:t>
            </a:r>
            <a:r>
              <a:rPr lang="de-DE" sz="1700" dirty="0" err="1" smtClean="0"/>
              <a:t>indiviual</a:t>
            </a:r>
            <a:r>
              <a:rPr lang="de-DE" sz="1700" dirty="0" smtClean="0"/>
              <a:t> </a:t>
            </a:r>
            <a:r>
              <a:rPr lang="de-DE" sz="1700" dirty="0" err="1" smtClean="0"/>
              <a:t>orders</a:t>
            </a:r>
            <a:endParaRPr lang="de-DE" sz="1700" dirty="0"/>
          </a:p>
          <a:p>
            <a:pPr lvl="1"/>
            <a:r>
              <a:rPr lang="de-DE" sz="1700" dirty="0" smtClean="0"/>
              <a:t>Flexible route </a:t>
            </a:r>
            <a:r>
              <a:rPr lang="de-DE" sz="1700" dirty="0" err="1" smtClean="0"/>
              <a:t>planning</a:t>
            </a:r>
            <a:r>
              <a:rPr lang="de-DE" sz="1700" dirty="0" smtClean="0"/>
              <a:t> </a:t>
            </a:r>
            <a:r>
              <a:rPr lang="de-DE" sz="1700" dirty="0" err="1" smtClean="0"/>
              <a:t>is</a:t>
            </a:r>
            <a:r>
              <a:rPr lang="de-DE" sz="1700" dirty="0" smtClean="0"/>
              <a:t> </a:t>
            </a:r>
            <a:r>
              <a:rPr lang="de-DE" sz="1700" dirty="0" err="1" smtClean="0"/>
              <a:t>necessary</a:t>
            </a:r>
            <a:r>
              <a:rPr lang="de-DE" sz="1700" dirty="0" smtClean="0"/>
              <a:t> </a:t>
            </a:r>
          </a:p>
          <a:p>
            <a:pPr lvl="1"/>
            <a:r>
              <a:rPr lang="de-DE" sz="1700" dirty="0" err="1" smtClean="0"/>
              <a:t>Increased</a:t>
            </a:r>
            <a:r>
              <a:rPr lang="de-DE" sz="1700" dirty="0" smtClean="0"/>
              <a:t> </a:t>
            </a:r>
            <a:r>
              <a:rPr lang="de-DE" sz="1700" dirty="0" err="1" smtClean="0"/>
              <a:t>return</a:t>
            </a:r>
            <a:r>
              <a:rPr lang="de-DE" sz="1700" dirty="0" smtClean="0"/>
              <a:t> </a:t>
            </a:r>
            <a:r>
              <a:rPr lang="de-DE" sz="1700" dirty="0" err="1" smtClean="0"/>
              <a:t>of</a:t>
            </a:r>
            <a:r>
              <a:rPr lang="de-DE" sz="1700" dirty="0" smtClean="0"/>
              <a:t> </a:t>
            </a:r>
            <a:r>
              <a:rPr lang="de-DE" sz="1700" dirty="0" err="1" smtClean="0"/>
              <a:t>goods</a:t>
            </a:r>
            <a:r>
              <a:rPr lang="de-DE" sz="1700" dirty="0" smtClean="0"/>
              <a:t> </a:t>
            </a:r>
            <a:r>
              <a:rPr lang="de-DE" sz="1700" dirty="0">
                <a:sym typeface="Wingdings" panose="05000000000000000000" pitchFamily="2" charset="2"/>
              </a:rPr>
              <a:t> </a:t>
            </a:r>
            <a:r>
              <a:rPr lang="de-DE" sz="1700" dirty="0"/>
              <a:t>Zalando: 50 </a:t>
            </a:r>
            <a:r>
              <a:rPr lang="de-DE" sz="1700" dirty="0" smtClean="0"/>
              <a:t>%</a:t>
            </a:r>
          </a:p>
          <a:p>
            <a:pPr lvl="1"/>
            <a:r>
              <a:rPr lang="de-DE" sz="1700" dirty="0" err="1" smtClean="0"/>
              <a:t>Less</a:t>
            </a:r>
            <a:r>
              <a:rPr lang="de-DE" sz="1700" dirty="0" smtClean="0"/>
              <a:t> individual </a:t>
            </a:r>
            <a:r>
              <a:rPr lang="de-DE" sz="1700" dirty="0" err="1" smtClean="0"/>
              <a:t>transport</a:t>
            </a:r>
            <a:r>
              <a:rPr lang="de-DE" sz="1700" dirty="0" smtClean="0"/>
              <a:t> </a:t>
            </a:r>
            <a:r>
              <a:rPr lang="de-DE" sz="1700" dirty="0" err="1" smtClean="0"/>
              <a:t>services</a:t>
            </a:r>
            <a:r>
              <a:rPr lang="de-DE" sz="1700" dirty="0" smtClean="0"/>
              <a:t> (</a:t>
            </a:r>
            <a:r>
              <a:rPr lang="de-DE" sz="1700" dirty="0" err="1" smtClean="0"/>
              <a:t>shipments</a:t>
            </a:r>
            <a:r>
              <a:rPr lang="de-DE" sz="1700" dirty="0" smtClean="0"/>
              <a:t> </a:t>
            </a:r>
            <a:r>
              <a:rPr lang="de-DE" sz="1700" dirty="0" err="1" smtClean="0"/>
              <a:t>can</a:t>
            </a:r>
            <a:r>
              <a:rPr lang="de-DE" sz="1700" dirty="0" smtClean="0"/>
              <a:t> </a:t>
            </a:r>
            <a:r>
              <a:rPr lang="de-DE" sz="1700" dirty="0" err="1" smtClean="0"/>
              <a:t>be</a:t>
            </a:r>
            <a:r>
              <a:rPr lang="de-DE" sz="1700" dirty="0" smtClean="0"/>
              <a:t> </a:t>
            </a:r>
            <a:r>
              <a:rPr lang="de-DE" sz="1700" dirty="0" err="1" smtClean="0"/>
              <a:t>collected</a:t>
            </a:r>
            <a:r>
              <a:rPr lang="de-DE" sz="1700" dirty="0" smtClean="0"/>
              <a:t> - </a:t>
            </a:r>
            <a:r>
              <a:rPr lang="de-DE" sz="1700" dirty="0" err="1" smtClean="0"/>
              <a:t>around</a:t>
            </a:r>
            <a:r>
              <a:rPr lang="de-DE" sz="1700" dirty="0" smtClean="0">
                <a:sym typeface="Wingdings" panose="05000000000000000000" pitchFamily="2" charset="2"/>
              </a:rPr>
              <a:t> </a:t>
            </a:r>
            <a:r>
              <a:rPr lang="de-DE" sz="1700" dirty="0">
                <a:sym typeface="Wingdings" panose="05000000000000000000" pitchFamily="2" charset="2"/>
              </a:rPr>
              <a:t>97,4 </a:t>
            </a:r>
            <a:r>
              <a:rPr lang="de-DE" sz="1700" dirty="0" err="1" smtClean="0">
                <a:sym typeface="Wingdings" panose="05000000000000000000" pitchFamily="2" charset="2"/>
              </a:rPr>
              <a:t>shipments</a:t>
            </a:r>
            <a:r>
              <a:rPr lang="de-DE" sz="1700" dirty="0" smtClean="0">
                <a:sym typeface="Wingdings" panose="05000000000000000000" pitchFamily="2" charset="2"/>
              </a:rPr>
              <a:t> per tour</a:t>
            </a:r>
            <a:r>
              <a:rPr lang="de-DE" sz="1700" dirty="0">
                <a:sym typeface="Wingdings" panose="05000000000000000000" pitchFamily="2" charset="2"/>
              </a:rPr>
              <a:t>)</a:t>
            </a:r>
          </a:p>
          <a:p>
            <a:pPr lvl="1"/>
            <a:endParaRPr lang="de-DE" sz="1300" dirty="0" smtClean="0"/>
          </a:p>
          <a:p>
            <a:r>
              <a:rPr lang="de-DE" dirty="0" smtClean="0"/>
              <a:t>CO2 </a:t>
            </a:r>
            <a:r>
              <a:rPr lang="de-DE" dirty="0" err="1" smtClean="0"/>
              <a:t>emissions</a:t>
            </a:r>
            <a:r>
              <a:rPr lang="de-DE" dirty="0" smtClean="0"/>
              <a:t>: </a:t>
            </a:r>
            <a:endParaRPr lang="de-DE" dirty="0"/>
          </a:p>
          <a:p>
            <a:pPr lvl="1"/>
            <a:r>
              <a:rPr lang="de-DE" sz="1700" dirty="0" smtClean="0"/>
              <a:t>Small </a:t>
            </a:r>
            <a:r>
              <a:rPr lang="de-DE" sz="1700" dirty="0" err="1" smtClean="0"/>
              <a:t>items</a:t>
            </a:r>
            <a:r>
              <a:rPr lang="de-DE" sz="1700" dirty="0" smtClean="0"/>
              <a:t> (e.g. mobile </a:t>
            </a:r>
            <a:r>
              <a:rPr lang="de-DE" sz="1700" dirty="0" err="1" smtClean="0"/>
              <a:t>phone</a:t>
            </a:r>
            <a:r>
              <a:rPr lang="de-DE" sz="1700" dirty="0" smtClean="0"/>
              <a:t>):  310g  </a:t>
            </a:r>
            <a:r>
              <a:rPr lang="de-DE" sz="1700" dirty="0">
                <a:sym typeface="Wingdings" panose="05000000000000000000" pitchFamily="2" charset="2"/>
              </a:rPr>
              <a:t> -35 % </a:t>
            </a:r>
            <a:r>
              <a:rPr lang="de-DE" sz="1700" dirty="0" err="1" smtClean="0">
                <a:sym typeface="Wingdings" panose="05000000000000000000" pitchFamily="2" charset="2"/>
              </a:rPr>
              <a:t>compared</a:t>
            </a:r>
            <a:r>
              <a:rPr lang="de-DE" sz="1700" dirty="0" smtClean="0">
                <a:sym typeface="Wingdings" panose="05000000000000000000" pitchFamily="2" charset="2"/>
              </a:rPr>
              <a:t> </a:t>
            </a:r>
            <a:r>
              <a:rPr lang="de-DE" sz="1700" dirty="0" err="1" smtClean="0">
                <a:sym typeface="Wingdings" panose="05000000000000000000" pitchFamily="2" charset="2"/>
              </a:rPr>
              <a:t>to</a:t>
            </a:r>
            <a:r>
              <a:rPr lang="de-DE" sz="1700" dirty="0" smtClean="0">
                <a:sym typeface="Wingdings" panose="05000000000000000000" pitchFamily="2" charset="2"/>
              </a:rPr>
              <a:t> </a:t>
            </a:r>
            <a:r>
              <a:rPr lang="de-DE" sz="1700" dirty="0" err="1" smtClean="0">
                <a:sym typeface="Wingdings" panose="05000000000000000000" pitchFamily="2" charset="2"/>
              </a:rPr>
              <a:t>the</a:t>
            </a:r>
            <a:r>
              <a:rPr lang="de-DE" sz="1700" dirty="0" smtClean="0">
                <a:sym typeface="Wingdings" panose="05000000000000000000" pitchFamily="2" charset="2"/>
              </a:rPr>
              <a:t> </a:t>
            </a:r>
            <a:r>
              <a:rPr lang="de-DE" sz="1700" dirty="0" err="1" smtClean="0">
                <a:sym typeface="Wingdings" panose="05000000000000000000" pitchFamily="2" charset="2"/>
              </a:rPr>
              <a:t>stationary</a:t>
            </a:r>
            <a:r>
              <a:rPr lang="de-DE" sz="1700" dirty="0" smtClean="0">
                <a:sym typeface="Wingdings" panose="05000000000000000000" pitchFamily="2" charset="2"/>
              </a:rPr>
              <a:t> </a:t>
            </a:r>
            <a:r>
              <a:rPr lang="de-DE" sz="1700" dirty="0" err="1" smtClean="0">
                <a:sym typeface="Wingdings" panose="05000000000000000000" pitchFamily="2" charset="2"/>
              </a:rPr>
              <a:t>purchase</a:t>
            </a:r>
            <a:endParaRPr lang="de-DE" sz="1700" dirty="0">
              <a:sym typeface="Wingdings" panose="05000000000000000000" pitchFamily="2" charset="2"/>
            </a:endParaRPr>
          </a:p>
          <a:p>
            <a:pPr lvl="1"/>
            <a:r>
              <a:rPr lang="de-DE" sz="1700" dirty="0" smtClean="0"/>
              <a:t>Large </a:t>
            </a:r>
            <a:r>
              <a:rPr lang="de-DE" sz="1700" dirty="0" err="1" smtClean="0"/>
              <a:t>items</a:t>
            </a:r>
            <a:r>
              <a:rPr lang="de-DE" sz="1700" dirty="0" smtClean="0"/>
              <a:t> (e.g. </a:t>
            </a:r>
            <a:r>
              <a:rPr lang="de-DE" sz="1700" dirty="0" err="1" smtClean="0"/>
              <a:t>couch</a:t>
            </a:r>
            <a:r>
              <a:rPr lang="de-DE" sz="1700" dirty="0" smtClean="0"/>
              <a:t>):  8,0 kg</a:t>
            </a:r>
          </a:p>
          <a:p>
            <a:pPr lvl="1"/>
            <a:endParaRPr lang="de-DE" sz="2300" dirty="0"/>
          </a:p>
          <a:p>
            <a:r>
              <a:rPr lang="de-DE" dirty="0" smtClean="0"/>
              <a:t>Co2 Output </a:t>
            </a:r>
            <a:r>
              <a:rPr lang="de-DE" dirty="0" err="1" smtClean="0"/>
              <a:t>depending</a:t>
            </a:r>
            <a:r>
              <a:rPr lang="de-DE" dirty="0" smtClean="0"/>
              <a:t> on </a:t>
            </a:r>
            <a:r>
              <a:rPr lang="de-DE" dirty="0" err="1" smtClean="0"/>
              <a:t>the</a:t>
            </a:r>
            <a:r>
              <a:rPr lang="de-DE" dirty="0" smtClean="0"/>
              <a:t> </a:t>
            </a:r>
            <a:r>
              <a:rPr lang="de-DE" dirty="0" err="1" smtClean="0"/>
              <a:t>Shipping</a:t>
            </a:r>
            <a:r>
              <a:rPr lang="de-DE" dirty="0" smtClean="0"/>
              <a:t> </a:t>
            </a:r>
            <a:r>
              <a:rPr lang="de-DE" dirty="0" err="1" smtClean="0"/>
              <a:t>Method</a:t>
            </a:r>
            <a:endParaRPr lang="de-DE" dirty="0"/>
          </a:p>
          <a:p>
            <a:pPr lvl="1"/>
            <a:r>
              <a:rPr lang="de-DE" sz="1700" dirty="0" smtClean="0"/>
              <a:t>Express </a:t>
            </a:r>
            <a:r>
              <a:rPr lang="de-DE" sz="1700" dirty="0" err="1" smtClean="0"/>
              <a:t>delivery</a:t>
            </a:r>
            <a:endParaRPr lang="de-DE" sz="1700" dirty="0"/>
          </a:p>
          <a:p>
            <a:pPr lvl="1"/>
            <a:r>
              <a:rPr lang="de-DE" sz="1700" dirty="0" err="1" smtClean="0"/>
              <a:t>Parcel</a:t>
            </a:r>
            <a:r>
              <a:rPr lang="de-DE" sz="1700" dirty="0" smtClean="0"/>
              <a:t> </a:t>
            </a:r>
            <a:r>
              <a:rPr lang="de-DE" sz="1700" dirty="0" err="1" smtClean="0"/>
              <a:t>station</a:t>
            </a:r>
            <a:endParaRPr lang="de-DE" sz="1700" dirty="0"/>
          </a:p>
          <a:p>
            <a:pPr lvl="1"/>
            <a:r>
              <a:rPr lang="de-DE" sz="1700" dirty="0" smtClean="0"/>
              <a:t>Home</a:t>
            </a:r>
          </a:p>
          <a:p>
            <a:pPr lvl="1"/>
            <a:endParaRPr lang="de-DE" sz="2100" dirty="0" smtClean="0"/>
          </a:p>
          <a:p>
            <a:endParaRPr lang="en-GB" dirty="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33</a:t>
            </a:fld>
            <a:endParaRPr lang="de-AT" dirty="0">
              <a:solidFill>
                <a:prstClr val="white"/>
              </a:solidFill>
            </a:endParaRPr>
          </a:p>
        </p:txBody>
      </p:sp>
      <p:pic>
        <p:nvPicPr>
          <p:cNvPr id="3074" name="Picture 2" descr="Einkaufswagen, Internet, Warenkorb, Warenwagen, Einkau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7142" y="4725144"/>
            <a:ext cx="2752872" cy="1944216"/>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rot="16200000">
            <a:off x="7513139" y="5285315"/>
            <a:ext cx="2437427" cy="338554"/>
          </a:xfrm>
          <a:prstGeom prst="rect">
            <a:avLst/>
          </a:prstGeom>
          <a:noFill/>
        </p:spPr>
        <p:txBody>
          <a:bodyPr wrap="square" rtlCol="0">
            <a:spAutoFit/>
          </a:bodyPr>
          <a:lstStyle/>
          <a:p>
            <a:r>
              <a:rPr lang="de-DE" sz="800" dirty="0" smtClean="0"/>
              <a:t>Quelle</a:t>
            </a:r>
            <a:r>
              <a:rPr lang="de-DE" sz="800" dirty="0"/>
              <a:t>: https://pixabay.com/de/einkaufswagen-internet-warenkorb-728407//</a:t>
            </a:r>
            <a:endParaRPr lang="en-GB" sz="800" dirty="0"/>
          </a:p>
        </p:txBody>
      </p:sp>
    </p:spTree>
    <p:extLst>
      <p:ext uri="{BB962C8B-B14F-4D97-AF65-F5344CB8AC3E}">
        <p14:creationId xmlns:p14="http://schemas.microsoft.com/office/powerpoint/2010/main" val="42050912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err="1" smtClean="0">
                <a:solidFill>
                  <a:schemeClr val="tx1">
                    <a:lumMod val="75000"/>
                    <a:lumOff val="25000"/>
                  </a:schemeClr>
                </a:solidFill>
              </a:rPr>
              <a:t>Measures</a:t>
            </a:r>
            <a:r>
              <a:rPr lang="de-DE" b="1" dirty="0" smtClean="0">
                <a:solidFill>
                  <a:schemeClr val="tx1">
                    <a:lumMod val="75000"/>
                    <a:lumOff val="25000"/>
                  </a:schemeClr>
                </a:solidFill>
              </a:rPr>
              <a:t> </a:t>
            </a:r>
            <a:r>
              <a:rPr lang="de-DE" b="1" dirty="0" err="1" smtClean="0">
                <a:solidFill>
                  <a:schemeClr val="tx1">
                    <a:lumMod val="75000"/>
                    <a:lumOff val="25000"/>
                  </a:schemeClr>
                </a:solidFill>
              </a:rPr>
              <a:t>to</a:t>
            </a:r>
            <a:r>
              <a:rPr lang="de-DE" b="1" dirty="0" smtClean="0">
                <a:solidFill>
                  <a:schemeClr val="tx1">
                    <a:lumMod val="75000"/>
                    <a:lumOff val="25000"/>
                  </a:schemeClr>
                </a:solidFill>
              </a:rPr>
              <a:t> </a:t>
            </a:r>
            <a:r>
              <a:rPr lang="de-DE" b="1" dirty="0" err="1" smtClean="0">
                <a:solidFill>
                  <a:schemeClr val="tx1">
                    <a:lumMod val="75000"/>
                    <a:lumOff val="25000"/>
                  </a:schemeClr>
                </a:solidFill>
              </a:rPr>
              <a:t>create</a:t>
            </a:r>
            <a:r>
              <a:rPr lang="de-DE" b="1" dirty="0" smtClean="0">
                <a:solidFill>
                  <a:schemeClr val="tx1">
                    <a:lumMod val="75000"/>
                    <a:lumOff val="25000"/>
                  </a:schemeClr>
                </a:solidFill>
              </a:rPr>
              <a:t> a </a:t>
            </a:r>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purchase</a:t>
            </a:r>
            <a:r>
              <a:rPr lang="de-DE" b="1" dirty="0" smtClean="0">
                <a:solidFill>
                  <a:schemeClr val="tx1">
                    <a:lumMod val="75000"/>
                    <a:lumOff val="25000"/>
                  </a:schemeClr>
                </a:solidFill>
              </a:rPr>
              <a:t/>
            </a:r>
            <a:br>
              <a:rPr lang="de-DE" b="1" dirty="0" smtClean="0">
                <a:solidFill>
                  <a:schemeClr val="tx1">
                    <a:lumMod val="75000"/>
                    <a:lumOff val="25000"/>
                  </a:schemeClr>
                </a:solidFill>
              </a:rPr>
            </a:br>
            <a:r>
              <a:rPr lang="de-DE" sz="2200" dirty="0" smtClean="0">
                <a:solidFill>
                  <a:schemeClr val="tx1">
                    <a:lumMod val="75000"/>
                    <a:lumOff val="25000"/>
                  </a:schemeClr>
                </a:solidFill>
              </a:rPr>
              <a:t>Company </a:t>
            </a:r>
            <a:r>
              <a:rPr lang="de-DE" sz="2200" dirty="0" err="1" smtClean="0">
                <a:solidFill>
                  <a:schemeClr val="tx1">
                    <a:lumMod val="75000"/>
                    <a:lumOff val="25000"/>
                  </a:schemeClr>
                </a:solidFill>
              </a:rPr>
              <a:t>and</a:t>
            </a:r>
            <a:r>
              <a:rPr lang="de-DE" sz="2200" dirty="0" smtClean="0">
                <a:solidFill>
                  <a:schemeClr val="tx1">
                    <a:lumMod val="75000"/>
                    <a:lumOff val="25000"/>
                  </a:schemeClr>
                </a:solidFill>
              </a:rPr>
              <a:t> Politics</a:t>
            </a:r>
            <a:endParaRPr lang="en-GB" sz="1800" dirty="0"/>
          </a:p>
        </p:txBody>
      </p:sp>
      <p:sp>
        <p:nvSpPr>
          <p:cNvPr id="8" name="Text Placeholder 7"/>
          <p:cNvSpPr>
            <a:spLocks noGrp="1"/>
          </p:cNvSpPr>
          <p:nvPr>
            <p:ph type="body" idx="1"/>
          </p:nvPr>
        </p:nvSpPr>
        <p:spPr>
          <a:solidFill>
            <a:schemeClr val="bg1"/>
          </a:solidFill>
          <a:ln>
            <a:solidFill>
              <a:schemeClr val="tx1">
                <a:lumMod val="75000"/>
                <a:lumOff val="25000"/>
              </a:schemeClr>
            </a:solidFill>
          </a:ln>
        </p:spPr>
        <p:txBody>
          <a:bodyPr>
            <a:normAutofit/>
          </a:bodyPr>
          <a:lstStyle/>
          <a:p>
            <a:r>
              <a:rPr lang="de-DE" sz="2400" b="1" dirty="0" smtClean="0">
                <a:solidFill>
                  <a:schemeClr val="tx1">
                    <a:lumMod val="75000"/>
                    <a:lumOff val="25000"/>
                  </a:schemeClr>
                </a:solidFill>
              </a:rPr>
              <a:t>Online Shopping</a:t>
            </a:r>
            <a:endParaRPr lang="en-GB" sz="2400" b="1" dirty="0">
              <a:solidFill>
                <a:schemeClr val="tx1">
                  <a:lumMod val="75000"/>
                  <a:lumOff val="25000"/>
                </a:schemeClr>
              </a:solidFill>
            </a:endParaRPr>
          </a:p>
        </p:txBody>
      </p:sp>
      <p:sp>
        <p:nvSpPr>
          <p:cNvPr id="9" name="Content Placeholder 8"/>
          <p:cNvSpPr>
            <a:spLocks noGrp="1"/>
          </p:cNvSpPr>
          <p:nvPr>
            <p:ph sz="half" idx="2"/>
          </p:nvPr>
        </p:nvSpPr>
        <p:spPr/>
        <p:txBody>
          <a:bodyPr>
            <a:normAutofit/>
          </a:bodyPr>
          <a:lstStyle/>
          <a:p>
            <a:pPr>
              <a:lnSpc>
                <a:spcPct val="150000"/>
              </a:lnSpc>
            </a:pPr>
            <a:r>
              <a:rPr lang="de-DE" sz="2000" dirty="0" err="1" smtClean="0"/>
              <a:t>Reduction</a:t>
            </a:r>
            <a:r>
              <a:rPr lang="de-DE" sz="2000" dirty="0" smtClean="0"/>
              <a:t> </a:t>
            </a:r>
            <a:r>
              <a:rPr lang="de-DE" sz="2000" dirty="0" err="1" smtClean="0"/>
              <a:t>of</a:t>
            </a:r>
            <a:r>
              <a:rPr lang="de-DE" sz="2000" dirty="0" smtClean="0"/>
              <a:t> </a:t>
            </a:r>
            <a:r>
              <a:rPr lang="de-DE" sz="2000" dirty="0" err="1" smtClean="0"/>
              <a:t>the</a:t>
            </a:r>
            <a:r>
              <a:rPr lang="de-DE" sz="2000" dirty="0" smtClean="0"/>
              <a:t> rate </a:t>
            </a:r>
            <a:r>
              <a:rPr lang="de-DE" sz="2000" dirty="0" err="1" smtClean="0"/>
              <a:t>of</a:t>
            </a:r>
            <a:r>
              <a:rPr lang="de-DE" sz="2000" dirty="0" smtClean="0"/>
              <a:t> </a:t>
            </a:r>
            <a:r>
              <a:rPr lang="de-DE" sz="2000" dirty="0" err="1" smtClean="0"/>
              <a:t>returns</a:t>
            </a:r>
            <a:endParaRPr lang="de-DE" sz="2000" dirty="0" smtClean="0"/>
          </a:p>
          <a:p>
            <a:pPr lvl="1">
              <a:lnSpc>
                <a:spcPct val="150000"/>
              </a:lnSpc>
            </a:pPr>
            <a:r>
              <a:rPr lang="de-DE" sz="1600" dirty="0" err="1" smtClean="0"/>
              <a:t>Improvement</a:t>
            </a:r>
            <a:r>
              <a:rPr lang="de-DE" sz="1600" dirty="0" smtClean="0"/>
              <a:t> </a:t>
            </a:r>
            <a:r>
              <a:rPr lang="de-DE" sz="1600" dirty="0" err="1" smtClean="0"/>
              <a:t>of</a:t>
            </a:r>
            <a:r>
              <a:rPr lang="de-DE" sz="1600" dirty="0" smtClean="0"/>
              <a:t> </a:t>
            </a:r>
            <a:r>
              <a:rPr lang="de-DE" sz="1600" dirty="0" err="1" smtClean="0"/>
              <a:t>the</a:t>
            </a:r>
            <a:r>
              <a:rPr lang="de-DE" sz="1600" dirty="0" smtClean="0"/>
              <a:t> item </a:t>
            </a:r>
            <a:r>
              <a:rPr lang="de-DE" sz="1600" dirty="0" err="1" smtClean="0"/>
              <a:t>description</a:t>
            </a:r>
            <a:endParaRPr lang="de-DE" sz="1600" dirty="0" smtClean="0"/>
          </a:p>
          <a:p>
            <a:pPr>
              <a:lnSpc>
                <a:spcPct val="150000"/>
              </a:lnSpc>
            </a:pPr>
            <a:r>
              <a:rPr lang="de-DE" sz="2000" dirty="0" err="1" smtClean="0"/>
              <a:t>Minimization</a:t>
            </a:r>
            <a:r>
              <a:rPr lang="de-DE" sz="2000" dirty="0" smtClean="0"/>
              <a:t> </a:t>
            </a:r>
            <a:r>
              <a:rPr lang="de-DE" sz="2000" dirty="0" err="1" smtClean="0"/>
              <a:t>of</a:t>
            </a:r>
            <a:r>
              <a:rPr lang="de-DE" sz="2000" dirty="0" smtClean="0"/>
              <a:t> </a:t>
            </a:r>
            <a:r>
              <a:rPr lang="de-DE" sz="2000" dirty="0" err="1" smtClean="0"/>
              <a:t>delivery</a:t>
            </a:r>
            <a:r>
              <a:rPr lang="de-DE" sz="2000" dirty="0" smtClean="0"/>
              <a:t> </a:t>
            </a:r>
            <a:r>
              <a:rPr lang="de-DE" sz="2000" dirty="0" err="1" smtClean="0"/>
              <a:t>attempts</a:t>
            </a:r>
            <a:endParaRPr lang="de-DE" sz="2000" dirty="0" smtClean="0"/>
          </a:p>
          <a:p>
            <a:pPr lvl="1">
              <a:lnSpc>
                <a:spcPct val="150000"/>
              </a:lnSpc>
            </a:pPr>
            <a:r>
              <a:rPr lang="de-DE" sz="1600" dirty="0" err="1" smtClean="0"/>
              <a:t>Offering</a:t>
            </a:r>
            <a:r>
              <a:rPr lang="de-DE" sz="1600" dirty="0" smtClean="0"/>
              <a:t> a time </a:t>
            </a:r>
            <a:r>
              <a:rPr lang="de-DE" sz="1600" dirty="0" err="1" smtClean="0"/>
              <a:t>window</a:t>
            </a:r>
            <a:r>
              <a:rPr lang="de-DE" sz="1600" dirty="0" smtClean="0"/>
              <a:t> </a:t>
            </a:r>
            <a:r>
              <a:rPr lang="de-DE" sz="1600" dirty="0" err="1" smtClean="0"/>
              <a:t>for</a:t>
            </a:r>
            <a:r>
              <a:rPr lang="de-DE" sz="1600" dirty="0" smtClean="0"/>
              <a:t> </a:t>
            </a:r>
            <a:r>
              <a:rPr lang="de-DE" sz="1600" dirty="0" err="1" smtClean="0"/>
              <a:t>delivery</a:t>
            </a:r>
            <a:endParaRPr lang="de-DE" sz="1600" dirty="0" smtClean="0"/>
          </a:p>
          <a:p>
            <a:pPr>
              <a:lnSpc>
                <a:spcPct val="150000"/>
              </a:lnSpc>
            </a:pPr>
            <a:r>
              <a:rPr lang="de-DE" sz="2000" dirty="0" err="1" smtClean="0"/>
              <a:t>Use</a:t>
            </a:r>
            <a:r>
              <a:rPr lang="de-DE" sz="2000" dirty="0" smtClean="0"/>
              <a:t> </a:t>
            </a:r>
            <a:r>
              <a:rPr lang="de-DE" sz="2000" dirty="0" err="1" smtClean="0"/>
              <a:t>of</a:t>
            </a:r>
            <a:r>
              <a:rPr lang="de-DE" sz="2000" dirty="0" smtClean="0"/>
              <a:t> </a:t>
            </a:r>
            <a:r>
              <a:rPr lang="de-DE" sz="2000" dirty="0" err="1" smtClean="0"/>
              <a:t>environmentally</a:t>
            </a:r>
            <a:r>
              <a:rPr lang="de-DE" sz="2000" dirty="0" smtClean="0"/>
              <a:t> </a:t>
            </a:r>
            <a:r>
              <a:rPr lang="de-DE" sz="2000" dirty="0" err="1" smtClean="0"/>
              <a:t>friendly</a:t>
            </a:r>
            <a:r>
              <a:rPr lang="de-DE" sz="2000" dirty="0" smtClean="0"/>
              <a:t> </a:t>
            </a:r>
            <a:r>
              <a:rPr lang="de-DE" sz="2000" dirty="0" err="1" smtClean="0"/>
              <a:t>vehicles</a:t>
            </a:r>
            <a:endParaRPr lang="de-DE" sz="2000" dirty="0" smtClean="0"/>
          </a:p>
          <a:p>
            <a:pPr>
              <a:lnSpc>
                <a:spcPct val="150000"/>
              </a:lnSpc>
            </a:pPr>
            <a:r>
              <a:rPr lang="de-DE" sz="2000" dirty="0" err="1" smtClean="0"/>
              <a:t>Sustainable</a:t>
            </a:r>
            <a:r>
              <a:rPr lang="de-DE" sz="2000" dirty="0" smtClean="0"/>
              <a:t> design </a:t>
            </a:r>
            <a:r>
              <a:rPr lang="de-DE" sz="2000" dirty="0" err="1" smtClean="0"/>
              <a:t>of</a:t>
            </a:r>
            <a:r>
              <a:rPr lang="de-DE" sz="2000" dirty="0" smtClean="0"/>
              <a:t> </a:t>
            </a:r>
            <a:r>
              <a:rPr lang="de-DE" sz="2000" dirty="0" err="1" smtClean="0"/>
              <a:t>mobility</a:t>
            </a:r>
            <a:r>
              <a:rPr lang="de-DE" sz="2000" dirty="0" smtClean="0"/>
              <a:t> </a:t>
            </a:r>
            <a:r>
              <a:rPr lang="de-DE" sz="2000" dirty="0" err="1" smtClean="0"/>
              <a:t>concepts</a:t>
            </a:r>
            <a:endParaRPr lang="de-DE" sz="2000" dirty="0" smtClean="0"/>
          </a:p>
          <a:p>
            <a:pPr>
              <a:lnSpc>
                <a:spcPct val="150000"/>
              </a:lnSpc>
            </a:pPr>
            <a:endParaRPr lang="en-GB" sz="1600" dirty="0"/>
          </a:p>
        </p:txBody>
      </p:sp>
      <p:sp>
        <p:nvSpPr>
          <p:cNvPr id="10" name="Text Placeholder 9"/>
          <p:cNvSpPr>
            <a:spLocks noGrp="1"/>
          </p:cNvSpPr>
          <p:nvPr>
            <p:ph type="body" sz="quarter" idx="3"/>
          </p:nvPr>
        </p:nvSpPr>
        <p:spPr>
          <a:solidFill>
            <a:schemeClr val="bg1"/>
          </a:solidFill>
          <a:ln w="19050">
            <a:solidFill>
              <a:schemeClr val="tx1">
                <a:lumMod val="75000"/>
                <a:lumOff val="25000"/>
              </a:schemeClr>
            </a:solidFill>
          </a:ln>
          <a:effectLst/>
        </p:spPr>
        <p:txBody>
          <a:bodyPr vert="horz" lIns="91440" tIns="45720" rIns="91440" bIns="45720" rtlCol="0" anchor="ctr">
            <a:normAutofit/>
          </a:bodyPr>
          <a:lstStyle/>
          <a:p>
            <a:r>
              <a:rPr lang="de-DE" sz="2400" b="1" dirty="0" err="1" smtClean="0">
                <a:solidFill>
                  <a:schemeClr val="tx1">
                    <a:lumMod val="75000"/>
                    <a:lumOff val="25000"/>
                  </a:schemeClr>
                </a:solidFill>
              </a:rPr>
              <a:t>Stationary</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Purchase</a:t>
            </a:r>
            <a:endParaRPr lang="en-GB" sz="2400" b="1" dirty="0">
              <a:solidFill>
                <a:schemeClr val="tx1">
                  <a:lumMod val="75000"/>
                  <a:lumOff val="25000"/>
                </a:schemeClr>
              </a:solidFill>
            </a:endParaRPr>
          </a:p>
        </p:txBody>
      </p:sp>
      <p:sp>
        <p:nvSpPr>
          <p:cNvPr id="11" name="Content Placeholder 10"/>
          <p:cNvSpPr>
            <a:spLocks noGrp="1"/>
          </p:cNvSpPr>
          <p:nvPr>
            <p:ph sz="quarter" idx="4"/>
          </p:nvPr>
        </p:nvSpPr>
        <p:spPr/>
        <p:txBody>
          <a:bodyPr>
            <a:normAutofit/>
          </a:bodyPr>
          <a:lstStyle/>
          <a:p>
            <a:pPr>
              <a:lnSpc>
                <a:spcPct val="150000"/>
              </a:lnSpc>
            </a:pPr>
            <a:r>
              <a:rPr lang="de-DE" sz="2000" dirty="0" err="1" smtClean="0">
                <a:sym typeface="Wingdings" panose="05000000000000000000" pitchFamily="2" charset="2"/>
              </a:rPr>
              <a:t>Improvement</a:t>
            </a:r>
            <a:r>
              <a:rPr lang="de-DE" sz="2000" dirty="0" smtClean="0">
                <a:sym typeface="Wingdings" panose="05000000000000000000" pitchFamily="2" charset="2"/>
              </a:rPr>
              <a:t> </a:t>
            </a:r>
            <a:r>
              <a:rPr lang="de-DE" sz="2000" dirty="0" err="1" smtClean="0">
                <a:sym typeface="Wingdings" panose="05000000000000000000" pitchFamily="2" charset="2"/>
              </a:rPr>
              <a:t>of</a:t>
            </a:r>
            <a:r>
              <a:rPr lang="de-DE" sz="2000" dirty="0" smtClean="0">
                <a:sym typeface="Wingdings" panose="05000000000000000000" pitchFamily="2" charset="2"/>
              </a:rPr>
              <a:t> </a:t>
            </a:r>
            <a:r>
              <a:rPr lang="de-DE" sz="2000" dirty="0" err="1" smtClean="0">
                <a:sym typeface="Wingdings" panose="05000000000000000000" pitchFamily="2" charset="2"/>
              </a:rPr>
              <a:t>infrastructure</a:t>
            </a:r>
            <a:endParaRPr lang="de-DE" sz="2000" dirty="0" smtClean="0">
              <a:sym typeface="Wingdings" panose="05000000000000000000" pitchFamily="2" charset="2"/>
            </a:endParaRPr>
          </a:p>
          <a:p>
            <a:pPr lvl="1">
              <a:lnSpc>
                <a:spcPct val="150000"/>
              </a:lnSpc>
            </a:pPr>
            <a:r>
              <a:rPr lang="de-DE" sz="1600" dirty="0" err="1" smtClean="0">
                <a:sym typeface="Wingdings" panose="05000000000000000000" pitchFamily="2" charset="2"/>
              </a:rPr>
              <a:t>Enable</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switch</a:t>
            </a:r>
            <a:r>
              <a:rPr lang="de-DE" sz="1600" dirty="0" smtClean="0">
                <a:sym typeface="Wingdings" panose="05000000000000000000" pitchFamily="2" charset="2"/>
              </a:rPr>
              <a:t>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public</a:t>
            </a:r>
            <a:r>
              <a:rPr lang="de-DE" sz="1600" dirty="0" smtClean="0">
                <a:sym typeface="Wingdings" panose="05000000000000000000" pitchFamily="2" charset="2"/>
              </a:rPr>
              <a:t> </a:t>
            </a:r>
            <a:r>
              <a:rPr lang="de-DE" sz="1600" dirty="0" err="1" smtClean="0">
                <a:sym typeface="Wingdings" panose="05000000000000000000" pitchFamily="2" charset="2"/>
              </a:rPr>
              <a:t>transport</a:t>
            </a:r>
            <a:endParaRPr lang="de-DE" sz="1600" dirty="0" smtClean="0">
              <a:sym typeface="Wingdings" panose="05000000000000000000" pitchFamily="2" charset="2"/>
            </a:endParaRPr>
          </a:p>
          <a:p>
            <a:pPr>
              <a:lnSpc>
                <a:spcPct val="150000"/>
              </a:lnSpc>
            </a:pPr>
            <a:r>
              <a:rPr lang="de-DE" sz="2000" dirty="0" smtClean="0">
                <a:sym typeface="Wingdings" panose="05000000000000000000" pitchFamily="2" charset="2"/>
              </a:rPr>
              <a:t>New </a:t>
            </a:r>
            <a:r>
              <a:rPr lang="de-DE" sz="2000" dirty="0" err="1" smtClean="0">
                <a:sym typeface="Wingdings" panose="05000000000000000000" pitchFamily="2" charset="2"/>
              </a:rPr>
              <a:t>sales</a:t>
            </a:r>
            <a:r>
              <a:rPr lang="de-DE" sz="2000" dirty="0" smtClean="0">
                <a:sym typeface="Wingdings" panose="05000000000000000000" pitchFamily="2" charset="2"/>
              </a:rPr>
              <a:t> </a:t>
            </a:r>
            <a:r>
              <a:rPr lang="de-DE" sz="2000" dirty="0" err="1" smtClean="0">
                <a:sym typeface="Wingdings" panose="05000000000000000000" pitchFamily="2" charset="2"/>
              </a:rPr>
              <a:t>concept</a:t>
            </a:r>
            <a:endParaRPr lang="de-DE" sz="2000" dirty="0">
              <a:sym typeface="Wingdings" panose="05000000000000000000" pitchFamily="2" charset="2"/>
            </a:endParaRPr>
          </a:p>
          <a:p>
            <a:pPr lvl="1">
              <a:lnSpc>
                <a:spcPct val="150000"/>
              </a:lnSpc>
            </a:pPr>
            <a:r>
              <a:rPr lang="de-DE" sz="1600" dirty="0" err="1" smtClean="0"/>
              <a:t>Combination</a:t>
            </a:r>
            <a:r>
              <a:rPr lang="de-DE" sz="1600" dirty="0" smtClean="0"/>
              <a:t> </a:t>
            </a:r>
            <a:r>
              <a:rPr lang="de-DE" sz="1600" dirty="0" err="1" smtClean="0"/>
              <a:t>of</a:t>
            </a:r>
            <a:r>
              <a:rPr lang="de-DE" sz="1600" dirty="0" smtClean="0"/>
              <a:t> </a:t>
            </a:r>
            <a:r>
              <a:rPr lang="de-DE" sz="1600" dirty="0" err="1" smtClean="0"/>
              <a:t>stationary</a:t>
            </a:r>
            <a:r>
              <a:rPr lang="de-DE" sz="1600" dirty="0" smtClean="0"/>
              <a:t> </a:t>
            </a:r>
            <a:r>
              <a:rPr lang="de-DE" sz="1600" dirty="0" err="1" smtClean="0"/>
              <a:t>and</a:t>
            </a:r>
            <a:r>
              <a:rPr lang="de-DE" sz="1600" dirty="0" smtClean="0"/>
              <a:t> online </a:t>
            </a:r>
            <a:r>
              <a:rPr lang="de-DE" sz="1600" dirty="0" err="1" smtClean="0"/>
              <a:t>retail</a:t>
            </a:r>
            <a:r>
              <a:rPr lang="de-DE" sz="1600" dirty="0" smtClean="0"/>
              <a:t> (e.g. </a:t>
            </a:r>
            <a:r>
              <a:rPr lang="de-DE" sz="1600" dirty="0" err="1" smtClean="0"/>
              <a:t>click</a:t>
            </a:r>
            <a:r>
              <a:rPr lang="de-DE" sz="1600" dirty="0" smtClean="0"/>
              <a:t> &amp; </a:t>
            </a:r>
            <a:r>
              <a:rPr lang="de-DE" sz="1600" dirty="0" err="1" smtClean="0"/>
              <a:t>collect</a:t>
            </a:r>
            <a:r>
              <a:rPr lang="de-DE" sz="1600" dirty="0" smtClean="0"/>
              <a:t> – </a:t>
            </a:r>
            <a:r>
              <a:rPr lang="de-DE" sz="1600" dirty="0" err="1" smtClean="0"/>
              <a:t>order</a:t>
            </a:r>
            <a:r>
              <a:rPr lang="de-DE" sz="1600" dirty="0" smtClean="0"/>
              <a:t> online </a:t>
            </a:r>
            <a:r>
              <a:rPr lang="de-DE" sz="1600" dirty="0" err="1" smtClean="0"/>
              <a:t>and</a:t>
            </a:r>
            <a:r>
              <a:rPr lang="de-DE" sz="1600" dirty="0" smtClean="0"/>
              <a:t> pick </a:t>
            </a:r>
            <a:r>
              <a:rPr lang="de-DE" sz="1600" dirty="0" err="1" smtClean="0"/>
              <a:t>up</a:t>
            </a:r>
            <a:r>
              <a:rPr lang="de-DE" sz="1600" dirty="0" smtClean="0"/>
              <a:t> at </a:t>
            </a:r>
            <a:r>
              <a:rPr lang="de-DE" sz="1600" dirty="0" err="1" smtClean="0"/>
              <a:t>the</a:t>
            </a:r>
            <a:r>
              <a:rPr lang="de-DE" sz="1600" dirty="0" smtClean="0"/>
              <a:t> </a:t>
            </a:r>
            <a:r>
              <a:rPr lang="de-DE" sz="1600" dirty="0" err="1" smtClean="0"/>
              <a:t>store</a:t>
            </a:r>
            <a:r>
              <a:rPr lang="de-DE" sz="1600" dirty="0" smtClean="0"/>
              <a:t>)</a:t>
            </a:r>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34</a:t>
            </a:fld>
            <a:endParaRPr lang="de-AT" dirty="0">
              <a:solidFill>
                <a:prstClr val="white"/>
              </a:solidFill>
            </a:endParaRPr>
          </a:p>
        </p:txBody>
      </p:sp>
    </p:spTree>
    <p:extLst>
      <p:ext uri="{BB962C8B-B14F-4D97-AF65-F5344CB8AC3E}">
        <p14:creationId xmlns:p14="http://schemas.microsoft.com/office/powerpoint/2010/main" val="26332495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de-DE" b="1" dirty="0" err="1">
                <a:solidFill>
                  <a:schemeClr val="tx1">
                    <a:lumMod val="75000"/>
                    <a:lumOff val="25000"/>
                  </a:schemeClr>
                </a:solidFill>
              </a:rPr>
              <a:t>Measures</a:t>
            </a:r>
            <a:r>
              <a:rPr lang="de-DE" b="1" dirty="0">
                <a:solidFill>
                  <a:schemeClr val="tx1">
                    <a:lumMod val="75000"/>
                    <a:lumOff val="25000"/>
                  </a:schemeClr>
                </a:solidFill>
              </a:rPr>
              <a:t> </a:t>
            </a:r>
            <a:r>
              <a:rPr lang="de-DE" b="1" dirty="0" err="1">
                <a:solidFill>
                  <a:schemeClr val="tx1">
                    <a:lumMod val="75000"/>
                    <a:lumOff val="25000"/>
                  </a:schemeClr>
                </a:solidFill>
              </a:rPr>
              <a:t>to</a:t>
            </a:r>
            <a:r>
              <a:rPr lang="de-DE" b="1" dirty="0">
                <a:solidFill>
                  <a:schemeClr val="tx1">
                    <a:lumMod val="75000"/>
                    <a:lumOff val="25000"/>
                  </a:schemeClr>
                </a:solidFill>
              </a:rPr>
              <a:t> </a:t>
            </a:r>
            <a:r>
              <a:rPr lang="de-DE" b="1" dirty="0" err="1">
                <a:solidFill>
                  <a:schemeClr val="tx1">
                    <a:lumMod val="75000"/>
                    <a:lumOff val="25000"/>
                  </a:schemeClr>
                </a:solidFill>
              </a:rPr>
              <a:t>create</a:t>
            </a:r>
            <a:r>
              <a:rPr lang="de-DE" b="1" dirty="0">
                <a:solidFill>
                  <a:schemeClr val="tx1">
                    <a:lumMod val="75000"/>
                    <a:lumOff val="25000"/>
                  </a:schemeClr>
                </a:solidFill>
              </a:rPr>
              <a:t> a </a:t>
            </a:r>
            <a:r>
              <a:rPr lang="de-DE" b="1" dirty="0" err="1">
                <a:solidFill>
                  <a:schemeClr val="tx1">
                    <a:lumMod val="75000"/>
                    <a:lumOff val="25000"/>
                  </a:schemeClr>
                </a:solidFill>
              </a:rPr>
              <a:t>sustainable</a:t>
            </a:r>
            <a:r>
              <a:rPr lang="de-DE" b="1" dirty="0">
                <a:solidFill>
                  <a:schemeClr val="tx1">
                    <a:lumMod val="75000"/>
                    <a:lumOff val="25000"/>
                  </a:schemeClr>
                </a:solidFill>
              </a:rPr>
              <a:t> </a:t>
            </a:r>
            <a:r>
              <a:rPr lang="de-DE" b="1" dirty="0" err="1">
                <a:solidFill>
                  <a:schemeClr val="tx1">
                    <a:lumMod val="75000"/>
                    <a:lumOff val="25000"/>
                  </a:schemeClr>
                </a:solidFill>
              </a:rPr>
              <a:t>purchase</a:t>
            </a:r>
            <a:r>
              <a:rPr lang="de-DE" b="1" dirty="0" smtClean="0">
                <a:solidFill>
                  <a:schemeClr val="tx1">
                    <a:lumMod val="75000"/>
                    <a:lumOff val="25000"/>
                  </a:schemeClr>
                </a:solidFill>
              </a:rPr>
              <a:t/>
            </a:r>
            <a:br>
              <a:rPr lang="de-DE" b="1" dirty="0" smtClean="0">
                <a:solidFill>
                  <a:schemeClr val="tx1">
                    <a:lumMod val="75000"/>
                    <a:lumOff val="25000"/>
                  </a:schemeClr>
                </a:solidFill>
              </a:rPr>
            </a:br>
            <a:r>
              <a:rPr lang="de-DE" sz="2200" dirty="0" smtClean="0">
                <a:solidFill>
                  <a:schemeClr val="tx1">
                    <a:lumMod val="75000"/>
                    <a:lumOff val="25000"/>
                  </a:schemeClr>
                </a:solidFill>
              </a:rPr>
              <a:t>Consumer</a:t>
            </a:r>
            <a:endParaRPr lang="en-GB" dirty="0"/>
          </a:p>
        </p:txBody>
      </p:sp>
      <p:sp>
        <p:nvSpPr>
          <p:cNvPr id="8" name="Text Placeholder 7"/>
          <p:cNvSpPr>
            <a:spLocks noGrp="1"/>
          </p:cNvSpPr>
          <p:nvPr>
            <p:ph type="body" idx="1"/>
          </p:nvPr>
        </p:nvSpPr>
        <p:spPr>
          <a:solidFill>
            <a:schemeClr val="bg1"/>
          </a:solidFill>
          <a:ln>
            <a:solidFill>
              <a:schemeClr val="tx1">
                <a:lumMod val="75000"/>
                <a:lumOff val="25000"/>
              </a:schemeClr>
            </a:solidFill>
          </a:ln>
        </p:spPr>
        <p:txBody>
          <a:bodyPr>
            <a:normAutofit/>
          </a:bodyPr>
          <a:lstStyle/>
          <a:p>
            <a:r>
              <a:rPr lang="de-DE" sz="2400" b="1" dirty="0" smtClean="0">
                <a:solidFill>
                  <a:schemeClr val="tx1">
                    <a:lumMod val="75000"/>
                    <a:lumOff val="25000"/>
                  </a:schemeClr>
                </a:solidFill>
              </a:rPr>
              <a:t>Online Shopping</a:t>
            </a:r>
            <a:endParaRPr lang="en-GB" sz="2400" b="1" dirty="0">
              <a:solidFill>
                <a:schemeClr val="tx1">
                  <a:lumMod val="75000"/>
                  <a:lumOff val="25000"/>
                </a:schemeClr>
              </a:solidFill>
            </a:endParaRPr>
          </a:p>
        </p:txBody>
      </p:sp>
      <p:sp>
        <p:nvSpPr>
          <p:cNvPr id="9" name="Content Placeholder 8"/>
          <p:cNvSpPr>
            <a:spLocks noGrp="1"/>
          </p:cNvSpPr>
          <p:nvPr>
            <p:ph sz="half" idx="2"/>
          </p:nvPr>
        </p:nvSpPr>
        <p:spPr>
          <a:xfrm>
            <a:off x="457200" y="2438400"/>
            <a:ext cx="4042792" cy="3951288"/>
          </a:xfrm>
        </p:spPr>
        <p:txBody>
          <a:bodyPr>
            <a:normAutofit/>
          </a:bodyPr>
          <a:lstStyle/>
          <a:p>
            <a:r>
              <a:rPr lang="de-DE" sz="2000" dirty="0" err="1" smtClean="0"/>
              <a:t>Shipping</a:t>
            </a:r>
            <a:r>
              <a:rPr lang="de-DE" sz="2000" dirty="0" smtClean="0"/>
              <a:t> </a:t>
            </a:r>
            <a:r>
              <a:rPr lang="de-DE" sz="2000" dirty="0" err="1" smtClean="0"/>
              <a:t>Method</a:t>
            </a:r>
            <a:endParaRPr lang="de-DE" sz="2000" dirty="0" smtClean="0"/>
          </a:p>
          <a:p>
            <a:pPr lvl="1"/>
            <a:r>
              <a:rPr lang="de-DE" sz="1600" dirty="0" err="1" smtClean="0"/>
              <a:t>Avoid</a:t>
            </a:r>
            <a:r>
              <a:rPr lang="de-DE" sz="1600" dirty="0" smtClean="0"/>
              <a:t> express </a:t>
            </a:r>
            <a:r>
              <a:rPr lang="de-DE" sz="1600" dirty="0" err="1" smtClean="0"/>
              <a:t>deliveries</a:t>
            </a:r>
            <a:endParaRPr lang="de-DE" sz="1600" dirty="0"/>
          </a:p>
          <a:p>
            <a:pPr lvl="1"/>
            <a:r>
              <a:rPr lang="de-DE" sz="1600" dirty="0" err="1" smtClean="0"/>
              <a:t>Receiving</a:t>
            </a:r>
            <a:r>
              <a:rPr lang="de-DE" sz="1600" dirty="0" smtClean="0"/>
              <a:t> </a:t>
            </a:r>
            <a:r>
              <a:rPr lang="de-DE" sz="1600" dirty="0" err="1" smtClean="0"/>
              <a:t>goods</a:t>
            </a:r>
            <a:r>
              <a:rPr lang="de-DE" sz="1600" dirty="0" smtClean="0"/>
              <a:t> </a:t>
            </a:r>
            <a:r>
              <a:rPr lang="de-DE" sz="1600" dirty="0" err="1" smtClean="0"/>
              <a:t>cellectively</a:t>
            </a:r>
            <a:endParaRPr lang="de-DE" sz="1600" dirty="0" smtClean="0"/>
          </a:p>
          <a:p>
            <a:pPr>
              <a:lnSpc>
                <a:spcPct val="150000"/>
              </a:lnSpc>
            </a:pPr>
            <a:r>
              <a:rPr lang="de-DE" sz="2000" dirty="0" err="1" smtClean="0"/>
              <a:t>Minimization</a:t>
            </a:r>
            <a:r>
              <a:rPr lang="de-DE" sz="2000" dirty="0" smtClean="0"/>
              <a:t> </a:t>
            </a:r>
            <a:r>
              <a:rPr lang="de-DE" sz="2000" dirty="0" err="1" smtClean="0"/>
              <a:t>of</a:t>
            </a:r>
            <a:r>
              <a:rPr lang="de-DE" sz="2000" dirty="0" smtClean="0"/>
              <a:t> </a:t>
            </a:r>
            <a:r>
              <a:rPr lang="de-DE" sz="2000" dirty="0" err="1" smtClean="0"/>
              <a:t>the</a:t>
            </a:r>
            <a:r>
              <a:rPr lang="de-DE" sz="2000" dirty="0" smtClean="0"/>
              <a:t> rate </a:t>
            </a:r>
            <a:r>
              <a:rPr lang="de-DE" sz="2000" dirty="0" err="1" smtClean="0"/>
              <a:t>of</a:t>
            </a:r>
            <a:r>
              <a:rPr lang="de-DE" sz="2000" dirty="0" smtClean="0"/>
              <a:t> </a:t>
            </a:r>
            <a:r>
              <a:rPr lang="de-DE" sz="2000" dirty="0" err="1" smtClean="0"/>
              <a:t>returns</a:t>
            </a:r>
            <a:endParaRPr lang="de-DE" sz="2000" dirty="0" smtClean="0"/>
          </a:p>
          <a:p>
            <a:pPr lvl="1"/>
            <a:r>
              <a:rPr lang="de-DE" sz="1600" dirty="0" smtClean="0"/>
              <a:t>Read </a:t>
            </a:r>
            <a:r>
              <a:rPr lang="de-DE" sz="1600" dirty="0" err="1" smtClean="0"/>
              <a:t>product</a:t>
            </a:r>
            <a:r>
              <a:rPr lang="de-DE" sz="1600" dirty="0" smtClean="0"/>
              <a:t> </a:t>
            </a:r>
            <a:r>
              <a:rPr lang="de-DE" sz="1600" dirty="0" err="1" smtClean="0"/>
              <a:t>descriptions</a:t>
            </a:r>
            <a:r>
              <a:rPr lang="de-DE" sz="1600" dirty="0" smtClean="0"/>
              <a:t> </a:t>
            </a:r>
            <a:r>
              <a:rPr lang="de-DE" sz="1600" dirty="0" err="1" smtClean="0"/>
              <a:t>and</a:t>
            </a:r>
            <a:r>
              <a:rPr lang="de-DE" sz="1600" dirty="0" smtClean="0"/>
              <a:t> </a:t>
            </a:r>
            <a:r>
              <a:rPr lang="de-DE" sz="1600" dirty="0" err="1" smtClean="0"/>
              <a:t>customer</a:t>
            </a:r>
            <a:r>
              <a:rPr lang="de-DE" sz="1600" dirty="0" smtClean="0"/>
              <a:t> </a:t>
            </a:r>
            <a:r>
              <a:rPr lang="de-DE" sz="1600" dirty="0" err="1" smtClean="0"/>
              <a:t>recessions</a:t>
            </a:r>
            <a:endParaRPr lang="de-DE" sz="1600" dirty="0" smtClean="0"/>
          </a:p>
          <a:p>
            <a:pPr>
              <a:lnSpc>
                <a:spcPct val="150000"/>
              </a:lnSpc>
            </a:pPr>
            <a:r>
              <a:rPr lang="de-DE" sz="2000" dirty="0" err="1" smtClean="0"/>
              <a:t>Minimization</a:t>
            </a:r>
            <a:r>
              <a:rPr lang="de-DE" sz="2000" dirty="0" smtClean="0"/>
              <a:t> </a:t>
            </a:r>
            <a:r>
              <a:rPr lang="de-DE" sz="2000" dirty="0" err="1" smtClean="0"/>
              <a:t>of</a:t>
            </a:r>
            <a:r>
              <a:rPr lang="de-DE" sz="2000" dirty="0" smtClean="0"/>
              <a:t> </a:t>
            </a:r>
            <a:r>
              <a:rPr lang="de-DE" sz="2000" dirty="0" err="1" smtClean="0"/>
              <a:t>delivery</a:t>
            </a:r>
            <a:r>
              <a:rPr lang="de-DE" sz="2000" dirty="0" smtClean="0"/>
              <a:t> </a:t>
            </a:r>
            <a:r>
              <a:rPr lang="de-DE" sz="2000" dirty="0" err="1" smtClean="0"/>
              <a:t>attempts</a:t>
            </a:r>
            <a:r>
              <a:rPr lang="de-DE" sz="2000" dirty="0" smtClean="0"/>
              <a:t> </a:t>
            </a:r>
          </a:p>
          <a:p>
            <a:pPr lvl="1"/>
            <a:r>
              <a:rPr lang="de-DE" sz="1600" dirty="0" err="1" smtClean="0"/>
              <a:t>Use</a:t>
            </a:r>
            <a:r>
              <a:rPr lang="de-DE" sz="1600" dirty="0" smtClean="0"/>
              <a:t> </a:t>
            </a:r>
            <a:r>
              <a:rPr lang="de-DE" sz="1600" dirty="0" err="1" smtClean="0"/>
              <a:t>parcel</a:t>
            </a:r>
            <a:r>
              <a:rPr lang="de-DE" sz="1600" dirty="0" smtClean="0"/>
              <a:t> </a:t>
            </a:r>
            <a:r>
              <a:rPr lang="de-DE" sz="1600" dirty="0" err="1" smtClean="0"/>
              <a:t>tracking</a:t>
            </a:r>
            <a:endParaRPr lang="de-DE" sz="1600" dirty="0"/>
          </a:p>
          <a:p>
            <a:pPr lvl="1"/>
            <a:r>
              <a:rPr lang="de-DE" sz="1600" dirty="0" smtClean="0"/>
              <a:t>Request </a:t>
            </a:r>
            <a:r>
              <a:rPr lang="de-DE" sz="1600" dirty="0" err="1" smtClean="0"/>
              <a:t>for</a:t>
            </a:r>
            <a:r>
              <a:rPr lang="de-DE" sz="1600" dirty="0" smtClean="0"/>
              <a:t> </a:t>
            </a:r>
            <a:r>
              <a:rPr lang="de-DE" sz="1600" dirty="0" err="1" smtClean="0"/>
              <a:t>delivery</a:t>
            </a:r>
            <a:r>
              <a:rPr lang="de-DE" sz="1600" dirty="0" smtClean="0"/>
              <a:t> </a:t>
            </a:r>
            <a:r>
              <a:rPr lang="de-DE" sz="1600" dirty="0" err="1" smtClean="0"/>
              <a:t>to</a:t>
            </a:r>
            <a:r>
              <a:rPr lang="de-DE" sz="1600" dirty="0" smtClean="0"/>
              <a:t> </a:t>
            </a:r>
            <a:r>
              <a:rPr lang="de-DE" sz="1600" dirty="0" err="1" smtClean="0"/>
              <a:t>the</a:t>
            </a:r>
            <a:r>
              <a:rPr lang="de-DE" sz="1600" dirty="0" smtClean="0"/>
              <a:t> </a:t>
            </a:r>
            <a:r>
              <a:rPr lang="de-DE" sz="1600" dirty="0" err="1" smtClean="0"/>
              <a:t>workplace</a:t>
            </a:r>
            <a:endParaRPr lang="de-DE" sz="1600" dirty="0" smtClean="0"/>
          </a:p>
          <a:p>
            <a:pPr lvl="1"/>
            <a:r>
              <a:rPr lang="de-DE" sz="1600" dirty="0" err="1" smtClean="0"/>
              <a:t>Choose</a:t>
            </a:r>
            <a:r>
              <a:rPr lang="de-DE" sz="1600" dirty="0" smtClean="0"/>
              <a:t> a </a:t>
            </a:r>
            <a:r>
              <a:rPr lang="de-DE" sz="1600" dirty="0" err="1" smtClean="0"/>
              <a:t>parcel</a:t>
            </a:r>
            <a:r>
              <a:rPr lang="de-DE" sz="1600" dirty="0" smtClean="0"/>
              <a:t> </a:t>
            </a:r>
            <a:r>
              <a:rPr lang="de-DE" sz="1600" dirty="0" err="1" smtClean="0"/>
              <a:t>station</a:t>
            </a:r>
            <a:r>
              <a:rPr lang="de-DE" sz="1600" dirty="0" smtClean="0"/>
              <a:t> </a:t>
            </a:r>
            <a:r>
              <a:rPr lang="de-DE" sz="1600" dirty="0" err="1" smtClean="0"/>
              <a:t>which</a:t>
            </a:r>
            <a:r>
              <a:rPr lang="de-DE" sz="1600" dirty="0" smtClean="0"/>
              <a:t> in on </a:t>
            </a:r>
            <a:r>
              <a:rPr lang="de-DE" sz="1600" dirty="0" err="1" smtClean="0"/>
              <a:t>the</a:t>
            </a:r>
            <a:r>
              <a:rPr lang="de-DE" sz="1600" dirty="0" smtClean="0"/>
              <a:t> </a:t>
            </a:r>
            <a:r>
              <a:rPr lang="de-DE" sz="1600" dirty="0" err="1" smtClean="0"/>
              <a:t>way</a:t>
            </a:r>
            <a:r>
              <a:rPr lang="de-DE" sz="1600" dirty="0" smtClean="0"/>
              <a:t> </a:t>
            </a:r>
            <a:r>
              <a:rPr lang="de-DE" sz="1600" dirty="0" err="1" smtClean="0"/>
              <a:t>to</a:t>
            </a:r>
            <a:r>
              <a:rPr lang="de-DE" sz="1600" dirty="0" smtClean="0"/>
              <a:t> </a:t>
            </a:r>
            <a:r>
              <a:rPr lang="de-DE" sz="1600" dirty="0" err="1" smtClean="0"/>
              <a:t>the</a:t>
            </a:r>
            <a:r>
              <a:rPr lang="de-DE" sz="1600" dirty="0" smtClean="0"/>
              <a:t> </a:t>
            </a:r>
            <a:r>
              <a:rPr lang="de-DE" sz="1600" dirty="0" err="1" smtClean="0"/>
              <a:t>work</a:t>
            </a:r>
            <a:endParaRPr lang="de-DE" sz="1600" dirty="0" smtClean="0"/>
          </a:p>
          <a:p>
            <a:pPr>
              <a:lnSpc>
                <a:spcPct val="150000"/>
              </a:lnSpc>
            </a:pPr>
            <a:endParaRPr lang="en-GB" sz="1600" dirty="0"/>
          </a:p>
        </p:txBody>
      </p:sp>
      <p:sp>
        <p:nvSpPr>
          <p:cNvPr id="10" name="Text Placeholder 9"/>
          <p:cNvSpPr>
            <a:spLocks noGrp="1"/>
          </p:cNvSpPr>
          <p:nvPr>
            <p:ph type="body" sz="quarter" idx="3"/>
          </p:nvPr>
        </p:nvSpPr>
        <p:spPr>
          <a:solidFill>
            <a:schemeClr val="bg1"/>
          </a:solidFill>
          <a:ln w="19050">
            <a:solidFill>
              <a:schemeClr val="tx1">
                <a:lumMod val="75000"/>
                <a:lumOff val="25000"/>
              </a:schemeClr>
            </a:solidFill>
          </a:ln>
          <a:effectLst/>
        </p:spPr>
        <p:txBody>
          <a:bodyPr vert="horz" lIns="91440" tIns="45720" rIns="91440" bIns="45720" rtlCol="0" anchor="ctr">
            <a:normAutofit/>
          </a:bodyPr>
          <a:lstStyle/>
          <a:p>
            <a:r>
              <a:rPr lang="de-DE" sz="2400" b="1" dirty="0" err="1" smtClean="0">
                <a:solidFill>
                  <a:schemeClr val="tx1">
                    <a:lumMod val="75000"/>
                    <a:lumOff val="25000"/>
                  </a:schemeClr>
                </a:solidFill>
              </a:rPr>
              <a:t>Stationary</a:t>
            </a:r>
            <a:r>
              <a:rPr lang="de-DE" sz="2400" b="1" dirty="0" smtClean="0">
                <a:solidFill>
                  <a:schemeClr val="tx1">
                    <a:lumMod val="75000"/>
                    <a:lumOff val="25000"/>
                  </a:schemeClr>
                </a:solidFill>
              </a:rPr>
              <a:t> </a:t>
            </a:r>
            <a:r>
              <a:rPr lang="de-DE" sz="2400" b="1" dirty="0" err="1" smtClean="0">
                <a:solidFill>
                  <a:schemeClr val="tx1">
                    <a:lumMod val="75000"/>
                    <a:lumOff val="25000"/>
                  </a:schemeClr>
                </a:solidFill>
              </a:rPr>
              <a:t>Purchase</a:t>
            </a:r>
            <a:endParaRPr lang="en-GB" sz="2400" b="1" dirty="0">
              <a:solidFill>
                <a:schemeClr val="tx1">
                  <a:lumMod val="75000"/>
                  <a:lumOff val="25000"/>
                </a:schemeClr>
              </a:solidFill>
            </a:endParaRPr>
          </a:p>
        </p:txBody>
      </p:sp>
      <p:sp>
        <p:nvSpPr>
          <p:cNvPr id="11" name="Content Placeholder 10"/>
          <p:cNvSpPr>
            <a:spLocks noGrp="1"/>
          </p:cNvSpPr>
          <p:nvPr>
            <p:ph sz="quarter" idx="4"/>
          </p:nvPr>
        </p:nvSpPr>
        <p:spPr/>
        <p:txBody>
          <a:bodyPr>
            <a:normAutofit/>
          </a:bodyPr>
          <a:lstStyle/>
          <a:p>
            <a:pPr>
              <a:lnSpc>
                <a:spcPct val="150000"/>
              </a:lnSpc>
            </a:pPr>
            <a:r>
              <a:rPr lang="de-DE" sz="2000" dirty="0" err="1" smtClean="0"/>
              <a:t>Selection</a:t>
            </a:r>
            <a:r>
              <a:rPr lang="de-DE" sz="2000" dirty="0" smtClean="0"/>
              <a:t> </a:t>
            </a:r>
            <a:r>
              <a:rPr lang="de-DE" sz="2000" dirty="0" err="1" smtClean="0"/>
              <a:t>of</a:t>
            </a:r>
            <a:r>
              <a:rPr lang="de-DE" sz="2000" dirty="0" smtClean="0"/>
              <a:t> Transport Mode</a:t>
            </a:r>
          </a:p>
          <a:p>
            <a:pPr lvl="1"/>
            <a:r>
              <a:rPr lang="de-DE" sz="1600" dirty="0" smtClean="0"/>
              <a:t>Public </a:t>
            </a:r>
            <a:r>
              <a:rPr lang="de-DE" sz="1600" dirty="0" err="1" smtClean="0"/>
              <a:t>transport</a:t>
            </a:r>
            <a:r>
              <a:rPr lang="de-DE" sz="1600" dirty="0" smtClean="0"/>
              <a:t> (urban </a:t>
            </a:r>
            <a:r>
              <a:rPr lang="de-DE" sz="1600" dirty="0" err="1" smtClean="0"/>
              <a:t>area</a:t>
            </a:r>
            <a:r>
              <a:rPr lang="de-DE" sz="1600" dirty="0" smtClean="0"/>
              <a:t>)</a:t>
            </a:r>
          </a:p>
          <a:p>
            <a:pPr lvl="1"/>
            <a:r>
              <a:rPr lang="de-DE" sz="1600" dirty="0" err="1" smtClean="0"/>
              <a:t>Minimize</a:t>
            </a:r>
            <a:r>
              <a:rPr lang="de-DE" sz="1600" dirty="0" smtClean="0"/>
              <a:t> individual </a:t>
            </a:r>
            <a:r>
              <a:rPr lang="de-DE" sz="1600" dirty="0" err="1" smtClean="0"/>
              <a:t>transport</a:t>
            </a:r>
            <a:r>
              <a:rPr lang="de-DE" sz="1600" dirty="0" smtClean="0"/>
              <a:t> </a:t>
            </a:r>
            <a:r>
              <a:rPr lang="de-DE" sz="1600" dirty="0" err="1" smtClean="0"/>
              <a:t>routes</a:t>
            </a:r>
            <a:endParaRPr lang="de-DE" sz="1600" dirty="0" smtClean="0"/>
          </a:p>
          <a:p>
            <a:pPr>
              <a:lnSpc>
                <a:spcPct val="150000"/>
              </a:lnSpc>
            </a:pPr>
            <a:r>
              <a:rPr lang="de-DE" sz="2000" dirty="0" err="1" smtClean="0"/>
              <a:t>Product</a:t>
            </a:r>
            <a:r>
              <a:rPr lang="de-DE" sz="2000" dirty="0" smtClean="0"/>
              <a:t> Choice</a:t>
            </a:r>
          </a:p>
          <a:p>
            <a:pPr lvl="1"/>
            <a:r>
              <a:rPr lang="de-DE" sz="1600" dirty="0" smtClean="0"/>
              <a:t>Regional </a:t>
            </a:r>
            <a:r>
              <a:rPr lang="de-DE" sz="1600" dirty="0" err="1" smtClean="0"/>
              <a:t>products</a:t>
            </a:r>
            <a:r>
              <a:rPr lang="de-DE" sz="1600" dirty="0" smtClean="0"/>
              <a:t> </a:t>
            </a:r>
            <a:r>
              <a:rPr lang="de-DE" sz="1600" dirty="0" smtClean="0">
                <a:sym typeface="Wingdings" panose="05000000000000000000" pitchFamily="2" charset="2"/>
              </a:rPr>
              <a:t> </a:t>
            </a:r>
            <a:r>
              <a:rPr lang="de-DE" sz="1600" dirty="0" err="1" smtClean="0">
                <a:sym typeface="Wingdings" panose="05000000000000000000" pitchFamily="2" charset="2"/>
              </a:rPr>
              <a:t>shorter</a:t>
            </a:r>
            <a:r>
              <a:rPr lang="de-DE" sz="1600" dirty="0" smtClean="0">
                <a:sym typeface="Wingdings" panose="05000000000000000000" pitchFamily="2" charset="2"/>
              </a:rPr>
              <a:t> </a:t>
            </a:r>
            <a:r>
              <a:rPr lang="de-DE" sz="1600" dirty="0" err="1" smtClean="0">
                <a:sym typeface="Wingdings" panose="05000000000000000000" pitchFamily="2" charset="2"/>
              </a:rPr>
              <a:t>transportatoin</a:t>
            </a:r>
            <a:r>
              <a:rPr lang="de-DE" sz="1600" dirty="0" smtClean="0">
                <a:sym typeface="Wingdings" panose="05000000000000000000" pitchFamily="2" charset="2"/>
              </a:rPr>
              <a:t> </a:t>
            </a:r>
            <a:r>
              <a:rPr lang="de-DE" sz="1600" dirty="0" err="1" smtClean="0">
                <a:sym typeface="Wingdings" panose="05000000000000000000" pitchFamily="2" charset="2"/>
              </a:rPr>
              <a:t>routes</a:t>
            </a:r>
            <a:endParaRPr lang="de-DE" sz="1600" dirty="0" smtClean="0">
              <a:sym typeface="Wingdings" panose="05000000000000000000" pitchFamily="2" charset="2"/>
            </a:endParaRPr>
          </a:p>
          <a:p>
            <a:pPr lvl="1"/>
            <a:r>
              <a:rPr lang="de-DE" sz="1600" dirty="0" err="1" smtClean="0">
                <a:sym typeface="Wingdings" panose="05000000000000000000" pitchFamily="2" charset="2"/>
              </a:rPr>
              <a:t>Selction</a:t>
            </a:r>
            <a:r>
              <a:rPr lang="de-DE" sz="1600" dirty="0" smtClean="0">
                <a:sym typeface="Wingdings" panose="05000000000000000000" pitchFamily="2" charset="2"/>
              </a:rPr>
              <a:t> </a:t>
            </a:r>
            <a:r>
              <a:rPr lang="de-DE" sz="1600" dirty="0" err="1" smtClean="0">
                <a:sym typeface="Wingdings" panose="05000000000000000000" pitchFamily="2" charset="2"/>
              </a:rPr>
              <a:t>of</a:t>
            </a:r>
            <a:r>
              <a:rPr lang="de-DE" sz="1600" dirty="0" smtClean="0">
                <a:sym typeface="Wingdings" panose="05000000000000000000" pitchFamily="2" charset="2"/>
              </a:rPr>
              <a:t> </a:t>
            </a:r>
            <a:r>
              <a:rPr lang="de-DE" sz="1600" dirty="0" err="1" smtClean="0">
                <a:sym typeface="Wingdings" panose="05000000000000000000" pitchFamily="2" charset="2"/>
              </a:rPr>
              <a:t>sustainable</a:t>
            </a:r>
            <a:r>
              <a:rPr lang="de-DE" sz="1600" dirty="0" smtClean="0">
                <a:sym typeface="Wingdings" panose="05000000000000000000" pitchFamily="2" charset="2"/>
              </a:rPr>
              <a:t> </a:t>
            </a:r>
            <a:r>
              <a:rPr lang="de-DE" sz="1600" dirty="0" err="1" smtClean="0">
                <a:sym typeface="Wingdings" panose="05000000000000000000" pitchFamily="2" charset="2"/>
              </a:rPr>
              <a:t>products</a:t>
            </a:r>
            <a:r>
              <a:rPr lang="de-DE" sz="1600" dirty="0" smtClean="0">
                <a:sym typeface="Wingdings" panose="05000000000000000000" pitchFamily="2" charset="2"/>
              </a:rPr>
              <a:t>  </a:t>
            </a:r>
            <a:r>
              <a:rPr lang="de-DE" sz="1600" dirty="0" err="1" smtClean="0">
                <a:sym typeface="Wingdings" panose="05000000000000000000" pitchFamily="2" charset="2"/>
              </a:rPr>
              <a:t>pay</a:t>
            </a:r>
            <a:r>
              <a:rPr lang="de-DE" sz="1600" dirty="0" smtClean="0">
                <a:sym typeface="Wingdings" panose="05000000000000000000" pitchFamily="2" charset="2"/>
              </a:rPr>
              <a:t> </a:t>
            </a:r>
            <a:r>
              <a:rPr lang="de-DE" sz="1600" dirty="0" err="1" smtClean="0">
                <a:sym typeface="Wingdings" panose="05000000000000000000" pitchFamily="2" charset="2"/>
              </a:rPr>
              <a:t>attention</a:t>
            </a:r>
            <a:r>
              <a:rPr lang="de-DE" sz="1600" dirty="0" smtClean="0">
                <a:sym typeface="Wingdings" panose="05000000000000000000" pitchFamily="2" charset="2"/>
              </a:rPr>
              <a:t> </a:t>
            </a:r>
            <a:r>
              <a:rPr lang="de-DE" sz="1600" dirty="0" err="1" smtClean="0">
                <a:sym typeface="Wingdings" panose="05000000000000000000" pitchFamily="2" charset="2"/>
              </a:rPr>
              <a:t>to</a:t>
            </a:r>
            <a:r>
              <a:rPr lang="de-DE" sz="1600" dirty="0" smtClean="0">
                <a:sym typeface="Wingdings" panose="05000000000000000000" pitchFamily="2" charset="2"/>
              </a:rPr>
              <a:t> </a:t>
            </a:r>
            <a:r>
              <a:rPr lang="de-DE" sz="1600" dirty="0" err="1" smtClean="0">
                <a:sym typeface="Wingdings" panose="05000000000000000000" pitchFamily="2" charset="2"/>
              </a:rPr>
              <a:t>the</a:t>
            </a:r>
            <a:r>
              <a:rPr lang="de-DE" sz="1600" dirty="0" smtClean="0">
                <a:sym typeface="Wingdings" panose="05000000000000000000" pitchFamily="2" charset="2"/>
              </a:rPr>
              <a:t> </a:t>
            </a:r>
            <a:r>
              <a:rPr lang="de-DE" sz="1600" dirty="0" err="1" smtClean="0">
                <a:sym typeface="Wingdings" panose="05000000000000000000" pitchFamily="2" charset="2"/>
              </a:rPr>
              <a:t>product</a:t>
            </a:r>
            <a:r>
              <a:rPr lang="de-DE" sz="1600" dirty="0" smtClean="0">
                <a:sym typeface="Wingdings" panose="05000000000000000000" pitchFamily="2" charset="2"/>
              </a:rPr>
              <a:t> </a:t>
            </a:r>
            <a:r>
              <a:rPr lang="de-DE" sz="1600" dirty="0" err="1" smtClean="0">
                <a:sym typeface="Wingdings" panose="05000000000000000000" pitchFamily="2" charset="2"/>
              </a:rPr>
              <a:t>label</a:t>
            </a:r>
            <a:endParaRPr lang="de-DE" sz="1600" dirty="0" smtClean="0">
              <a:sym typeface="Wingdings" panose="05000000000000000000" pitchFamily="2" charset="2"/>
            </a:endParaRPr>
          </a:p>
          <a:p>
            <a:pPr lvl="1"/>
            <a:endParaRPr lang="de-DE" sz="1600" dirty="0">
              <a:sym typeface="Wingdings" panose="05000000000000000000" pitchFamily="2" charset="2"/>
            </a:endParaRPr>
          </a:p>
          <a:p>
            <a:pPr lvl="1">
              <a:lnSpc>
                <a:spcPct val="150000"/>
              </a:lnSpc>
            </a:pPr>
            <a:endParaRPr lang="de-DE" sz="1600" dirty="0" smtClean="0"/>
          </a:p>
        </p:txBody>
      </p:sp>
      <p:sp>
        <p:nvSpPr>
          <p:cNvPr id="4" name="Date Placehold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35</a:t>
            </a:fld>
            <a:endParaRPr lang="de-AT" dirty="0">
              <a:solidFill>
                <a:prstClr val="white"/>
              </a:solidFill>
            </a:endParaRPr>
          </a:p>
        </p:txBody>
      </p:sp>
    </p:spTree>
    <p:extLst>
      <p:ext uri="{BB962C8B-B14F-4D97-AF65-F5344CB8AC3E}">
        <p14:creationId xmlns:p14="http://schemas.microsoft.com/office/powerpoint/2010/main" val="10781340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smtClean="0">
                <a:solidFill>
                  <a:schemeClr val="tx1">
                    <a:lumMod val="75000"/>
                    <a:lumOff val="25000"/>
                  </a:schemeClr>
                </a:solidFill>
              </a:rPr>
              <a:t>Sources</a:t>
            </a:r>
            <a:r>
              <a:rPr lang="de-AT" b="1" dirty="0" smtClean="0">
                <a:solidFill>
                  <a:schemeClr val="tx1">
                    <a:lumMod val="75000"/>
                    <a:lumOff val="25000"/>
                  </a:schemeClr>
                </a:solidFill>
              </a:rPr>
              <a:t> </a:t>
            </a:r>
            <a:endParaRPr lang="de-DE" b="1" dirty="0">
              <a:solidFill>
                <a:schemeClr val="tx1">
                  <a:lumMod val="75000"/>
                  <a:lumOff val="25000"/>
                </a:schemeClr>
              </a:solidFill>
            </a:endParaRPr>
          </a:p>
        </p:txBody>
      </p:sp>
      <p:sp>
        <p:nvSpPr>
          <p:cNvPr id="3" name="Inhaltsplatzhalter 2"/>
          <p:cNvSpPr>
            <a:spLocks noGrp="1"/>
          </p:cNvSpPr>
          <p:nvPr>
            <p:ph idx="1"/>
          </p:nvPr>
        </p:nvSpPr>
        <p:spPr>
          <a:xfrm>
            <a:off x="251520" y="1700808"/>
            <a:ext cx="8435280" cy="4776192"/>
          </a:xfrm>
        </p:spPr>
        <p:txBody>
          <a:bodyPr>
            <a:normAutofit fontScale="62500" lnSpcReduction="20000"/>
          </a:bodyPr>
          <a:lstStyle/>
          <a:p>
            <a:pPr defTabSz="904234">
              <a:spcBef>
                <a:spcPts val="0"/>
              </a:spcBef>
              <a:buSzTx/>
              <a:defRPr/>
            </a:pPr>
            <a:r>
              <a:rPr lang="en-GB" sz="1600" dirty="0" smtClean="0"/>
              <a:t>Eurostat</a:t>
            </a:r>
            <a:r>
              <a:rPr lang="en-GB" sz="1600" dirty="0"/>
              <a:t>, „Greenhouse gas emission statistics“, (2016), Online: </a:t>
            </a:r>
            <a:r>
              <a:rPr lang="en-GB" sz="1600" dirty="0">
                <a:hlinkClick r:id="rId3"/>
              </a:rPr>
              <a:t>http://</a:t>
            </a:r>
            <a:r>
              <a:rPr lang="en-GB" sz="1600" dirty="0" smtClean="0">
                <a:hlinkClick r:id="rId3"/>
              </a:rPr>
              <a:t>ec.europa.eu/eurostat/statistics-explained/index.php/Greenhouse_gas_emission_statistics</a:t>
            </a:r>
            <a:r>
              <a:rPr lang="en-GB" sz="1600" dirty="0" smtClean="0"/>
              <a:t>  </a:t>
            </a:r>
            <a:r>
              <a:rPr lang="en-GB" sz="1600" dirty="0"/>
              <a:t>[05.08.2016</a:t>
            </a:r>
            <a:r>
              <a:rPr lang="en-GB" sz="1600" dirty="0" smtClean="0"/>
              <a:t>]</a:t>
            </a:r>
            <a:endParaRPr lang="en-GB" sz="1600" dirty="0"/>
          </a:p>
          <a:p>
            <a:pPr defTabSz="904234">
              <a:spcBef>
                <a:spcPts val="0"/>
              </a:spcBef>
              <a:buSzTx/>
              <a:defRPr/>
            </a:pPr>
            <a:r>
              <a:rPr lang="en-GB" sz="1600" dirty="0" err="1" smtClean="0"/>
              <a:t>Whiteing</a:t>
            </a:r>
            <a:r>
              <a:rPr lang="en-GB" sz="1600" dirty="0" smtClean="0"/>
              <a:t> Anthony; </a:t>
            </a:r>
            <a:r>
              <a:rPr lang="en-GB" sz="1600" dirty="0"/>
              <a:t>„Die </a:t>
            </a:r>
            <a:r>
              <a:rPr lang="en-GB" sz="1600" dirty="0" err="1"/>
              <a:t>Zukunft</a:t>
            </a:r>
            <a:r>
              <a:rPr lang="en-GB" sz="1600" dirty="0"/>
              <a:t> der </a:t>
            </a:r>
            <a:r>
              <a:rPr lang="en-GB" sz="1600" dirty="0" err="1"/>
              <a:t>Nachhaltigkeit</a:t>
            </a:r>
            <a:r>
              <a:rPr lang="en-GB" sz="1600" dirty="0"/>
              <a:t> in </a:t>
            </a:r>
            <a:r>
              <a:rPr lang="en-GB" sz="1600" dirty="0" err="1" smtClean="0"/>
              <a:t>Güterverkehr</a:t>
            </a:r>
            <a:r>
              <a:rPr lang="en-GB" sz="1600" dirty="0" smtClean="0"/>
              <a:t> </a:t>
            </a:r>
            <a:r>
              <a:rPr lang="en-GB" sz="1600" dirty="0"/>
              <a:t>und </a:t>
            </a:r>
            <a:r>
              <a:rPr lang="en-GB" sz="1600" dirty="0" err="1"/>
              <a:t>Logistik</a:t>
            </a:r>
            <a:r>
              <a:rPr lang="en-GB" sz="1600" dirty="0"/>
              <a:t>“ (2010), </a:t>
            </a:r>
            <a:r>
              <a:rPr lang="en-GB" sz="1600" dirty="0" smtClean="0"/>
              <a:t>Online</a:t>
            </a:r>
            <a:r>
              <a:rPr lang="en-GB" sz="1600" dirty="0"/>
              <a:t>: </a:t>
            </a:r>
            <a:r>
              <a:rPr lang="en-GB" sz="1600" dirty="0">
                <a:hlinkClick r:id="rId4"/>
              </a:rPr>
              <a:t>http://</a:t>
            </a:r>
            <a:r>
              <a:rPr lang="en-GB" sz="1600" dirty="0" smtClean="0">
                <a:hlinkClick r:id="rId4"/>
              </a:rPr>
              <a:t>www.europarl.europa.eu/RegData/etudes/note/join/2010/431578/IPOL-TRAN_NT(2010)431578_DE.pdf</a:t>
            </a:r>
            <a:r>
              <a:rPr lang="en-GB" sz="1600" dirty="0" smtClean="0"/>
              <a:t>   </a:t>
            </a:r>
            <a:r>
              <a:rPr lang="en-GB" sz="1600" dirty="0"/>
              <a:t>[26.07.2016</a:t>
            </a:r>
            <a:r>
              <a:rPr lang="en-GB" sz="1600" dirty="0" smtClean="0"/>
              <a:t>]</a:t>
            </a:r>
            <a:endParaRPr lang="en-GB" sz="1600" dirty="0"/>
          </a:p>
          <a:p>
            <a:pPr defTabSz="904234">
              <a:spcBef>
                <a:spcPts val="0"/>
              </a:spcBef>
              <a:buSzTx/>
              <a:defRPr/>
            </a:pPr>
            <a:r>
              <a:rPr lang="en-GB" sz="1600" dirty="0"/>
              <a:t>International Transport Forum, “Reducing Transport Greenhouse Gas Emissions. Trends &amp; Data 2010.”, (2010), </a:t>
            </a:r>
            <a:r>
              <a:rPr lang="en-GB" sz="1600" dirty="0" smtClean="0"/>
              <a:t>Online</a:t>
            </a:r>
            <a:r>
              <a:rPr lang="en-GB" sz="1600" dirty="0"/>
              <a:t>: </a:t>
            </a:r>
            <a:r>
              <a:rPr lang="en-GB" sz="1600" dirty="0">
                <a:hlinkClick r:id="rId5"/>
              </a:rPr>
              <a:t>http://</a:t>
            </a:r>
            <a:r>
              <a:rPr lang="en-GB" sz="1600" dirty="0" smtClean="0">
                <a:hlinkClick r:id="rId5"/>
              </a:rPr>
              <a:t>www.itf-oecd.org/sites/default/files/docs/10ghgtrends.pdf</a:t>
            </a:r>
            <a:r>
              <a:rPr lang="en-GB" sz="1600" dirty="0" smtClean="0"/>
              <a:t>  </a:t>
            </a:r>
            <a:r>
              <a:rPr lang="en-GB" sz="1600" dirty="0"/>
              <a:t>[</a:t>
            </a:r>
            <a:r>
              <a:rPr lang="en-GB" sz="1600" dirty="0" smtClean="0"/>
              <a:t>05.08.2016]</a:t>
            </a:r>
          </a:p>
          <a:p>
            <a:pPr defTabSz="904234">
              <a:spcBef>
                <a:spcPts val="0"/>
              </a:spcBef>
              <a:buSzTx/>
              <a:defRPr/>
            </a:pPr>
            <a:r>
              <a:rPr lang="en-US" sz="1600" dirty="0" smtClean="0"/>
              <a:t>European Commission, </a:t>
            </a:r>
            <a:r>
              <a:rPr lang="en-US" sz="1600" dirty="0"/>
              <a:t>“</a:t>
            </a:r>
            <a:r>
              <a:rPr lang="en-US" sz="1600" dirty="0" err="1"/>
              <a:t>Weissbuch</a:t>
            </a:r>
            <a:r>
              <a:rPr lang="en-US" sz="1600" dirty="0"/>
              <a:t> - </a:t>
            </a:r>
            <a:r>
              <a:rPr lang="de-DE" sz="1600" dirty="0"/>
              <a:t>Fahrplan zu einem einheitlichen europäischen Verkehrsraum – Hin zu einem wettbewerbsorientierten und ressourcenschonenden Verkehrssystem</a:t>
            </a:r>
            <a:r>
              <a:rPr lang="en-US" sz="1600" dirty="0"/>
              <a:t>” (2011</a:t>
            </a:r>
            <a:r>
              <a:rPr lang="en-US" sz="1600" dirty="0" smtClean="0"/>
              <a:t>), Online</a:t>
            </a:r>
            <a:r>
              <a:rPr lang="en-US" sz="1600" dirty="0"/>
              <a:t>: </a:t>
            </a:r>
            <a:r>
              <a:rPr lang="en-US" sz="1600" dirty="0">
                <a:hlinkClick r:id="rId6"/>
              </a:rPr>
              <a:t>http://eur-lex.europa.eu/legal-content/de/TXT/PDF/?uri=CELEX:52011DC0144</a:t>
            </a:r>
            <a:r>
              <a:rPr lang="en-US" sz="1600" dirty="0"/>
              <a:t> </a:t>
            </a:r>
            <a:r>
              <a:rPr lang="de-DE" sz="1600" dirty="0"/>
              <a:t>[05.08.2016</a:t>
            </a:r>
            <a:r>
              <a:rPr lang="de-DE" sz="1600" dirty="0" smtClean="0"/>
              <a:t>]</a:t>
            </a:r>
          </a:p>
          <a:p>
            <a:pPr defTabSz="913028">
              <a:defRPr/>
            </a:pPr>
            <a:r>
              <a:rPr lang="de-DE" sz="1600" dirty="0" err="1"/>
              <a:t>Bretzke</a:t>
            </a:r>
            <a:r>
              <a:rPr lang="de-DE" sz="1600" dirty="0"/>
              <a:t>, Wolf-Rüdiger/Karmin </a:t>
            </a:r>
            <a:r>
              <a:rPr lang="de-DE" sz="1600" dirty="0" err="1"/>
              <a:t>Barkawi</a:t>
            </a:r>
            <a:r>
              <a:rPr lang="de-DE" sz="1600" dirty="0"/>
              <a:t>: Nachhaltige Logistik: Antworten auf eine globale Herausforderung. Berlin Heidelberg, </a:t>
            </a:r>
            <a:r>
              <a:rPr lang="de-DE" sz="1600" dirty="0" smtClean="0"/>
              <a:t>2010</a:t>
            </a:r>
          </a:p>
          <a:p>
            <a:pPr defTabSz="913028">
              <a:defRPr/>
            </a:pPr>
            <a:r>
              <a:rPr lang="de-DE" sz="1600" dirty="0" err="1" smtClean="0"/>
              <a:t>Kudla</a:t>
            </a:r>
            <a:r>
              <a:rPr lang="de-DE" sz="1600" dirty="0"/>
              <a:t>, Nicole: Nachhaltigkeitsmanagement, in: Fagagnini Hans Peter/</a:t>
            </a:r>
            <a:r>
              <a:rPr lang="de-DE" sz="1600" dirty="0" err="1"/>
              <a:t>Stöltzle</a:t>
            </a:r>
            <a:r>
              <a:rPr lang="de-DE" sz="1600" dirty="0"/>
              <a:t> Wolfgang (Hrsg.): Güterverkehr kompakt, </a:t>
            </a:r>
            <a:r>
              <a:rPr lang="de-DE" sz="1600" dirty="0" smtClean="0"/>
              <a:t>2010</a:t>
            </a:r>
          </a:p>
          <a:p>
            <a:pPr defTabSz="913028">
              <a:defRPr/>
            </a:pPr>
            <a:r>
              <a:rPr lang="en-GB" sz="1600" dirty="0"/>
              <a:t>Saroha </a:t>
            </a:r>
            <a:r>
              <a:rPr lang="en-GB" sz="1600" dirty="0" err="1"/>
              <a:t>Rituraj</a:t>
            </a:r>
            <a:r>
              <a:rPr lang="en-GB" sz="1600" dirty="0"/>
              <a:t>: Green Logistics &amp; its Significance in Modern Day Systems, in: International Review of Applied Engineering Research 4, 1/2014, S.89-92. Online </a:t>
            </a:r>
            <a:r>
              <a:rPr lang="en-GB" sz="1600" dirty="0" err="1"/>
              <a:t>unter</a:t>
            </a:r>
            <a:r>
              <a:rPr lang="en-GB" sz="1600" dirty="0"/>
              <a:t>: </a:t>
            </a:r>
            <a:r>
              <a:rPr lang="de-DE" sz="1600" dirty="0">
                <a:hlinkClick r:id="rId7"/>
              </a:rPr>
              <a:t>http://</a:t>
            </a:r>
            <a:r>
              <a:rPr lang="de-DE" sz="1600" dirty="0" smtClean="0">
                <a:hlinkClick r:id="rId7"/>
              </a:rPr>
              <a:t>www.ripublication.com/iraer-spl/iraerv4n1spl_14.pdf</a:t>
            </a:r>
            <a:r>
              <a:rPr lang="de-DE" sz="1600" dirty="0" smtClean="0"/>
              <a:t>  </a:t>
            </a:r>
            <a:endParaRPr lang="de-DE" sz="1600" dirty="0"/>
          </a:p>
          <a:p>
            <a:pPr defTabSz="913028">
              <a:defRPr/>
            </a:pPr>
            <a:r>
              <a:rPr lang="en-GB" sz="1600" dirty="0"/>
              <a:t>Transportation Research Board of the National Academies, “The Value of Freight: Introduction to the Role of Freight Transportation” (2011), Online: </a:t>
            </a:r>
            <a:r>
              <a:rPr lang="de-DE" sz="1600" dirty="0">
                <a:hlinkClick r:id="rId8"/>
              </a:rPr>
              <a:t>http://</a:t>
            </a:r>
            <a:r>
              <a:rPr lang="de-DE" sz="1600" dirty="0" smtClean="0">
                <a:hlinkClick r:id="rId8"/>
              </a:rPr>
              <a:t>www.envisionfreight.com/value/index.html%3Fid=introduction.html</a:t>
            </a:r>
            <a:r>
              <a:rPr lang="de-DE" sz="1600" dirty="0" smtClean="0"/>
              <a:t>  </a:t>
            </a:r>
            <a:r>
              <a:rPr lang="de-DE" sz="1600" dirty="0"/>
              <a:t>[03.08.2016]</a:t>
            </a:r>
          </a:p>
          <a:p>
            <a:pPr defTabSz="913028">
              <a:defRPr/>
            </a:pPr>
            <a:r>
              <a:rPr lang="de-DE" sz="1600" dirty="0" smtClean="0"/>
              <a:t>„</a:t>
            </a:r>
            <a:r>
              <a:rPr lang="de-DE" sz="1600" dirty="0" err="1" smtClean="0"/>
              <a:t>Synchromodality</a:t>
            </a:r>
            <a:r>
              <a:rPr lang="de-DE" sz="1600" dirty="0" smtClean="0"/>
              <a:t>“ (2013), Online: </a:t>
            </a:r>
            <a:r>
              <a:rPr lang="de-DE" sz="1600" dirty="0" smtClean="0">
                <a:hlinkClick r:id="rId9"/>
              </a:rPr>
              <a:t>https</a:t>
            </a:r>
            <a:r>
              <a:rPr lang="de-DE" sz="1600" dirty="0">
                <a:hlinkClick r:id="rId9"/>
              </a:rPr>
              <a:t>://</a:t>
            </a:r>
            <a:r>
              <a:rPr lang="de-DE" sz="1600" dirty="0" smtClean="0">
                <a:hlinkClick r:id="rId9"/>
              </a:rPr>
              <a:t>www.youtube.com/watch?v=5ofhMxRRyec</a:t>
            </a:r>
            <a:r>
              <a:rPr lang="de-DE" sz="1600" dirty="0" smtClean="0"/>
              <a:t>  </a:t>
            </a:r>
            <a:r>
              <a:rPr lang="de-DE" sz="1600" dirty="0"/>
              <a:t>[03.08.2016]</a:t>
            </a:r>
          </a:p>
          <a:p>
            <a:pPr defTabSz="913028">
              <a:defRPr/>
            </a:pPr>
            <a:r>
              <a:rPr lang="de-DE" sz="1600" dirty="0"/>
              <a:t>„Green Marketing – Green </a:t>
            </a:r>
            <a:r>
              <a:rPr lang="de-DE" sz="1600" dirty="0" err="1"/>
              <a:t>Logistics</a:t>
            </a:r>
            <a:r>
              <a:rPr lang="de-DE" sz="1600" dirty="0"/>
              <a:t> – Fact </a:t>
            </a:r>
            <a:r>
              <a:rPr lang="de-DE" sz="1600" dirty="0" err="1"/>
              <a:t>or</a:t>
            </a:r>
            <a:r>
              <a:rPr lang="de-DE" sz="1600" dirty="0"/>
              <a:t> Fad?“ (2014), Online: </a:t>
            </a:r>
            <a:r>
              <a:rPr lang="de-DE" sz="1600" dirty="0">
                <a:hlinkClick r:id="rId10"/>
              </a:rPr>
              <a:t>https://</a:t>
            </a:r>
            <a:r>
              <a:rPr lang="de-DE" sz="1600" dirty="0" smtClean="0">
                <a:hlinkClick r:id="rId10"/>
              </a:rPr>
              <a:t>www.youtube.com/watch?v=xUF9C10DPrg</a:t>
            </a:r>
            <a:r>
              <a:rPr lang="de-DE" sz="1600" dirty="0" smtClean="0"/>
              <a:t>  </a:t>
            </a:r>
            <a:r>
              <a:rPr lang="de-DE" sz="1600" dirty="0"/>
              <a:t>[05.08.2016</a:t>
            </a:r>
            <a:r>
              <a:rPr lang="de-DE" sz="1600" dirty="0" smtClean="0"/>
              <a:t>]</a:t>
            </a:r>
          </a:p>
          <a:p>
            <a:pPr defTabSz="913028">
              <a:defRPr/>
            </a:pPr>
            <a:r>
              <a:rPr lang="en-GB" sz="1600" dirty="0" err="1"/>
              <a:t>Pazirandeh</a:t>
            </a:r>
            <a:r>
              <a:rPr lang="en-GB" sz="1600" dirty="0"/>
              <a:t>, Ali/</a:t>
            </a:r>
            <a:r>
              <a:rPr lang="en-GB" sz="1600" dirty="0" err="1"/>
              <a:t>Jafari</a:t>
            </a:r>
            <a:r>
              <a:rPr lang="en-GB" sz="1600" dirty="0"/>
              <a:t>, Hamid: Making sense of green logistics, in: International Journal of Productivity and Performance Management, 62, 8/2013, S.889-904</a:t>
            </a:r>
          </a:p>
          <a:p>
            <a:pPr defTabSz="913028">
              <a:defRPr/>
            </a:pPr>
            <a:r>
              <a:rPr lang="en-US" altLang="de-DE" sz="1600" dirty="0" smtClean="0"/>
              <a:t>Federal Environment Agency </a:t>
            </a:r>
            <a:r>
              <a:rPr lang="en-US" altLang="de-DE" sz="1600" dirty="0"/>
              <a:t>(UBA</a:t>
            </a:r>
            <a:r>
              <a:rPr lang="en-US" altLang="de-DE" sz="1600" dirty="0" smtClean="0"/>
              <a:t>), “</a:t>
            </a:r>
            <a:r>
              <a:rPr lang="en-US" altLang="de-DE" sz="1600" dirty="0" err="1" smtClean="0"/>
              <a:t>Daten</a:t>
            </a:r>
            <a:r>
              <a:rPr lang="en-US" altLang="de-DE" sz="1600" dirty="0" smtClean="0"/>
              <a:t> </a:t>
            </a:r>
            <a:r>
              <a:rPr lang="en-US" altLang="de-DE" sz="1600" dirty="0" err="1"/>
              <a:t>zum</a:t>
            </a:r>
            <a:r>
              <a:rPr lang="en-US" altLang="de-DE" sz="1600" dirty="0"/>
              <a:t> </a:t>
            </a:r>
            <a:r>
              <a:rPr lang="en-US" altLang="de-DE" sz="1600" dirty="0" err="1"/>
              <a:t>Verkehr</a:t>
            </a:r>
            <a:r>
              <a:rPr lang="en-US" altLang="de-DE" sz="1600" dirty="0"/>
              <a:t> – </a:t>
            </a:r>
            <a:r>
              <a:rPr lang="en-US" altLang="de-DE" sz="1600" dirty="0" err="1"/>
              <a:t>Ausgabe</a:t>
            </a:r>
            <a:r>
              <a:rPr lang="en-US" altLang="de-DE" sz="1600" dirty="0"/>
              <a:t> </a:t>
            </a:r>
            <a:r>
              <a:rPr lang="en-US" altLang="de-DE" sz="1600" dirty="0" smtClean="0"/>
              <a:t>2012”. </a:t>
            </a:r>
            <a:r>
              <a:rPr lang="en-US" altLang="de-DE" sz="1600" dirty="0"/>
              <a:t>(2012)</a:t>
            </a:r>
            <a:r>
              <a:rPr lang="en-US" altLang="de-DE" sz="1600" dirty="0" smtClean="0"/>
              <a:t>Online : </a:t>
            </a:r>
            <a:r>
              <a:rPr lang="en-US" altLang="de-DE" sz="1600" dirty="0">
                <a:hlinkClick r:id="rId11"/>
              </a:rPr>
              <a:t>https://</a:t>
            </a:r>
            <a:r>
              <a:rPr lang="en-US" altLang="de-DE" sz="1600" dirty="0" smtClean="0">
                <a:hlinkClick r:id="rId11"/>
              </a:rPr>
              <a:t>www.Federal Environment Agency.de/sites/default/files/</a:t>
            </a:r>
            <a:r>
              <a:rPr lang="en-US" altLang="de-DE" sz="1600" dirty="0" err="1" smtClean="0">
                <a:hlinkClick r:id="rId11"/>
              </a:rPr>
              <a:t>medien</a:t>
            </a:r>
            <a:r>
              <a:rPr lang="en-US" altLang="de-DE" sz="1600" dirty="0" smtClean="0">
                <a:hlinkClick r:id="rId11"/>
              </a:rPr>
              <a:t>/</a:t>
            </a:r>
            <a:r>
              <a:rPr lang="en-US" altLang="de-DE" sz="1600" dirty="0" err="1" smtClean="0">
                <a:hlinkClick r:id="rId11"/>
              </a:rPr>
              <a:t>publikation</a:t>
            </a:r>
            <a:r>
              <a:rPr lang="en-US" altLang="de-DE" sz="1600" dirty="0" smtClean="0">
                <a:hlinkClick r:id="rId11"/>
              </a:rPr>
              <a:t>/long/4364.pdf</a:t>
            </a:r>
            <a:r>
              <a:rPr lang="en-US" altLang="de-DE" sz="1600" dirty="0" smtClean="0"/>
              <a:t>  </a:t>
            </a:r>
            <a:r>
              <a:rPr lang="en-US" altLang="de-DE" sz="1600" dirty="0"/>
              <a:t>[04.08.2016]</a:t>
            </a:r>
          </a:p>
          <a:p>
            <a:pPr defTabSz="913028">
              <a:defRPr/>
            </a:pPr>
            <a:r>
              <a:rPr lang="de-DE" sz="1600" dirty="0" smtClean="0"/>
              <a:t>European </a:t>
            </a:r>
            <a:r>
              <a:rPr lang="de-DE" sz="1600" dirty="0" err="1" smtClean="0"/>
              <a:t>Commission</a:t>
            </a:r>
            <a:r>
              <a:rPr lang="de-DE" sz="1600" dirty="0" smtClean="0"/>
              <a:t>, „Mitteilung </a:t>
            </a:r>
            <a:r>
              <a:rPr lang="de-DE" sz="1600" dirty="0"/>
              <a:t>der Kommission an das europäische Parlament, den Rat, den europäischen Wirtschafts- und Sozialausschuss und den </a:t>
            </a:r>
            <a:r>
              <a:rPr lang="de-DE" sz="1600" dirty="0" err="1" smtClean="0"/>
              <a:t>Committee</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Regions</a:t>
            </a:r>
            <a:r>
              <a:rPr lang="de-DE" sz="1600" dirty="0" smtClean="0"/>
              <a:t>. </a:t>
            </a:r>
            <a:r>
              <a:rPr lang="de-DE" sz="1600" dirty="0"/>
              <a:t>Mehr Qualität in der </a:t>
            </a:r>
            <a:r>
              <a:rPr lang="de-DE" sz="1600" dirty="0" smtClean="0"/>
              <a:t>Binnenschifffahrt“ </a:t>
            </a:r>
            <a:r>
              <a:rPr lang="de-DE" sz="1600" dirty="0"/>
              <a:t>(2013). Online </a:t>
            </a:r>
            <a:r>
              <a:rPr lang="de-DE" sz="1600" dirty="0" smtClean="0"/>
              <a:t>: </a:t>
            </a:r>
            <a:r>
              <a:rPr lang="de-DE" sz="1600" u="sng" dirty="0">
                <a:hlinkClick r:id="rId12"/>
              </a:rPr>
              <a:t>http://ec.europa.eu/transport/modes/inland/promotion/doc/naiades2/com(2013)623_de.pdf</a:t>
            </a:r>
            <a:r>
              <a:rPr lang="de-DE" sz="1600" dirty="0"/>
              <a:t> [04.08.2016]</a:t>
            </a:r>
          </a:p>
          <a:p>
            <a:pPr defTabSz="913028">
              <a:defRPr/>
            </a:pPr>
            <a:r>
              <a:rPr lang="de-AT" sz="1600" dirty="0"/>
              <a:t>Via </a:t>
            </a:r>
            <a:r>
              <a:rPr lang="de-AT" sz="1600" dirty="0" err="1"/>
              <a:t>donau</a:t>
            </a:r>
            <a:r>
              <a:rPr lang="de-AT" sz="1600" dirty="0"/>
              <a:t>, „Handbuch der Donauschifffahrt“ (2013), Download: </a:t>
            </a:r>
            <a:r>
              <a:rPr lang="de-AT" sz="1600" dirty="0">
                <a:hlinkClick r:id="rId13"/>
              </a:rPr>
              <a:t>http://www.viadonau.org/de/newsroom/publikationen/handbuch-der-donauschifffahrt/</a:t>
            </a:r>
            <a:r>
              <a:rPr lang="de-AT" sz="1600" dirty="0"/>
              <a:t> </a:t>
            </a:r>
          </a:p>
          <a:p>
            <a:pPr defTabSz="913028">
              <a:defRPr/>
            </a:pPr>
            <a:r>
              <a:rPr lang="de-DE" sz="1600" dirty="0"/>
              <a:t>Internationaler Eisenbahnverband (UIC</a:t>
            </a:r>
            <a:r>
              <a:rPr lang="de-DE" sz="1600" dirty="0" smtClean="0"/>
              <a:t>), „Bahnlärm </a:t>
            </a:r>
            <a:r>
              <a:rPr lang="de-DE" sz="1600" dirty="0"/>
              <a:t>in Europa. Sachstandbericht </a:t>
            </a:r>
            <a:r>
              <a:rPr lang="de-DE" sz="1600" dirty="0" smtClean="0"/>
              <a:t>2010“ (2010</a:t>
            </a:r>
            <a:r>
              <a:rPr lang="de-DE" sz="1600" dirty="0"/>
              <a:t>). Online </a:t>
            </a:r>
            <a:r>
              <a:rPr lang="de-DE" sz="1600" dirty="0" smtClean="0"/>
              <a:t>: </a:t>
            </a:r>
            <a:r>
              <a:rPr lang="de-DE" sz="1600" u="sng" dirty="0">
                <a:hlinkClick r:id="rId14"/>
              </a:rPr>
              <a:t>http://www.uic.org/download.php/publication/516D.pdf</a:t>
            </a:r>
            <a:r>
              <a:rPr lang="de-DE" sz="1600" dirty="0"/>
              <a:t> [14.08.2015]</a:t>
            </a:r>
            <a:endParaRPr lang="en-GB" sz="1600" dirty="0"/>
          </a:p>
          <a:p>
            <a:pPr defTabSz="913028">
              <a:defRPr/>
            </a:pPr>
            <a:r>
              <a:rPr lang="de-DE" sz="1600" dirty="0"/>
              <a:t>PLANCO Consulting GmbH/Bundesanstalt für Gewässerkunde, „Verkehrswirtschaftlicher und ökologischer Vergleich der Verkehrsträger Straße, Schiene und Wasserstraße“, (2007). Online : </a:t>
            </a:r>
            <a:r>
              <a:rPr lang="de-DE" sz="1600" u="sng" dirty="0">
                <a:hlinkClick r:id="rId15"/>
              </a:rPr>
              <a:t>http://www.wsd-ost.wsv.de/service/Downloads/Verkehrstraegervergleich_Gutachten_komplett.pdf</a:t>
            </a:r>
            <a:r>
              <a:rPr lang="de-DE" sz="1600" dirty="0"/>
              <a:t> [04.08.2016]</a:t>
            </a:r>
          </a:p>
          <a:p>
            <a:pPr defTabSz="913028">
              <a:defRPr/>
            </a:pPr>
            <a:r>
              <a:rPr lang="de-DE" sz="1600" dirty="0" err="1"/>
              <a:t>Bmvit</a:t>
            </a:r>
            <a:r>
              <a:rPr lang="de-DE" sz="1600" dirty="0"/>
              <a:t>, „Faktenblatt. Gesamtverkehrsplan für Österreich. Immissionsschutzgesetz Luft (IG-L) Maßnahmen zum Schutz vor Immissionen durch Luftschadstoffe“ (2012), Online: </a:t>
            </a:r>
            <a:r>
              <a:rPr lang="de-DE" sz="1600" dirty="0">
                <a:hlinkClick r:id="rId16"/>
              </a:rPr>
              <a:t>https://www.bmvit.gv.at/verkehr/gesamtverkehr/gvp/faktenblaetter/umwelt/fb_immissionsschutzg_luft.pdf</a:t>
            </a:r>
            <a:r>
              <a:rPr lang="de-DE" sz="1600" dirty="0"/>
              <a:t> [10.08.2016]</a:t>
            </a:r>
          </a:p>
          <a:p>
            <a:pPr defTabSz="913028">
              <a:defRPr/>
            </a:pPr>
            <a:r>
              <a:rPr lang="de-DE" sz="1600" dirty="0"/>
              <a:t>Nehm, Alexander, „Nachhaltigkeitsindex für Logistikdienstleister. Orientierungshilfe in einem transparenten Markt“ (2011), </a:t>
            </a:r>
            <a:r>
              <a:rPr lang="de-DE" sz="1600" dirty="0" smtClean="0"/>
              <a:t>Online</a:t>
            </a:r>
            <a:r>
              <a:rPr lang="de-DE" sz="1600" dirty="0"/>
              <a:t>: </a:t>
            </a:r>
            <a:r>
              <a:rPr lang="de-DE" sz="1600" dirty="0">
                <a:hlinkClick r:id="rId17"/>
              </a:rPr>
              <a:t>http://media.havi-logistics.com/</a:t>
            </a:r>
            <a:r>
              <a:rPr lang="de-DE" sz="1600" dirty="0" err="1">
                <a:hlinkClick r:id="rId17"/>
              </a:rPr>
              <a:t>Top_Navigation</a:t>
            </a:r>
            <a:r>
              <a:rPr lang="de-DE" sz="1600" dirty="0">
                <a:hlinkClick r:id="rId17"/>
              </a:rPr>
              <a:t>/</a:t>
            </a:r>
            <a:r>
              <a:rPr lang="de-DE" sz="1600" dirty="0" err="1">
                <a:hlinkClick r:id="rId17"/>
              </a:rPr>
              <a:t>News_Basics</a:t>
            </a:r>
            <a:r>
              <a:rPr lang="de-DE" sz="1600" dirty="0">
                <a:hlinkClick r:id="rId17"/>
              </a:rPr>
              <a:t>/News/German/_</a:t>
            </a:r>
            <a:r>
              <a:rPr lang="de-DE" sz="1600" dirty="0" err="1">
                <a:hlinkClick r:id="rId17"/>
              </a:rPr>
              <a:t>attachment</a:t>
            </a:r>
            <a:r>
              <a:rPr lang="de-DE" sz="1600" dirty="0">
                <a:hlinkClick r:id="rId17"/>
              </a:rPr>
              <a:t>/Fraunhofer_SCS_-_Nachhaltigkeitsindex_für_Logistikdienstleister_Mai_2011.pdf</a:t>
            </a:r>
            <a:r>
              <a:rPr lang="de-DE" sz="1600" dirty="0"/>
              <a:t> [10.08.2016]</a:t>
            </a:r>
            <a:endParaRPr lang="en-GB" sz="1600" dirty="0"/>
          </a:p>
          <a:p>
            <a:pPr defTabSz="913028">
              <a:defRPr/>
            </a:pPr>
            <a:r>
              <a:rPr lang="de-DE" sz="1600" dirty="0">
                <a:solidFill>
                  <a:schemeClr val="tx1"/>
                </a:solidFill>
              </a:rPr>
              <a:t>„Noise Viewer“, Online: </a:t>
            </a:r>
            <a:r>
              <a:rPr lang="en-GB" sz="1600" dirty="0">
                <a:solidFill>
                  <a:schemeClr val="tx1"/>
                </a:solidFill>
                <a:hlinkClick r:id="rId18"/>
              </a:rPr>
              <a:t>http://noise.eionet.europa.eu/viewer.html</a:t>
            </a:r>
            <a:r>
              <a:rPr lang="en-GB" sz="1600" dirty="0">
                <a:solidFill>
                  <a:schemeClr val="tx1"/>
                </a:solidFill>
              </a:rPr>
              <a:t> [10.08.2016]</a:t>
            </a:r>
          </a:p>
          <a:p>
            <a:pPr defTabSz="913028">
              <a:defRPr/>
            </a:pPr>
            <a:endParaRPr lang="de-DE" sz="1600" dirty="0"/>
          </a:p>
          <a:p>
            <a:pPr defTabSz="913028">
              <a:defRPr/>
            </a:pPr>
            <a:endParaRPr lang="en-GB" sz="1600" dirty="0" smtClean="0"/>
          </a:p>
          <a:p>
            <a:pPr defTabSz="913028">
              <a:defRPr/>
            </a:pPr>
            <a:endParaRPr lang="de-DE" sz="1600" dirty="0"/>
          </a:p>
          <a:p>
            <a:pPr defTabSz="913028">
              <a:defRPr/>
            </a:pPr>
            <a:endParaRPr lang="de-DE" sz="1600" dirty="0" smtClean="0"/>
          </a:p>
          <a:p>
            <a:pPr defTabSz="913028">
              <a:defRPr/>
            </a:pPr>
            <a:endParaRPr lang="de-DE" sz="1600" dirty="0" smtClean="0"/>
          </a:p>
          <a:p>
            <a:pPr defTabSz="913028">
              <a:defRPr/>
            </a:pPr>
            <a:endParaRPr lang="de-DE" sz="1600" dirty="0"/>
          </a:p>
          <a:p>
            <a:pPr defTabSz="913028">
              <a:defRPr/>
            </a:pPr>
            <a:endParaRPr lang="en-US" sz="1600" dirty="0"/>
          </a:p>
          <a:p>
            <a:pPr defTabSz="904234">
              <a:spcBef>
                <a:spcPts val="0"/>
              </a:spcBef>
              <a:buSzTx/>
              <a:defRPr/>
            </a:pPr>
            <a:endParaRPr lang="en-GB" sz="1600" dirty="0"/>
          </a:p>
          <a:p>
            <a:pPr defTabSz="904234">
              <a:spcBef>
                <a:spcPts val="0"/>
              </a:spcBef>
              <a:buSzTx/>
              <a:defRPr/>
            </a:pPr>
            <a:endParaRPr lang="en-GB" sz="1600" dirty="0"/>
          </a:p>
          <a:p>
            <a:pPr defTabSz="904234">
              <a:spcBef>
                <a:spcPts val="0"/>
              </a:spcBef>
              <a:buSzTx/>
              <a:defRPr/>
            </a:pPr>
            <a:endParaRPr lang="en-GB" sz="1600" dirty="0"/>
          </a:p>
          <a:p>
            <a:pPr defTabSz="904234">
              <a:spcBef>
                <a:spcPts val="0"/>
              </a:spcBef>
              <a:buSzTx/>
              <a:defRPr/>
            </a:pPr>
            <a:endParaRPr lang="en-GB" sz="1600" dirty="0">
              <a:solidFill>
                <a:schemeClr val="tx1"/>
              </a:solidFill>
            </a:endParaRPr>
          </a:p>
          <a:p>
            <a:pPr defTabSz="904234">
              <a:spcBef>
                <a:spcPts val="0"/>
              </a:spcBef>
              <a:buSzTx/>
              <a:defRPr/>
            </a:pPr>
            <a:endParaRPr lang="en-GB" sz="1600" dirty="0"/>
          </a:p>
          <a:p>
            <a:pPr defTabSz="904234">
              <a:spcBef>
                <a:spcPts val="0"/>
              </a:spcBef>
              <a:buSzTx/>
              <a:defRPr/>
            </a:pPr>
            <a:endParaRPr lang="de-DE" sz="1600" dirty="0" smtClean="0"/>
          </a:p>
          <a:p>
            <a:endParaRPr lang="de-AT" sz="1600" dirty="0" smtClean="0"/>
          </a:p>
          <a:p>
            <a:endParaRPr lang="de-AT" sz="1600" dirty="0" smtClean="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36</a:t>
            </a:fld>
            <a:endParaRPr lang="de-AT" dirty="0">
              <a:solidFill>
                <a:prstClr val="white"/>
              </a:solidFill>
            </a:endParaRPr>
          </a:p>
        </p:txBody>
      </p:sp>
      <p:sp>
        <p:nvSpPr>
          <p:cNvPr id="6"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Aug-19</a:t>
            </a:fld>
            <a:endParaRPr lang="de-AT" dirty="0">
              <a:solidFill>
                <a:prstClr val="white"/>
              </a:solidFill>
            </a:endParaRPr>
          </a:p>
        </p:txBody>
      </p:sp>
    </p:spTree>
    <p:extLst>
      <p:ext uri="{BB962C8B-B14F-4D97-AF65-F5344CB8AC3E}">
        <p14:creationId xmlns:p14="http://schemas.microsoft.com/office/powerpoint/2010/main" val="11926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b="1" dirty="0" err="1" smtClean="0">
                <a:solidFill>
                  <a:schemeClr val="tx1">
                    <a:lumMod val="75000"/>
                    <a:lumOff val="25000"/>
                  </a:schemeClr>
                </a:solidFill>
              </a:rPr>
              <a:t>Sources</a:t>
            </a:r>
            <a:r>
              <a:rPr lang="de-AT" b="1" dirty="0" smtClean="0">
                <a:solidFill>
                  <a:schemeClr val="tx1">
                    <a:lumMod val="75000"/>
                    <a:lumOff val="25000"/>
                  </a:schemeClr>
                </a:solidFill>
              </a:rPr>
              <a:t> </a:t>
            </a:r>
            <a:endParaRPr lang="de-DE" b="1" dirty="0">
              <a:solidFill>
                <a:schemeClr val="tx1">
                  <a:lumMod val="75000"/>
                  <a:lumOff val="25000"/>
                </a:schemeClr>
              </a:solidFill>
            </a:endParaRPr>
          </a:p>
        </p:txBody>
      </p:sp>
      <p:sp>
        <p:nvSpPr>
          <p:cNvPr id="3" name="Inhaltsplatzhalter 2"/>
          <p:cNvSpPr>
            <a:spLocks noGrp="1"/>
          </p:cNvSpPr>
          <p:nvPr>
            <p:ph idx="1"/>
          </p:nvPr>
        </p:nvSpPr>
        <p:spPr>
          <a:xfrm>
            <a:off x="251520" y="1700808"/>
            <a:ext cx="8435280" cy="4776192"/>
          </a:xfrm>
        </p:spPr>
        <p:txBody>
          <a:bodyPr>
            <a:normAutofit fontScale="62500" lnSpcReduction="20000"/>
          </a:bodyPr>
          <a:lstStyle/>
          <a:p>
            <a:pPr defTabSz="913028">
              <a:defRPr/>
            </a:pPr>
            <a:r>
              <a:rPr lang="de-DE" sz="1400" dirty="0"/>
              <a:t>Krause, Alexandra, „Die Donau als Verkehrsweg.“ Das österreichische Verkehrsjournal, 3. </a:t>
            </a:r>
            <a:r>
              <a:rPr lang="de-DE" sz="1400" dirty="0" err="1" smtClean="0"/>
              <a:t>volume</a:t>
            </a:r>
            <a:r>
              <a:rPr lang="de-DE" sz="1400" dirty="0" smtClean="0"/>
              <a:t>, </a:t>
            </a:r>
            <a:r>
              <a:rPr lang="de-DE" sz="1400" dirty="0"/>
              <a:t>02/2009, </a:t>
            </a:r>
            <a:r>
              <a:rPr lang="de-DE" sz="1400" dirty="0" smtClean="0"/>
              <a:t>p. </a:t>
            </a:r>
            <a:r>
              <a:rPr lang="de-DE" sz="1400" dirty="0"/>
              <a:t>58-80, Online: </a:t>
            </a:r>
            <a:r>
              <a:rPr lang="de-DE" sz="1400" dirty="0">
                <a:hlinkClick r:id="rId3"/>
              </a:rPr>
              <a:t>http://www.verkehrsjournal.at/upload/pdf/%C3%96VJ_Feb2009_Krause.pdf</a:t>
            </a:r>
            <a:r>
              <a:rPr lang="de-DE" sz="1400" dirty="0"/>
              <a:t> [04.08.2016]</a:t>
            </a:r>
          </a:p>
          <a:p>
            <a:pPr defTabSz="913028">
              <a:defRPr/>
            </a:pPr>
            <a:r>
              <a:rPr lang="en-US" sz="1400" dirty="0"/>
              <a:t>Federal Office for Freight </a:t>
            </a:r>
            <a:r>
              <a:rPr lang="en-US" sz="1400" dirty="0" smtClean="0"/>
              <a:t>Transport </a:t>
            </a:r>
            <a:r>
              <a:rPr lang="de-DE" sz="1400" dirty="0" smtClean="0"/>
              <a:t>(</a:t>
            </a:r>
            <a:r>
              <a:rPr lang="de-DE" sz="1400" dirty="0"/>
              <a:t>BAG), „Marktbeobachtung </a:t>
            </a:r>
            <a:r>
              <a:rPr lang="de-DE" sz="1400" dirty="0" err="1"/>
              <a:t>Güerverkehr</a:t>
            </a:r>
            <a:r>
              <a:rPr lang="de-DE" sz="1400" dirty="0"/>
              <a:t>. Auswertung der Arbeitsbedingungen in Güterverkehr und Logistik 2014-I“ (2014). Online: </a:t>
            </a:r>
            <a:r>
              <a:rPr lang="de-DE" sz="1400" dirty="0">
                <a:hlinkClick r:id="rId4"/>
              </a:rPr>
              <a:t>http://www.verkehrsrundschau.de/</a:t>
            </a:r>
            <a:r>
              <a:rPr lang="de-DE" sz="1400" dirty="0" err="1">
                <a:hlinkClick r:id="rId4"/>
              </a:rPr>
              <a:t>sixcms</a:t>
            </a:r>
            <a:r>
              <a:rPr lang="de-DE" sz="1400" dirty="0">
                <a:hlinkClick r:id="rId4"/>
              </a:rPr>
              <a:t>/</a:t>
            </a:r>
            <a:r>
              <a:rPr lang="de-DE" sz="1400" dirty="0" err="1">
                <a:hlinkClick r:id="rId4"/>
              </a:rPr>
              <a:t>media.php</a:t>
            </a:r>
            <a:r>
              <a:rPr lang="de-DE" sz="1400" dirty="0">
                <a:hlinkClick r:id="rId4"/>
              </a:rPr>
              <a:t>/4513/BAG-Bericht_5D_2014_Fahrzeugführer_2014.pdf</a:t>
            </a:r>
            <a:r>
              <a:rPr lang="de-DE" sz="1400" dirty="0"/>
              <a:t> [04.08.2016]</a:t>
            </a:r>
          </a:p>
          <a:p>
            <a:pPr defTabSz="913028">
              <a:defRPr/>
            </a:pPr>
            <a:r>
              <a:rPr lang="de-DE" sz="1400" dirty="0"/>
              <a:t>Kille, Christian/ Schmidt , Norbert, „Wirtschaftliche Rahmenbedingungen des Güterverkehrs. Studie zum Vergleich der Verkehrsträger im Rahmen des Logistikprozesses in Deutschland“ (2008). Online: </a:t>
            </a:r>
            <a:r>
              <a:rPr lang="de-DE" sz="1400" dirty="0">
                <a:hlinkClick r:id="rId5"/>
              </a:rPr>
              <a:t>http://www.scs.fraunhofer.de/content/dam/scs/de/dokumente/studien/Wirtschaftliche_Rahmenbedingungen_des_Gueterverkehrs.pdf</a:t>
            </a:r>
            <a:r>
              <a:rPr lang="de-DE" sz="1400" dirty="0"/>
              <a:t> [04.08.2016]</a:t>
            </a:r>
          </a:p>
          <a:p>
            <a:pPr defTabSz="913028">
              <a:defRPr/>
            </a:pPr>
            <a:r>
              <a:rPr lang="en-GB" sz="1400" dirty="0"/>
              <a:t>PricewaterhouseCoopers, “The truck industry's green challenge. Headwind or </a:t>
            </a:r>
            <a:r>
              <a:rPr lang="en-GB" sz="1400" dirty="0" err="1"/>
              <a:t>copmpetitive</a:t>
            </a:r>
            <a:r>
              <a:rPr lang="en-GB" sz="1400" dirty="0"/>
              <a:t> edge?” (2008).Online: </a:t>
            </a:r>
            <a:r>
              <a:rPr lang="en-GB" sz="1400" dirty="0">
                <a:hlinkClick r:id="rId6"/>
              </a:rPr>
              <a:t>http://www.pwc.be/en_BE/be/transport-logistics/pdf/Truck-industry-s-green-challenge-2008-09-23.pdf</a:t>
            </a:r>
            <a:r>
              <a:rPr lang="en-GB" sz="1400" dirty="0"/>
              <a:t> [</a:t>
            </a:r>
            <a:r>
              <a:rPr lang="de-DE" sz="1400" dirty="0"/>
              <a:t>04.08.2016]</a:t>
            </a:r>
          </a:p>
          <a:p>
            <a:pPr defTabSz="913028">
              <a:defRPr/>
            </a:pPr>
            <a:r>
              <a:rPr lang="de-DE" sz="1400" dirty="0"/>
              <a:t>BMVIT, </a:t>
            </a:r>
            <a:r>
              <a:rPr lang="de-DE" sz="1400" dirty="0" smtClean="0"/>
              <a:t>Court </a:t>
            </a:r>
            <a:r>
              <a:rPr lang="de-DE" sz="1400" dirty="0" err="1" smtClean="0"/>
              <a:t>of</a:t>
            </a:r>
            <a:r>
              <a:rPr lang="de-DE" sz="1400" dirty="0" smtClean="0"/>
              <a:t> Auditors; </a:t>
            </a:r>
            <a:r>
              <a:rPr lang="de-DE" sz="1400" dirty="0"/>
              <a:t>„Bericht des Rechnungshof: Nachhaltiger Güterverkehr – Intermodale Vernetzung” (2012), Online: </a:t>
            </a:r>
            <a:r>
              <a:rPr lang="de-DE" sz="1400" dirty="0">
                <a:hlinkClick r:id="rId7"/>
              </a:rPr>
              <a:t>http://</a:t>
            </a:r>
            <a:r>
              <a:rPr lang="de-DE" sz="1400" dirty="0" smtClean="0">
                <a:hlinkClick r:id="rId7"/>
              </a:rPr>
              <a:t>www.rechnungshof.gv.at/fileadmin/downloads/2012/berichte/teilberichte/bund/Bund_2012_05/Bund_2012_05_4.pdf</a:t>
            </a:r>
            <a:r>
              <a:rPr lang="de-DE" sz="1400" dirty="0" smtClean="0"/>
              <a:t> [05.08.2016</a:t>
            </a:r>
            <a:r>
              <a:rPr lang="de-DE" sz="1400" dirty="0"/>
              <a:t>]</a:t>
            </a:r>
          </a:p>
          <a:p>
            <a:pPr defTabSz="913028">
              <a:defRPr/>
            </a:pPr>
            <a:r>
              <a:rPr lang="en-GB" sz="1400" dirty="0"/>
              <a:t>Deutsche Post AG, “Delivering Tomorrow. </a:t>
            </a:r>
            <a:r>
              <a:rPr lang="de-DE" sz="1400" dirty="0"/>
              <a:t>Logistik 2050 Eine </a:t>
            </a:r>
            <a:r>
              <a:rPr lang="de-DE" sz="1400" dirty="0" err="1"/>
              <a:t>Szenariostudie</a:t>
            </a:r>
            <a:r>
              <a:rPr lang="de-DE" sz="1400" dirty="0"/>
              <a:t>“ (2012). Online: </a:t>
            </a:r>
            <a:r>
              <a:rPr lang="de-DE" sz="1400" dirty="0">
                <a:hlinkClick r:id="rId8"/>
              </a:rPr>
              <a:t>http://</a:t>
            </a:r>
            <a:r>
              <a:rPr lang="de-DE" sz="1400" dirty="0" smtClean="0">
                <a:hlinkClick r:id="rId8"/>
              </a:rPr>
              <a:t>www.dpdhl.com/content/dam/dpdhl/logistik_populaer/trends/StudieSustainableLogistics/dpdhl_delivering_tomorrow_studie.pdf</a:t>
            </a:r>
            <a:r>
              <a:rPr lang="de-DE" sz="1400" dirty="0" smtClean="0"/>
              <a:t>  </a:t>
            </a:r>
            <a:r>
              <a:rPr lang="de-DE" sz="1400" dirty="0"/>
              <a:t>[05.08.2016]</a:t>
            </a:r>
          </a:p>
          <a:p>
            <a:pPr defTabSz="913028">
              <a:defRPr/>
            </a:pPr>
            <a:r>
              <a:rPr lang="de-DE" sz="1400" dirty="0"/>
              <a:t>Deutsches </a:t>
            </a:r>
            <a:r>
              <a:rPr lang="de-DE" sz="1400" dirty="0" err="1"/>
              <a:t>CleanTechInstitut</a:t>
            </a:r>
            <a:r>
              <a:rPr lang="de-DE" sz="1400" dirty="0"/>
              <a:t> (DCTI), „ Klimafreundlich einkaufen. Eine vergleichende Betrachtung von Onlinehandel und stationärem Einzelhandel“ (2015), </a:t>
            </a:r>
            <a:r>
              <a:rPr lang="de-DE" sz="1400" dirty="0" smtClean="0"/>
              <a:t>Online</a:t>
            </a:r>
            <a:r>
              <a:rPr lang="de-DE" sz="1400" dirty="0"/>
              <a:t>: </a:t>
            </a:r>
            <a:r>
              <a:rPr lang="de-DE" sz="1400" dirty="0">
                <a:hlinkClick r:id="rId9"/>
              </a:rPr>
              <a:t>http://</a:t>
            </a:r>
            <a:r>
              <a:rPr lang="de-DE" sz="1400" dirty="0" smtClean="0">
                <a:hlinkClick r:id="rId9"/>
              </a:rPr>
              <a:t>www.dcti.de/fileadmin/pdfs_dcti/DCTI_Studien/Studie_Klimafreundlich_Einkaufen_WEB.pdf</a:t>
            </a:r>
            <a:r>
              <a:rPr lang="de-DE" sz="1400" dirty="0" smtClean="0"/>
              <a:t> </a:t>
            </a:r>
            <a:endParaRPr lang="de-DE" sz="1400" dirty="0"/>
          </a:p>
          <a:p>
            <a:pPr defTabSz="913028">
              <a:defRPr/>
            </a:pPr>
            <a:r>
              <a:rPr lang="en-GB" sz="1400" dirty="0"/>
              <a:t>“</a:t>
            </a:r>
            <a:r>
              <a:rPr lang="en-GB" sz="1400" dirty="0" err="1"/>
              <a:t>Studie</a:t>
            </a:r>
            <a:r>
              <a:rPr lang="en-GB" sz="1400" dirty="0"/>
              <a:t>: Online-Handel </a:t>
            </a:r>
            <a:r>
              <a:rPr lang="en-GB" sz="1400" dirty="0" err="1"/>
              <a:t>klimafreundlicher</a:t>
            </a:r>
            <a:r>
              <a:rPr lang="en-GB" sz="1400" dirty="0"/>
              <a:t> </a:t>
            </a:r>
            <a:r>
              <a:rPr lang="en-GB" sz="1400" dirty="0" err="1"/>
              <a:t>als</a:t>
            </a:r>
            <a:r>
              <a:rPr lang="en-GB" sz="1400" dirty="0"/>
              <a:t> </a:t>
            </a:r>
            <a:r>
              <a:rPr lang="en-GB" sz="1400" dirty="0" err="1"/>
              <a:t>stationärer</a:t>
            </a:r>
            <a:r>
              <a:rPr lang="en-GB" sz="1400" dirty="0"/>
              <a:t> Handel”. Online: </a:t>
            </a:r>
            <a:r>
              <a:rPr lang="en-GB" sz="1400" dirty="0">
                <a:hlinkClick r:id="rId10"/>
              </a:rPr>
              <a:t>https://</a:t>
            </a:r>
            <a:r>
              <a:rPr lang="en-GB" sz="1400" dirty="0" smtClean="0">
                <a:hlinkClick r:id="rId10"/>
              </a:rPr>
              <a:t>www.onlinehaendler-news.de/handel/studien/19828-online-handel-klimafreundlich.html</a:t>
            </a:r>
            <a:r>
              <a:rPr lang="en-GB" sz="1400" dirty="0" smtClean="0"/>
              <a:t>  [</a:t>
            </a:r>
            <a:r>
              <a:rPr lang="en-GB" sz="1400" dirty="0"/>
              <a:t>04.08.2016]</a:t>
            </a:r>
          </a:p>
          <a:p>
            <a:pPr defTabSz="913028">
              <a:defRPr/>
            </a:pPr>
            <a:r>
              <a:rPr lang="de-DE" sz="1400" dirty="0"/>
              <a:t>„Ist Online-Shopping schlecht?“. Online: </a:t>
            </a:r>
            <a:r>
              <a:rPr lang="de-DE" sz="1400" dirty="0">
                <a:hlinkClick r:id="rId11"/>
              </a:rPr>
              <a:t>http://www.jetzt.de/lexikon/ist-online-shopping-schlecht-582714</a:t>
            </a:r>
            <a:r>
              <a:rPr lang="en-GB" sz="1400" dirty="0"/>
              <a:t> [04.08.2016]</a:t>
            </a:r>
          </a:p>
          <a:p>
            <a:pPr defTabSz="913028">
              <a:defRPr/>
            </a:pPr>
            <a:r>
              <a:rPr lang="en-US" sz="1400" dirty="0" err="1"/>
              <a:t>Holderied</a:t>
            </a:r>
            <a:r>
              <a:rPr lang="en-US" sz="1400" dirty="0"/>
              <a:t>, Cornelius: </a:t>
            </a:r>
            <a:r>
              <a:rPr lang="en-US" sz="1400" dirty="0" err="1"/>
              <a:t>Güterverkehr</a:t>
            </a:r>
            <a:r>
              <a:rPr lang="en-US" sz="1400" dirty="0"/>
              <a:t>, </a:t>
            </a:r>
            <a:r>
              <a:rPr lang="en-US" sz="1400" dirty="0" err="1"/>
              <a:t>Spedition</a:t>
            </a:r>
            <a:r>
              <a:rPr lang="en-US" sz="1400" dirty="0"/>
              <a:t> und </a:t>
            </a:r>
            <a:r>
              <a:rPr lang="en-US" sz="1400" dirty="0" err="1"/>
              <a:t>Logistik</a:t>
            </a:r>
            <a:r>
              <a:rPr lang="en-US" sz="1400" dirty="0"/>
              <a:t>. </a:t>
            </a:r>
            <a:r>
              <a:rPr lang="en-US" sz="1400" dirty="0" err="1"/>
              <a:t>Managementkonzepte</a:t>
            </a:r>
            <a:r>
              <a:rPr lang="en-US" sz="1400" dirty="0"/>
              <a:t> </a:t>
            </a:r>
            <a:r>
              <a:rPr lang="en-US" sz="1400" dirty="0" err="1"/>
              <a:t>für</a:t>
            </a:r>
            <a:r>
              <a:rPr lang="en-US" sz="1400" dirty="0"/>
              <a:t> </a:t>
            </a:r>
            <a:r>
              <a:rPr lang="en-US" sz="1400" dirty="0" err="1"/>
              <a:t>Güterverkehrsbetriebe</a:t>
            </a:r>
            <a:r>
              <a:rPr lang="en-US" sz="1400" dirty="0"/>
              <a:t>, </a:t>
            </a:r>
            <a:r>
              <a:rPr lang="en-US" sz="1400" dirty="0" err="1"/>
              <a:t>Speditionsunternehmen</a:t>
            </a:r>
            <a:r>
              <a:rPr lang="en-US" sz="1400" dirty="0"/>
              <a:t> und </a:t>
            </a:r>
            <a:r>
              <a:rPr lang="en-US" sz="1400" dirty="0" err="1"/>
              <a:t>logistische</a:t>
            </a:r>
            <a:r>
              <a:rPr lang="en-US" sz="1400" dirty="0"/>
              <a:t> </a:t>
            </a:r>
            <a:r>
              <a:rPr lang="en-US" sz="1400" dirty="0" err="1"/>
              <a:t>Dienstleister</a:t>
            </a:r>
            <a:r>
              <a:rPr lang="en-US" sz="1400" dirty="0"/>
              <a:t>, </a:t>
            </a:r>
            <a:r>
              <a:rPr lang="en-US" sz="1400" dirty="0" err="1"/>
              <a:t>München</a:t>
            </a:r>
            <a:r>
              <a:rPr lang="en-US" sz="1400" dirty="0"/>
              <a:t>, 2005 </a:t>
            </a:r>
            <a:endParaRPr lang="en-US" sz="1400" dirty="0" smtClean="0"/>
          </a:p>
          <a:p>
            <a:pPr defTabSz="913028">
              <a:defRPr/>
            </a:pPr>
            <a:r>
              <a:rPr lang="en-GB" sz="1400" dirty="0" smtClean="0"/>
              <a:t>Institute </a:t>
            </a:r>
            <a:r>
              <a:rPr lang="en-GB" sz="1400" dirty="0"/>
              <a:t>for Transport Studies, “Die </a:t>
            </a:r>
            <a:r>
              <a:rPr lang="en-GB" sz="1400" dirty="0" err="1"/>
              <a:t>Zukunft</a:t>
            </a:r>
            <a:r>
              <a:rPr lang="en-GB" sz="1400" dirty="0"/>
              <a:t> der </a:t>
            </a:r>
            <a:r>
              <a:rPr lang="en-GB" sz="1400" dirty="0" err="1"/>
              <a:t>Nachhaltigkeit</a:t>
            </a:r>
            <a:r>
              <a:rPr lang="en-GB" sz="1400" dirty="0"/>
              <a:t> in </a:t>
            </a:r>
            <a:r>
              <a:rPr lang="en-GB" sz="1400" dirty="0" err="1"/>
              <a:t>Güterverkehr</a:t>
            </a:r>
            <a:r>
              <a:rPr lang="en-GB" sz="1400" dirty="0"/>
              <a:t> und </a:t>
            </a:r>
            <a:r>
              <a:rPr lang="en-GB" sz="1400" dirty="0" err="1"/>
              <a:t>Logistik</a:t>
            </a:r>
            <a:r>
              <a:rPr lang="en-GB" sz="1400" dirty="0"/>
              <a:t>” (2010). </a:t>
            </a:r>
            <a:r>
              <a:rPr lang="en-GB" sz="1400" dirty="0" smtClean="0"/>
              <a:t>Online</a:t>
            </a:r>
            <a:r>
              <a:rPr lang="en-GB" sz="1400" dirty="0"/>
              <a:t>: </a:t>
            </a:r>
            <a:r>
              <a:rPr lang="en-GB" sz="1400" dirty="0">
                <a:hlinkClick r:id="rId12"/>
              </a:rPr>
              <a:t>http://</a:t>
            </a:r>
            <a:r>
              <a:rPr lang="en-GB" sz="1400" dirty="0" smtClean="0">
                <a:hlinkClick r:id="rId12"/>
              </a:rPr>
              <a:t>www.europarl.europa.eu/RegData/etudes/note/join/2010/431578/IPOL-TRAN_NT(2010)431578_DE.pdf</a:t>
            </a:r>
            <a:r>
              <a:rPr lang="en-GB" sz="1400" dirty="0" smtClean="0"/>
              <a:t> [05.08.2016]</a:t>
            </a:r>
          </a:p>
          <a:p>
            <a:pPr defTabSz="913028">
              <a:defRPr/>
            </a:pPr>
            <a:r>
              <a:rPr lang="en-GB" sz="1400" dirty="0"/>
              <a:t>European Commission, “EU energy, transport and GHG emissions  - Trends to 2050 Reference Scenario 2013” (2013), </a:t>
            </a:r>
            <a:r>
              <a:rPr lang="en-GB" sz="1400" dirty="0" smtClean="0"/>
              <a:t>Online</a:t>
            </a:r>
            <a:r>
              <a:rPr lang="en-GB" sz="1400" dirty="0"/>
              <a:t>: </a:t>
            </a:r>
            <a:r>
              <a:rPr lang="en-GB" sz="1400" dirty="0">
                <a:hlinkClick r:id="rId13"/>
              </a:rPr>
              <a:t>http://</a:t>
            </a:r>
            <a:r>
              <a:rPr lang="en-GB" sz="1400" dirty="0" smtClean="0">
                <a:hlinkClick r:id="rId13"/>
              </a:rPr>
              <a:t>ec.europa.eu/transport/media/publications/doc/trends-to-2050-update-2013.pdf</a:t>
            </a:r>
            <a:r>
              <a:rPr lang="en-GB" sz="1400" dirty="0" smtClean="0"/>
              <a:t>   09.08.2016</a:t>
            </a:r>
            <a:r>
              <a:rPr lang="en-GB" sz="1400" dirty="0"/>
              <a:t>]</a:t>
            </a:r>
          </a:p>
          <a:p>
            <a:pPr defTabSz="913028">
              <a:defRPr/>
            </a:pPr>
            <a:r>
              <a:rPr lang="en-GB" sz="1400" dirty="0" smtClean="0"/>
              <a:t>International </a:t>
            </a:r>
            <a:r>
              <a:rPr lang="en-GB" sz="1400" dirty="0"/>
              <a:t>Transport Forum/ OECD, “ITF Transport Outlook 2015”, (2015), </a:t>
            </a:r>
            <a:r>
              <a:rPr lang="en-GB" sz="1400" dirty="0" smtClean="0"/>
              <a:t>Online</a:t>
            </a:r>
            <a:r>
              <a:rPr lang="en-GB" sz="1400" dirty="0"/>
              <a:t>: </a:t>
            </a:r>
            <a:r>
              <a:rPr lang="en-GB" sz="1400" dirty="0">
                <a:hlinkClick r:id="rId14"/>
              </a:rPr>
              <a:t>http://</a:t>
            </a:r>
            <a:r>
              <a:rPr lang="en-GB" sz="1400" dirty="0" smtClean="0">
                <a:hlinkClick r:id="rId14"/>
              </a:rPr>
              <a:t>www.oecd-ilibrary.org/docserver/download/7414021e.pdf?expires=1457012730&amp;id=id&amp;accname=ocid56027859&amp;checksum=F3F96F396835D30F46A01AD6921DC83C</a:t>
            </a:r>
            <a:r>
              <a:rPr lang="en-GB" sz="1400" dirty="0" smtClean="0"/>
              <a:t>  </a:t>
            </a:r>
            <a:r>
              <a:rPr lang="en-GB" sz="1400" dirty="0"/>
              <a:t>[09.08.2016</a:t>
            </a:r>
            <a:r>
              <a:rPr lang="en-GB" sz="1400" dirty="0" smtClean="0"/>
              <a:t>]</a:t>
            </a:r>
          </a:p>
          <a:p>
            <a:pPr defTabSz="913028">
              <a:defRPr/>
            </a:pPr>
            <a:r>
              <a:rPr lang="de-DE" sz="1400" dirty="0" err="1">
                <a:solidFill>
                  <a:schemeClr val="tx1"/>
                </a:solidFill>
              </a:rPr>
              <a:t>Consent</a:t>
            </a:r>
            <a:r>
              <a:rPr lang="de-DE" sz="1400" dirty="0">
                <a:solidFill>
                  <a:schemeClr val="tx1"/>
                </a:solidFill>
              </a:rPr>
              <a:t> Markt- und Sozialforschung: Imageanalyse FRIENDS on </a:t>
            </a:r>
            <a:r>
              <a:rPr lang="de-DE" sz="1400" dirty="0" err="1">
                <a:solidFill>
                  <a:schemeClr val="tx1"/>
                </a:solidFill>
              </a:rPr>
              <a:t>the</a:t>
            </a:r>
            <a:r>
              <a:rPr lang="de-DE" sz="1400" dirty="0">
                <a:solidFill>
                  <a:schemeClr val="tx1"/>
                </a:solidFill>
              </a:rPr>
              <a:t> </a:t>
            </a:r>
            <a:r>
              <a:rPr lang="de-DE" sz="1400" dirty="0" err="1">
                <a:solidFill>
                  <a:schemeClr val="tx1"/>
                </a:solidFill>
              </a:rPr>
              <a:t>road</a:t>
            </a:r>
            <a:r>
              <a:rPr lang="de-DE" sz="1400" dirty="0">
                <a:solidFill>
                  <a:schemeClr val="tx1"/>
                </a:solidFill>
              </a:rPr>
              <a:t> (2014</a:t>
            </a:r>
            <a:r>
              <a:rPr lang="de-DE" sz="1400" dirty="0" smtClean="0">
                <a:solidFill>
                  <a:schemeClr val="tx1"/>
                </a:solidFill>
              </a:rPr>
              <a:t>), Online</a:t>
            </a:r>
            <a:r>
              <a:rPr lang="de-DE" sz="1400" dirty="0">
                <a:solidFill>
                  <a:schemeClr val="tx1"/>
                </a:solidFill>
              </a:rPr>
              <a:t>: </a:t>
            </a:r>
            <a:r>
              <a:rPr lang="de-DE" sz="1400" u="sng" dirty="0">
                <a:solidFill>
                  <a:schemeClr val="tx1"/>
                </a:solidFill>
                <a:hlinkClick r:id="rId15"/>
              </a:rPr>
              <a:t>https://www.wko.at/Content.Node/iv/presse/wkoe_presse/presseaussendungen/Studie__FriendsOnTheRoad_Transpoteure_pwk_116_022014.pdf</a:t>
            </a:r>
            <a:r>
              <a:rPr lang="de-DE" sz="1400" dirty="0">
                <a:solidFill>
                  <a:schemeClr val="tx1"/>
                </a:solidFill>
              </a:rPr>
              <a:t> [</a:t>
            </a:r>
            <a:r>
              <a:rPr lang="de-DE" sz="1400" dirty="0" smtClean="0">
                <a:solidFill>
                  <a:schemeClr val="tx1"/>
                </a:solidFill>
              </a:rPr>
              <a:t>09.08.2016]</a:t>
            </a:r>
            <a:endParaRPr lang="en-GB" sz="1400" dirty="0"/>
          </a:p>
          <a:p>
            <a:pPr defTabSz="913028">
              <a:defRPr/>
            </a:pPr>
            <a:r>
              <a:rPr lang="de-DE" sz="1400" dirty="0" err="1" smtClean="0">
                <a:solidFill>
                  <a:schemeClr val="tx1"/>
                </a:solidFill>
              </a:rPr>
              <a:t>Wutke</a:t>
            </a:r>
            <a:r>
              <a:rPr lang="de-DE" sz="1400" dirty="0">
                <a:solidFill>
                  <a:schemeClr val="tx1"/>
                </a:solidFill>
              </a:rPr>
              <a:t>, Sebastian, „Nachhaltigkeit in der Logistik - Relevanz und Entwicklungen in der Praxis“ (2013), </a:t>
            </a:r>
            <a:r>
              <a:rPr lang="de-DE" sz="1400" dirty="0" smtClean="0">
                <a:solidFill>
                  <a:schemeClr val="tx1"/>
                </a:solidFill>
              </a:rPr>
              <a:t>Online </a:t>
            </a:r>
            <a:r>
              <a:rPr lang="de-DE" sz="1400" dirty="0">
                <a:solidFill>
                  <a:schemeClr val="tx1"/>
                </a:solidFill>
              </a:rPr>
              <a:t>: </a:t>
            </a:r>
            <a:r>
              <a:rPr lang="de-DE" sz="1400" u="sng" dirty="0">
                <a:solidFill>
                  <a:schemeClr val="tx1"/>
                </a:solidFill>
                <a:hlinkClick r:id="rId16"/>
              </a:rPr>
              <a:t>http://www.logistik.din.de/</a:t>
            </a:r>
            <a:r>
              <a:rPr lang="de-DE" sz="1400" u="sng" dirty="0" err="1">
                <a:solidFill>
                  <a:schemeClr val="tx1"/>
                </a:solidFill>
                <a:hlinkClick r:id="rId16"/>
              </a:rPr>
              <a:t>sixcms_upload</a:t>
            </a:r>
            <a:r>
              <a:rPr lang="de-DE" sz="1400" u="sng" dirty="0">
                <a:solidFill>
                  <a:schemeClr val="tx1"/>
                </a:solidFill>
                <a:hlinkClick r:id="rId16"/>
              </a:rPr>
              <a:t>/</a:t>
            </a:r>
            <a:r>
              <a:rPr lang="de-DE" sz="1400" u="sng" dirty="0" err="1">
                <a:solidFill>
                  <a:schemeClr val="tx1"/>
                </a:solidFill>
                <a:hlinkClick r:id="rId16"/>
              </a:rPr>
              <a:t>media</a:t>
            </a:r>
            <a:r>
              <a:rPr lang="de-DE" sz="1400" u="sng" dirty="0">
                <a:solidFill>
                  <a:schemeClr val="tx1"/>
                </a:solidFill>
                <a:hlinkClick r:id="rId16"/>
              </a:rPr>
              <a:t>/3820/Präsentation_Wutke.pdf</a:t>
            </a:r>
            <a:r>
              <a:rPr lang="de-DE" sz="1400" dirty="0">
                <a:solidFill>
                  <a:schemeClr val="tx1"/>
                </a:solidFill>
              </a:rPr>
              <a:t> [05.08.2015]</a:t>
            </a:r>
            <a:endParaRPr lang="de-DE" sz="1100" dirty="0"/>
          </a:p>
          <a:p>
            <a:pPr defTabSz="913028">
              <a:defRPr/>
            </a:pPr>
            <a:r>
              <a:rPr lang="de-DE" sz="1400" dirty="0"/>
              <a:t>Ritter, Helmut; „</a:t>
            </a:r>
            <a:r>
              <a:rPr lang="de-DE" sz="1400" dirty="0" err="1"/>
              <a:t>Multichannel</a:t>
            </a:r>
            <a:r>
              <a:rPr lang="de-DE" sz="1400" dirty="0"/>
              <a:t>: Digitale (R)Evolution im Handel - Qualitative Studie im Auftrag von Handelsverband und Google Austria GmbH“,(2013), </a:t>
            </a:r>
            <a:r>
              <a:rPr lang="de-DE" sz="1400" dirty="0" smtClean="0"/>
              <a:t>Online</a:t>
            </a:r>
            <a:r>
              <a:rPr lang="de-DE" sz="1400" dirty="0"/>
              <a:t>: </a:t>
            </a:r>
            <a:r>
              <a:rPr lang="de-DE" sz="1400" dirty="0">
                <a:hlinkClick r:id="rId17"/>
              </a:rPr>
              <a:t>https://</a:t>
            </a:r>
            <a:r>
              <a:rPr lang="de-DE" sz="1400" dirty="0" smtClean="0">
                <a:hlinkClick r:id="rId17"/>
              </a:rPr>
              <a:t>www.handelsverband.at/fileadmin/content/pdf/Studie_Multichannel_2013.pdf</a:t>
            </a:r>
            <a:r>
              <a:rPr lang="de-DE" sz="1400" dirty="0"/>
              <a:t> </a:t>
            </a:r>
            <a:r>
              <a:rPr lang="de-DE" sz="1400" dirty="0" smtClean="0"/>
              <a:t>[10.08.2016]</a:t>
            </a:r>
          </a:p>
          <a:p>
            <a:pPr defTabSz="913028">
              <a:defRPr/>
            </a:pPr>
            <a:r>
              <a:rPr lang="de-DE" sz="1400" dirty="0"/>
              <a:t>„Warum Anprobieren besser ist als Onlineshopping“. Online: </a:t>
            </a:r>
            <a:r>
              <a:rPr lang="de-DE" sz="1400" u="sng" dirty="0">
                <a:solidFill>
                  <a:schemeClr val="tx1"/>
                </a:solidFill>
                <a:hlinkClick r:id="rId18"/>
              </a:rPr>
              <a:t>http://www.tagesspiegel.de/wirtschaft/umweltbelastung-durch-zalando-und-co-warum-anprobieren-besser-ist-als-onlineshopping/9486812.html</a:t>
            </a:r>
            <a:r>
              <a:rPr lang="en-GB" sz="1400" dirty="0">
                <a:solidFill>
                  <a:schemeClr val="tx1"/>
                </a:solidFill>
              </a:rPr>
              <a:t> [10.08.2016]</a:t>
            </a:r>
          </a:p>
          <a:p>
            <a:pPr defTabSz="913028">
              <a:defRPr/>
            </a:pPr>
            <a:r>
              <a:rPr lang="de-DE" sz="1400" dirty="0"/>
              <a:t>Website: </a:t>
            </a:r>
            <a:r>
              <a:rPr lang="de-DE" sz="1400" dirty="0">
                <a:hlinkClick r:id="rId19"/>
              </a:rPr>
              <a:t>http://www.nachhaltig-einkaufen.de</a:t>
            </a:r>
            <a:r>
              <a:rPr lang="de-DE" sz="1400" dirty="0" smtClean="0">
                <a:hlinkClick r:id="rId19"/>
              </a:rPr>
              <a:t>/</a:t>
            </a:r>
            <a:r>
              <a:rPr lang="de-DE" sz="1400" dirty="0" smtClean="0"/>
              <a:t> </a:t>
            </a:r>
            <a:r>
              <a:rPr lang="en-GB" sz="1400" dirty="0">
                <a:solidFill>
                  <a:schemeClr val="tx1"/>
                </a:solidFill>
              </a:rPr>
              <a:t>[10.08.2016</a:t>
            </a:r>
            <a:r>
              <a:rPr lang="en-GB" sz="1400" dirty="0" smtClean="0">
                <a:solidFill>
                  <a:schemeClr val="tx1"/>
                </a:solidFill>
              </a:rPr>
              <a:t>]</a:t>
            </a:r>
          </a:p>
          <a:p>
            <a:r>
              <a:rPr lang="de-DE" sz="1050" dirty="0"/>
              <a:t>URL: http://wirtschaftslexikon.gabler.de/Definition/e-commerce.html </a:t>
            </a:r>
            <a:r>
              <a:rPr lang="de-DE" sz="1050" dirty="0" smtClean="0"/>
              <a:t> [</a:t>
            </a:r>
            <a:r>
              <a:rPr lang="de-DE" sz="1050" dirty="0"/>
              <a:t>11.08.2016 ]</a:t>
            </a:r>
          </a:p>
          <a:p>
            <a:r>
              <a:rPr lang="de-DE" sz="1050" dirty="0" smtClean="0"/>
              <a:t>URL</a:t>
            </a:r>
            <a:r>
              <a:rPr lang="de-DE" sz="1050" dirty="0"/>
              <a:t>: http://wirtschaftslexikon.gabler.de/Definition/stationaerer-handel.html [11.08.2016]</a:t>
            </a:r>
          </a:p>
          <a:p>
            <a:pPr defTabSz="913028">
              <a:defRPr/>
            </a:pPr>
            <a:endParaRPr lang="en-GB" sz="1400" dirty="0">
              <a:solidFill>
                <a:schemeClr val="tx1"/>
              </a:solidFill>
            </a:endParaRPr>
          </a:p>
          <a:p>
            <a:pPr defTabSz="913028">
              <a:defRPr/>
            </a:pPr>
            <a:endParaRPr lang="en-GB" sz="1400" dirty="0"/>
          </a:p>
          <a:p>
            <a:pPr defTabSz="913028">
              <a:defRPr/>
            </a:pPr>
            <a:endParaRPr lang="en-GB" sz="1400" dirty="0" smtClean="0"/>
          </a:p>
          <a:p>
            <a:pPr defTabSz="904234">
              <a:spcBef>
                <a:spcPts val="0"/>
              </a:spcBef>
              <a:buSzTx/>
              <a:defRPr/>
            </a:pPr>
            <a:endParaRPr lang="de-DE" sz="1200" dirty="0"/>
          </a:p>
          <a:p>
            <a:pPr defTabSz="904234">
              <a:spcBef>
                <a:spcPts val="0"/>
              </a:spcBef>
              <a:buSzTx/>
              <a:defRPr/>
            </a:pPr>
            <a:endParaRPr lang="de-DE" sz="1600" dirty="0" smtClean="0"/>
          </a:p>
          <a:p>
            <a:endParaRPr lang="de-AT" sz="1600" dirty="0" smtClean="0"/>
          </a:p>
          <a:p>
            <a:endParaRPr lang="de-AT" sz="1600" dirty="0" smtClean="0"/>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37</a:t>
            </a:fld>
            <a:endParaRPr lang="de-AT" dirty="0">
              <a:solidFill>
                <a:prstClr val="white"/>
              </a:solidFill>
            </a:endParaRPr>
          </a:p>
        </p:txBody>
      </p:sp>
      <p:sp>
        <p:nvSpPr>
          <p:cNvPr id="6" name="Date Placeholder 3"/>
          <p:cNvSpPr>
            <a:spLocks noGrp="1"/>
          </p:cNvSpPr>
          <p:nvPr>
            <p:ph type="dt" sz="half" idx="10"/>
          </p:nvPr>
        </p:nvSpPr>
        <p:spPr>
          <a:xfrm>
            <a:off x="433536" y="6597352"/>
            <a:ext cx="2895600" cy="329184"/>
          </a:xfrm>
        </p:spPr>
        <p:txBody>
          <a:bodyPr/>
          <a:lstStyle/>
          <a:p>
            <a:fld id="{6B171AD8-BD5F-4503-8C65-79BF784426C3}" type="datetime7">
              <a:rPr lang="de-DE" smtClean="0">
                <a:solidFill>
                  <a:prstClr val="white"/>
                </a:solidFill>
              </a:rPr>
              <a:t>Aug-19</a:t>
            </a:fld>
            <a:endParaRPr lang="de-AT" dirty="0">
              <a:solidFill>
                <a:prstClr val="white"/>
              </a:solidFill>
            </a:endParaRPr>
          </a:p>
        </p:txBody>
      </p:sp>
    </p:spTree>
    <p:extLst>
      <p:ext uri="{BB962C8B-B14F-4D97-AF65-F5344CB8AC3E}">
        <p14:creationId xmlns:p14="http://schemas.microsoft.com/office/powerpoint/2010/main" val="30056977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Users\p41662\AppData\Local\Microsoft\Windows\Temporary Internet Files\Content.Outlook\VDWGJMU4\RZ-Logo-Logistikum-hoch-cmyk-2000x2000px.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4368" y="5589241"/>
            <a:ext cx="1259633" cy="1032668"/>
          </a:xfrm>
          <a:prstGeom prst="rect">
            <a:avLst/>
          </a:prstGeom>
          <a:noFill/>
          <a:extLst/>
        </p:spPr>
      </p:pic>
      <p:sp>
        <p:nvSpPr>
          <p:cNvPr id="2" name="Title 1"/>
          <p:cNvSpPr>
            <a:spLocks noGrp="1"/>
          </p:cNvSpPr>
          <p:nvPr>
            <p:ph type="title"/>
          </p:nvPr>
        </p:nvSpPr>
        <p:spPr/>
        <p:txBody>
          <a:bodyPr/>
          <a:lstStyle/>
          <a:p>
            <a:r>
              <a:rPr lang="de-AT" b="1" dirty="0" smtClean="0">
                <a:solidFill>
                  <a:schemeClr val="tx1">
                    <a:lumMod val="75000"/>
                    <a:lumOff val="25000"/>
                  </a:schemeClr>
                </a:solidFill>
              </a:rPr>
              <a:t>Additional Information</a:t>
            </a:r>
            <a:endParaRPr lang="de-AT" b="1" dirty="0">
              <a:solidFill>
                <a:schemeClr val="tx1">
                  <a:lumMod val="75000"/>
                  <a:lumOff val="25000"/>
                </a:schemeClr>
              </a:solidFill>
            </a:endParaRPr>
          </a:p>
        </p:txBody>
      </p:sp>
      <p:sp>
        <p:nvSpPr>
          <p:cNvPr id="3" name="Content Placeholder 2"/>
          <p:cNvSpPr>
            <a:spLocks noGrp="1"/>
          </p:cNvSpPr>
          <p:nvPr>
            <p:ph idx="1"/>
          </p:nvPr>
        </p:nvSpPr>
        <p:spPr/>
        <p:txBody>
          <a:bodyPr>
            <a:normAutofit fontScale="92500" lnSpcReduction="10000"/>
          </a:bodyPr>
          <a:lstStyle/>
          <a:p>
            <a:pPr marL="0" indent="0">
              <a:buNone/>
            </a:pPr>
            <a:r>
              <a:rPr lang="de-AT" sz="2000" b="1" dirty="0" err="1" smtClean="0"/>
              <a:t>We</a:t>
            </a:r>
            <a:r>
              <a:rPr lang="de-AT" sz="2000" b="1" dirty="0" smtClean="0"/>
              <a:t> </a:t>
            </a:r>
            <a:r>
              <a:rPr lang="de-AT" sz="2000" b="1" dirty="0" err="1" smtClean="0"/>
              <a:t>hope</a:t>
            </a:r>
            <a:r>
              <a:rPr lang="de-AT" sz="2000" b="1" dirty="0" smtClean="0"/>
              <a:t> </a:t>
            </a:r>
            <a:r>
              <a:rPr lang="de-AT" sz="2000" b="1" dirty="0" err="1" smtClean="0"/>
              <a:t>our</a:t>
            </a:r>
            <a:r>
              <a:rPr lang="de-AT" sz="2000" b="1" dirty="0" smtClean="0"/>
              <a:t> </a:t>
            </a:r>
            <a:r>
              <a:rPr lang="de-AT" sz="2000" b="1" dirty="0" err="1" smtClean="0"/>
              <a:t>slide</a:t>
            </a:r>
            <a:r>
              <a:rPr lang="de-AT" sz="2000" b="1" dirty="0" smtClean="0"/>
              <a:t> </a:t>
            </a:r>
            <a:r>
              <a:rPr lang="de-AT" sz="2000" b="1" dirty="0" err="1" smtClean="0"/>
              <a:t>set</a:t>
            </a:r>
            <a:r>
              <a:rPr lang="de-AT" sz="2000" b="1" dirty="0" smtClean="0"/>
              <a:t> </a:t>
            </a:r>
            <a:r>
              <a:rPr lang="de-AT" sz="2000" b="1" dirty="0" err="1" smtClean="0"/>
              <a:t>meets</a:t>
            </a:r>
            <a:r>
              <a:rPr lang="de-AT" sz="2000" b="1" dirty="0" smtClean="0"/>
              <a:t> </a:t>
            </a:r>
            <a:r>
              <a:rPr lang="de-AT" sz="2000" b="1" dirty="0" err="1" smtClean="0"/>
              <a:t>your</a:t>
            </a:r>
            <a:r>
              <a:rPr lang="de-AT" sz="2000" b="1" dirty="0" smtClean="0"/>
              <a:t> </a:t>
            </a:r>
            <a:r>
              <a:rPr lang="de-AT" sz="2000" b="1" dirty="0" err="1" smtClean="0"/>
              <a:t>requirements</a:t>
            </a:r>
            <a:r>
              <a:rPr lang="de-AT" sz="2000" b="1" dirty="0" smtClean="0"/>
              <a:t>!</a:t>
            </a:r>
          </a:p>
          <a:p>
            <a:pPr marL="0" indent="0">
              <a:buNone/>
            </a:pPr>
            <a:endParaRPr lang="de-AT" sz="2000" b="1" dirty="0" smtClean="0"/>
          </a:p>
          <a:p>
            <a:pPr marL="0" indent="0">
              <a:buNone/>
            </a:pPr>
            <a:r>
              <a:rPr lang="de-AT" sz="2000" b="1" dirty="0"/>
              <a:t> </a:t>
            </a:r>
            <a:r>
              <a:rPr lang="de-AT" sz="2000" b="1" dirty="0" smtClean="0"/>
              <a:t>        - </a:t>
            </a:r>
            <a:r>
              <a:rPr lang="de-AT" sz="2000" b="1" dirty="0" err="1" smtClean="0"/>
              <a:t>Your</a:t>
            </a:r>
            <a:r>
              <a:rPr lang="de-AT" sz="2000" b="1" dirty="0" smtClean="0"/>
              <a:t> </a:t>
            </a:r>
            <a:r>
              <a:rPr lang="de-AT" sz="2000" b="1" dirty="0" err="1" smtClean="0"/>
              <a:t>are</a:t>
            </a:r>
            <a:r>
              <a:rPr lang="de-AT" sz="2000" b="1" dirty="0" smtClean="0"/>
              <a:t> </a:t>
            </a:r>
            <a:r>
              <a:rPr lang="de-AT" sz="2000" b="1" dirty="0" err="1" smtClean="0"/>
              <a:t>welcome</a:t>
            </a:r>
            <a:r>
              <a:rPr lang="de-AT" sz="2000" b="1" dirty="0" smtClean="0"/>
              <a:t> </a:t>
            </a:r>
            <a:r>
              <a:rPr lang="de-AT" sz="2000" b="1" dirty="0" err="1" smtClean="0"/>
              <a:t>to</a:t>
            </a:r>
            <a:r>
              <a:rPr lang="de-AT" sz="2000" b="1" dirty="0" smtClean="0"/>
              <a:t> </a:t>
            </a:r>
            <a:r>
              <a:rPr lang="de-AT" sz="2000" b="1" dirty="0" err="1" smtClean="0"/>
              <a:t>adapt</a:t>
            </a:r>
            <a:r>
              <a:rPr lang="de-AT" sz="2000" b="1" dirty="0" smtClean="0"/>
              <a:t> </a:t>
            </a:r>
            <a:r>
              <a:rPr lang="de-AT" sz="2000" b="1" dirty="0" err="1" smtClean="0"/>
              <a:t>the</a:t>
            </a:r>
            <a:r>
              <a:rPr lang="de-AT" sz="2000" b="1" dirty="0" smtClean="0"/>
              <a:t> </a:t>
            </a:r>
            <a:r>
              <a:rPr lang="de-AT" sz="2000" b="1" dirty="0" err="1" smtClean="0"/>
              <a:t>slide</a:t>
            </a:r>
            <a:r>
              <a:rPr lang="de-AT" sz="2000" b="1" dirty="0" smtClean="0"/>
              <a:t> </a:t>
            </a:r>
            <a:r>
              <a:rPr lang="de-AT" sz="2000" b="1" dirty="0" err="1" smtClean="0"/>
              <a:t>set</a:t>
            </a:r>
            <a:r>
              <a:rPr lang="de-AT" sz="2000" b="1" dirty="0" smtClean="0"/>
              <a:t> </a:t>
            </a:r>
            <a:r>
              <a:rPr lang="de-AT" sz="2000" b="1" dirty="0" err="1" smtClean="0"/>
              <a:t>according</a:t>
            </a:r>
            <a:r>
              <a:rPr lang="de-AT" sz="2000" b="1" dirty="0" smtClean="0"/>
              <a:t> </a:t>
            </a:r>
            <a:r>
              <a:rPr lang="de-AT" sz="2000" b="1" dirty="0" err="1" smtClean="0"/>
              <a:t>to</a:t>
            </a:r>
            <a:r>
              <a:rPr lang="de-AT" sz="2000" b="1" dirty="0" smtClean="0"/>
              <a:t> </a:t>
            </a:r>
            <a:r>
              <a:rPr lang="de-AT" sz="2000" b="1" dirty="0" err="1" smtClean="0"/>
              <a:t>your</a:t>
            </a:r>
            <a:r>
              <a:rPr lang="de-AT" sz="2000" b="1" dirty="0" smtClean="0"/>
              <a:t> </a:t>
            </a:r>
            <a:r>
              <a:rPr lang="de-AT" sz="2000" b="1" dirty="0" err="1" smtClean="0"/>
              <a:t>wishes</a:t>
            </a:r>
            <a:r>
              <a:rPr lang="de-AT" sz="2000" b="1" dirty="0" smtClean="0"/>
              <a:t> </a:t>
            </a:r>
            <a:r>
              <a:rPr lang="de-AT" sz="2000" b="1" dirty="0" err="1" smtClean="0"/>
              <a:t>and</a:t>
            </a:r>
            <a:r>
              <a:rPr lang="de-AT" sz="2000" b="1" dirty="0" smtClean="0"/>
              <a:t> </a:t>
            </a:r>
            <a:r>
              <a:rPr lang="de-AT" sz="2000" b="1" dirty="0" err="1" smtClean="0"/>
              <a:t>requirements</a:t>
            </a:r>
            <a:r>
              <a:rPr lang="de-AT" sz="2000" b="1" dirty="0" smtClean="0"/>
              <a:t> </a:t>
            </a:r>
            <a:r>
              <a:rPr lang="de-AT" sz="2000" b="1" dirty="0" err="1" smtClean="0"/>
              <a:t>and</a:t>
            </a:r>
            <a:r>
              <a:rPr lang="de-AT" sz="2000" b="1" dirty="0" smtClean="0"/>
              <a:t> </a:t>
            </a:r>
            <a:r>
              <a:rPr lang="de-AT" sz="2000" b="1" dirty="0" err="1" smtClean="0"/>
              <a:t>use</a:t>
            </a:r>
            <a:r>
              <a:rPr lang="de-AT" sz="2000" b="1" dirty="0" smtClean="0"/>
              <a:t> </a:t>
            </a:r>
            <a:r>
              <a:rPr lang="de-AT" sz="2000" b="1" dirty="0" err="1" smtClean="0"/>
              <a:t>it</a:t>
            </a:r>
            <a:r>
              <a:rPr lang="de-AT" sz="2000" b="1" dirty="0" smtClean="0"/>
              <a:t> </a:t>
            </a:r>
            <a:r>
              <a:rPr lang="de-AT" sz="2000" b="1" dirty="0" err="1" smtClean="0"/>
              <a:t>for</a:t>
            </a:r>
            <a:r>
              <a:rPr lang="de-AT" sz="2000" b="1" dirty="0" smtClean="0"/>
              <a:t> </a:t>
            </a:r>
            <a:r>
              <a:rPr lang="de-AT" sz="2000" b="1" dirty="0" err="1" smtClean="0"/>
              <a:t>your</a:t>
            </a:r>
            <a:r>
              <a:rPr lang="de-AT" sz="2000" b="1" dirty="0" smtClean="0"/>
              <a:t> </a:t>
            </a:r>
            <a:r>
              <a:rPr lang="de-AT" sz="2000" b="1" dirty="0" err="1" smtClean="0"/>
              <a:t>lessons</a:t>
            </a:r>
            <a:r>
              <a:rPr lang="de-AT" sz="2000" b="1" dirty="0" smtClean="0"/>
              <a:t>/</a:t>
            </a:r>
            <a:r>
              <a:rPr lang="de-AT" sz="2000" b="1" dirty="0" err="1" smtClean="0"/>
              <a:t>lectures</a:t>
            </a:r>
            <a:r>
              <a:rPr lang="de-AT" sz="2000" b="1" dirty="0" smtClean="0"/>
              <a:t>.</a:t>
            </a:r>
          </a:p>
          <a:p>
            <a:pPr marL="0" indent="0">
              <a:buNone/>
            </a:pPr>
            <a:endParaRPr lang="de-AT" sz="2000" b="1" dirty="0"/>
          </a:p>
          <a:p>
            <a:pPr marL="0" indent="0">
              <a:buNone/>
            </a:pPr>
            <a:r>
              <a:rPr lang="de-AT" sz="2000" b="1" dirty="0" err="1" smtClean="0"/>
              <a:t>For</a:t>
            </a:r>
            <a:r>
              <a:rPr lang="de-AT" sz="2000" b="1" dirty="0" smtClean="0"/>
              <a:t> </a:t>
            </a:r>
            <a:r>
              <a:rPr lang="de-AT" sz="2000" b="1" dirty="0" err="1" smtClean="0"/>
              <a:t>questions</a:t>
            </a:r>
            <a:r>
              <a:rPr lang="de-AT" sz="2000" b="1" dirty="0" smtClean="0"/>
              <a:t> </a:t>
            </a:r>
            <a:r>
              <a:rPr lang="de-AT" sz="2000" b="1" dirty="0" err="1" smtClean="0"/>
              <a:t>and</a:t>
            </a:r>
            <a:r>
              <a:rPr lang="de-AT" sz="2000" b="1" dirty="0" smtClean="0"/>
              <a:t> </a:t>
            </a:r>
            <a:r>
              <a:rPr lang="de-AT" sz="2000" b="1" dirty="0" err="1" smtClean="0"/>
              <a:t>feedback</a:t>
            </a:r>
            <a:r>
              <a:rPr lang="de-AT" sz="2000" b="1" dirty="0" smtClean="0"/>
              <a:t> </a:t>
            </a:r>
            <a:r>
              <a:rPr lang="de-AT" sz="2000" b="1" dirty="0" err="1" smtClean="0"/>
              <a:t>please</a:t>
            </a:r>
            <a:r>
              <a:rPr lang="de-AT" sz="2000" b="1" dirty="0" smtClean="0"/>
              <a:t> </a:t>
            </a:r>
            <a:r>
              <a:rPr lang="de-AT" sz="2000" b="1" dirty="0" err="1" smtClean="0"/>
              <a:t>contact</a:t>
            </a:r>
            <a:r>
              <a:rPr lang="de-AT" sz="2000" b="1" dirty="0" smtClean="0"/>
              <a:t> </a:t>
            </a:r>
            <a:r>
              <a:rPr lang="de-AT" sz="2000" b="1" dirty="0" err="1" smtClean="0"/>
              <a:t>our</a:t>
            </a:r>
            <a:r>
              <a:rPr lang="de-AT" sz="2000" b="1" dirty="0" smtClean="0"/>
              <a:t> </a:t>
            </a:r>
            <a:r>
              <a:rPr lang="de-AT" sz="2000" b="1" dirty="0" err="1" smtClean="0"/>
              <a:t>research</a:t>
            </a:r>
            <a:r>
              <a:rPr lang="de-AT" sz="2000" b="1" dirty="0" smtClean="0"/>
              <a:t> </a:t>
            </a:r>
            <a:r>
              <a:rPr lang="de-AT" sz="2000" b="1" dirty="0" err="1" smtClean="0"/>
              <a:t>team</a:t>
            </a:r>
            <a:r>
              <a:rPr lang="de-AT" sz="2000" b="1" dirty="0" smtClean="0"/>
              <a:t>.</a:t>
            </a:r>
          </a:p>
          <a:p>
            <a:pPr marL="0" indent="0">
              <a:buNone/>
            </a:pPr>
            <a:r>
              <a:rPr lang="de-AT" sz="2000" b="1" dirty="0" smtClean="0"/>
              <a:t>alexandra.haller@fh-steyr.at </a:t>
            </a:r>
            <a:r>
              <a:rPr lang="de-AT" sz="2000" b="1" dirty="0" err="1" smtClean="0"/>
              <a:t>or</a:t>
            </a:r>
            <a:r>
              <a:rPr lang="de-AT" sz="2000" b="1" dirty="0" smtClean="0"/>
              <a:t> lisa-maria.putz@fh-steyr.at </a:t>
            </a:r>
            <a:r>
              <a:rPr lang="de-AT" sz="2000" b="1" dirty="0" err="1" smtClean="0"/>
              <a:t>are</a:t>
            </a:r>
            <a:r>
              <a:rPr lang="de-AT" sz="2000" b="1" dirty="0" smtClean="0"/>
              <a:t> at </a:t>
            </a:r>
            <a:r>
              <a:rPr lang="de-AT" sz="2000" b="1" dirty="0" err="1" smtClean="0"/>
              <a:t>your</a:t>
            </a:r>
            <a:r>
              <a:rPr lang="de-AT" sz="2000" b="1" dirty="0" smtClean="0"/>
              <a:t> </a:t>
            </a:r>
            <a:r>
              <a:rPr lang="de-AT" sz="2000" b="1" dirty="0" err="1" smtClean="0"/>
              <a:t>disposal</a:t>
            </a:r>
            <a:r>
              <a:rPr lang="de-AT" sz="2000" b="1" dirty="0" smtClean="0"/>
              <a:t>.</a:t>
            </a:r>
          </a:p>
          <a:p>
            <a:pPr marL="0" indent="0">
              <a:buNone/>
            </a:pPr>
            <a:endParaRPr lang="de-AT" sz="2000" b="1" dirty="0" smtClean="0"/>
          </a:p>
          <a:p>
            <a:pPr marL="0" indent="0">
              <a:buNone/>
            </a:pPr>
            <a:r>
              <a:rPr lang="de-AT" sz="2000" b="1" dirty="0" err="1" smtClean="0"/>
              <a:t>You</a:t>
            </a:r>
            <a:r>
              <a:rPr lang="de-AT" sz="2000" b="1" dirty="0" smtClean="0"/>
              <a:t> can find further slide sets here:</a:t>
            </a:r>
            <a:endParaRPr lang="de-AT" sz="400" b="1" dirty="0"/>
          </a:p>
          <a:p>
            <a:pPr marL="0" indent="0">
              <a:buNone/>
            </a:pPr>
            <a:r>
              <a:rPr lang="de-AT" sz="2000" dirty="0"/>
              <a:t>http://www.reecotrans.at/en/teaching-materials/bundles</a:t>
            </a:r>
            <a:r>
              <a:rPr lang="de-AT" sz="2000" dirty="0" smtClean="0"/>
              <a:t>/ </a:t>
            </a:r>
            <a:endParaRPr lang="de-AT" sz="2000" dirty="0"/>
          </a:p>
          <a:p>
            <a:pPr marL="0" indent="0">
              <a:buNone/>
            </a:pPr>
            <a:endParaRPr lang="de-AT" sz="2000" dirty="0" smtClean="0"/>
          </a:p>
          <a:p>
            <a:pPr marL="0" indent="0">
              <a:buNone/>
            </a:pPr>
            <a:r>
              <a:rPr lang="de-AT" sz="2000" b="1" dirty="0" err="1" smtClean="0"/>
              <a:t>If</a:t>
            </a:r>
            <a:r>
              <a:rPr lang="de-AT" sz="2000" b="1" dirty="0" smtClean="0"/>
              <a:t> </a:t>
            </a:r>
            <a:r>
              <a:rPr lang="de-AT" sz="2000" b="1" dirty="0" err="1" smtClean="0"/>
              <a:t>you</a:t>
            </a:r>
            <a:r>
              <a:rPr lang="de-AT" sz="2000" b="1" dirty="0" smtClean="0"/>
              <a:t> </a:t>
            </a:r>
            <a:r>
              <a:rPr lang="de-AT" sz="2000" b="1" dirty="0" err="1" smtClean="0"/>
              <a:t>are</a:t>
            </a:r>
            <a:r>
              <a:rPr lang="de-AT" sz="2000" b="1" dirty="0" smtClean="0"/>
              <a:t> </a:t>
            </a:r>
            <a:r>
              <a:rPr lang="de-AT" sz="2000" b="1" dirty="0" err="1" smtClean="0"/>
              <a:t>interested</a:t>
            </a:r>
            <a:r>
              <a:rPr lang="de-AT" sz="2000" b="1" dirty="0" smtClean="0"/>
              <a:t> in </a:t>
            </a:r>
            <a:r>
              <a:rPr lang="de-AT" sz="2000" b="1" dirty="0" err="1" smtClean="0"/>
              <a:t>our</a:t>
            </a:r>
            <a:r>
              <a:rPr lang="de-AT" sz="2000" b="1" dirty="0" smtClean="0"/>
              <a:t> Transport School Lab </a:t>
            </a:r>
            <a:r>
              <a:rPr lang="de-AT" sz="2000" b="1" dirty="0" err="1" smtClean="0"/>
              <a:t>or</a:t>
            </a:r>
            <a:r>
              <a:rPr lang="de-AT" sz="2000" b="1" dirty="0" smtClean="0"/>
              <a:t> a </a:t>
            </a:r>
            <a:r>
              <a:rPr lang="de-AT" sz="2000" b="1" dirty="0" err="1" smtClean="0"/>
              <a:t>guest</a:t>
            </a:r>
            <a:r>
              <a:rPr lang="de-AT" sz="2000" b="1" dirty="0" smtClean="0"/>
              <a:t> </a:t>
            </a:r>
            <a:r>
              <a:rPr lang="de-AT" sz="2000" b="1" dirty="0" err="1" smtClean="0"/>
              <a:t>lecture</a:t>
            </a:r>
            <a:r>
              <a:rPr lang="de-AT" sz="2000" b="1" dirty="0" smtClean="0"/>
              <a:t> </a:t>
            </a:r>
            <a:r>
              <a:rPr lang="de-AT" sz="2000" b="1" dirty="0" err="1" smtClean="0"/>
              <a:t>have</a:t>
            </a:r>
            <a:r>
              <a:rPr lang="de-AT" sz="2000" b="1" dirty="0" smtClean="0"/>
              <a:t> a </a:t>
            </a:r>
            <a:r>
              <a:rPr lang="de-AT" sz="2000" b="1" dirty="0" err="1" smtClean="0"/>
              <a:t>look</a:t>
            </a:r>
            <a:r>
              <a:rPr lang="de-AT" sz="2000" b="1" dirty="0" smtClean="0"/>
              <a:t> at:</a:t>
            </a:r>
          </a:p>
          <a:p>
            <a:pPr marL="0" indent="0">
              <a:buNone/>
            </a:pPr>
            <a:r>
              <a:rPr lang="de-AT" sz="2000" dirty="0"/>
              <a:t>http://</a:t>
            </a:r>
            <a:r>
              <a:rPr lang="de-AT" sz="2000" dirty="0" smtClean="0"/>
              <a:t>www.reecotrans.at/en/services/ </a:t>
            </a:r>
            <a:endParaRPr lang="de-AT" sz="2000" dirty="0"/>
          </a:p>
        </p:txBody>
      </p:sp>
      <p:sp>
        <p:nvSpPr>
          <p:cNvPr id="5" name="Slide Number Placeholder 4"/>
          <p:cNvSpPr>
            <a:spLocks noGrp="1"/>
          </p:cNvSpPr>
          <p:nvPr>
            <p:ph type="sldNum" sz="quarter" idx="12"/>
          </p:nvPr>
        </p:nvSpPr>
        <p:spPr/>
        <p:txBody>
          <a:bodyPr/>
          <a:lstStyle/>
          <a:p>
            <a:fld id="{7D34D7BA-8E13-46FE-8871-8877FE7E3568}" type="slidenum">
              <a:rPr lang="de-AT" smtClean="0"/>
              <a:t>38</a:t>
            </a:fld>
            <a:endParaRPr lang="de-AT" dirty="0"/>
          </a:p>
        </p:txBody>
      </p:sp>
      <p:pic>
        <p:nvPicPr>
          <p:cNvPr id="4" name="Picture 3"/>
          <p:cNvPicPr>
            <a:picLocks noChangeAspect="1"/>
          </p:cNvPicPr>
          <p:nvPr/>
        </p:nvPicPr>
        <p:blipFill>
          <a:blip r:embed="rId4" cstate="print">
            <a:grayscl/>
            <a:extLst>
              <a:ext uri="{BEBA8EAE-BF5A-486C-A8C5-ECC9F3942E4B}">
                <a14:imgProps xmlns:a14="http://schemas.microsoft.com/office/drawing/2010/main">
                  <a14:imgLayer r:embed="rId5">
                    <a14:imgEffect>
                      <a14:saturation sat="200000"/>
                    </a14:imgEffect>
                  </a14:imgLayer>
                </a14:imgProps>
              </a:ext>
              <a:ext uri="{28A0092B-C50C-407E-A947-70E740481C1C}">
                <a14:useLocalDpi xmlns:a14="http://schemas.microsoft.com/office/drawing/2010/main" val="0"/>
              </a:ext>
            </a:extLst>
          </a:blip>
          <a:stretch>
            <a:fillRect/>
          </a:stretch>
        </p:blipFill>
        <p:spPr>
          <a:xfrm>
            <a:off x="539552" y="2315660"/>
            <a:ext cx="432048" cy="432048"/>
          </a:xfrm>
          <a:prstGeom prst="rect">
            <a:avLst/>
          </a:prstGeom>
          <a:ln>
            <a:noFill/>
          </a:ln>
        </p:spPr>
      </p:pic>
    </p:spTree>
    <p:extLst>
      <p:ext uri="{BB962C8B-B14F-4D97-AF65-F5344CB8AC3E}">
        <p14:creationId xmlns:p14="http://schemas.microsoft.com/office/powerpoint/2010/main" val="4065667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de-AT" sz="3100" b="1" dirty="0" smtClean="0">
                <a:solidFill>
                  <a:schemeClr val="tx1">
                    <a:lumMod val="75000"/>
                    <a:lumOff val="25000"/>
                  </a:schemeClr>
                </a:solidFill>
              </a:rPr>
              <a:t>Agenda </a:t>
            </a:r>
            <a:r>
              <a:rPr lang="de-AT" b="1" dirty="0" smtClean="0">
                <a:solidFill>
                  <a:schemeClr val="tx1">
                    <a:lumMod val="75000"/>
                    <a:lumOff val="25000"/>
                  </a:schemeClr>
                </a:solidFill>
              </a:rPr>
              <a:t/>
            </a:r>
            <a:br>
              <a:rPr lang="de-AT" b="1" dirty="0" smtClean="0">
                <a:solidFill>
                  <a:schemeClr val="tx1">
                    <a:lumMod val="75000"/>
                    <a:lumOff val="25000"/>
                  </a:schemeClr>
                </a:solidFill>
              </a:rPr>
            </a:br>
            <a:r>
              <a:rPr lang="de-AT" sz="2200" dirty="0" smtClean="0">
                <a:solidFill>
                  <a:schemeClr val="tx1">
                    <a:lumMod val="75000"/>
                    <a:lumOff val="25000"/>
                  </a:schemeClr>
                </a:solidFill>
              </a:rPr>
              <a:t>Traffic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environment</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and</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the</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contribution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every</a:t>
            </a:r>
            <a:r>
              <a:rPr lang="de-AT" sz="2200" dirty="0" smtClean="0">
                <a:solidFill>
                  <a:schemeClr val="tx1">
                    <a:lumMod val="75000"/>
                    <a:lumOff val="25000"/>
                  </a:schemeClr>
                </a:solidFill>
              </a:rPr>
              <a:t> individual </a:t>
            </a:r>
            <a:r>
              <a:rPr lang="de-AT" sz="2200" dirty="0" err="1" smtClean="0">
                <a:solidFill>
                  <a:schemeClr val="tx1">
                    <a:lumMod val="75000"/>
                    <a:lumOff val="25000"/>
                  </a:schemeClr>
                </a:solidFill>
              </a:rPr>
              <a:t>can</a:t>
            </a:r>
            <a:r>
              <a:rPr lang="de-AT" sz="2200" dirty="0" smtClean="0">
                <a:solidFill>
                  <a:schemeClr val="tx1">
                    <a:lumMod val="75000"/>
                    <a:lumOff val="25000"/>
                  </a:schemeClr>
                </a:solidFill>
              </a:rPr>
              <a:t> </a:t>
            </a:r>
            <a:r>
              <a:rPr lang="de-AT" sz="2200" dirty="0" err="1" smtClean="0">
                <a:solidFill>
                  <a:schemeClr val="tx1">
                    <a:lumMod val="75000"/>
                    <a:lumOff val="25000"/>
                  </a:schemeClr>
                </a:solidFill>
              </a:rPr>
              <a:t>make</a:t>
            </a:r>
            <a:endParaRPr lang="de-AT" sz="2200" dirty="0">
              <a:solidFill>
                <a:schemeClr val="tx1">
                  <a:lumMod val="75000"/>
                  <a:lumOff val="25000"/>
                </a:schemeClr>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4</a:t>
            </a:fld>
            <a:endParaRPr lang="de-AT" dirty="0">
              <a:solidFill>
                <a:prstClr val="white"/>
              </a:solidFill>
            </a:endParaRPr>
          </a:p>
        </p:txBody>
      </p:sp>
      <p:graphicFrame>
        <p:nvGraphicFramePr>
          <p:cNvPr id="6" name="Inhaltsplatzhalter 4"/>
          <p:cNvGraphicFramePr>
            <a:graphicFrameLocks/>
          </p:cNvGraphicFramePr>
          <p:nvPr>
            <p:extLst>
              <p:ext uri="{D42A27DB-BD31-4B8C-83A1-F6EECF244321}">
                <p14:modId xmlns:p14="http://schemas.microsoft.com/office/powerpoint/2010/main" val="483463275"/>
              </p:ext>
            </p:extLst>
          </p:nvPr>
        </p:nvGraphicFramePr>
        <p:xfrm>
          <a:off x="432048" y="1988840"/>
          <a:ext cx="838842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49443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Traffic </a:t>
            </a:r>
            <a:r>
              <a:rPr lang="de-DE" b="1" dirty="0" err="1" smtClean="0">
                <a:solidFill>
                  <a:schemeClr val="tx1">
                    <a:lumMod val="75000"/>
                    <a:lumOff val="25000"/>
                  </a:schemeClr>
                </a:solidFill>
              </a:rPr>
              <a:t>and</a:t>
            </a:r>
            <a:r>
              <a:rPr lang="de-DE" b="1" dirty="0" smtClean="0">
                <a:solidFill>
                  <a:schemeClr val="tx1">
                    <a:lumMod val="75000"/>
                    <a:lumOff val="25000"/>
                  </a:schemeClr>
                </a:solidFill>
              </a:rPr>
              <a:t> Environment</a:t>
            </a:r>
            <a:endParaRPr lang="en-GB" b="1" dirty="0">
              <a:solidFill>
                <a:schemeClr val="tx1">
                  <a:lumMod val="75000"/>
                  <a:lumOff val="25000"/>
                </a:schemeClr>
              </a:solidFill>
            </a:endParaRPr>
          </a:p>
        </p:txBody>
      </p:sp>
      <p:sp>
        <p:nvSpPr>
          <p:cNvPr id="3" name="Inhaltsplatzhalter 2"/>
          <p:cNvSpPr>
            <a:spLocks noGrp="1"/>
          </p:cNvSpPr>
          <p:nvPr>
            <p:ph idx="1"/>
          </p:nvPr>
        </p:nvSpPr>
        <p:spPr>
          <a:xfrm>
            <a:off x="457200" y="1700808"/>
            <a:ext cx="5050904" cy="4776192"/>
          </a:xfrm>
        </p:spPr>
        <p:txBody>
          <a:bodyPr>
            <a:normAutofit fontScale="92500" lnSpcReduction="10000"/>
          </a:bodyPr>
          <a:lstStyle/>
          <a:p>
            <a:pPr marL="0" indent="0">
              <a:buNone/>
            </a:pPr>
            <a:r>
              <a:rPr lang="de-DE" b="1" dirty="0" smtClean="0"/>
              <a:t>Status Quo:</a:t>
            </a:r>
          </a:p>
          <a:p>
            <a:r>
              <a:rPr lang="de-DE" dirty="0" err="1" smtClean="0"/>
              <a:t>Freight</a:t>
            </a:r>
            <a:r>
              <a:rPr lang="de-DE" dirty="0" smtClean="0"/>
              <a:t> </a:t>
            </a:r>
            <a:r>
              <a:rPr lang="de-DE" dirty="0" err="1" smtClean="0"/>
              <a:t>transport</a:t>
            </a:r>
            <a:r>
              <a:rPr lang="de-DE" dirty="0" smtClean="0"/>
              <a:t> = </a:t>
            </a:r>
            <a:r>
              <a:rPr lang="de-DE" dirty="0" err="1" smtClean="0"/>
              <a:t>most</a:t>
            </a:r>
            <a:r>
              <a:rPr lang="de-DE" dirty="0" smtClean="0"/>
              <a:t> </a:t>
            </a:r>
            <a:r>
              <a:rPr lang="de-DE" dirty="0" err="1" smtClean="0"/>
              <a:t>polluting</a:t>
            </a:r>
            <a:r>
              <a:rPr lang="de-DE" dirty="0" smtClean="0"/>
              <a:t/>
            </a:r>
            <a:br>
              <a:rPr lang="de-DE" dirty="0" smtClean="0"/>
            </a:br>
            <a:r>
              <a:rPr lang="de-DE" dirty="0" err="1" smtClean="0"/>
              <a:t>area</a:t>
            </a:r>
            <a:r>
              <a:rPr lang="de-DE" dirty="0" smtClean="0"/>
              <a:t> in </a:t>
            </a:r>
            <a:r>
              <a:rPr lang="de-DE" dirty="0" err="1" smtClean="0"/>
              <a:t>logistics</a:t>
            </a:r>
            <a:r>
              <a:rPr lang="de-DE" dirty="0" smtClean="0"/>
              <a:t> </a:t>
            </a:r>
          </a:p>
          <a:p>
            <a:r>
              <a:rPr lang="de-DE" dirty="0" smtClean="0"/>
              <a:t>Most </a:t>
            </a:r>
            <a:r>
              <a:rPr lang="de-DE" dirty="0" err="1" smtClean="0"/>
              <a:t>visible</a:t>
            </a:r>
            <a:r>
              <a:rPr lang="de-DE" dirty="0" smtClean="0"/>
              <a:t> </a:t>
            </a:r>
            <a:r>
              <a:rPr lang="de-DE" dirty="0" err="1" smtClean="0"/>
              <a:t>to</a:t>
            </a:r>
            <a:r>
              <a:rPr lang="de-DE" dirty="0" smtClean="0"/>
              <a:t> </a:t>
            </a:r>
            <a:r>
              <a:rPr lang="de-DE" dirty="0" err="1" smtClean="0"/>
              <a:t>society</a:t>
            </a:r>
            <a:r>
              <a:rPr lang="de-DE" dirty="0" smtClean="0"/>
              <a:t> </a:t>
            </a:r>
            <a:r>
              <a:rPr lang="de-DE" dirty="0" smtClean="0">
                <a:sym typeface="Wingdings" panose="05000000000000000000" pitchFamily="2" charset="2"/>
              </a:rPr>
              <a:t> </a:t>
            </a:r>
            <a:br>
              <a:rPr lang="de-DE" dirty="0" smtClean="0">
                <a:sym typeface="Wingdings" panose="05000000000000000000" pitchFamily="2" charset="2"/>
              </a:rPr>
            </a:br>
            <a:r>
              <a:rPr lang="de-DE" dirty="0" err="1" smtClean="0">
                <a:sym typeface="Wingdings" panose="05000000000000000000" pitchFamily="2" charset="2"/>
              </a:rPr>
              <a:t>noise</a:t>
            </a:r>
            <a:r>
              <a:rPr lang="de-DE" dirty="0" smtClean="0">
                <a:sym typeface="Wingdings" panose="05000000000000000000" pitchFamily="2" charset="2"/>
              </a:rPr>
              <a:t>, </a:t>
            </a:r>
            <a:r>
              <a:rPr lang="de-DE" dirty="0" err="1" smtClean="0">
                <a:sym typeface="Wingdings" panose="05000000000000000000" pitchFamily="2" charset="2"/>
              </a:rPr>
              <a:t>congestion</a:t>
            </a:r>
            <a:r>
              <a:rPr lang="de-DE" dirty="0" smtClean="0">
                <a:sym typeface="Wingdings" panose="05000000000000000000" pitchFamily="2" charset="2"/>
              </a:rPr>
              <a:t>, </a:t>
            </a:r>
            <a:r>
              <a:rPr lang="de-DE" dirty="0" err="1" smtClean="0">
                <a:sym typeface="Wingdings" panose="05000000000000000000" pitchFamily="2" charset="2"/>
              </a:rPr>
              <a:t>air</a:t>
            </a:r>
            <a:r>
              <a:rPr lang="de-DE" dirty="0" smtClean="0">
                <a:sym typeface="Wingdings" panose="05000000000000000000" pitchFamily="2" charset="2"/>
              </a:rPr>
              <a:t> </a:t>
            </a:r>
            <a:r>
              <a:rPr lang="de-DE" dirty="0" err="1" smtClean="0">
                <a:sym typeface="Wingdings" panose="05000000000000000000" pitchFamily="2" charset="2"/>
              </a:rPr>
              <a:t>pollution</a:t>
            </a:r>
            <a:r>
              <a:rPr lang="de-DE" dirty="0" smtClean="0">
                <a:sym typeface="Wingdings" panose="05000000000000000000" pitchFamily="2" charset="2"/>
              </a:rPr>
              <a:t> </a:t>
            </a:r>
            <a:r>
              <a:rPr lang="de-DE" dirty="0" err="1" smtClean="0">
                <a:sym typeface="Wingdings" panose="05000000000000000000" pitchFamily="2" charset="2"/>
              </a:rPr>
              <a:t>and</a:t>
            </a:r>
            <a:r>
              <a:rPr lang="de-DE" dirty="0" smtClean="0">
                <a:sym typeface="Wingdings" panose="05000000000000000000" pitchFamily="2" charset="2"/>
              </a:rPr>
              <a:t> environmental </a:t>
            </a:r>
            <a:r>
              <a:rPr lang="de-DE" dirty="0" err="1" smtClean="0">
                <a:sym typeface="Wingdings" panose="05000000000000000000" pitchFamily="2" charset="2"/>
              </a:rPr>
              <a:t>pollution</a:t>
            </a:r>
            <a:r>
              <a:rPr lang="de-DE" dirty="0" smtClean="0">
                <a:sym typeface="Wingdings" panose="05000000000000000000" pitchFamily="2" charset="2"/>
              </a:rPr>
              <a:t> </a:t>
            </a:r>
            <a:r>
              <a:rPr lang="de-DE" dirty="0" err="1" smtClean="0">
                <a:sym typeface="Wingdings" panose="05000000000000000000" pitchFamily="2" charset="2"/>
              </a:rPr>
              <a:t>are</a:t>
            </a:r>
            <a:r>
              <a:rPr lang="de-DE" dirty="0" smtClean="0">
                <a:sym typeface="Wingdings" panose="05000000000000000000" pitchFamily="2" charset="2"/>
              </a:rPr>
              <a:t> </a:t>
            </a:r>
            <a:r>
              <a:rPr lang="de-DE" dirty="0" err="1" smtClean="0">
                <a:sym typeface="Wingdings" panose="05000000000000000000" pitchFamily="2" charset="2"/>
              </a:rPr>
              <a:t>associated</a:t>
            </a:r>
            <a:r>
              <a:rPr lang="de-DE" dirty="0" smtClean="0">
                <a:sym typeface="Wingdings" panose="05000000000000000000" pitchFamily="2" charset="2"/>
              </a:rPr>
              <a:t> </a:t>
            </a:r>
            <a:r>
              <a:rPr lang="de-DE" dirty="0" err="1" smtClean="0">
                <a:sym typeface="Wingdings" panose="05000000000000000000" pitchFamily="2" charset="2"/>
              </a:rPr>
              <a:t>primarily</a:t>
            </a:r>
            <a:r>
              <a:rPr lang="de-DE" dirty="0" smtClean="0">
                <a:sym typeface="Wingdings" panose="05000000000000000000" pitchFamily="2" charset="2"/>
              </a:rPr>
              <a:t> </a:t>
            </a:r>
            <a:r>
              <a:rPr lang="de-DE" dirty="0" err="1" smtClean="0">
                <a:sym typeface="Wingdings" panose="05000000000000000000" pitchFamily="2" charset="2"/>
              </a:rPr>
              <a:t>with</a:t>
            </a:r>
            <a:r>
              <a:rPr lang="de-DE" dirty="0" smtClean="0">
                <a:sym typeface="Wingdings" panose="05000000000000000000" pitchFamily="2" charset="2"/>
              </a:rPr>
              <a:t> </a:t>
            </a:r>
            <a:r>
              <a:rPr lang="de-DE" dirty="0" err="1" smtClean="0">
                <a:sym typeface="Wingdings" panose="05000000000000000000" pitchFamily="2" charset="2"/>
              </a:rPr>
              <a:t>trucks</a:t>
            </a:r>
            <a:endParaRPr lang="de-DE" dirty="0" smtClean="0">
              <a:sym typeface="Wingdings" panose="05000000000000000000" pitchFamily="2" charset="2"/>
            </a:endParaRPr>
          </a:p>
          <a:p>
            <a:pPr marL="0" indent="0">
              <a:buNone/>
            </a:pPr>
            <a:endParaRPr lang="de-DE" dirty="0" smtClean="0"/>
          </a:p>
          <a:p>
            <a:pPr marL="0" indent="0">
              <a:buNone/>
            </a:pPr>
            <a:r>
              <a:rPr lang="de-DE" b="1" dirty="0" err="1" smtClean="0"/>
              <a:t>Perspective</a:t>
            </a:r>
            <a:r>
              <a:rPr lang="de-DE" b="1" dirty="0" smtClean="0"/>
              <a:t>:</a:t>
            </a:r>
          </a:p>
          <a:p>
            <a:r>
              <a:rPr lang="de-DE" dirty="0" smtClean="0"/>
              <a:t>International </a:t>
            </a:r>
            <a:r>
              <a:rPr lang="de-DE" dirty="0" err="1" smtClean="0"/>
              <a:t>freight</a:t>
            </a:r>
            <a:r>
              <a:rPr lang="de-DE" dirty="0" smtClean="0"/>
              <a:t> </a:t>
            </a:r>
            <a:r>
              <a:rPr lang="de-DE" dirty="0" err="1" smtClean="0"/>
              <a:t>traffic</a:t>
            </a:r>
            <a:r>
              <a:rPr lang="de-DE" dirty="0" smtClean="0"/>
              <a:t> </a:t>
            </a:r>
            <a:r>
              <a:rPr lang="de-DE" dirty="0" err="1" smtClean="0"/>
              <a:t>is</a:t>
            </a:r>
            <a:r>
              <a:rPr lang="de-DE" dirty="0" smtClean="0"/>
              <a:t> </a:t>
            </a:r>
            <a:r>
              <a:rPr lang="de-DE" dirty="0" err="1" smtClean="0"/>
              <a:t>increasing</a:t>
            </a:r>
            <a:r>
              <a:rPr lang="de-DE" dirty="0" smtClean="0"/>
              <a:t> </a:t>
            </a:r>
            <a:r>
              <a:rPr lang="de-DE" dirty="0" smtClean="0">
                <a:sym typeface="Wingdings" panose="05000000000000000000" pitchFamily="2" charset="2"/>
              </a:rPr>
              <a:t> </a:t>
            </a:r>
            <a:r>
              <a:rPr lang="de-DE" dirty="0" err="1" smtClean="0">
                <a:sym typeface="Wingdings" panose="05000000000000000000" pitchFamily="2" charset="2"/>
              </a:rPr>
              <a:t>increasing</a:t>
            </a:r>
            <a:r>
              <a:rPr lang="de-DE" dirty="0" smtClean="0">
                <a:sym typeface="Wingdings" panose="05000000000000000000" pitchFamily="2" charset="2"/>
              </a:rPr>
              <a:t> </a:t>
            </a:r>
            <a:r>
              <a:rPr lang="de-DE" dirty="0" err="1" smtClean="0">
                <a:sym typeface="Wingdings" panose="05000000000000000000" pitchFamily="2" charset="2"/>
              </a:rPr>
              <a:t>transport</a:t>
            </a:r>
            <a:r>
              <a:rPr lang="de-DE" dirty="0" smtClean="0">
                <a:sym typeface="Wingdings" panose="05000000000000000000" pitchFamily="2" charset="2"/>
              </a:rPr>
              <a:t> </a:t>
            </a:r>
            <a:r>
              <a:rPr lang="de-DE" dirty="0" err="1" smtClean="0">
                <a:sym typeface="Wingdings" panose="05000000000000000000" pitchFamily="2" charset="2"/>
              </a:rPr>
              <a:t>distances</a:t>
            </a:r>
            <a:endParaRPr lang="de-DE" dirty="0" smtClean="0">
              <a:sym typeface="Wingdings" panose="05000000000000000000" pitchFamily="2" charset="2"/>
            </a:endParaRPr>
          </a:p>
          <a:p>
            <a:r>
              <a:rPr lang="de-DE" dirty="0" err="1" smtClean="0">
                <a:sym typeface="Wingdings" panose="05000000000000000000" pitchFamily="2" charset="2"/>
              </a:rPr>
              <a:t>Until</a:t>
            </a:r>
            <a:r>
              <a:rPr lang="de-DE" dirty="0" smtClean="0">
                <a:sym typeface="Wingdings" panose="05000000000000000000" pitchFamily="2" charset="2"/>
              </a:rPr>
              <a:t> 2050:</a:t>
            </a:r>
          </a:p>
          <a:p>
            <a:pPr lvl="1"/>
            <a:r>
              <a:rPr lang="de-DE" dirty="0" smtClean="0"/>
              <a:t>+ 57 % </a:t>
            </a:r>
            <a:r>
              <a:rPr lang="de-DE" dirty="0" err="1" smtClean="0"/>
              <a:t>transport</a:t>
            </a:r>
            <a:r>
              <a:rPr lang="de-DE" dirty="0" smtClean="0"/>
              <a:t> </a:t>
            </a:r>
            <a:r>
              <a:rPr lang="de-DE" dirty="0" err="1" smtClean="0"/>
              <a:t>volume</a:t>
            </a:r>
            <a:r>
              <a:rPr lang="de-DE" dirty="0" smtClean="0"/>
              <a:t> </a:t>
            </a:r>
          </a:p>
          <a:p>
            <a:pPr lvl="1"/>
            <a:r>
              <a:rPr lang="de-DE" dirty="0" smtClean="0"/>
              <a:t>+ 55 % </a:t>
            </a:r>
            <a:r>
              <a:rPr lang="de-DE" dirty="0" err="1" smtClean="0"/>
              <a:t>increase</a:t>
            </a:r>
            <a:r>
              <a:rPr lang="de-DE" dirty="0" smtClean="0"/>
              <a:t> in </a:t>
            </a:r>
            <a:r>
              <a:rPr lang="de-DE" dirty="0" err="1" smtClean="0"/>
              <a:t>truck</a:t>
            </a:r>
            <a:r>
              <a:rPr lang="de-DE" dirty="0" smtClean="0"/>
              <a:t> </a:t>
            </a:r>
            <a:r>
              <a:rPr lang="de-DE" dirty="0" err="1" smtClean="0"/>
              <a:t>transporte</a:t>
            </a:r>
            <a:endParaRPr lang="de-DE" dirty="0" smtClean="0"/>
          </a:p>
          <a:p>
            <a:endParaRPr lang="en-GB" dirty="0"/>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5</a:t>
            </a:fld>
            <a:endParaRPr lang="de-AT" dirty="0">
              <a:solidFill>
                <a:prstClr val="white"/>
              </a:solidFill>
            </a:endParaRPr>
          </a:p>
        </p:txBody>
      </p:sp>
      <p:pic>
        <p:nvPicPr>
          <p:cNvPr id="1026" name="Picture 2" descr="Autobahn, Pkw, Lkw, Verkehr, Stau, Fahrt, Zügi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220072" y="1772816"/>
            <a:ext cx="3513336" cy="2010689"/>
          </a:xfrm>
          <a:prstGeom prst="rect">
            <a:avLst/>
          </a:prstGeom>
          <a:noFill/>
          <a:extLst>
            <a:ext uri="{909E8E84-426E-40DD-AFC4-6F175D3DCCD1}">
              <a14:hiddenFill xmlns:a14="http://schemas.microsoft.com/office/drawing/2010/main">
                <a:solidFill>
                  <a:srgbClr val="FFFFFF"/>
                </a:solidFill>
              </a14:hiddenFill>
            </a:ext>
          </a:extLst>
        </p:spPr>
      </p:pic>
      <p:sp>
        <p:nvSpPr>
          <p:cNvPr id="12" name="Textfeld 11"/>
          <p:cNvSpPr txBox="1"/>
          <p:nvPr/>
        </p:nvSpPr>
        <p:spPr>
          <a:xfrm>
            <a:off x="5191720" y="3783505"/>
            <a:ext cx="3700760" cy="230832"/>
          </a:xfrm>
          <a:prstGeom prst="rect">
            <a:avLst/>
          </a:prstGeom>
          <a:noFill/>
        </p:spPr>
        <p:txBody>
          <a:bodyPr wrap="square" rtlCol="0">
            <a:spAutoFit/>
          </a:bodyPr>
          <a:lstStyle/>
          <a:p>
            <a:r>
              <a:rPr lang="de-DE" sz="900" dirty="0" smtClean="0"/>
              <a:t>Source: </a:t>
            </a:r>
            <a:r>
              <a:rPr lang="de-DE" sz="900" dirty="0"/>
              <a:t>https://pixabay.com/de/autobahn-pkw-lkw-verkehr-stau-171006/</a:t>
            </a:r>
            <a:endParaRPr lang="en-GB" sz="900" dirty="0"/>
          </a:p>
        </p:txBody>
      </p:sp>
      <p:pic>
        <p:nvPicPr>
          <p:cNvPr id="13" name="Picture 4" descr="Lkw, Verkehr"/>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144" y="4564976"/>
            <a:ext cx="2558031" cy="13056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kw, Verkehr"/>
          <p:cNvPicPr>
            <a:picLocks noChangeAspect="1" noChangeArrowheads="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5162996" y="5445225"/>
            <a:ext cx="1666926" cy="850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p:cNvSpPr txBox="1"/>
          <p:nvPr/>
        </p:nvSpPr>
        <p:spPr>
          <a:xfrm>
            <a:off x="5976156" y="5505839"/>
            <a:ext cx="792088" cy="369332"/>
          </a:xfrm>
          <a:prstGeom prst="rect">
            <a:avLst/>
          </a:prstGeom>
          <a:noFill/>
        </p:spPr>
        <p:txBody>
          <a:bodyPr wrap="square" rtlCol="0">
            <a:spAutoFit/>
          </a:bodyPr>
          <a:lstStyle/>
          <a:p>
            <a:r>
              <a:rPr lang="de-DE" b="1" dirty="0" smtClean="0">
                <a:solidFill>
                  <a:schemeClr val="bg1"/>
                </a:solidFill>
              </a:rPr>
              <a:t>2016</a:t>
            </a:r>
            <a:endParaRPr lang="en-GB" b="1" dirty="0">
              <a:solidFill>
                <a:schemeClr val="bg1"/>
              </a:solidFill>
            </a:endParaRPr>
          </a:p>
        </p:txBody>
      </p:sp>
      <p:sp>
        <p:nvSpPr>
          <p:cNvPr id="15" name="Textfeld 14"/>
          <p:cNvSpPr txBox="1"/>
          <p:nvPr/>
        </p:nvSpPr>
        <p:spPr>
          <a:xfrm>
            <a:off x="7235203" y="4797152"/>
            <a:ext cx="792088" cy="400110"/>
          </a:xfrm>
          <a:prstGeom prst="rect">
            <a:avLst/>
          </a:prstGeom>
          <a:noFill/>
        </p:spPr>
        <p:txBody>
          <a:bodyPr wrap="square" rtlCol="0">
            <a:spAutoFit/>
          </a:bodyPr>
          <a:lstStyle/>
          <a:p>
            <a:pPr algn="ctr"/>
            <a:r>
              <a:rPr lang="de-DE" sz="2000" b="1" dirty="0" smtClean="0">
                <a:solidFill>
                  <a:schemeClr val="bg1"/>
                </a:solidFill>
              </a:rPr>
              <a:t>2050</a:t>
            </a:r>
            <a:endParaRPr lang="en-GB" b="1" dirty="0">
              <a:solidFill>
                <a:schemeClr val="bg1"/>
              </a:solidFill>
            </a:endParaRPr>
          </a:p>
        </p:txBody>
      </p:sp>
    </p:spTree>
    <p:extLst>
      <p:ext uri="{BB962C8B-B14F-4D97-AF65-F5344CB8AC3E}">
        <p14:creationId xmlns:p14="http://schemas.microsoft.com/office/powerpoint/2010/main" val="3230760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b="1" dirty="0" smtClean="0">
                <a:solidFill>
                  <a:schemeClr val="tx1">
                    <a:lumMod val="75000"/>
                    <a:lumOff val="25000"/>
                  </a:schemeClr>
                </a:solidFill>
              </a:rPr>
              <a:t>Traffic </a:t>
            </a:r>
            <a:r>
              <a:rPr lang="de-DE" b="1" dirty="0" err="1" smtClean="0">
                <a:solidFill>
                  <a:schemeClr val="tx1">
                    <a:lumMod val="75000"/>
                    <a:lumOff val="25000"/>
                  </a:schemeClr>
                </a:solidFill>
              </a:rPr>
              <a:t>and</a:t>
            </a:r>
            <a:r>
              <a:rPr lang="de-DE" b="1" dirty="0" smtClean="0">
                <a:solidFill>
                  <a:schemeClr val="tx1">
                    <a:lumMod val="75000"/>
                    <a:lumOff val="25000"/>
                  </a:schemeClr>
                </a:solidFill>
              </a:rPr>
              <a:t> Environment</a:t>
            </a:r>
            <a:endParaRPr lang="en-GB" b="1" dirty="0">
              <a:solidFill>
                <a:schemeClr val="tx1">
                  <a:lumMod val="75000"/>
                  <a:lumOff val="25000"/>
                </a:schemeClr>
              </a:solidFill>
            </a:endParaRPr>
          </a:p>
        </p:txBody>
      </p:sp>
      <p:sp>
        <p:nvSpPr>
          <p:cNvPr id="4" name="Datumsplatzhalter 3"/>
          <p:cNvSpPr>
            <a:spLocks noGrp="1"/>
          </p:cNvSpPr>
          <p:nvPr>
            <p:ph type="dt" sz="half" idx="10"/>
          </p:nvPr>
        </p:nvSpPr>
        <p:spPr/>
        <p:txBody>
          <a:bodyPr/>
          <a:lstStyle/>
          <a:p>
            <a:fld id="{6B171AD8-BD5F-4503-8C65-79BF784426C3}" type="datetime7">
              <a:rPr lang="de-DE" smtClean="0">
                <a:solidFill>
                  <a:prstClr val="white"/>
                </a:solidFill>
              </a:rPr>
              <a:t>Aug-19</a:t>
            </a:fld>
            <a:endParaRPr lang="de-AT" dirty="0">
              <a:solidFill>
                <a:prstClr val="white"/>
              </a:solidFill>
            </a:endParaRPr>
          </a:p>
        </p:txBody>
      </p:sp>
      <p:sp>
        <p:nvSpPr>
          <p:cNvPr id="5" name="Foliennummernplatzhalter 4"/>
          <p:cNvSpPr>
            <a:spLocks noGrp="1"/>
          </p:cNvSpPr>
          <p:nvPr>
            <p:ph type="sldNum" sz="quarter" idx="12"/>
          </p:nvPr>
        </p:nvSpPr>
        <p:spPr/>
        <p:txBody>
          <a:bodyPr/>
          <a:lstStyle/>
          <a:p>
            <a:fld id="{7D34D7BA-8E13-46FE-8871-8877FE7E3568}" type="slidenum">
              <a:rPr lang="de-AT" smtClean="0">
                <a:solidFill>
                  <a:prstClr val="white"/>
                </a:solidFill>
              </a:rPr>
              <a:pPr/>
              <a:t>6</a:t>
            </a:fld>
            <a:endParaRPr lang="de-AT" dirty="0">
              <a:solidFill>
                <a:prstClr val="white"/>
              </a:solidFill>
            </a:endParaRPr>
          </a:p>
        </p:txBody>
      </p:sp>
      <p:grpSp>
        <p:nvGrpSpPr>
          <p:cNvPr id="11" name="Gruppieren 10"/>
          <p:cNvGrpSpPr/>
          <p:nvPr/>
        </p:nvGrpSpPr>
        <p:grpSpPr>
          <a:xfrm>
            <a:off x="4917841" y="2708920"/>
            <a:ext cx="4046647" cy="3468578"/>
            <a:chOff x="4271109" y="2620599"/>
            <a:chExt cx="5112567" cy="3703960"/>
          </a:xfrm>
        </p:grpSpPr>
        <p:graphicFrame>
          <p:nvGraphicFramePr>
            <p:cNvPr id="6" name="Diagramm 5"/>
            <p:cNvGraphicFramePr/>
            <p:nvPr>
              <p:extLst>
                <p:ext uri="{D42A27DB-BD31-4B8C-83A1-F6EECF244321}">
                  <p14:modId xmlns:p14="http://schemas.microsoft.com/office/powerpoint/2010/main" val="801602728"/>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feld 9"/>
            <p:cNvSpPr txBox="1"/>
            <p:nvPr/>
          </p:nvSpPr>
          <p:spPr>
            <a:xfrm>
              <a:off x="5085240" y="6005403"/>
              <a:ext cx="2592287" cy="262930"/>
            </a:xfrm>
            <a:prstGeom prst="rect">
              <a:avLst/>
            </a:prstGeom>
            <a:noFill/>
          </p:spPr>
          <p:txBody>
            <a:bodyPr wrap="square" rtlCol="0">
              <a:spAutoFit/>
            </a:bodyPr>
            <a:lstStyle/>
            <a:p>
              <a:pPr algn="ctr"/>
              <a:r>
                <a:rPr lang="de-DE" sz="1000" dirty="0" smtClean="0"/>
                <a:t>Source: UBA (2012) </a:t>
              </a:r>
              <a:endParaRPr lang="en-GB" sz="1000" dirty="0"/>
            </a:p>
          </p:txBody>
        </p:sp>
      </p:grpSp>
      <p:sp>
        <p:nvSpPr>
          <p:cNvPr id="8" name="Rechteck 7"/>
          <p:cNvSpPr/>
          <p:nvPr/>
        </p:nvSpPr>
        <p:spPr>
          <a:xfrm>
            <a:off x="305396" y="1700808"/>
            <a:ext cx="8371060" cy="707886"/>
          </a:xfrm>
          <a:prstGeom prst="rect">
            <a:avLst/>
          </a:prstGeom>
        </p:spPr>
        <p:txBody>
          <a:bodyPr wrap="square">
            <a:spAutoFit/>
          </a:bodyPr>
          <a:lstStyle/>
          <a:p>
            <a:r>
              <a:rPr lang="de-DE" sz="2000" dirty="0">
                <a:solidFill>
                  <a:schemeClr val="tx1">
                    <a:lumMod val="75000"/>
                    <a:lumOff val="25000"/>
                  </a:schemeClr>
                </a:solidFill>
                <a:sym typeface="Wingdings" panose="05000000000000000000" pitchFamily="2" charset="2"/>
              </a:rPr>
              <a:t>23 % </a:t>
            </a:r>
            <a:r>
              <a:rPr lang="de-DE" sz="2000" dirty="0" err="1" smtClean="0">
                <a:solidFill>
                  <a:schemeClr val="tx1">
                    <a:lumMod val="75000"/>
                    <a:lumOff val="25000"/>
                  </a:schemeClr>
                </a:solidFill>
                <a:sym typeface="Wingdings" panose="05000000000000000000" pitchFamily="2" charset="2"/>
              </a:rPr>
              <a:t>of</a:t>
            </a:r>
            <a:r>
              <a:rPr lang="de-DE" sz="2000" dirty="0" smtClean="0">
                <a:solidFill>
                  <a:schemeClr val="tx1">
                    <a:lumMod val="75000"/>
                    <a:lumOff val="25000"/>
                  </a:schemeClr>
                </a:solidFill>
                <a:sym typeface="Wingdings" panose="05000000000000000000" pitchFamily="2" charset="2"/>
              </a:rPr>
              <a:t> global </a:t>
            </a:r>
            <a:r>
              <a:rPr lang="de-DE" sz="2000" dirty="0">
                <a:solidFill>
                  <a:schemeClr val="tx1">
                    <a:lumMod val="75000"/>
                    <a:lumOff val="25000"/>
                  </a:schemeClr>
                </a:solidFill>
                <a:sym typeface="Wingdings" panose="05000000000000000000" pitchFamily="2" charset="2"/>
              </a:rPr>
              <a:t>CO2 </a:t>
            </a:r>
            <a:r>
              <a:rPr lang="de-DE" sz="2000" dirty="0" err="1" smtClean="0">
                <a:solidFill>
                  <a:schemeClr val="tx1">
                    <a:lumMod val="75000"/>
                    <a:lumOff val="25000"/>
                  </a:schemeClr>
                </a:solidFill>
                <a:sym typeface="Wingdings" panose="05000000000000000000" pitchFamily="2" charset="2"/>
              </a:rPr>
              <a:t>emissionens</a:t>
            </a:r>
            <a:r>
              <a:rPr lang="de-DE" sz="2000" dirty="0" smtClean="0">
                <a:solidFill>
                  <a:schemeClr val="tx1">
                    <a:lumMod val="75000"/>
                    <a:lumOff val="25000"/>
                  </a:schemeClr>
                </a:solidFill>
                <a:sym typeface="Wingdings" panose="05000000000000000000" pitchFamily="2" charset="2"/>
              </a:rPr>
              <a:t> </a:t>
            </a:r>
            <a:r>
              <a:rPr lang="de-DE" sz="2000" dirty="0" err="1" smtClean="0">
                <a:solidFill>
                  <a:schemeClr val="tx1">
                    <a:lumMod val="75000"/>
                    <a:lumOff val="25000"/>
                  </a:schemeClr>
                </a:solidFill>
                <a:sym typeface="Wingdings" panose="05000000000000000000" pitchFamily="2" charset="2"/>
              </a:rPr>
              <a:t>trace</a:t>
            </a:r>
            <a:r>
              <a:rPr lang="de-DE" sz="2000" dirty="0" smtClean="0">
                <a:solidFill>
                  <a:schemeClr val="tx1">
                    <a:lumMod val="75000"/>
                    <a:lumOff val="25000"/>
                  </a:schemeClr>
                </a:solidFill>
                <a:sym typeface="Wingdings" panose="05000000000000000000" pitchFamily="2" charset="2"/>
              </a:rPr>
              <a:t> back </a:t>
            </a:r>
            <a:r>
              <a:rPr lang="de-DE" sz="2000" dirty="0" err="1" smtClean="0">
                <a:solidFill>
                  <a:schemeClr val="tx1">
                    <a:lumMod val="75000"/>
                    <a:lumOff val="25000"/>
                  </a:schemeClr>
                </a:solidFill>
                <a:sym typeface="Wingdings" panose="05000000000000000000" pitchFamily="2" charset="2"/>
              </a:rPr>
              <a:t>to</a:t>
            </a:r>
            <a:r>
              <a:rPr lang="de-DE" sz="2000" dirty="0" smtClean="0">
                <a:solidFill>
                  <a:schemeClr val="tx1">
                    <a:lumMod val="75000"/>
                    <a:lumOff val="25000"/>
                  </a:schemeClr>
                </a:solidFill>
                <a:sym typeface="Wingdings" panose="05000000000000000000" pitchFamily="2" charset="2"/>
              </a:rPr>
              <a:t> </a:t>
            </a:r>
            <a:r>
              <a:rPr lang="de-DE" sz="2000" dirty="0" err="1" smtClean="0">
                <a:solidFill>
                  <a:schemeClr val="tx1">
                    <a:lumMod val="75000"/>
                    <a:lumOff val="25000"/>
                  </a:schemeClr>
                </a:solidFill>
                <a:sym typeface="Wingdings" panose="05000000000000000000" pitchFamily="2" charset="2"/>
              </a:rPr>
              <a:t>transport</a:t>
            </a:r>
            <a:r>
              <a:rPr lang="de-DE" sz="2000" dirty="0" smtClean="0">
                <a:solidFill>
                  <a:schemeClr val="tx1">
                    <a:lumMod val="75000"/>
                    <a:lumOff val="25000"/>
                  </a:schemeClr>
                </a:solidFill>
                <a:sym typeface="Wingdings" panose="05000000000000000000" pitchFamily="2" charset="2"/>
              </a:rPr>
              <a:t> </a:t>
            </a:r>
            <a:r>
              <a:rPr lang="de-DE" sz="2000" dirty="0">
                <a:solidFill>
                  <a:schemeClr val="tx1">
                    <a:lumMod val="75000"/>
                    <a:lumOff val="25000"/>
                  </a:schemeClr>
                </a:solidFill>
                <a:sym typeface="Wingdings" panose="05000000000000000000" pitchFamily="2" charset="2"/>
              </a:rPr>
              <a:t>(2005</a:t>
            </a:r>
            <a:r>
              <a:rPr lang="de-DE" sz="2000" dirty="0" smtClean="0">
                <a:solidFill>
                  <a:schemeClr val="tx1">
                    <a:lumMod val="75000"/>
                    <a:lumOff val="25000"/>
                  </a:schemeClr>
                </a:solidFill>
                <a:sym typeface="Wingdings" panose="05000000000000000000" pitchFamily="2" charset="2"/>
              </a:rPr>
              <a:t>)  </a:t>
            </a:r>
            <a:r>
              <a:rPr lang="de-DE" sz="2000" dirty="0">
                <a:solidFill>
                  <a:schemeClr val="tx1">
                    <a:lumMod val="75000"/>
                    <a:lumOff val="25000"/>
                  </a:schemeClr>
                </a:solidFill>
                <a:sym typeface="Wingdings" panose="05000000000000000000" pitchFamily="2" charset="2"/>
              </a:rPr>
              <a:t>30 % in OECD </a:t>
            </a:r>
            <a:r>
              <a:rPr lang="de-DE" sz="2000" dirty="0" smtClean="0">
                <a:solidFill>
                  <a:schemeClr val="tx1">
                    <a:lumMod val="75000"/>
                    <a:lumOff val="25000"/>
                  </a:schemeClr>
                </a:solidFill>
                <a:sym typeface="Wingdings" panose="05000000000000000000" pitchFamily="2" charset="2"/>
              </a:rPr>
              <a:t>Ländern</a:t>
            </a:r>
            <a:endParaRPr lang="de-DE" sz="2000" dirty="0">
              <a:solidFill>
                <a:schemeClr val="tx1">
                  <a:lumMod val="75000"/>
                  <a:lumOff val="25000"/>
                </a:schemeClr>
              </a:solidFill>
            </a:endParaRPr>
          </a:p>
        </p:txBody>
      </p:sp>
      <p:grpSp>
        <p:nvGrpSpPr>
          <p:cNvPr id="18" name="Gruppieren 17"/>
          <p:cNvGrpSpPr/>
          <p:nvPr/>
        </p:nvGrpSpPr>
        <p:grpSpPr>
          <a:xfrm>
            <a:off x="-468051" y="2708920"/>
            <a:ext cx="5832139" cy="3965279"/>
            <a:chOff x="4271109" y="2620599"/>
            <a:chExt cx="5112567" cy="3703960"/>
          </a:xfrm>
        </p:grpSpPr>
        <p:graphicFrame>
          <p:nvGraphicFramePr>
            <p:cNvPr id="19" name="Diagramm 18"/>
            <p:cNvGraphicFramePr/>
            <p:nvPr>
              <p:extLst>
                <p:ext uri="{D42A27DB-BD31-4B8C-83A1-F6EECF244321}">
                  <p14:modId xmlns:p14="http://schemas.microsoft.com/office/powerpoint/2010/main" val="1295326936"/>
                </p:ext>
              </p:extLst>
            </p:nvPr>
          </p:nvGraphicFramePr>
          <p:xfrm>
            <a:off x="4271109" y="2620599"/>
            <a:ext cx="5112567" cy="3703960"/>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hteck 19"/>
            <p:cNvSpPr/>
            <p:nvPr/>
          </p:nvSpPr>
          <p:spPr>
            <a:xfrm>
              <a:off x="7427290" y="5054057"/>
              <a:ext cx="1872654" cy="534069"/>
            </a:xfrm>
            <a:prstGeom prst="rect">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feld 20"/>
            <p:cNvSpPr txBox="1"/>
            <p:nvPr/>
          </p:nvSpPr>
          <p:spPr>
            <a:xfrm>
              <a:off x="4644881" y="6005403"/>
              <a:ext cx="2592288" cy="229995"/>
            </a:xfrm>
            <a:prstGeom prst="rect">
              <a:avLst/>
            </a:prstGeom>
            <a:noFill/>
          </p:spPr>
          <p:txBody>
            <a:bodyPr wrap="square" rtlCol="0">
              <a:spAutoFit/>
            </a:bodyPr>
            <a:lstStyle/>
            <a:p>
              <a:pPr algn="ctr"/>
              <a:r>
                <a:rPr lang="de-DE" sz="1000" dirty="0" smtClean="0"/>
                <a:t>Source: </a:t>
              </a:r>
              <a:r>
                <a:rPr lang="de-DE" sz="1000" dirty="0"/>
                <a:t>Eurostat (2016) </a:t>
              </a:r>
              <a:endParaRPr lang="en-GB" sz="1000" dirty="0"/>
            </a:p>
          </p:txBody>
        </p:sp>
      </p:grpSp>
    </p:spTree>
    <p:extLst>
      <p:ext uri="{BB962C8B-B14F-4D97-AF65-F5344CB8AC3E}">
        <p14:creationId xmlns:p14="http://schemas.microsoft.com/office/powerpoint/2010/main" val="34599375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540" y="404664"/>
            <a:ext cx="4762872" cy="990600"/>
          </a:xfrm>
        </p:spPr>
        <p:txBody>
          <a:bodyPr/>
          <a:lstStyle/>
          <a:p>
            <a:r>
              <a:rPr lang="de-DE" b="1" dirty="0" smtClean="0">
                <a:solidFill>
                  <a:schemeClr val="tx1">
                    <a:lumMod val="75000"/>
                    <a:lumOff val="25000"/>
                  </a:schemeClr>
                </a:solidFill>
              </a:rPr>
              <a:t>Drivers </a:t>
            </a:r>
            <a:r>
              <a:rPr lang="de-DE" b="1" dirty="0" err="1" smtClean="0">
                <a:solidFill>
                  <a:schemeClr val="tx1">
                    <a:lumMod val="75000"/>
                    <a:lumOff val="25000"/>
                  </a:schemeClr>
                </a:solidFill>
              </a:rPr>
              <a:t>for</a:t>
            </a:r>
            <a:r>
              <a:rPr lang="de-DE" b="1" dirty="0" smtClean="0">
                <a:solidFill>
                  <a:schemeClr val="tx1">
                    <a:lumMod val="75000"/>
                    <a:lumOff val="25000"/>
                  </a:schemeClr>
                </a:solidFill>
              </a:rPr>
              <a:t> </a:t>
            </a:r>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development</a:t>
            </a:r>
            <a:endParaRPr lang="de-DE" b="1" dirty="0">
              <a:solidFill>
                <a:schemeClr val="tx1">
                  <a:lumMod val="75000"/>
                  <a:lumOff val="25000"/>
                </a:schemeClr>
              </a:solidFill>
            </a:endParaRPr>
          </a:p>
        </p:txBody>
      </p:sp>
      <p:sp>
        <p:nvSpPr>
          <p:cNvPr id="3" name="Content Placeholder 2"/>
          <p:cNvSpPr>
            <a:spLocks noGrp="1"/>
          </p:cNvSpPr>
          <p:nvPr>
            <p:ph idx="1"/>
          </p:nvPr>
        </p:nvSpPr>
        <p:spPr>
          <a:xfrm>
            <a:off x="457200" y="1700808"/>
            <a:ext cx="4114800" cy="4776192"/>
          </a:xfrm>
        </p:spPr>
        <p:txBody>
          <a:bodyPr>
            <a:normAutofit fontScale="85000" lnSpcReduction="10000"/>
          </a:bodyPr>
          <a:lstStyle/>
          <a:p>
            <a:r>
              <a:rPr lang="de-DE" dirty="0" err="1" smtClean="0"/>
              <a:t>Increase</a:t>
            </a:r>
            <a:r>
              <a:rPr lang="de-DE" dirty="0" smtClean="0"/>
              <a:t> in </a:t>
            </a:r>
            <a:r>
              <a:rPr lang="de-DE" dirty="0" err="1" smtClean="0"/>
              <a:t>energy</a:t>
            </a:r>
            <a:r>
              <a:rPr lang="de-DE" dirty="0" smtClean="0"/>
              <a:t> </a:t>
            </a:r>
            <a:r>
              <a:rPr lang="de-DE" dirty="0" err="1" smtClean="0"/>
              <a:t>costs</a:t>
            </a:r>
            <a:endParaRPr lang="de-DE" dirty="0" smtClean="0"/>
          </a:p>
          <a:p>
            <a:pPr lvl="1"/>
            <a:r>
              <a:rPr lang="de-DE" dirty="0" err="1" smtClean="0"/>
              <a:t>Dependence</a:t>
            </a:r>
            <a:r>
              <a:rPr lang="de-DE" dirty="0" smtClean="0"/>
              <a:t> on </a:t>
            </a:r>
            <a:r>
              <a:rPr lang="de-DE" dirty="0" err="1" smtClean="0"/>
              <a:t>oil</a:t>
            </a:r>
            <a:endParaRPr lang="de-DE" dirty="0" smtClean="0"/>
          </a:p>
          <a:p>
            <a:pPr lvl="1"/>
            <a:r>
              <a:rPr lang="de-DE" dirty="0" err="1" smtClean="0"/>
              <a:t>Increase</a:t>
            </a:r>
            <a:r>
              <a:rPr lang="de-DE" dirty="0" smtClean="0"/>
              <a:t> in </a:t>
            </a:r>
            <a:r>
              <a:rPr lang="de-DE" dirty="0" err="1" smtClean="0"/>
              <a:t>transport</a:t>
            </a:r>
            <a:r>
              <a:rPr lang="de-DE" dirty="0" smtClean="0"/>
              <a:t> </a:t>
            </a:r>
            <a:r>
              <a:rPr lang="de-DE" dirty="0" err="1" smtClean="0"/>
              <a:t>volume</a:t>
            </a:r>
            <a:endParaRPr lang="de-DE" dirty="0" smtClean="0"/>
          </a:p>
          <a:p>
            <a:endParaRPr lang="de-DE" sz="1600" dirty="0" smtClean="0"/>
          </a:p>
          <a:p>
            <a:r>
              <a:rPr lang="de-DE" dirty="0" smtClean="0"/>
              <a:t>Infrastructure </a:t>
            </a:r>
            <a:r>
              <a:rPr lang="de-DE" dirty="0" err="1" smtClean="0"/>
              <a:t>bottlenecks</a:t>
            </a:r>
            <a:endParaRPr lang="de-DE" dirty="0" smtClean="0"/>
          </a:p>
          <a:p>
            <a:pPr lvl="1"/>
            <a:r>
              <a:rPr lang="de-DE" dirty="0" err="1" smtClean="0"/>
              <a:t>Increase</a:t>
            </a:r>
            <a:r>
              <a:rPr lang="de-DE" dirty="0" smtClean="0"/>
              <a:t> in </a:t>
            </a:r>
            <a:r>
              <a:rPr lang="de-DE" dirty="0" err="1" smtClean="0"/>
              <a:t>transport</a:t>
            </a:r>
            <a:r>
              <a:rPr lang="de-DE" dirty="0" smtClean="0"/>
              <a:t> </a:t>
            </a:r>
            <a:r>
              <a:rPr lang="de-DE" dirty="0" err="1" smtClean="0"/>
              <a:t>volume</a:t>
            </a:r>
            <a:endParaRPr lang="de-DE" dirty="0" smtClean="0"/>
          </a:p>
          <a:p>
            <a:pPr lvl="1"/>
            <a:r>
              <a:rPr lang="de-DE" dirty="0" smtClean="0"/>
              <a:t>Traffic </a:t>
            </a:r>
            <a:r>
              <a:rPr lang="de-DE" dirty="0" err="1" smtClean="0"/>
              <a:t>jam</a:t>
            </a:r>
            <a:endParaRPr lang="de-DE" dirty="0" smtClean="0"/>
          </a:p>
          <a:p>
            <a:endParaRPr lang="de-DE" sz="1600" dirty="0" smtClean="0"/>
          </a:p>
          <a:p>
            <a:r>
              <a:rPr lang="de-DE" dirty="0" smtClean="0"/>
              <a:t>Political </a:t>
            </a:r>
            <a:r>
              <a:rPr lang="de-DE" dirty="0" err="1" smtClean="0"/>
              <a:t>pressure</a:t>
            </a:r>
            <a:endParaRPr lang="de-DE" dirty="0" smtClean="0"/>
          </a:p>
          <a:p>
            <a:pPr lvl="1"/>
            <a:r>
              <a:rPr lang="de-DE" dirty="0" err="1" smtClean="0"/>
              <a:t>Taxes</a:t>
            </a:r>
            <a:r>
              <a:rPr lang="de-DE" dirty="0" smtClean="0"/>
              <a:t>, </a:t>
            </a:r>
            <a:r>
              <a:rPr lang="de-DE" dirty="0" err="1" smtClean="0"/>
              <a:t>internalisation</a:t>
            </a:r>
            <a:r>
              <a:rPr lang="de-DE" dirty="0" smtClean="0"/>
              <a:t> </a:t>
            </a:r>
            <a:r>
              <a:rPr lang="de-DE" dirty="0" err="1" smtClean="0"/>
              <a:t>of</a:t>
            </a:r>
            <a:r>
              <a:rPr lang="de-DE" dirty="0" smtClean="0"/>
              <a:t> </a:t>
            </a:r>
            <a:r>
              <a:rPr lang="de-DE" dirty="0" err="1" smtClean="0"/>
              <a:t>external</a:t>
            </a:r>
            <a:r>
              <a:rPr lang="de-DE" dirty="0" smtClean="0"/>
              <a:t> </a:t>
            </a:r>
            <a:r>
              <a:rPr lang="de-DE" dirty="0" err="1" smtClean="0"/>
              <a:t>costs</a:t>
            </a:r>
            <a:r>
              <a:rPr lang="de-DE" dirty="0" smtClean="0"/>
              <a:t>, </a:t>
            </a:r>
            <a:r>
              <a:rPr lang="de-DE" dirty="0" err="1" smtClean="0"/>
              <a:t>emission</a:t>
            </a:r>
            <a:r>
              <a:rPr lang="de-DE" dirty="0" smtClean="0"/>
              <a:t> </a:t>
            </a:r>
            <a:r>
              <a:rPr lang="de-DE" dirty="0" err="1" smtClean="0"/>
              <a:t>limits</a:t>
            </a:r>
            <a:endParaRPr lang="de-DE" dirty="0"/>
          </a:p>
          <a:p>
            <a:pPr lvl="1"/>
            <a:endParaRPr lang="de-DE" dirty="0" smtClean="0"/>
          </a:p>
          <a:p>
            <a:r>
              <a:rPr lang="de-DE" dirty="0" smtClean="0"/>
              <a:t>Public </a:t>
            </a:r>
            <a:r>
              <a:rPr lang="de-DE" dirty="0" err="1" smtClean="0"/>
              <a:t>printing</a:t>
            </a:r>
            <a:endParaRPr lang="de-DE" dirty="0" smtClean="0"/>
          </a:p>
          <a:p>
            <a:pPr lvl="1"/>
            <a:r>
              <a:rPr lang="de-DE" dirty="0" err="1" smtClean="0"/>
              <a:t>Lower</a:t>
            </a:r>
            <a:r>
              <a:rPr lang="de-DE" dirty="0" smtClean="0"/>
              <a:t> </a:t>
            </a:r>
            <a:r>
              <a:rPr lang="de-DE" dirty="0" err="1" smtClean="0"/>
              <a:t>tolerance</a:t>
            </a:r>
            <a:r>
              <a:rPr lang="de-DE" dirty="0" smtClean="0"/>
              <a:t> </a:t>
            </a:r>
            <a:r>
              <a:rPr lang="de-DE" dirty="0" err="1" smtClean="0"/>
              <a:t>for</a:t>
            </a:r>
            <a:r>
              <a:rPr lang="de-DE" dirty="0" smtClean="0"/>
              <a:t> </a:t>
            </a:r>
            <a:r>
              <a:rPr lang="de-DE" dirty="0" err="1" smtClean="0"/>
              <a:t>reduced</a:t>
            </a:r>
            <a:r>
              <a:rPr lang="de-DE" dirty="0" smtClean="0"/>
              <a:t> </a:t>
            </a:r>
            <a:r>
              <a:rPr lang="de-DE" dirty="0" err="1" smtClean="0"/>
              <a:t>mobility</a:t>
            </a:r>
            <a:r>
              <a:rPr lang="de-DE" dirty="0"/>
              <a:t> </a:t>
            </a:r>
            <a:r>
              <a:rPr lang="de-DE" dirty="0" err="1" smtClean="0"/>
              <a:t>and</a:t>
            </a:r>
            <a:r>
              <a:rPr lang="de-DE" dirty="0" smtClean="0"/>
              <a:t> environmental </a:t>
            </a:r>
            <a:r>
              <a:rPr lang="de-DE" dirty="0" err="1" smtClean="0"/>
              <a:t>pollution</a:t>
            </a:r>
            <a:endParaRPr lang="de-DE" dirty="0" smtClean="0"/>
          </a:p>
          <a:p>
            <a:pPr lvl="1"/>
            <a:r>
              <a:rPr lang="de-DE" dirty="0" smtClean="0"/>
              <a:t>Special </a:t>
            </a:r>
            <a:r>
              <a:rPr lang="de-DE" dirty="0" err="1" smtClean="0"/>
              <a:t>influence</a:t>
            </a:r>
            <a:r>
              <a:rPr lang="de-DE" dirty="0" smtClean="0"/>
              <a:t> on </a:t>
            </a:r>
            <a:r>
              <a:rPr lang="de-DE" dirty="0" err="1" smtClean="0"/>
              <a:t>transport</a:t>
            </a:r>
            <a:r>
              <a:rPr lang="de-DE" dirty="0" smtClean="0"/>
              <a:t> </a:t>
            </a:r>
            <a:r>
              <a:rPr lang="de-DE" dirty="0" err="1" smtClean="0"/>
              <a:t>industry</a:t>
            </a:r>
            <a:endParaRPr lang="de-DE" dirty="0" smtClean="0"/>
          </a:p>
          <a:p>
            <a:pPr lvl="1"/>
            <a:endParaRPr lang="de-DE" dirty="0" smtClean="0"/>
          </a:p>
          <a:p>
            <a:pPr lvl="1"/>
            <a:endParaRPr lang="de-DE" dirty="0" smtClean="0"/>
          </a:p>
          <a:p>
            <a:endParaRPr lang="de-DE" dirty="0"/>
          </a:p>
        </p:txBody>
      </p:sp>
      <p:sp>
        <p:nvSpPr>
          <p:cNvPr id="4" name="Date Placeholder 3"/>
          <p:cNvSpPr>
            <a:spLocks noGrp="1"/>
          </p:cNvSpPr>
          <p:nvPr>
            <p:ph type="dt" sz="half" idx="10"/>
          </p:nvPr>
        </p:nvSpPr>
        <p:spPr/>
        <p:txBody>
          <a:bodyPr/>
          <a:lstStyle/>
          <a:p>
            <a:fld id="{63C120D2-2E62-4436-B051-D21178816446}" type="datetime6">
              <a:rPr lang="en-GB" smtClean="0">
                <a:solidFill>
                  <a:prstClr val="white"/>
                </a:solidFill>
              </a:rPr>
              <a:t>August 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7</a:t>
            </a:fld>
            <a:endParaRPr lang="de-AT" dirty="0">
              <a:solidFill>
                <a:prstClr val="white"/>
              </a:solidFill>
            </a:endParaRPr>
          </a:p>
        </p:txBody>
      </p:sp>
      <p:sp>
        <p:nvSpPr>
          <p:cNvPr id="6" name="TextBox 5"/>
          <p:cNvSpPr txBox="1"/>
          <p:nvPr/>
        </p:nvSpPr>
        <p:spPr>
          <a:xfrm rot="16200000">
            <a:off x="7764082" y="3428098"/>
            <a:ext cx="2404657" cy="246221"/>
          </a:xfrm>
          <a:prstGeom prst="rect">
            <a:avLst/>
          </a:prstGeom>
          <a:noFill/>
        </p:spPr>
        <p:txBody>
          <a:bodyPr wrap="square" rtlCol="0">
            <a:spAutoFit/>
          </a:bodyPr>
          <a:lstStyle/>
          <a:p>
            <a:r>
              <a:rPr lang="de-DE" sz="1000" dirty="0" smtClean="0">
                <a:solidFill>
                  <a:schemeClr val="tx1">
                    <a:lumMod val="75000"/>
                    <a:lumOff val="25000"/>
                  </a:schemeClr>
                </a:solidFill>
              </a:rPr>
              <a:t>Source :INRIX (2014)</a:t>
            </a:r>
            <a:endParaRPr lang="en-US" sz="1000" dirty="0">
              <a:solidFill>
                <a:schemeClr val="tx1">
                  <a:lumMod val="75000"/>
                  <a:lumOff val="25000"/>
                </a:schemeClr>
              </a:solidFill>
            </a:endParaRPr>
          </a:p>
        </p:txBody>
      </p:sp>
      <p:graphicFrame>
        <p:nvGraphicFramePr>
          <p:cNvPr id="8" name="Chart 19"/>
          <p:cNvGraphicFramePr/>
          <p:nvPr>
            <p:extLst>
              <p:ext uri="{D42A27DB-BD31-4B8C-83A1-F6EECF244321}">
                <p14:modId xmlns:p14="http://schemas.microsoft.com/office/powerpoint/2010/main" val="931199839"/>
              </p:ext>
            </p:extLst>
          </p:nvPr>
        </p:nvGraphicFramePr>
        <p:xfrm>
          <a:off x="4498822" y="2279062"/>
          <a:ext cx="4456336" cy="340015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15479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7544" y="404664"/>
            <a:ext cx="7200800" cy="990600"/>
          </a:xfrm>
        </p:spPr>
        <p:txBody>
          <a:bodyPr>
            <a:normAutofit/>
          </a:bodyPr>
          <a:lstStyle/>
          <a:p>
            <a:r>
              <a:rPr lang="de-DE" b="1" dirty="0" smtClean="0">
                <a:solidFill>
                  <a:schemeClr val="tx1">
                    <a:lumMod val="75000"/>
                    <a:lumOff val="25000"/>
                  </a:schemeClr>
                </a:solidFill>
              </a:rPr>
              <a:t>Drivers </a:t>
            </a:r>
            <a:r>
              <a:rPr lang="de-DE" b="1" dirty="0" err="1" smtClean="0">
                <a:solidFill>
                  <a:schemeClr val="tx1">
                    <a:lumMod val="75000"/>
                    <a:lumOff val="25000"/>
                  </a:schemeClr>
                </a:solidFill>
              </a:rPr>
              <a:t>for</a:t>
            </a:r>
            <a:r>
              <a:rPr lang="de-DE" b="1" dirty="0" smtClean="0">
                <a:solidFill>
                  <a:schemeClr val="tx1">
                    <a:lumMod val="75000"/>
                    <a:lumOff val="25000"/>
                  </a:schemeClr>
                </a:solidFill>
              </a:rPr>
              <a:t> </a:t>
            </a:r>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development</a:t>
            </a:r>
            <a:r>
              <a:rPr lang="de-DE" b="1" dirty="0" smtClean="0">
                <a:solidFill>
                  <a:schemeClr val="tx1">
                    <a:lumMod val="75000"/>
                    <a:lumOff val="25000"/>
                  </a:schemeClr>
                </a:solidFill>
              </a:rPr>
              <a:t> -</a:t>
            </a:r>
            <a:br>
              <a:rPr lang="de-DE" b="1" dirty="0" smtClean="0">
                <a:solidFill>
                  <a:schemeClr val="tx1">
                    <a:lumMod val="75000"/>
                    <a:lumOff val="25000"/>
                  </a:schemeClr>
                </a:solidFill>
              </a:rPr>
            </a:br>
            <a:r>
              <a:rPr lang="de-DE" b="1" dirty="0" smtClean="0">
                <a:solidFill>
                  <a:schemeClr val="tx1">
                    <a:lumMod val="75000"/>
                    <a:lumOff val="25000"/>
                  </a:schemeClr>
                </a:solidFill>
              </a:rPr>
              <a:t>European </a:t>
            </a:r>
            <a:r>
              <a:rPr lang="de-DE" b="1" dirty="0" err="1" smtClean="0">
                <a:solidFill>
                  <a:schemeClr val="tx1">
                    <a:lumMod val="75000"/>
                    <a:lumOff val="25000"/>
                  </a:schemeClr>
                </a:solidFill>
              </a:rPr>
              <a:t>Commission</a:t>
            </a:r>
            <a:r>
              <a:rPr lang="de-DE" b="1" dirty="0" smtClean="0">
                <a:solidFill>
                  <a:schemeClr val="tx1">
                    <a:lumMod val="75000"/>
                    <a:lumOff val="25000"/>
                  </a:schemeClr>
                </a:solidFill>
              </a:rPr>
              <a:t> White Paper 2011</a:t>
            </a:r>
            <a:endParaRPr lang="de-DE" b="1" dirty="0">
              <a:solidFill>
                <a:schemeClr val="tx1">
                  <a:lumMod val="75000"/>
                  <a:lumOff val="25000"/>
                </a:schemeClr>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11071257"/>
              </p:ext>
            </p:extLst>
          </p:nvPr>
        </p:nvGraphicFramePr>
        <p:xfrm>
          <a:off x="107504" y="1555461"/>
          <a:ext cx="8229600" cy="4776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p:cNvSpPr txBox="1">
            <a:spLocks/>
          </p:cNvSpPr>
          <p:nvPr/>
        </p:nvSpPr>
        <p:spPr>
          <a:xfrm>
            <a:off x="5716760" y="1844824"/>
            <a:ext cx="2887688" cy="927720"/>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274320" lvl="1" indent="0">
              <a:buNone/>
            </a:pPr>
            <a:r>
              <a:rPr lang="de-DE" b="1" spc="60" dirty="0" err="1" smtClean="0">
                <a:solidFill>
                  <a:schemeClr val="tx1">
                    <a:lumMod val="75000"/>
                    <a:lumOff val="25000"/>
                  </a:schemeClr>
                </a:solidFill>
              </a:rPr>
              <a:t>Increasing</a:t>
            </a:r>
            <a:r>
              <a:rPr lang="de-DE" b="1" spc="60" dirty="0" smtClean="0">
                <a:solidFill>
                  <a:schemeClr val="tx1">
                    <a:lumMod val="75000"/>
                    <a:lumOff val="25000"/>
                  </a:schemeClr>
                </a:solidFill>
              </a:rPr>
              <a:t> </a:t>
            </a:r>
            <a:r>
              <a:rPr lang="de-DE" b="1" spc="60" dirty="0" err="1" smtClean="0">
                <a:solidFill>
                  <a:schemeClr val="tx1">
                    <a:lumMod val="75000"/>
                    <a:lumOff val="25000"/>
                  </a:schemeClr>
                </a:solidFill>
              </a:rPr>
              <a:t>demand</a:t>
            </a:r>
            <a:r>
              <a:rPr lang="de-DE" b="1" spc="60" dirty="0" smtClean="0">
                <a:solidFill>
                  <a:schemeClr val="tx1">
                    <a:lumMod val="75000"/>
                    <a:lumOff val="25000"/>
                  </a:schemeClr>
                </a:solidFill>
              </a:rPr>
              <a:t> </a:t>
            </a:r>
            <a:r>
              <a:rPr lang="de-DE" b="1" spc="60" dirty="0" err="1" smtClean="0">
                <a:solidFill>
                  <a:schemeClr val="tx1">
                    <a:lumMod val="75000"/>
                    <a:lumOff val="25000"/>
                  </a:schemeClr>
                </a:solidFill>
              </a:rPr>
              <a:t>for</a:t>
            </a:r>
            <a:r>
              <a:rPr lang="de-DE" b="1" spc="60" dirty="0" smtClean="0">
                <a:solidFill>
                  <a:schemeClr val="tx1">
                    <a:lumMod val="75000"/>
                    <a:lumOff val="25000"/>
                  </a:schemeClr>
                </a:solidFill>
              </a:rPr>
              <a:t> </a:t>
            </a:r>
            <a:r>
              <a:rPr lang="de-DE" b="1" spc="60" dirty="0" err="1" smtClean="0">
                <a:solidFill>
                  <a:schemeClr val="tx1">
                    <a:lumMod val="75000"/>
                    <a:lumOff val="25000"/>
                  </a:schemeClr>
                </a:solidFill>
              </a:rPr>
              <a:t>sustainable</a:t>
            </a:r>
            <a:r>
              <a:rPr lang="de-DE" b="1" spc="60" dirty="0" smtClean="0">
                <a:solidFill>
                  <a:schemeClr val="tx1">
                    <a:lumMod val="75000"/>
                    <a:lumOff val="25000"/>
                  </a:schemeClr>
                </a:solidFill>
              </a:rPr>
              <a:t> </a:t>
            </a:r>
            <a:r>
              <a:rPr lang="de-DE" b="1" spc="60" dirty="0" err="1" smtClean="0">
                <a:solidFill>
                  <a:schemeClr val="tx1">
                    <a:lumMod val="75000"/>
                    <a:lumOff val="25000"/>
                  </a:schemeClr>
                </a:solidFill>
              </a:rPr>
              <a:t>transport</a:t>
            </a:r>
            <a:r>
              <a:rPr lang="de-DE" b="1" spc="60" dirty="0" smtClean="0">
                <a:solidFill>
                  <a:schemeClr val="tx1">
                    <a:lumMod val="75000"/>
                    <a:lumOff val="25000"/>
                  </a:schemeClr>
                </a:solidFill>
              </a:rPr>
              <a:t> </a:t>
            </a:r>
            <a:r>
              <a:rPr lang="de-DE" b="1" spc="60" dirty="0" err="1" smtClean="0">
                <a:solidFill>
                  <a:schemeClr val="tx1">
                    <a:lumMod val="75000"/>
                    <a:lumOff val="25000"/>
                  </a:schemeClr>
                </a:solidFill>
              </a:rPr>
              <a:t>modes</a:t>
            </a:r>
            <a:endParaRPr lang="de-DE" b="1" spc="60" dirty="0">
              <a:solidFill>
                <a:schemeClr val="tx1">
                  <a:lumMod val="75000"/>
                  <a:lumOff val="25000"/>
                </a:schemeClr>
              </a:solidFill>
            </a:endParaRPr>
          </a:p>
        </p:txBody>
      </p:sp>
      <p:sp>
        <p:nvSpPr>
          <p:cNvPr id="9" name="Content Placeholder 2"/>
          <p:cNvSpPr txBox="1">
            <a:spLocks/>
          </p:cNvSpPr>
          <p:nvPr/>
        </p:nvSpPr>
        <p:spPr>
          <a:xfrm>
            <a:off x="5480992" y="4589512"/>
            <a:ext cx="3635896" cy="711696"/>
          </a:xfrm>
          <a:prstGeom prst="rect">
            <a:avLst/>
          </a:prstGeom>
          <a:ln w="9525">
            <a:no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Freight</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transport</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using</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two</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or</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more</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transport</a:t>
            </a:r>
            <a:r>
              <a:rPr lang="de-DE" sz="1200" spc="60" dirty="0" smtClean="0">
                <a:solidFill>
                  <a:schemeClr val="tx1">
                    <a:lumMod val="75000"/>
                    <a:lumOff val="25000"/>
                  </a:schemeClr>
                </a:solidFill>
              </a:rPr>
              <a:t> </a:t>
            </a:r>
            <a:r>
              <a:rPr lang="de-DE" sz="1200" spc="60" dirty="0" err="1" smtClean="0">
                <a:solidFill>
                  <a:schemeClr val="tx1">
                    <a:lumMod val="75000"/>
                    <a:lumOff val="25000"/>
                  </a:schemeClr>
                </a:solidFill>
              </a:rPr>
              <a:t>modes</a:t>
            </a:r>
            <a:endParaRPr lang="en-US" sz="1200" spc="60" dirty="0">
              <a:solidFill>
                <a:schemeClr val="tx1">
                  <a:lumMod val="75000"/>
                  <a:lumOff val="25000"/>
                </a:schemeClr>
              </a:solidFill>
            </a:endParaRPr>
          </a:p>
        </p:txBody>
      </p:sp>
      <p:sp>
        <p:nvSpPr>
          <p:cNvPr id="2" name="Date Placeholder 1"/>
          <p:cNvSpPr>
            <a:spLocks noGrp="1"/>
          </p:cNvSpPr>
          <p:nvPr>
            <p:ph type="dt" sz="half" idx="10"/>
          </p:nvPr>
        </p:nvSpPr>
        <p:spPr/>
        <p:txBody>
          <a:bodyPr/>
          <a:lstStyle/>
          <a:p>
            <a:fld id="{EEF28081-5D48-48D8-8513-29B2CE5A6886}" type="datetime6">
              <a:rPr lang="en-GB" smtClean="0">
                <a:solidFill>
                  <a:prstClr val="white"/>
                </a:solidFill>
              </a:rPr>
              <a:t>August 19</a:t>
            </a:fld>
            <a:endParaRPr lang="de-AT" dirty="0">
              <a:solidFill>
                <a:prstClr val="white"/>
              </a:solidFill>
            </a:endParaRPr>
          </a:p>
        </p:txBody>
      </p:sp>
      <p:sp>
        <p:nvSpPr>
          <p:cNvPr id="3" name="Slide Number Placeholder 2"/>
          <p:cNvSpPr>
            <a:spLocks noGrp="1"/>
          </p:cNvSpPr>
          <p:nvPr>
            <p:ph type="sldNum" sz="quarter" idx="12"/>
          </p:nvPr>
        </p:nvSpPr>
        <p:spPr/>
        <p:txBody>
          <a:bodyPr/>
          <a:lstStyle/>
          <a:p>
            <a:fld id="{7D34D7BA-8E13-46FE-8871-8877FE7E3568}" type="slidenum">
              <a:rPr lang="de-AT" smtClean="0">
                <a:solidFill>
                  <a:prstClr val="white"/>
                </a:solidFill>
              </a:rPr>
              <a:pPr/>
              <a:t>8</a:t>
            </a:fld>
            <a:endParaRPr lang="de-AT" dirty="0">
              <a:solidFill>
                <a:prstClr val="white"/>
              </a:solidFill>
            </a:endParaRPr>
          </a:p>
        </p:txBody>
      </p:sp>
      <p:sp>
        <p:nvSpPr>
          <p:cNvPr id="11" name="Content Placeholder 2"/>
          <p:cNvSpPr txBox="1">
            <a:spLocks/>
          </p:cNvSpPr>
          <p:nvPr/>
        </p:nvSpPr>
        <p:spPr>
          <a:xfrm>
            <a:off x="611560" y="5233392"/>
            <a:ext cx="8424936" cy="1435968"/>
          </a:xfrm>
          <a:prstGeom prst="rect">
            <a:avLst/>
          </a:prstGeom>
          <a:ln w="19050">
            <a:solidFill>
              <a:srgbClr val="92D050"/>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548640" lvl="2" indent="0">
              <a:buNone/>
            </a:pPr>
            <a:r>
              <a:rPr lang="de-DE" b="1" u="sng" spc="60" dirty="0" smtClean="0">
                <a:solidFill>
                  <a:schemeClr val="tx1">
                    <a:lumMod val="75000"/>
                    <a:lumOff val="25000"/>
                  </a:schemeClr>
                </a:solidFill>
              </a:rPr>
              <a:t>Targets </a:t>
            </a:r>
            <a:r>
              <a:rPr lang="de-DE" b="1" u="sng" spc="60" dirty="0" err="1" smtClean="0">
                <a:solidFill>
                  <a:schemeClr val="tx1">
                    <a:lumMod val="75000"/>
                    <a:lumOff val="25000"/>
                  </a:schemeClr>
                </a:solidFill>
              </a:rPr>
              <a:t>for</a:t>
            </a:r>
            <a:r>
              <a:rPr lang="de-DE" b="1" u="sng" spc="60" dirty="0" smtClean="0">
                <a:solidFill>
                  <a:schemeClr val="tx1">
                    <a:lumMod val="75000"/>
                    <a:lumOff val="25000"/>
                  </a:schemeClr>
                </a:solidFill>
              </a:rPr>
              <a:t> modal </a:t>
            </a:r>
            <a:r>
              <a:rPr lang="de-DE" b="1" u="sng" spc="60" dirty="0" err="1" smtClean="0">
                <a:solidFill>
                  <a:schemeClr val="tx1">
                    <a:lumMod val="75000"/>
                    <a:lumOff val="25000"/>
                  </a:schemeClr>
                </a:solidFill>
              </a:rPr>
              <a:t>shift</a:t>
            </a:r>
            <a:endParaRPr lang="de-DE" b="1" u="sng" spc="60" dirty="0" smtClean="0">
              <a:solidFill>
                <a:schemeClr val="tx1">
                  <a:lumMod val="75000"/>
                  <a:lumOff val="25000"/>
                </a:schemeClr>
              </a:solidFill>
            </a:endParaRPr>
          </a:p>
          <a:p>
            <a:pPr marL="548640" lvl="2" indent="0">
              <a:buNone/>
            </a:pPr>
            <a:r>
              <a:rPr lang="de-DE" b="1" spc="60" dirty="0" smtClean="0">
                <a:solidFill>
                  <a:schemeClr val="tx1">
                    <a:lumMod val="75000"/>
                    <a:lumOff val="25000"/>
                  </a:schemeClr>
                </a:solidFill>
              </a:rPr>
              <a:t>2030: 30 % </a:t>
            </a:r>
            <a:r>
              <a:rPr lang="de-DE" spc="60" dirty="0" err="1" smtClean="0">
                <a:solidFill>
                  <a:schemeClr val="tx1">
                    <a:lumMod val="75000"/>
                    <a:lumOff val="25000"/>
                  </a:schemeClr>
                </a:solidFill>
              </a:rPr>
              <a:t>of</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road</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traffic</a:t>
            </a:r>
            <a:r>
              <a:rPr lang="de-DE" spc="60" dirty="0" smtClean="0">
                <a:solidFill>
                  <a:schemeClr val="tx1">
                    <a:lumMod val="75000"/>
                    <a:lumOff val="25000"/>
                  </a:schemeClr>
                </a:solidFill>
              </a:rPr>
              <a:t> </a:t>
            </a:r>
            <a:r>
              <a:rPr lang="de-DE" b="1" spc="60" dirty="0" smtClean="0">
                <a:solidFill>
                  <a:schemeClr val="tx1">
                    <a:lumMod val="75000"/>
                    <a:lumOff val="25000"/>
                  </a:schemeClr>
                </a:solidFill>
              </a:rPr>
              <a:t>&gt; 300 km </a:t>
            </a:r>
            <a:r>
              <a:rPr lang="de-DE" spc="60" dirty="0" err="1" smtClean="0">
                <a:solidFill>
                  <a:schemeClr val="tx1">
                    <a:lumMod val="75000"/>
                    <a:lumOff val="25000"/>
                  </a:schemeClr>
                </a:solidFill>
              </a:rPr>
              <a:t>of</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rail</a:t>
            </a:r>
            <a:r>
              <a:rPr lang="de-DE" spc="60" dirty="0" smtClean="0">
                <a:solidFill>
                  <a:schemeClr val="tx1">
                    <a:lumMod val="75000"/>
                    <a:lumOff val="25000"/>
                  </a:schemeClr>
                </a:solidFill>
              </a:rPr>
              <a:t>/</a:t>
            </a:r>
            <a:r>
              <a:rPr lang="de-DE" spc="60" dirty="0" err="1" smtClean="0">
                <a:solidFill>
                  <a:schemeClr val="tx1">
                    <a:lumMod val="75000"/>
                    <a:lumOff val="25000"/>
                  </a:schemeClr>
                </a:solidFill>
              </a:rPr>
              <a:t>inland</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waterway</a:t>
            </a:r>
            <a:endParaRPr lang="de-DE" spc="60" dirty="0" smtClean="0">
              <a:solidFill>
                <a:schemeClr val="tx1">
                  <a:lumMod val="75000"/>
                  <a:lumOff val="25000"/>
                </a:schemeClr>
              </a:solidFill>
            </a:endParaRPr>
          </a:p>
          <a:p>
            <a:pPr marL="548640" lvl="2" indent="0">
              <a:buNone/>
            </a:pPr>
            <a:r>
              <a:rPr lang="de-DE" b="1" spc="60" dirty="0" smtClean="0">
                <a:solidFill>
                  <a:schemeClr val="tx1">
                    <a:lumMod val="75000"/>
                    <a:lumOff val="25000"/>
                  </a:schemeClr>
                </a:solidFill>
              </a:rPr>
              <a:t>2050: 50 % </a:t>
            </a:r>
            <a:r>
              <a:rPr lang="de-DE" spc="60" dirty="0" smtClean="0">
                <a:solidFill>
                  <a:schemeClr val="tx1">
                    <a:lumMod val="75000"/>
                    <a:lumOff val="25000"/>
                  </a:schemeClr>
                </a:solidFill>
              </a:rPr>
              <a:t>vom Straßenverkehr </a:t>
            </a:r>
            <a:r>
              <a:rPr lang="de-DE" b="1" spc="60" dirty="0" smtClean="0">
                <a:solidFill>
                  <a:schemeClr val="tx1">
                    <a:lumMod val="75000"/>
                    <a:lumOff val="25000"/>
                  </a:schemeClr>
                </a:solidFill>
              </a:rPr>
              <a:t>&gt;300 km </a:t>
            </a:r>
            <a:r>
              <a:rPr lang="de-DE" spc="60" dirty="0" err="1" smtClean="0">
                <a:solidFill>
                  <a:schemeClr val="tx1">
                    <a:lumMod val="75000"/>
                    <a:lumOff val="25000"/>
                  </a:schemeClr>
                </a:solidFill>
              </a:rPr>
              <a:t>of</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rail</a:t>
            </a:r>
            <a:r>
              <a:rPr lang="de-DE" spc="60" dirty="0" smtClean="0">
                <a:solidFill>
                  <a:schemeClr val="tx1">
                    <a:lumMod val="75000"/>
                    <a:lumOff val="25000"/>
                  </a:schemeClr>
                </a:solidFill>
              </a:rPr>
              <a:t>/</a:t>
            </a:r>
            <a:r>
              <a:rPr lang="de-DE" spc="60" dirty="0" err="1" smtClean="0">
                <a:solidFill>
                  <a:schemeClr val="tx1">
                    <a:lumMod val="75000"/>
                    <a:lumOff val="25000"/>
                  </a:schemeClr>
                </a:solidFill>
              </a:rPr>
              <a:t>inland</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waterway</a:t>
            </a:r>
            <a:endParaRPr lang="de-DE" spc="60" dirty="0" smtClean="0">
              <a:solidFill>
                <a:schemeClr val="tx1">
                  <a:lumMod val="75000"/>
                  <a:lumOff val="25000"/>
                </a:schemeClr>
              </a:solidFill>
            </a:endParaRPr>
          </a:p>
          <a:p>
            <a:pPr marL="548640" lvl="2" indent="0">
              <a:buNone/>
            </a:pPr>
            <a:r>
              <a:rPr lang="de-DE" spc="60" dirty="0" smtClean="0">
                <a:solidFill>
                  <a:schemeClr val="tx1">
                    <a:lumMod val="75000"/>
                    <a:lumOff val="25000"/>
                  </a:schemeClr>
                </a:solidFill>
                <a:sym typeface="Wingdings" panose="05000000000000000000" pitchFamily="2" charset="2"/>
              </a:rPr>
              <a:t> </a:t>
            </a:r>
            <a:r>
              <a:rPr lang="de-DE" spc="60" dirty="0" err="1" smtClean="0">
                <a:solidFill>
                  <a:schemeClr val="tx1">
                    <a:lumMod val="75000"/>
                    <a:lumOff val="25000"/>
                  </a:schemeClr>
                </a:solidFill>
              </a:rPr>
              <a:t>Rail</a:t>
            </a:r>
            <a:r>
              <a:rPr lang="de-DE" spc="60" dirty="0" smtClean="0">
                <a:solidFill>
                  <a:schemeClr val="tx1">
                    <a:lumMod val="75000"/>
                    <a:lumOff val="25000"/>
                  </a:schemeClr>
                </a:solidFill>
              </a:rPr>
              <a:t> &amp; </a:t>
            </a:r>
            <a:r>
              <a:rPr lang="de-DE" spc="60" dirty="0" err="1" smtClean="0">
                <a:solidFill>
                  <a:schemeClr val="tx1">
                    <a:lumMod val="75000"/>
                    <a:lumOff val="25000"/>
                  </a:schemeClr>
                </a:solidFill>
              </a:rPr>
              <a:t>inland</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waterways</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are</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recognised</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as</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sustainable</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transport</a:t>
            </a:r>
            <a:r>
              <a:rPr lang="de-DE" spc="60" dirty="0" smtClean="0">
                <a:solidFill>
                  <a:schemeClr val="tx1">
                    <a:lumMod val="75000"/>
                    <a:lumOff val="25000"/>
                  </a:schemeClr>
                </a:solidFill>
              </a:rPr>
              <a:t> </a:t>
            </a:r>
            <a:r>
              <a:rPr lang="de-DE" spc="60" dirty="0" err="1" smtClean="0">
                <a:solidFill>
                  <a:schemeClr val="tx1">
                    <a:lumMod val="75000"/>
                    <a:lumOff val="25000"/>
                  </a:schemeClr>
                </a:solidFill>
              </a:rPr>
              <a:t>modes</a:t>
            </a:r>
            <a:r>
              <a:rPr lang="de-DE" spc="60" dirty="0" smtClean="0">
                <a:solidFill>
                  <a:schemeClr val="tx1">
                    <a:lumMod val="75000"/>
                    <a:lumOff val="25000"/>
                  </a:schemeClr>
                </a:solidFill>
              </a:rPr>
              <a:t>!</a:t>
            </a:r>
            <a:endParaRPr lang="de-DE" spc="60" dirty="0">
              <a:solidFill>
                <a:schemeClr val="tx1">
                  <a:lumMod val="75000"/>
                  <a:lumOff val="25000"/>
                </a:schemeClr>
              </a:solidFill>
            </a:endParaRPr>
          </a:p>
        </p:txBody>
      </p:sp>
    </p:spTree>
    <p:extLst>
      <p:ext uri="{BB962C8B-B14F-4D97-AF65-F5344CB8AC3E}">
        <p14:creationId xmlns:p14="http://schemas.microsoft.com/office/powerpoint/2010/main" val="18087292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b="1" dirty="0" err="1" smtClean="0">
                <a:solidFill>
                  <a:schemeClr val="tx1">
                    <a:lumMod val="75000"/>
                    <a:lumOff val="25000"/>
                  </a:schemeClr>
                </a:solidFill>
              </a:rPr>
              <a:t>Sustainable</a:t>
            </a:r>
            <a:r>
              <a:rPr lang="de-DE" b="1" dirty="0" smtClean="0">
                <a:solidFill>
                  <a:schemeClr val="tx1">
                    <a:lumMod val="75000"/>
                    <a:lumOff val="25000"/>
                  </a:schemeClr>
                </a:solidFill>
              </a:rPr>
              <a:t> </a:t>
            </a:r>
            <a:r>
              <a:rPr lang="de-DE" b="1" dirty="0" err="1" smtClean="0">
                <a:solidFill>
                  <a:schemeClr val="tx1">
                    <a:lumMod val="75000"/>
                    <a:lumOff val="25000"/>
                  </a:schemeClr>
                </a:solidFill>
              </a:rPr>
              <a:t>transport</a:t>
            </a:r>
            <a:endParaRPr lang="de-DE" b="0" dirty="0">
              <a:solidFill>
                <a:schemeClr val="tx1">
                  <a:lumMod val="75000"/>
                  <a:lumOff val="25000"/>
                </a:schemeClr>
              </a:solidFill>
            </a:endParaRPr>
          </a:p>
        </p:txBody>
      </p:sp>
      <p:sp>
        <p:nvSpPr>
          <p:cNvPr id="34" name="Content Placeholder 33"/>
          <p:cNvSpPr>
            <a:spLocks noGrp="1"/>
          </p:cNvSpPr>
          <p:nvPr>
            <p:ph idx="1"/>
          </p:nvPr>
        </p:nvSpPr>
        <p:spPr/>
        <p:txBody>
          <a:bodyPr>
            <a:normAutofit/>
          </a:bodyPr>
          <a:lstStyle/>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smtClean="0"/>
          </a:p>
          <a:p>
            <a:pPr marL="0" indent="0">
              <a:buNone/>
            </a:pPr>
            <a:endParaRPr lang="de-DE" b="1" dirty="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de-DE" b="1" dirty="0" smtClean="0"/>
          </a:p>
          <a:p>
            <a:pPr marL="0" indent="0">
              <a:buNone/>
            </a:pPr>
            <a:endParaRPr lang="en-US" dirty="0" smtClean="0"/>
          </a:p>
          <a:p>
            <a:endParaRPr lang="de-DE" dirty="0" smtClean="0"/>
          </a:p>
        </p:txBody>
      </p:sp>
      <p:sp>
        <p:nvSpPr>
          <p:cNvPr id="4" name="Date Placeholder 3"/>
          <p:cNvSpPr>
            <a:spLocks noGrp="1"/>
          </p:cNvSpPr>
          <p:nvPr>
            <p:ph type="dt" sz="half" idx="10"/>
          </p:nvPr>
        </p:nvSpPr>
        <p:spPr/>
        <p:txBody>
          <a:bodyPr/>
          <a:lstStyle/>
          <a:p>
            <a:fld id="{795877F2-8412-4AFB-AA88-95C59A204A6A}" type="datetime6">
              <a:rPr lang="en-GB" smtClean="0">
                <a:solidFill>
                  <a:prstClr val="white"/>
                </a:solidFill>
              </a:rPr>
              <a:t>August 19</a:t>
            </a:fld>
            <a:endParaRPr lang="de-AT" dirty="0">
              <a:solidFill>
                <a:prstClr val="white"/>
              </a:solidFill>
            </a:endParaRPr>
          </a:p>
        </p:txBody>
      </p:sp>
      <p:sp>
        <p:nvSpPr>
          <p:cNvPr id="5" name="Slide Number Placeholder 4"/>
          <p:cNvSpPr>
            <a:spLocks noGrp="1"/>
          </p:cNvSpPr>
          <p:nvPr>
            <p:ph type="sldNum" sz="quarter" idx="12"/>
          </p:nvPr>
        </p:nvSpPr>
        <p:spPr/>
        <p:txBody>
          <a:bodyPr/>
          <a:lstStyle/>
          <a:p>
            <a:fld id="{7D34D7BA-8E13-46FE-8871-8877FE7E3568}" type="slidenum">
              <a:rPr lang="de-AT" smtClean="0">
                <a:solidFill>
                  <a:prstClr val="white"/>
                </a:solidFill>
              </a:rPr>
              <a:pPr/>
              <a:t>9</a:t>
            </a:fld>
            <a:endParaRPr lang="de-AT" dirty="0">
              <a:solidFill>
                <a:prstClr val="white"/>
              </a:solidFill>
            </a:endParaRPr>
          </a:p>
        </p:txBody>
      </p:sp>
      <p:graphicFrame>
        <p:nvGraphicFramePr>
          <p:cNvPr id="6" name="Diagram 5"/>
          <p:cNvGraphicFramePr/>
          <p:nvPr>
            <p:extLst>
              <p:ext uri="{D42A27DB-BD31-4B8C-83A1-F6EECF244321}">
                <p14:modId xmlns:p14="http://schemas.microsoft.com/office/powerpoint/2010/main" val="1125223228"/>
              </p:ext>
            </p:extLst>
          </p:nvPr>
        </p:nvGraphicFramePr>
        <p:xfrm>
          <a:off x="395536" y="1772816"/>
          <a:ext cx="609600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ontent Placeholder 2"/>
          <p:cNvSpPr txBox="1">
            <a:spLocks/>
          </p:cNvSpPr>
          <p:nvPr/>
        </p:nvSpPr>
        <p:spPr>
          <a:xfrm>
            <a:off x="1290076" y="4941168"/>
            <a:ext cx="5977617" cy="1253332"/>
          </a:xfrm>
          <a:prstGeom prst="rect">
            <a:avLst/>
          </a:prstGeom>
          <a:ln w="19050">
            <a:solidFill>
              <a:schemeClr val="tx1">
                <a:lumMod val="75000"/>
                <a:lumOff val="25000"/>
              </a:schemeClr>
            </a:solidFill>
          </a:ln>
        </p:spPr>
        <p:txBody>
          <a:bodyPr vert="horz" lIns="91440" tIns="45720" rIns="91440" bIns="45720" rtlCol="0" anchor="ctr">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6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9pPr>
          </a:lstStyle>
          <a:p>
            <a:pPr marL="0" indent="0">
              <a:buNone/>
            </a:pPr>
            <a:r>
              <a:rPr lang="de-DE" sz="2000" b="1" dirty="0" smtClean="0">
                <a:solidFill>
                  <a:schemeClr val="tx1">
                    <a:lumMod val="75000"/>
                    <a:lumOff val="25000"/>
                  </a:schemeClr>
                </a:solidFill>
              </a:rPr>
              <a:t>„Green </a:t>
            </a:r>
            <a:r>
              <a:rPr lang="de-DE" sz="2000" b="1" dirty="0" err="1" smtClean="0">
                <a:solidFill>
                  <a:schemeClr val="tx1">
                    <a:lumMod val="75000"/>
                    <a:lumOff val="25000"/>
                  </a:schemeClr>
                </a:solidFill>
              </a:rPr>
              <a:t>logistics</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is</a:t>
            </a:r>
            <a:r>
              <a:rPr lang="de-DE" sz="2000" b="1" dirty="0" smtClean="0">
                <a:solidFill>
                  <a:schemeClr val="tx1">
                    <a:lumMod val="75000"/>
                    <a:lumOff val="25000"/>
                  </a:schemeClr>
                </a:solidFill>
              </a:rPr>
              <a:t> a </a:t>
            </a:r>
            <a:r>
              <a:rPr lang="de-DE" sz="2000" b="1" dirty="0" err="1" smtClean="0">
                <a:solidFill>
                  <a:schemeClr val="tx1">
                    <a:lumMod val="75000"/>
                    <a:lumOff val="25000"/>
                  </a:schemeClr>
                </a:solidFill>
              </a:rPr>
              <a:t>logistics</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concept</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that</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demands</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logistcs</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to</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be</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environmentally</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friendly</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socially</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responsible</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and</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financially</a:t>
            </a:r>
            <a:r>
              <a:rPr lang="de-DE" sz="2000" b="1" dirty="0" smtClean="0">
                <a:solidFill>
                  <a:schemeClr val="tx1">
                    <a:lumMod val="75000"/>
                    <a:lumOff val="25000"/>
                  </a:schemeClr>
                </a:solidFill>
              </a:rPr>
              <a:t> </a:t>
            </a:r>
            <a:r>
              <a:rPr lang="de-DE" sz="2000" b="1" dirty="0" err="1" smtClean="0">
                <a:solidFill>
                  <a:schemeClr val="tx1">
                    <a:lumMod val="75000"/>
                    <a:lumOff val="25000"/>
                  </a:schemeClr>
                </a:solidFill>
              </a:rPr>
              <a:t>viable</a:t>
            </a:r>
            <a:r>
              <a:rPr lang="de-DE" sz="2000" b="1" dirty="0" smtClean="0">
                <a:solidFill>
                  <a:schemeClr val="tx1">
                    <a:lumMod val="75000"/>
                    <a:lumOff val="25000"/>
                  </a:schemeClr>
                </a:solidFill>
              </a:rPr>
              <a:t>.“ </a:t>
            </a:r>
            <a:r>
              <a:rPr lang="de-DE" sz="1400" dirty="0" err="1" smtClean="0">
                <a:solidFill>
                  <a:schemeClr val="tx1">
                    <a:lumMod val="75000"/>
                    <a:lumOff val="25000"/>
                  </a:schemeClr>
                </a:solidFill>
              </a:rPr>
              <a:t>Rituray</a:t>
            </a:r>
            <a:r>
              <a:rPr lang="de-DE" sz="1400" dirty="0" smtClean="0">
                <a:solidFill>
                  <a:schemeClr val="tx1">
                    <a:lumMod val="75000"/>
                    <a:lumOff val="25000"/>
                  </a:schemeClr>
                </a:solidFill>
              </a:rPr>
              <a:t> </a:t>
            </a:r>
            <a:r>
              <a:rPr lang="de-DE" sz="1400" dirty="0" err="1" smtClean="0">
                <a:solidFill>
                  <a:schemeClr val="tx1">
                    <a:lumMod val="75000"/>
                    <a:lumOff val="25000"/>
                  </a:schemeClr>
                </a:solidFill>
              </a:rPr>
              <a:t>Saroha</a:t>
            </a:r>
            <a:r>
              <a:rPr lang="de-DE" sz="1400" dirty="0" smtClean="0">
                <a:solidFill>
                  <a:schemeClr val="tx1">
                    <a:lumMod val="75000"/>
                    <a:lumOff val="25000"/>
                  </a:schemeClr>
                </a:solidFill>
              </a:rPr>
              <a:t> (2014)</a:t>
            </a:r>
            <a:endParaRPr lang="de-DE" sz="1400" dirty="0">
              <a:solidFill>
                <a:schemeClr val="tx1">
                  <a:lumMod val="75000"/>
                  <a:lumOff val="25000"/>
                </a:schemeClr>
              </a:solidFill>
            </a:endParaRPr>
          </a:p>
        </p:txBody>
      </p:sp>
      <p:sp>
        <p:nvSpPr>
          <p:cNvPr id="3" name="Rectangular Callout 2"/>
          <p:cNvSpPr/>
          <p:nvPr/>
        </p:nvSpPr>
        <p:spPr>
          <a:xfrm>
            <a:off x="6732239" y="1844824"/>
            <a:ext cx="2305209" cy="2736304"/>
          </a:xfrm>
          <a:prstGeom prst="wedgeRectCallout">
            <a:avLst>
              <a:gd name="adj1" fmla="val -63731"/>
              <a:gd name="adj2" fmla="val -816"/>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lumMod val="75000"/>
                    <a:lumOff val="25000"/>
                  </a:schemeClr>
                </a:solidFill>
              </a:rPr>
              <a:t>(</a:t>
            </a:r>
            <a:r>
              <a:rPr lang="de-DE" dirty="0" err="1" smtClean="0">
                <a:solidFill>
                  <a:schemeClr val="tx1">
                    <a:lumMod val="75000"/>
                    <a:lumOff val="25000"/>
                  </a:schemeClr>
                </a:solidFill>
              </a:rPr>
              <a:t>Freight</a:t>
            </a:r>
            <a:r>
              <a:rPr lang="de-DE" dirty="0" smtClean="0">
                <a:solidFill>
                  <a:schemeClr val="tx1">
                    <a:lumMod val="75000"/>
                    <a:lumOff val="25000"/>
                  </a:schemeClr>
                </a:solidFill>
              </a:rPr>
              <a:t>)</a:t>
            </a:r>
            <a:r>
              <a:rPr lang="de-DE" dirty="0" err="1" smtClean="0">
                <a:solidFill>
                  <a:schemeClr val="tx1">
                    <a:lumMod val="75000"/>
                    <a:lumOff val="25000"/>
                  </a:schemeClr>
                </a:solidFill>
              </a:rPr>
              <a:t>transport</a:t>
            </a:r>
            <a:r>
              <a:rPr lang="de-DE" dirty="0" smtClean="0">
                <a:solidFill>
                  <a:schemeClr val="tx1">
                    <a:lumMod val="75000"/>
                    <a:lumOff val="25000"/>
                  </a:schemeClr>
                </a:solidFill>
              </a:rPr>
              <a:t> </a:t>
            </a:r>
            <a:r>
              <a:rPr lang="de-DE" dirty="0" err="1" smtClean="0">
                <a:solidFill>
                  <a:schemeClr val="tx1">
                    <a:lumMod val="75000"/>
                    <a:lumOff val="25000"/>
                  </a:schemeClr>
                </a:solidFill>
              </a:rPr>
              <a:t>is</a:t>
            </a:r>
            <a:r>
              <a:rPr lang="de-DE" dirty="0" smtClean="0">
                <a:solidFill>
                  <a:schemeClr val="tx1">
                    <a:lumMod val="75000"/>
                    <a:lumOff val="25000"/>
                  </a:schemeClr>
                </a:solidFill>
              </a:rPr>
              <a:t> essential, in </a:t>
            </a:r>
            <a:r>
              <a:rPr lang="de-DE" dirty="0" err="1" smtClean="0">
                <a:solidFill>
                  <a:schemeClr val="tx1">
                    <a:lumMod val="75000"/>
                    <a:lumOff val="25000"/>
                  </a:schemeClr>
                </a:solidFill>
              </a:rPr>
              <a:t>order</a:t>
            </a:r>
            <a:r>
              <a:rPr lang="de-DE" dirty="0" smtClean="0">
                <a:solidFill>
                  <a:schemeClr val="tx1">
                    <a:lumMod val="75000"/>
                    <a:lumOff val="25000"/>
                  </a:schemeClr>
                </a:solidFill>
              </a:rPr>
              <a:t> </a:t>
            </a:r>
            <a:r>
              <a:rPr lang="de-DE" dirty="0" err="1" smtClean="0">
                <a:solidFill>
                  <a:schemeClr val="tx1">
                    <a:lumMod val="75000"/>
                    <a:lumOff val="25000"/>
                  </a:schemeClr>
                </a:solidFill>
              </a:rPr>
              <a:t>to</a:t>
            </a:r>
            <a:r>
              <a:rPr lang="de-DE" dirty="0" smtClean="0">
                <a:solidFill>
                  <a:schemeClr val="tx1">
                    <a:lumMod val="75000"/>
                    <a:lumOff val="25000"/>
                  </a:schemeClr>
                </a:solidFill>
              </a:rPr>
              <a:t> </a:t>
            </a:r>
            <a:r>
              <a:rPr lang="de-DE" dirty="0" err="1" smtClean="0">
                <a:solidFill>
                  <a:schemeClr val="tx1">
                    <a:lumMod val="75000"/>
                    <a:lumOff val="25000"/>
                  </a:schemeClr>
                </a:solidFill>
              </a:rPr>
              <a:t>connect</a:t>
            </a:r>
            <a:r>
              <a:rPr lang="de-DE" dirty="0" smtClean="0">
                <a:solidFill>
                  <a:schemeClr val="tx1">
                    <a:lumMod val="75000"/>
                    <a:lumOff val="25000"/>
                  </a:schemeClr>
                </a:solidFill>
              </a:rPr>
              <a:t> </a:t>
            </a:r>
            <a:r>
              <a:rPr lang="de-DE" dirty="0" err="1" smtClean="0">
                <a:solidFill>
                  <a:schemeClr val="tx1">
                    <a:lumMod val="75000"/>
                    <a:lumOff val="25000"/>
                  </a:schemeClr>
                </a:solidFill>
              </a:rPr>
              <a:t>raw</a:t>
            </a:r>
            <a:r>
              <a:rPr lang="de-DE" dirty="0" smtClean="0">
                <a:solidFill>
                  <a:schemeClr val="tx1">
                    <a:lumMod val="75000"/>
                    <a:lumOff val="25000"/>
                  </a:schemeClr>
                </a:solidFill>
              </a:rPr>
              <a:t> material </a:t>
            </a:r>
            <a:r>
              <a:rPr lang="de-DE" dirty="0" err="1" smtClean="0">
                <a:solidFill>
                  <a:schemeClr val="tx1">
                    <a:lumMod val="75000"/>
                    <a:lumOff val="25000"/>
                  </a:schemeClr>
                </a:solidFill>
              </a:rPr>
              <a:t>suppliers</a:t>
            </a:r>
            <a:r>
              <a:rPr lang="de-DE" dirty="0" smtClean="0">
                <a:solidFill>
                  <a:schemeClr val="tx1">
                    <a:lumMod val="75000"/>
                    <a:lumOff val="25000"/>
                  </a:schemeClr>
                </a:solidFill>
              </a:rPr>
              <a:t> </a:t>
            </a:r>
            <a:r>
              <a:rPr lang="de-DE" dirty="0" err="1" smtClean="0">
                <a:solidFill>
                  <a:schemeClr val="tx1">
                    <a:lumMod val="75000"/>
                    <a:lumOff val="25000"/>
                  </a:schemeClr>
                </a:solidFill>
              </a:rPr>
              <a:t>with</a:t>
            </a:r>
            <a:r>
              <a:rPr lang="de-DE" dirty="0" smtClean="0">
                <a:solidFill>
                  <a:schemeClr val="tx1">
                    <a:lumMod val="75000"/>
                    <a:lumOff val="25000"/>
                  </a:schemeClr>
                </a:solidFill>
              </a:rPr>
              <a:t> </a:t>
            </a:r>
            <a:r>
              <a:rPr lang="de-DE" dirty="0" err="1" smtClean="0">
                <a:solidFill>
                  <a:schemeClr val="tx1">
                    <a:lumMod val="75000"/>
                    <a:lumOff val="25000"/>
                  </a:schemeClr>
                </a:solidFill>
              </a:rPr>
              <a:t>producers</a:t>
            </a:r>
            <a:r>
              <a:rPr lang="de-DE" dirty="0" smtClean="0">
                <a:solidFill>
                  <a:schemeClr val="tx1">
                    <a:lumMod val="75000"/>
                    <a:lumOff val="25000"/>
                  </a:schemeClr>
                </a:solidFill>
              </a:rPr>
              <a:t> </a:t>
            </a:r>
            <a:r>
              <a:rPr lang="de-DE" dirty="0" err="1" smtClean="0">
                <a:solidFill>
                  <a:schemeClr val="tx1">
                    <a:lumMod val="75000"/>
                    <a:lumOff val="25000"/>
                  </a:schemeClr>
                </a:solidFill>
              </a:rPr>
              <a:t>and</a:t>
            </a:r>
            <a:r>
              <a:rPr lang="de-DE" dirty="0" smtClean="0">
                <a:solidFill>
                  <a:schemeClr val="tx1">
                    <a:lumMod val="75000"/>
                    <a:lumOff val="25000"/>
                  </a:schemeClr>
                </a:solidFill>
              </a:rPr>
              <a:t> end </a:t>
            </a:r>
            <a:r>
              <a:rPr lang="de-DE" dirty="0" err="1" smtClean="0">
                <a:solidFill>
                  <a:schemeClr val="tx1">
                    <a:lumMod val="75000"/>
                    <a:lumOff val="25000"/>
                  </a:schemeClr>
                </a:solidFill>
              </a:rPr>
              <a:t>consumers</a:t>
            </a:r>
            <a:r>
              <a:rPr lang="de-DE" dirty="0" smtClean="0">
                <a:solidFill>
                  <a:schemeClr val="tx1">
                    <a:lumMod val="75000"/>
                    <a:lumOff val="25000"/>
                  </a:schemeClr>
                </a:solidFill>
              </a:rPr>
              <a:t>. </a:t>
            </a:r>
            <a:endParaRPr lang="de-DE" dirty="0">
              <a:solidFill>
                <a:schemeClr val="tx1">
                  <a:lumMod val="75000"/>
                  <a:lumOff val="25000"/>
                </a:schemeClr>
              </a:solidFill>
            </a:endParaRPr>
          </a:p>
        </p:txBody>
      </p:sp>
    </p:spTree>
    <p:extLst>
      <p:ext uri="{BB962C8B-B14F-4D97-AF65-F5344CB8AC3E}">
        <p14:creationId xmlns:p14="http://schemas.microsoft.com/office/powerpoint/2010/main" val="1792690286"/>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rity">
  <a:themeElements>
    <a:clrScheme name="Custom 1">
      <a:dk1>
        <a:sysClr val="windowText" lastClr="000000"/>
      </a:dk1>
      <a:lt1>
        <a:sysClr val="window" lastClr="FFFFFF"/>
      </a:lt1>
      <a:dk2>
        <a:srgbClr val="04617B"/>
      </a:dk2>
      <a:lt2>
        <a:srgbClr val="DBF5F9"/>
      </a:lt2>
      <a:accent1>
        <a:srgbClr val="0B9B74"/>
      </a:accent1>
      <a:accent2>
        <a:srgbClr val="5FF2CA"/>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0</TotalTime>
  <Words>9015</Words>
  <Application>Microsoft Office PowerPoint</Application>
  <PresentationFormat>On-screen Show (4:3)</PresentationFormat>
  <Paragraphs>865</Paragraphs>
  <Slides>38</Slides>
  <Notes>38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38</vt:i4>
      </vt:variant>
    </vt:vector>
  </HeadingPairs>
  <TitlesOfParts>
    <vt:vector size="44" baseType="lpstr">
      <vt:lpstr>Arial</vt:lpstr>
      <vt:lpstr>Calibri</vt:lpstr>
      <vt:lpstr>Times New Roman</vt:lpstr>
      <vt:lpstr>Wingdings</vt:lpstr>
      <vt:lpstr>Custom Design</vt:lpstr>
      <vt:lpstr>1_Clarity</vt:lpstr>
      <vt:lpstr>How do I work with this learning material?</vt:lpstr>
      <vt:lpstr>Warm-Up: Diskussion</vt:lpstr>
      <vt:lpstr>Traffic and Environment</vt:lpstr>
      <vt:lpstr>Agenda  Traffic and the environment and the contribution every individual can make</vt:lpstr>
      <vt:lpstr>Traffic and Environment</vt:lpstr>
      <vt:lpstr>Traffic and Environment</vt:lpstr>
      <vt:lpstr>Drivers for sustainable development</vt:lpstr>
      <vt:lpstr>Drivers for sustainable development - European Commission White Paper 2011</vt:lpstr>
      <vt:lpstr>Sustainable transport</vt:lpstr>
      <vt:lpstr>Green logistics Targets</vt:lpstr>
      <vt:lpstr>Agenda  Traffic and the environment and the contribution every individual can make</vt:lpstr>
      <vt:lpstr>What makes a sustainable transport mode?</vt:lpstr>
      <vt:lpstr>Emissions Ecological area of influence</vt:lpstr>
      <vt:lpstr>Ecological areas of influence</vt:lpstr>
      <vt:lpstr>Din Ecological influences</vt:lpstr>
      <vt:lpstr>Social Influences</vt:lpstr>
      <vt:lpstr>Economic Influences </vt:lpstr>
      <vt:lpstr>Agenda  Traffic and the environment and the contribution every individual can make</vt:lpstr>
      <vt:lpstr>Transport Mode ‚Road‘ Comparison of Transport Modes</vt:lpstr>
      <vt:lpstr>Transport Mode ‚Rail‘ Comparison of Transport Mode</vt:lpstr>
      <vt:lpstr>Transport Mode ‚Inland Waterway‘ Comparison of Transport Mode</vt:lpstr>
      <vt:lpstr>Advantages of the Combination of Transport Modes</vt:lpstr>
      <vt:lpstr>Agenda  Traffic and the environment and the contribution every individual can make</vt:lpstr>
      <vt:lpstr>Spheres of influence in Freight Traffic</vt:lpstr>
      <vt:lpstr>Challenges for Sustainable Freight Transport</vt:lpstr>
      <vt:lpstr>Promotion of Sustainable Freight Transport</vt:lpstr>
      <vt:lpstr>Best Practice Examples Sustainable Freight Transport</vt:lpstr>
      <vt:lpstr>Agenda  Traffic and the environment and the contribution every individual can make</vt:lpstr>
      <vt:lpstr>The Influence of Society on Freight Transport</vt:lpstr>
      <vt:lpstr>Social Perception Influencing Factor ‚Society‘</vt:lpstr>
      <vt:lpstr>Consumer Behaviour in Society</vt:lpstr>
      <vt:lpstr>Stationary Purchase</vt:lpstr>
      <vt:lpstr>Online Shopping</vt:lpstr>
      <vt:lpstr>Measures to create a sustainable purchase Company and Politics</vt:lpstr>
      <vt:lpstr>Measures to create a sustainable purchase Consumer</vt:lpstr>
      <vt:lpstr>Sources </vt:lpstr>
      <vt:lpstr>Sources </vt:lpstr>
      <vt:lpstr>Additional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sabine.jung</dc:creator>
  <cp:lastModifiedBy>Haller Alexandra</cp:lastModifiedBy>
  <cp:revision>773</cp:revision>
  <cp:lastPrinted>2016-07-26T10:59:23Z</cp:lastPrinted>
  <dcterms:created xsi:type="dcterms:W3CDTF">2012-09-17T08:31:25Z</dcterms:created>
  <dcterms:modified xsi:type="dcterms:W3CDTF">2019-08-06T08:06:25Z</dcterms:modified>
</cp:coreProperties>
</file>