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5.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5" r:id="rId2"/>
  </p:sldMasterIdLst>
  <p:notesMasterIdLst>
    <p:notesMasterId r:id="rId41"/>
  </p:notesMasterIdLst>
  <p:sldIdLst>
    <p:sldId id="507" r:id="rId3"/>
    <p:sldId id="570" r:id="rId4"/>
    <p:sldId id="420" r:id="rId5"/>
    <p:sldId id="431" r:id="rId6"/>
    <p:sldId id="561" r:id="rId7"/>
    <p:sldId id="532" r:id="rId8"/>
    <p:sldId id="525" r:id="rId9"/>
    <p:sldId id="529" r:id="rId10"/>
    <p:sldId id="518" r:id="rId11"/>
    <p:sldId id="524" r:id="rId12"/>
    <p:sldId id="558" r:id="rId13"/>
    <p:sldId id="530" r:id="rId14"/>
    <p:sldId id="539" r:id="rId15"/>
    <p:sldId id="543" r:id="rId16"/>
    <p:sldId id="566" r:id="rId17"/>
    <p:sldId id="540" r:id="rId18"/>
    <p:sldId id="541" r:id="rId19"/>
    <p:sldId id="562" r:id="rId20"/>
    <p:sldId id="553" r:id="rId21"/>
    <p:sldId id="554" r:id="rId22"/>
    <p:sldId id="555" r:id="rId23"/>
    <p:sldId id="557" r:id="rId24"/>
    <p:sldId id="548" r:id="rId25"/>
    <p:sldId id="563" r:id="rId26"/>
    <p:sldId id="564" r:id="rId27"/>
    <p:sldId id="567" r:id="rId28"/>
    <p:sldId id="565" r:id="rId29"/>
    <p:sldId id="559" r:id="rId30"/>
    <p:sldId id="560" r:id="rId31"/>
    <p:sldId id="535" r:id="rId32"/>
    <p:sldId id="568" r:id="rId33"/>
    <p:sldId id="550" r:id="rId34"/>
    <p:sldId id="514" r:id="rId35"/>
    <p:sldId id="522" r:id="rId36"/>
    <p:sldId id="569" r:id="rId37"/>
    <p:sldId id="519" r:id="rId38"/>
    <p:sldId id="395" r:id="rId39"/>
    <p:sldId id="427" r:id="rId40"/>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ng Eva" initials="JE" lastIdx="1" clrIdx="0"/>
  <p:cmAuthor id="1" name="Haller Alexandra" initials="H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89698" autoAdjust="0"/>
  </p:normalViewPr>
  <p:slideViewPr>
    <p:cSldViewPr showGuides="1">
      <p:cViewPr varScale="1">
        <p:scale>
          <a:sx n="103" d="100"/>
          <a:sy n="103" d="100"/>
        </p:scale>
        <p:origin x="1950" y="72"/>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377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noProof="0" dirty="0" smtClean="0">
                <a:solidFill>
                  <a:schemeClr val="tx1">
                    <a:lumMod val="75000"/>
                    <a:lumOff val="25000"/>
                  </a:schemeClr>
                </a:solidFill>
              </a:rPr>
              <a:t>verursachte Treibhausgase nach Verkehrsträger in Deutschland (2010)</a:t>
            </a:r>
            <a:endParaRPr lang="de-DE" noProof="0" dirty="0">
              <a:solidFill>
                <a:schemeClr val="tx1">
                  <a:lumMod val="75000"/>
                  <a:lumOff val="25000"/>
                </a:schemeClr>
              </a:solidFill>
            </a:endParaRPr>
          </a:p>
        </c:rich>
      </c:tx>
      <c:overlay val="0"/>
    </c:title>
    <c:autoTitleDeleted val="0"/>
    <c:plotArea>
      <c:layout/>
      <c:pieChart>
        <c:varyColors val="1"/>
        <c:ser>
          <c:idx val="0"/>
          <c:order val="0"/>
          <c:tx>
            <c:strRef>
              <c:f>Tabelle1!$B$1</c:f>
              <c:strCache>
                <c:ptCount val="1"/>
                <c:pt idx="0">
                  <c:v>verursachte Treibhausgase nach Branche</c:v>
                </c:pt>
              </c:strCache>
            </c:strRef>
          </c:tx>
          <c:dPt>
            <c:idx val="0"/>
            <c:bubble3D val="0"/>
            <c:spPr>
              <a:solidFill>
                <a:schemeClr val="bg1">
                  <a:lumMod val="75000"/>
                </a:schemeClr>
              </a:solidFill>
            </c:spPr>
            <c:extLst>
              <c:ext xmlns:c16="http://schemas.microsoft.com/office/drawing/2014/chart" uri="{C3380CC4-5D6E-409C-BE32-E72D297353CC}">
                <c16:uniqueId val="{00000001-F0DB-4935-859E-7F73F1F1DC48}"/>
              </c:ext>
            </c:extLst>
          </c:dPt>
          <c:dPt>
            <c:idx val="1"/>
            <c:bubble3D val="0"/>
            <c:spPr>
              <a:solidFill>
                <a:schemeClr val="tx1"/>
              </a:solidFill>
            </c:spPr>
            <c:extLst>
              <c:ext xmlns:c16="http://schemas.microsoft.com/office/drawing/2014/chart" uri="{C3380CC4-5D6E-409C-BE32-E72D297353CC}">
                <c16:uniqueId val="{00000003-F0DB-4935-859E-7F73F1F1DC48}"/>
              </c:ext>
            </c:extLst>
          </c:dPt>
          <c:dPt>
            <c:idx val="2"/>
            <c:bubble3D val="0"/>
            <c:spPr>
              <a:solidFill>
                <a:schemeClr val="tx1">
                  <a:lumMod val="75000"/>
                  <a:lumOff val="25000"/>
                </a:schemeClr>
              </a:solidFill>
            </c:spPr>
            <c:extLst>
              <c:ext xmlns:c16="http://schemas.microsoft.com/office/drawing/2014/chart" uri="{C3380CC4-5D6E-409C-BE32-E72D297353CC}">
                <c16:uniqueId val="{00000005-F0DB-4935-859E-7F73F1F1DC48}"/>
              </c:ext>
            </c:extLst>
          </c:dPt>
          <c:dPt>
            <c:idx val="3"/>
            <c:bubble3D val="0"/>
            <c:spPr>
              <a:solidFill>
                <a:srgbClr val="92D050"/>
              </a:solidFill>
            </c:spPr>
            <c:extLst>
              <c:ext xmlns:c16="http://schemas.microsoft.com/office/drawing/2014/chart" uri="{C3380CC4-5D6E-409C-BE32-E72D297353CC}">
                <c16:uniqueId val="{00000007-F0DB-4935-859E-7F73F1F1DC48}"/>
              </c:ext>
            </c:extLst>
          </c:dPt>
          <c:dPt>
            <c:idx val="4"/>
            <c:bubble3D val="0"/>
            <c:spPr>
              <a:solidFill>
                <a:schemeClr val="bg1">
                  <a:lumMod val="50000"/>
                </a:schemeClr>
              </a:solidFill>
            </c:spPr>
            <c:extLst>
              <c:ext xmlns:c16="http://schemas.microsoft.com/office/drawing/2014/chart" uri="{C3380CC4-5D6E-409C-BE32-E72D297353CC}">
                <c16:uniqueId val="{00000009-F0DB-4935-859E-7F73F1F1DC48}"/>
              </c:ext>
            </c:extLst>
          </c:dPt>
          <c:dLbls>
            <c:dLbl>
              <c:idx val="1"/>
              <c:spPr/>
              <c:txPr>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3-F0DB-4935-859E-7F73F1F1DC48}"/>
                </c:ext>
              </c:extLst>
            </c:dLbl>
            <c:dLbl>
              <c:idx val="2"/>
              <c:spPr>
                <a:noFill/>
              </c:spPr>
              <c:txPr>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5-F0DB-4935-859E-7F73F1F1DC48}"/>
                </c:ext>
              </c:extLst>
            </c:dLbl>
            <c:spPr>
              <a:noFill/>
              <a:ln>
                <a:noFill/>
              </a:ln>
              <a:effectLst/>
            </c:spPr>
            <c:txPr>
              <a:bodyPr/>
              <a:lstStyle/>
              <a:p>
                <a:pPr>
                  <a:defRPr sz="12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Tabelle1!$A$2:$A$4</c:f>
              <c:strCache>
                <c:ptCount val="3"/>
                <c:pt idx="0">
                  <c:v>Lkw</c:v>
                </c:pt>
                <c:pt idx="1">
                  <c:v>Bahn</c:v>
                </c:pt>
                <c:pt idx="2">
                  <c:v>Binnenschiff</c:v>
                </c:pt>
              </c:strCache>
            </c:strRef>
          </c:cat>
          <c:val>
            <c:numRef>
              <c:f>Tabelle1!$B$2:$B$4</c:f>
              <c:numCache>
                <c:formatCode>0%</c:formatCode>
                <c:ptCount val="3"/>
                <c:pt idx="0">
                  <c:v>0.63</c:v>
                </c:pt>
                <c:pt idx="1">
                  <c:v>0.15</c:v>
                </c:pt>
                <c:pt idx="2">
                  <c:v>0.22</c:v>
                </c:pt>
              </c:numCache>
            </c:numRef>
          </c:val>
          <c:extLst>
            <c:ext xmlns:c16="http://schemas.microsoft.com/office/drawing/2014/chart" uri="{C3380CC4-5D6E-409C-BE32-E72D297353CC}">
              <c16:uniqueId val="{0000000A-F0DB-4935-859E-7F73F1F1DC48}"/>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100">
              <a:solidFill>
                <a:schemeClr val="tx1">
                  <a:lumMod val="75000"/>
                  <a:lumOff val="25000"/>
                </a:schemeClr>
              </a:solidFill>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noProof="0" dirty="0" smtClean="0">
                <a:solidFill>
                  <a:schemeClr val="tx1">
                    <a:lumMod val="75000"/>
                    <a:lumOff val="25000"/>
                  </a:schemeClr>
                </a:solidFill>
              </a:rPr>
              <a:t>verursachte Treibhausgase nach Branche in EU-28 (2014)</a:t>
            </a:r>
            <a:endParaRPr lang="de-DE" noProof="0" dirty="0">
              <a:solidFill>
                <a:schemeClr val="tx1">
                  <a:lumMod val="75000"/>
                  <a:lumOff val="25000"/>
                </a:schemeClr>
              </a:solidFill>
            </a:endParaRPr>
          </a:p>
        </c:rich>
      </c:tx>
      <c:overlay val="0"/>
    </c:title>
    <c:autoTitleDeleted val="0"/>
    <c:plotArea>
      <c:layout/>
      <c:pieChart>
        <c:varyColors val="1"/>
        <c:ser>
          <c:idx val="0"/>
          <c:order val="0"/>
          <c:tx>
            <c:strRef>
              <c:f>Tabelle1!$B$1</c:f>
              <c:strCache>
                <c:ptCount val="1"/>
                <c:pt idx="0">
                  <c:v>verursachte Treibhausgase nach Branche</c:v>
                </c:pt>
              </c:strCache>
            </c:strRef>
          </c:tx>
          <c:dPt>
            <c:idx val="0"/>
            <c:bubble3D val="0"/>
            <c:spPr>
              <a:solidFill>
                <a:schemeClr val="bg1">
                  <a:lumMod val="75000"/>
                </a:schemeClr>
              </a:solidFill>
            </c:spPr>
            <c:extLst>
              <c:ext xmlns:c16="http://schemas.microsoft.com/office/drawing/2014/chart" uri="{C3380CC4-5D6E-409C-BE32-E72D297353CC}">
                <c16:uniqueId val="{00000001-1939-4FA0-8C87-C3D97B2FF0BA}"/>
              </c:ext>
            </c:extLst>
          </c:dPt>
          <c:dPt>
            <c:idx val="1"/>
            <c:bubble3D val="0"/>
            <c:spPr>
              <a:solidFill>
                <a:schemeClr val="tx1"/>
              </a:solidFill>
            </c:spPr>
            <c:extLst>
              <c:ext xmlns:c16="http://schemas.microsoft.com/office/drawing/2014/chart" uri="{C3380CC4-5D6E-409C-BE32-E72D297353CC}">
                <c16:uniqueId val="{00000003-1939-4FA0-8C87-C3D97B2FF0BA}"/>
              </c:ext>
            </c:extLst>
          </c:dPt>
          <c:dPt>
            <c:idx val="2"/>
            <c:bubble3D val="0"/>
            <c:spPr>
              <a:solidFill>
                <a:schemeClr val="tx1">
                  <a:lumMod val="75000"/>
                  <a:lumOff val="25000"/>
                </a:schemeClr>
              </a:solidFill>
            </c:spPr>
            <c:extLst>
              <c:ext xmlns:c16="http://schemas.microsoft.com/office/drawing/2014/chart" uri="{C3380CC4-5D6E-409C-BE32-E72D297353CC}">
                <c16:uniqueId val="{00000005-1939-4FA0-8C87-C3D97B2FF0BA}"/>
              </c:ext>
            </c:extLst>
          </c:dPt>
          <c:dPt>
            <c:idx val="3"/>
            <c:bubble3D val="0"/>
            <c:spPr>
              <a:solidFill>
                <a:srgbClr val="92D050"/>
              </a:solidFill>
            </c:spPr>
            <c:extLst>
              <c:ext xmlns:c16="http://schemas.microsoft.com/office/drawing/2014/chart" uri="{C3380CC4-5D6E-409C-BE32-E72D297353CC}">
                <c16:uniqueId val="{00000007-1939-4FA0-8C87-C3D97B2FF0BA}"/>
              </c:ext>
            </c:extLst>
          </c:dPt>
          <c:dPt>
            <c:idx val="4"/>
            <c:bubble3D val="0"/>
            <c:spPr>
              <a:solidFill>
                <a:schemeClr val="bg1">
                  <a:lumMod val="50000"/>
                </a:schemeClr>
              </a:solidFill>
            </c:spPr>
            <c:extLst>
              <c:ext xmlns:c16="http://schemas.microsoft.com/office/drawing/2014/chart" uri="{C3380CC4-5D6E-409C-BE32-E72D297353CC}">
                <c16:uniqueId val="{00000009-1939-4FA0-8C87-C3D97B2FF0BA}"/>
              </c:ext>
            </c:extLst>
          </c:dPt>
          <c:dLbls>
            <c:dLbl>
              <c:idx val="1"/>
              <c:spPr/>
              <c:txPr>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3-1939-4FA0-8C87-C3D97B2FF0BA}"/>
                </c:ext>
              </c:extLst>
            </c:dLbl>
            <c:dLbl>
              <c:idx val="2"/>
              <c:spPr>
                <a:noFill/>
              </c:spPr>
              <c:txPr>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5-1939-4FA0-8C87-C3D97B2FF0BA}"/>
                </c:ext>
              </c:extLst>
            </c:dLbl>
            <c:spPr>
              <a:noFill/>
              <a:ln>
                <a:noFill/>
              </a:ln>
              <a:effectLst/>
            </c:spPr>
            <c:txPr>
              <a:bodyPr/>
              <a:lstStyle/>
              <a:p>
                <a:pPr>
                  <a:defRPr sz="12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Tabelle1!$A$2:$A$6</c:f>
              <c:strCache>
                <c:ptCount val="5"/>
                <c:pt idx="0">
                  <c:v>Abfallmanagement</c:v>
                </c:pt>
                <c:pt idx="1">
                  <c:v>Landwirtschaft</c:v>
                </c:pt>
                <c:pt idx="2">
                  <c:v>Industrieprozesse und Produktnutzung</c:v>
                </c:pt>
                <c:pt idx="3">
                  <c:v>Transport (inkl. internat. Flugverkehr)</c:v>
                </c:pt>
                <c:pt idx="4">
                  <c:v>Kraftstoffverbrennung und flüchtige Emissionen von Treibstoffen (ohne Transport)</c:v>
                </c:pt>
              </c:strCache>
            </c:strRef>
          </c:cat>
          <c:val>
            <c:numRef>
              <c:f>Tabelle1!$B$2:$B$6</c:f>
              <c:numCache>
                <c:formatCode>0.0%</c:formatCode>
                <c:ptCount val="5"/>
                <c:pt idx="0">
                  <c:v>3.3000000000000002E-2</c:v>
                </c:pt>
                <c:pt idx="1">
                  <c:v>9.9000000000000005E-2</c:v>
                </c:pt>
                <c:pt idx="2">
                  <c:v>8.5000000000000006E-2</c:v>
                </c:pt>
                <c:pt idx="3">
                  <c:v>0.23200000000000001</c:v>
                </c:pt>
                <c:pt idx="4">
                  <c:v>0.55100000000000005</c:v>
                </c:pt>
              </c:numCache>
            </c:numRef>
          </c:val>
          <c:extLst>
            <c:ext xmlns:c16="http://schemas.microsoft.com/office/drawing/2014/chart" uri="{C3380CC4-5D6E-409C-BE32-E72D297353CC}">
              <c16:uniqueId val="{0000000A-1939-4FA0-8C87-C3D97B2FF0BA}"/>
            </c:ext>
          </c:extLst>
        </c:ser>
        <c:dLbls>
          <c:showLegendKey val="0"/>
          <c:showVal val="0"/>
          <c:showCatName val="0"/>
          <c:showSerName val="0"/>
          <c:showPercent val="0"/>
          <c:showBubbleSize val="0"/>
          <c:showLeaderLines val="1"/>
        </c:dLbls>
        <c:firstSliceAng val="0"/>
      </c:pieChart>
    </c:plotArea>
    <c:legend>
      <c:legendPos val="r"/>
      <c:legendEntry>
        <c:idx val="3"/>
        <c:txPr>
          <a:bodyPr/>
          <a:lstStyle/>
          <a:p>
            <a:pPr>
              <a:defRPr sz="1050" b="1">
                <a:solidFill>
                  <a:schemeClr val="tx1">
                    <a:lumMod val="75000"/>
                    <a:lumOff val="25000"/>
                  </a:schemeClr>
                </a:solidFill>
              </a:defRPr>
            </a:pPr>
            <a:endParaRPr lang="de-DE"/>
          </a:p>
        </c:txPr>
      </c:legendEntry>
      <c:overlay val="0"/>
      <c:txPr>
        <a:bodyPr/>
        <a:lstStyle/>
        <a:p>
          <a:pPr>
            <a:defRPr sz="900">
              <a:solidFill>
                <a:schemeClr val="tx1">
                  <a:lumMod val="75000"/>
                  <a:lumOff val="25000"/>
                </a:schemeClr>
              </a:solidFill>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sz="1800" noProof="0" dirty="0" smtClean="0">
                <a:solidFill>
                  <a:schemeClr val="tx1">
                    <a:lumMod val="75000"/>
                    <a:lumOff val="25000"/>
                  </a:schemeClr>
                </a:solidFill>
              </a:rPr>
              <a:t>Stausituation in europäischen Ländern 2014 (in Stunden/Jahr</a:t>
            </a:r>
            <a:r>
              <a:rPr lang="de-DE" sz="1800" baseline="0" noProof="0" dirty="0" smtClean="0">
                <a:solidFill>
                  <a:schemeClr val="tx1">
                    <a:lumMod val="75000"/>
                    <a:lumOff val="25000"/>
                  </a:schemeClr>
                </a:solidFill>
              </a:rPr>
              <a:t> </a:t>
            </a:r>
            <a:r>
              <a:rPr lang="de-DE" sz="1800" noProof="0" dirty="0" smtClean="0">
                <a:solidFill>
                  <a:schemeClr val="tx1">
                    <a:lumMod val="75000"/>
                    <a:lumOff val="25000"/>
                  </a:schemeClr>
                </a:solidFill>
              </a:rPr>
              <a:t>im Stau) </a:t>
            </a:r>
            <a:endParaRPr lang="de-DE" sz="1800" noProof="0" dirty="0">
              <a:solidFill>
                <a:schemeClr val="tx1">
                  <a:lumMod val="75000"/>
                  <a:lumOff val="25000"/>
                </a:schemeClr>
              </a:solidFill>
            </a:endParaRPr>
          </a:p>
        </c:rich>
      </c:tx>
      <c:layout>
        <c:manualLayout>
          <c:xMode val="edge"/>
          <c:yMode val="edge"/>
          <c:x val="0.2373926063241952"/>
          <c:y val="8.2172796980840859E-2"/>
        </c:manualLayout>
      </c:layout>
      <c:overlay val="0"/>
    </c:title>
    <c:autoTitleDeleted val="0"/>
    <c:plotArea>
      <c:layout/>
      <c:barChart>
        <c:barDir val="col"/>
        <c:grouping val="clustered"/>
        <c:varyColors val="0"/>
        <c:ser>
          <c:idx val="0"/>
          <c:order val="0"/>
          <c:tx>
            <c:strRef>
              <c:f>Sheet1!$B$1</c:f>
              <c:strCache>
                <c:ptCount val="1"/>
                <c:pt idx="0">
                  <c:v>Europe's most congested countries in 2014</c:v>
                </c:pt>
              </c:strCache>
            </c:strRef>
          </c:tx>
          <c:spPr>
            <a:solidFill>
              <a:schemeClr val="accent5"/>
            </a:solidFill>
          </c:spPr>
          <c:invertIfNegative val="0"/>
          <c:dLbls>
            <c:spPr>
              <a:noFill/>
              <a:ln>
                <a:noFill/>
              </a:ln>
              <a:effectLst/>
            </c:spPr>
            <c:txPr>
              <a:bodyPr/>
              <a:lstStyle/>
              <a:p>
                <a:pPr>
                  <a:defRPr sz="12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Belgien</c:v>
                </c:pt>
                <c:pt idx="1">
                  <c:v>Niederlande</c:v>
                </c:pt>
                <c:pt idx="2">
                  <c:v>Deutschland</c:v>
                </c:pt>
                <c:pt idx="3">
                  <c:v>Luxemburg</c:v>
                </c:pt>
                <c:pt idx="4">
                  <c:v>UK</c:v>
                </c:pt>
                <c:pt idx="5">
                  <c:v>Schweiz</c:v>
                </c:pt>
                <c:pt idx="6">
                  <c:v>Frankreich</c:v>
                </c:pt>
                <c:pt idx="7">
                  <c:v>Österreich</c:v>
                </c:pt>
                <c:pt idx="8">
                  <c:v>Irland</c:v>
                </c:pt>
                <c:pt idx="9">
                  <c:v>Italien</c:v>
                </c:pt>
              </c:strCache>
            </c:strRef>
          </c:cat>
          <c:val>
            <c:numRef>
              <c:f>Sheet1!$B$2:$B$11</c:f>
              <c:numCache>
                <c:formatCode>General</c:formatCode>
                <c:ptCount val="10"/>
                <c:pt idx="0">
                  <c:v>51</c:v>
                </c:pt>
                <c:pt idx="1">
                  <c:v>41</c:v>
                </c:pt>
                <c:pt idx="2">
                  <c:v>39</c:v>
                </c:pt>
                <c:pt idx="3">
                  <c:v>34</c:v>
                </c:pt>
                <c:pt idx="4">
                  <c:v>30</c:v>
                </c:pt>
                <c:pt idx="5">
                  <c:v>29</c:v>
                </c:pt>
                <c:pt idx="6">
                  <c:v>29</c:v>
                </c:pt>
                <c:pt idx="7">
                  <c:v>25</c:v>
                </c:pt>
                <c:pt idx="8">
                  <c:v>24</c:v>
                </c:pt>
                <c:pt idx="9">
                  <c:v>20</c:v>
                </c:pt>
              </c:numCache>
            </c:numRef>
          </c:val>
          <c:extLst>
            <c:ext xmlns:c16="http://schemas.microsoft.com/office/drawing/2014/chart" uri="{C3380CC4-5D6E-409C-BE32-E72D297353CC}">
              <c16:uniqueId val="{00000000-4C71-4DB8-A6DF-9B65C1628022}"/>
            </c:ext>
          </c:extLst>
        </c:ser>
        <c:dLbls>
          <c:showLegendKey val="0"/>
          <c:showVal val="0"/>
          <c:showCatName val="0"/>
          <c:showSerName val="0"/>
          <c:showPercent val="0"/>
          <c:showBubbleSize val="0"/>
        </c:dLbls>
        <c:gapWidth val="150"/>
        <c:axId val="54574464"/>
        <c:axId val="32928896"/>
      </c:barChart>
      <c:catAx>
        <c:axId val="54574464"/>
        <c:scaling>
          <c:orientation val="minMax"/>
        </c:scaling>
        <c:delete val="0"/>
        <c:axPos val="b"/>
        <c:numFmt formatCode="General" sourceLinked="0"/>
        <c:majorTickMark val="out"/>
        <c:minorTickMark val="none"/>
        <c:tickLblPos val="nextTo"/>
        <c:txPr>
          <a:bodyPr/>
          <a:lstStyle/>
          <a:p>
            <a:pPr>
              <a:defRPr sz="1200">
                <a:solidFill>
                  <a:schemeClr val="tx1">
                    <a:lumMod val="75000"/>
                    <a:lumOff val="25000"/>
                  </a:schemeClr>
                </a:solidFill>
              </a:defRPr>
            </a:pPr>
            <a:endParaRPr lang="de-DE"/>
          </a:p>
        </c:txPr>
        <c:crossAx val="32928896"/>
        <c:crosses val="autoZero"/>
        <c:auto val="1"/>
        <c:lblAlgn val="ctr"/>
        <c:lblOffset val="100"/>
        <c:noMultiLvlLbl val="0"/>
      </c:catAx>
      <c:valAx>
        <c:axId val="32928896"/>
        <c:scaling>
          <c:orientation val="minMax"/>
          <c:max val="51"/>
          <c:min val="0"/>
        </c:scaling>
        <c:delete val="0"/>
        <c:axPos val="l"/>
        <c:majorGridlines/>
        <c:numFmt formatCode="General" sourceLinked="1"/>
        <c:majorTickMark val="out"/>
        <c:minorTickMark val="none"/>
        <c:tickLblPos val="nextTo"/>
        <c:crossAx val="54574464"/>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dLbls>
          <c:showLegendKey val="0"/>
          <c:showVal val="0"/>
          <c:showCatName val="0"/>
          <c:showSerName val="0"/>
          <c:showPercent val="0"/>
          <c:showBubbleSize val="0"/>
        </c:dLbls>
        <c:gapWidth val="150"/>
        <c:overlap val="100"/>
        <c:axId val="124460032"/>
        <c:axId val="124474112"/>
      </c:barChart>
      <c:catAx>
        <c:axId val="124460032"/>
        <c:scaling>
          <c:orientation val="minMax"/>
        </c:scaling>
        <c:delete val="0"/>
        <c:axPos val="b"/>
        <c:numFmt formatCode="General" sourceLinked="0"/>
        <c:majorTickMark val="out"/>
        <c:minorTickMark val="none"/>
        <c:tickLblPos val="nextTo"/>
        <c:crossAx val="124474112"/>
        <c:crosses val="autoZero"/>
        <c:auto val="1"/>
        <c:lblAlgn val="ctr"/>
        <c:lblOffset val="100"/>
        <c:noMultiLvlLbl val="0"/>
      </c:catAx>
      <c:valAx>
        <c:axId val="124474112"/>
        <c:scaling>
          <c:orientation val="minMax"/>
        </c:scaling>
        <c:delete val="0"/>
        <c:axPos val="l"/>
        <c:majorGridlines/>
        <c:numFmt formatCode="General" sourceLinked="1"/>
        <c:majorTickMark val="out"/>
        <c:minorTickMark val="none"/>
        <c:tickLblPos val="nextTo"/>
        <c:crossAx val="124460032"/>
        <c:crosses val="autoZero"/>
        <c:crossBetween val="between"/>
      </c:valAx>
    </c:plotArea>
    <c:plotVisOnly val="1"/>
    <c:dispBlanksAs val="gap"/>
    <c:showDLblsOverMax val="0"/>
  </c:chart>
  <c:txPr>
    <a:bodyPr/>
    <a:lstStyle/>
    <a:p>
      <a:pPr>
        <a:defRPr sz="11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de-DE" noProof="0" dirty="0" smtClean="0">
                <a:solidFill>
                  <a:schemeClr val="tx1">
                    <a:lumMod val="75000"/>
                    <a:lumOff val="25000"/>
                  </a:schemeClr>
                </a:solidFill>
              </a:rPr>
              <a:t>Wahrnehmung</a:t>
            </a:r>
            <a:r>
              <a:rPr lang="de-DE" baseline="0" noProof="0" dirty="0" smtClean="0">
                <a:solidFill>
                  <a:schemeClr val="tx1">
                    <a:lumMod val="75000"/>
                    <a:lumOff val="25000"/>
                  </a:schemeClr>
                </a:solidFill>
              </a:rPr>
              <a:t> der Verkehrsträger</a:t>
            </a:r>
            <a:endParaRPr lang="de-DE" noProof="0" dirty="0">
              <a:solidFill>
                <a:schemeClr val="tx1">
                  <a:lumMod val="75000"/>
                  <a:lumOff val="25000"/>
                </a:schemeClr>
              </a:solidFill>
            </a:endParaRPr>
          </a:p>
        </c:rich>
      </c:tx>
      <c:layout>
        <c:manualLayout>
          <c:xMode val="edge"/>
          <c:yMode val="edge"/>
          <c:x val="0.20249503212124248"/>
          <c:y val="2.251127114530671E-2"/>
        </c:manualLayout>
      </c:layout>
      <c:overlay val="0"/>
    </c:title>
    <c:autoTitleDeleted val="0"/>
    <c:plotArea>
      <c:layout/>
      <c:barChart>
        <c:barDir val="col"/>
        <c:grouping val="stacked"/>
        <c:varyColors val="0"/>
        <c:ser>
          <c:idx val="0"/>
          <c:order val="0"/>
          <c:tx>
            <c:strRef>
              <c:f>Tabelle1!$B$1</c:f>
              <c:strCache>
                <c:ptCount val="1"/>
                <c:pt idx="0">
                  <c:v>ja, sehr umweltfreundlich </c:v>
                </c:pt>
              </c:strCache>
            </c:strRef>
          </c:tx>
          <c:invertIfNegative val="0"/>
          <c:dLbls>
            <c:spPr>
              <a:noFill/>
              <a:ln>
                <a:noFill/>
              </a:ln>
              <a:effectLst/>
            </c:spPr>
            <c:txPr>
              <a:bodyPr/>
              <a:lstStyle/>
              <a:p>
                <a:pPr>
                  <a:defRPr sz="12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Lkw</c:v>
                </c:pt>
                <c:pt idx="1">
                  <c:v>Schiff</c:v>
                </c:pt>
                <c:pt idx="2">
                  <c:v>Zug</c:v>
                </c:pt>
              </c:strCache>
            </c:strRef>
          </c:cat>
          <c:val>
            <c:numRef>
              <c:f>Tabelle1!$B$2:$B$4</c:f>
              <c:numCache>
                <c:formatCode>0%</c:formatCode>
                <c:ptCount val="3"/>
                <c:pt idx="0">
                  <c:v>7.0000000000000007E-2</c:v>
                </c:pt>
                <c:pt idx="1">
                  <c:v>0.63</c:v>
                </c:pt>
                <c:pt idx="2">
                  <c:v>0.86</c:v>
                </c:pt>
              </c:numCache>
            </c:numRef>
          </c:val>
          <c:extLst>
            <c:ext xmlns:c16="http://schemas.microsoft.com/office/drawing/2014/chart" uri="{C3380CC4-5D6E-409C-BE32-E72D297353CC}">
              <c16:uniqueId val="{00000000-A95D-4CA6-A448-B9C2D3070149}"/>
            </c:ext>
          </c:extLst>
        </c:ser>
        <c:ser>
          <c:idx val="1"/>
          <c:order val="1"/>
          <c:tx>
            <c:strRef>
              <c:f>Tabelle1!$C$1</c:f>
              <c:strCache>
                <c:ptCount val="1"/>
                <c:pt idx="0">
                  <c:v>nein, eher nicht umweltfreundlich </c:v>
                </c:pt>
              </c:strCache>
            </c:strRef>
          </c:tx>
          <c:invertIfNegative val="0"/>
          <c:dLbls>
            <c:dLbl>
              <c:idx val="2"/>
              <c:layout>
                <c:manualLayout>
                  <c:x val="0"/>
                  <c:y val="2.6263149669524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5D-4CA6-A448-B9C2D3070149}"/>
                </c:ext>
              </c:extLst>
            </c:dLbl>
            <c:spPr>
              <a:noFill/>
              <a:ln>
                <a:noFill/>
              </a:ln>
              <a:effectLst/>
            </c:spPr>
            <c:txPr>
              <a:bodyPr/>
              <a:lstStyle/>
              <a:p>
                <a:pPr>
                  <a:defRPr sz="12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Lkw</c:v>
                </c:pt>
                <c:pt idx="1">
                  <c:v>Schiff</c:v>
                </c:pt>
                <c:pt idx="2">
                  <c:v>Zug</c:v>
                </c:pt>
              </c:strCache>
            </c:strRef>
          </c:cat>
          <c:val>
            <c:numRef>
              <c:f>Tabelle1!$C$2:$C$4</c:f>
              <c:numCache>
                <c:formatCode>0%</c:formatCode>
                <c:ptCount val="3"/>
                <c:pt idx="0">
                  <c:v>0.83</c:v>
                </c:pt>
                <c:pt idx="1">
                  <c:v>0.21</c:v>
                </c:pt>
                <c:pt idx="2">
                  <c:v>0.08</c:v>
                </c:pt>
              </c:numCache>
            </c:numRef>
          </c:val>
          <c:extLst>
            <c:ext xmlns:c16="http://schemas.microsoft.com/office/drawing/2014/chart" uri="{C3380CC4-5D6E-409C-BE32-E72D297353CC}">
              <c16:uniqueId val="{00000002-A95D-4CA6-A448-B9C2D3070149}"/>
            </c:ext>
          </c:extLst>
        </c:ser>
        <c:ser>
          <c:idx val="2"/>
          <c:order val="2"/>
          <c:tx>
            <c:strRef>
              <c:f>Tabelle1!$D$1</c:f>
              <c:strCache>
                <c:ptCount val="1"/>
                <c:pt idx="0">
                  <c:v>ich weiß nicht</c:v>
                </c:pt>
              </c:strCache>
            </c:strRef>
          </c:tx>
          <c:invertIfNegative val="0"/>
          <c:dLbls>
            <c:spPr>
              <a:noFill/>
              <a:ln>
                <a:noFill/>
              </a:ln>
              <a:effectLst/>
            </c:spPr>
            <c:txPr>
              <a:bodyPr/>
              <a:lstStyle/>
              <a:p>
                <a:pPr>
                  <a:defRPr sz="12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Lkw</c:v>
                </c:pt>
                <c:pt idx="1">
                  <c:v>Schiff</c:v>
                </c:pt>
                <c:pt idx="2">
                  <c:v>Zug</c:v>
                </c:pt>
              </c:strCache>
            </c:strRef>
          </c:cat>
          <c:val>
            <c:numRef>
              <c:f>Tabelle1!$D$2:$D$4</c:f>
              <c:numCache>
                <c:formatCode>0%</c:formatCode>
                <c:ptCount val="3"/>
                <c:pt idx="0">
                  <c:v>0.1</c:v>
                </c:pt>
                <c:pt idx="1">
                  <c:v>0.16</c:v>
                </c:pt>
                <c:pt idx="2">
                  <c:v>0.06</c:v>
                </c:pt>
              </c:numCache>
            </c:numRef>
          </c:val>
          <c:extLst>
            <c:ext xmlns:c16="http://schemas.microsoft.com/office/drawing/2014/chart" uri="{C3380CC4-5D6E-409C-BE32-E72D297353CC}">
              <c16:uniqueId val="{00000003-A95D-4CA6-A448-B9C2D3070149}"/>
            </c:ext>
          </c:extLst>
        </c:ser>
        <c:dLbls>
          <c:showLegendKey val="0"/>
          <c:showVal val="0"/>
          <c:showCatName val="0"/>
          <c:showSerName val="0"/>
          <c:showPercent val="0"/>
          <c:showBubbleSize val="0"/>
        </c:dLbls>
        <c:gapWidth val="75"/>
        <c:overlap val="100"/>
        <c:axId val="167801984"/>
        <c:axId val="167803520"/>
      </c:barChart>
      <c:catAx>
        <c:axId val="167801984"/>
        <c:scaling>
          <c:orientation val="minMax"/>
        </c:scaling>
        <c:delete val="0"/>
        <c:axPos val="b"/>
        <c:numFmt formatCode="General" sourceLinked="0"/>
        <c:majorTickMark val="none"/>
        <c:minorTickMark val="none"/>
        <c:tickLblPos val="nextTo"/>
        <c:crossAx val="167803520"/>
        <c:crosses val="autoZero"/>
        <c:auto val="1"/>
        <c:lblAlgn val="ctr"/>
        <c:lblOffset val="100"/>
        <c:noMultiLvlLbl val="0"/>
      </c:catAx>
      <c:valAx>
        <c:axId val="167803520"/>
        <c:scaling>
          <c:orientation val="minMax"/>
        </c:scaling>
        <c:delete val="0"/>
        <c:axPos val="l"/>
        <c:majorGridlines/>
        <c:numFmt formatCode="0%" sourceLinked="1"/>
        <c:majorTickMark val="none"/>
        <c:minorTickMark val="none"/>
        <c:tickLblPos val="nextTo"/>
        <c:spPr>
          <a:ln w="9525">
            <a:noFill/>
          </a:ln>
        </c:spPr>
        <c:txPr>
          <a:bodyPr/>
          <a:lstStyle/>
          <a:p>
            <a:pPr>
              <a:defRPr sz="1400"/>
            </a:pPr>
            <a:endParaRPr lang="de-DE"/>
          </a:p>
        </c:txPr>
        <c:crossAx val="167801984"/>
        <c:crosses val="autoZero"/>
        <c:crossBetween val="between"/>
      </c:valAx>
    </c:plotArea>
    <c:legend>
      <c:legendPos val="b"/>
      <c:overlay val="0"/>
      <c:txPr>
        <a:bodyPr/>
        <a:lstStyle/>
        <a:p>
          <a:pPr>
            <a:defRPr sz="1400"/>
          </a:pPr>
          <a:endParaRPr lang="de-DE"/>
        </a:p>
      </c:txPr>
    </c:legend>
    <c:plotVisOnly val="1"/>
    <c:dispBlanksAs val="gap"/>
    <c:showDLblsOverMax val="0"/>
  </c:chart>
  <c:txPr>
    <a:bodyPr/>
    <a:lstStyle/>
    <a:p>
      <a:pPr>
        <a:defRPr sz="1800"/>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r>
            <a:rPr lang="de-DE" sz="2400" b="1" noProof="0" dirty="0" smtClean="0"/>
            <a:t>Verkehr und Umwelt</a:t>
          </a:r>
        </a:p>
      </dgm:t>
    </dgm:pt>
    <dgm:pt modelId="{0CEDF57B-D459-45D7-A350-FD28016FAB11}" type="parTrans" cxnId="{57DA4B27-2840-445B-BA12-C22073F6F5A6}">
      <dgm:prSet/>
      <dgm:spPr/>
      <dgm:t>
        <a:bodyPr/>
        <a:lstStyle/>
        <a:p>
          <a:endParaRPr lang="en-GB"/>
        </a:p>
      </dgm:t>
    </dgm:pt>
    <dgm:pt modelId="{0CF79BA9-38A5-469E-A5F4-723A1AFB8F96}" type="sibTrans" cxnId="{57DA4B27-2840-445B-BA12-C22073F6F5A6}">
      <dgm:prSet/>
      <dgm:spPr/>
      <dgm:t>
        <a:bodyPr/>
        <a:lstStyle/>
        <a:p>
          <a:endParaRPr lang="en-GB"/>
        </a:p>
      </dgm:t>
    </dgm:pt>
    <dgm:pt modelId="{572E14F8-8F9A-4E34-A94A-12746280469D}">
      <dgm:prSet custT="1"/>
      <dgm:spPr/>
      <dgm:t>
        <a:bodyPr/>
        <a:lstStyle/>
        <a:p>
          <a:r>
            <a:rPr lang="de-DE" sz="2400" noProof="0" dirty="0" smtClean="0"/>
            <a:t>Verkehrsträgervergleich</a:t>
          </a:r>
        </a:p>
      </dgm:t>
    </dgm:pt>
    <dgm:pt modelId="{15BE10E6-CE1F-4AAB-AC38-DB3D43C57371}" type="parTrans" cxnId="{6D63C36B-D3FD-4162-B8F9-0881C7A07FC0}">
      <dgm:prSet/>
      <dgm:spPr/>
      <dgm:t>
        <a:bodyPr/>
        <a:lstStyle/>
        <a:p>
          <a:endParaRPr lang="en-GB"/>
        </a:p>
      </dgm:t>
    </dgm:pt>
    <dgm:pt modelId="{7A72DAB2-0BF4-4143-83BD-A727F1BC58F4}" type="sibTrans" cxnId="{6D63C36B-D3FD-4162-B8F9-0881C7A07FC0}">
      <dgm:prSet/>
      <dgm:spPr/>
      <dgm:t>
        <a:bodyPr/>
        <a:lstStyle/>
        <a:p>
          <a:endParaRPr lang="en-GB"/>
        </a:p>
      </dgm:t>
    </dgm:pt>
    <dgm:pt modelId="{44A77A73-1135-4C88-AC7E-9F4F93911E00}">
      <dgm:prSet custT="1"/>
      <dgm:spPr/>
      <dgm:t>
        <a:bodyPr/>
        <a:lstStyle/>
        <a:p>
          <a:r>
            <a:rPr lang="de-DE" sz="2400" noProof="0" dirty="0" smtClean="0"/>
            <a:t>Einflussfaktor Gesellschaft</a:t>
          </a:r>
        </a:p>
      </dgm:t>
    </dgm:pt>
    <dgm:pt modelId="{A2E4573A-8242-43BC-B890-73A26A80D04A}" type="parTrans" cxnId="{8173CE70-9FD5-4E90-A42D-647AFC827CF8}">
      <dgm:prSet/>
      <dgm:spPr/>
      <dgm:t>
        <a:bodyPr/>
        <a:lstStyle/>
        <a:p>
          <a:endParaRPr lang="en-GB"/>
        </a:p>
      </dgm:t>
    </dgm:pt>
    <dgm:pt modelId="{FC4AADF4-39BA-4B47-87C5-BB99229333A0}" type="sibTrans" cxnId="{8173CE70-9FD5-4E90-A42D-647AFC827CF8}">
      <dgm:prSet/>
      <dgm:spPr/>
      <dgm:t>
        <a:bodyPr/>
        <a:lstStyle/>
        <a:p>
          <a:endParaRPr lang="en-GB"/>
        </a:p>
      </dgm:t>
    </dgm:pt>
    <dgm:pt modelId="{D2FBAA6B-0649-4A7D-B8DE-F6658D838F30}">
      <dgm:prSet custT="1"/>
      <dgm:spPr/>
      <dgm:t>
        <a:bodyPr/>
        <a:lstStyle/>
        <a:p>
          <a:r>
            <a:rPr lang="de-DE" sz="2400" noProof="0" dirty="0" smtClean="0"/>
            <a:t>Nachhaltige Verkehrsträger</a:t>
          </a:r>
        </a:p>
      </dgm:t>
    </dgm:pt>
    <dgm:pt modelId="{7212CE93-716A-4539-AE99-EF3E2AE99506}" type="parTrans" cxnId="{63B99079-3372-4082-83F3-0475D6A80051}">
      <dgm:prSet/>
      <dgm:spPr/>
      <dgm:t>
        <a:bodyPr/>
        <a:lstStyle/>
        <a:p>
          <a:endParaRPr lang="en-GB"/>
        </a:p>
      </dgm:t>
    </dgm:pt>
    <dgm:pt modelId="{A2417E87-50AA-4831-B47A-6864B3E01D71}" type="sibTrans" cxnId="{63B99079-3372-4082-83F3-0475D6A80051}">
      <dgm:prSet/>
      <dgm:spPr/>
      <dgm:t>
        <a:bodyPr/>
        <a:lstStyle/>
        <a:p>
          <a:endParaRPr lang="en-GB"/>
        </a:p>
      </dgm:t>
    </dgm:pt>
    <dgm:pt modelId="{21D39A2F-BAC1-4289-8F24-F016AF77BB4F}">
      <dgm:prSet custT="1"/>
      <dgm:spPr/>
      <dgm:t>
        <a:bodyPr/>
        <a:lstStyle/>
        <a:p>
          <a:r>
            <a:rPr lang="de-DE" sz="2400" noProof="0" dirty="0" smtClean="0"/>
            <a:t>Herausforderungen für einen nachhaltigen Güterverkehr</a:t>
          </a:r>
        </a:p>
      </dgm:t>
    </dgm:pt>
    <dgm:pt modelId="{5F6A7847-1FAD-44F6-8854-732DF8149DE1}" type="parTrans" cxnId="{99A3C52D-0F86-4A68-A6D1-08497F869BE6}">
      <dgm:prSet/>
      <dgm:spPr/>
      <dgm:t>
        <a:bodyPr/>
        <a:lstStyle/>
        <a:p>
          <a:endParaRPr lang="en-GB"/>
        </a:p>
      </dgm:t>
    </dgm:pt>
    <dgm:pt modelId="{4B07FC59-520C-4141-9607-12038714EAE6}" type="sibTrans" cxnId="{99A3C52D-0F86-4A68-A6D1-08497F869BE6}">
      <dgm:prSet/>
      <dgm:spPr/>
      <dgm:t>
        <a:bodyPr/>
        <a:lstStyle/>
        <a:p>
          <a:endParaRPr lang="en-GB"/>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5"/>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5"/>
      <dgm:spPr/>
      <dgm:t>
        <a:bodyPr/>
        <a:lstStyle/>
        <a:p>
          <a:endParaRPr lang="de-AT"/>
        </a:p>
      </dgm:t>
    </dgm:pt>
    <dgm:pt modelId="{BF8CDB65-7F63-46ED-AD6F-299BB5E410A3}" type="pres">
      <dgm:prSet presAssocID="{754914D3-2823-4D9D-9B5F-8AAE908A2791}" presName="dstNode" presStyleLbl="node1" presStyleIdx="0" presStyleCnt="5"/>
      <dgm:spPr/>
      <dgm:t>
        <a:bodyPr/>
        <a:lstStyle/>
        <a:p>
          <a:endParaRPr lang="de-AT"/>
        </a:p>
      </dgm:t>
    </dgm:pt>
    <dgm:pt modelId="{2B62C432-4905-40F9-9530-D2F004B7D3F6}" type="pres">
      <dgm:prSet presAssocID="{98FFCFD7-6EAF-43B3-B073-F90520D80DD2}" presName="text_1" presStyleLbl="node1" presStyleIdx="0" presStyleCnt="5">
        <dgm:presLayoutVars>
          <dgm:bulletEnabled val="1"/>
        </dgm:presLayoutVars>
      </dgm:prSet>
      <dgm:spPr/>
      <dgm:t>
        <a:bodyPr/>
        <a:lstStyle/>
        <a:p>
          <a:endParaRPr lang="en-GB"/>
        </a:p>
      </dgm:t>
    </dgm:pt>
    <dgm:pt modelId="{7D7CD6F4-5BF8-4820-9EDA-8C7339E21069}" type="pres">
      <dgm:prSet presAssocID="{98FFCFD7-6EAF-43B3-B073-F90520D80DD2}" presName="accent_1" presStyleCnt="0"/>
      <dgm:spPr/>
      <dgm:t>
        <a:bodyPr/>
        <a:lstStyle/>
        <a:p>
          <a:endParaRPr lang="en-GB"/>
        </a:p>
      </dgm:t>
    </dgm:pt>
    <dgm:pt modelId="{C2A52F33-F895-4B2F-BC4C-05306D79D5F7}" type="pres">
      <dgm:prSet presAssocID="{98FFCFD7-6EAF-43B3-B073-F90520D80DD2}" presName="accentRepeatNode" presStyleLbl="solidFgAcc1" presStyleIdx="0" presStyleCnt="5"/>
      <dgm:spPr>
        <a:solidFill>
          <a:srgbClr val="92D050"/>
        </a:solidFill>
      </dgm:spPr>
      <dgm:t>
        <a:bodyPr/>
        <a:lstStyle/>
        <a:p>
          <a:endParaRPr lang="en-GB"/>
        </a:p>
      </dgm:t>
    </dgm:pt>
    <dgm:pt modelId="{A29E20C2-4062-4701-941A-96E5E9546BBD}" type="pres">
      <dgm:prSet presAssocID="{D2FBAA6B-0649-4A7D-B8DE-F6658D838F30}" presName="text_2" presStyleLbl="node1" presStyleIdx="1" presStyleCnt="5">
        <dgm:presLayoutVars>
          <dgm:bulletEnabled val="1"/>
        </dgm:presLayoutVars>
      </dgm:prSet>
      <dgm:spPr/>
      <dgm:t>
        <a:bodyPr/>
        <a:lstStyle/>
        <a:p>
          <a:endParaRPr lang="en-GB"/>
        </a:p>
      </dgm:t>
    </dgm:pt>
    <dgm:pt modelId="{9CD94E1B-0FBE-4194-9A51-A23FB831ABB9}" type="pres">
      <dgm:prSet presAssocID="{D2FBAA6B-0649-4A7D-B8DE-F6658D838F30}" presName="accent_2" presStyleCnt="0"/>
      <dgm:spPr/>
    </dgm:pt>
    <dgm:pt modelId="{EB1F24B5-C955-4DF0-8B66-30DE1C707555}" type="pres">
      <dgm:prSet presAssocID="{D2FBAA6B-0649-4A7D-B8DE-F6658D838F30}" presName="accentRepeatNode" presStyleLbl="solidFgAcc1" presStyleIdx="1" presStyleCnt="5"/>
      <dgm:spPr/>
    </dgm:pt>
    <dgm:pt modelId="{213C5082-0FBD-4670-9DFB-4C2018BBD7E8}" type="pres">
      <dgm:prSet presAssocID="{572E14F8-8F9A-4E34-A94A-12746280469D}" presName="text_3" presStyleLbl="node1" presStyleIdx="2" presStyleCnt="5">
        <dgm:presLayoutVars>
          <dgm:bulletEnabled val="1"/>
        </dgm:presLayoutVars>
      </dgm:prSet>
      <dgm:spPr/>
      <dgm:t>
        <a:bodyPr/>
        <a:lstStyle/>
        <a:p>
          <a:endParaRPr lang="en-GB"/>
        </a:p>
      </dgm:t>
    </dgm:pt>
    <dgm:pt modelId="{57195DA5-13D7-4D64-BABD-02B647B6585A}" type="pres">
      <dgm:prSet presAssocID="{572E14F8-8F9A-4E34-A94A-12746280469D}" presName="accent_3" presStyleCnt="0"/>
      <dgm:spPr/>
    </dgm:pt>
    <dgm:pt modelId="{53114754-F35B-4924-8329-EDA5A56352F4}" type="pres">
      <dgm:prSet presAssocID="{572E14F8-8F9A-4E34-A94A-12746280469D}" presName="accentRepeatNode" presStyleLbl="solidFgAcc1" presStyleIdx="2" presStyleCnt="5"/>
      <dgm:spPr/>
    </dgm:pt>
    <dgm:pt modelId="{56100353-DA78-4DFE-93FB-E136ADC1A1B2}" type="pres">
      <dgm:prSet presAssocID="{21D39A2F-BAC1-4289-8F24-F016AF77BB4F}" presName="text_4" presStyleLbl="node1" presStyleIdx="3" presStyleCnt="5">
        <dgm:presLayoutVars>
          <dgm:bulletEnabled val="1"/>
        </dgm:presLayoutVars>
      </dgm:prSet>
      <dgm:spPr/>
      <dgm:t>
        <a:bodyPr/>
        <a:lstStyle/>
        <a:p>
          <a:endParaRPr lang="en-GB"/>
        </a:p>
      </dgm:t>
    </dgm:pt>
    <dgm:pt modelId="{22428253-B547-483B-81B3-FBFA5D9DAAFA}" type="pres">
      <dgm:prSet presAssocID="{21D39A2F-BAC1-4289-8F24-F016AF77BB4F}" presName="accent_4" presStyleCnt="0"/>
      <dgm:spPr/>
    </dgm:pt>
    <dgm:pt modelId="{36D88088-1D9D-40D6-BE20-8C223E60D045}" type="pres">
      <dgm:prSet presAssocID="{21D39A2F-BAC1-4289-8F24-F016AF77BB4F}" presName="accentRepeatNode" presStyleLbl="solidFgAcc1" presStyleIdx="3" presStyleCnt="5"/>
      <dgm:spPr/>
    </dgm:pt>
    <dgm:pt modelId="{0968A4EE-66E0-4DA5-B46C-661C25F5873D}" type="pres">
      <dgm:prSet presAssocID="{44A77A73-1135-4C88-AC7E-9F4F93911E00}" presName="text_5" presStyleLbl="node1" presStyleIdx="4" presStyleCnt="5">
        <dgm:presLayoutVars>
          <dgm:bulletEnabled val="1"/>
        </dgm:presLayoutVars>
      </dgm:prSet>
      <dgm:spPr/>
      <dgm:t>
        <a:bodyPr/>
        <a:lstStyle/>
        <a:p>
          <a:endParaRPr lang="en-GB"/>
        </a:p>
      </dgm:t>
    </dgm:pt>
    <dgm:pt modelId="{58AF1325-2A2F-4695-938C-7B8F8DCA2F8D}" type="pres">
      <dgm:prSet presAssocID="{44A77A73-1135-4C88-AC7E-9F4F93911E00}" presName="accent_5" presStyleCnt="0"/>
      <dgm:spPr/>
    </dgm:pt>
    <dgm:pt modelId="{837F4E03-AA9D-44BB-93B2-9AE14EEAA468}" type="pres">
      <dgm:prSet presAssocID="{44A77A73-1135-4C88-AC7E-9F4F93911E00}" presName="accentRepeatNode" presStyleLbl="solidFgAcc1" presStyleIdx="4" presStyleCnt="5"/>
      <dgm:spPr/>
    </dgm:pt>
  </dgm:ptLst>
  <dgm:cxnLst>
    <dgm:cxn modelId="{E07AF042-8FF1-408A-B89E-45A4258C4723}" type="presOf" srcId="{572E14F8-8F9A-4E34-A94A-12746280469D}" destId="{213C5082-0FBD-4670-9DFB-4C2018BBD7E8}" srcOrd="0" destOrd="0" presId="urn:microsoft.com/office/officeart/2008/layout/VerticalCurvedList"/>
    <dgm:cxn modelId="{112D099D-3B74-41FB-9987-B0874F317F66}" type="presOf" srcId="{754914D3-2823-4D9D-9B5F-8AAE908A2791}" destId="{AE6139D5-D84B-4711-8A6A-A5161E022A99}" srcOrd="0" destOrd="0" presId="urn:microsoft.com/office/officeart/2008/layout/VerticalCurvedList"/>
    <dgm:cxn modelId="{87720E15-DB1E-41BF-8B89-2A7E24F86C6F}" type="presOf" srcId="{21D39A2F-BAC1-4289-8F24-F016AF77BB4F}" destId="{56100353-DA78-4DFE-93FB-E136ADC1A1B2}" srcOrd="0" destOrd="0" presId="urn:microsoft.com/office/officeart/2008/layout/VerticalCurvedList"/>
    <dgm:cxn modelId="{6D63C36B-D3FD-4162-B8F9-0881C7A07FC0}" srcId="{754914D3-2823-4D9D-9B5F-8AAE908A2791}" destId="{572E14F8-8F9A-4E34-A94A-12746280469D}" srcOrd="2" destOrd="0" parTransId="{15BE10E6-CE1F-4AAB-AC38-DB3D43C57371}" sibTransId="{7A72DAB2-0BF4-4143-83BD-A727F1BC58F4}"/>
    <dgm:cxn modelId="{9D61296A-D695-4477-9252-C90B8172B5DA}" type="presOf" srcId="{0CF79BA9-38A5-469E-A5F4-723A1AFB8F96}" destId="{93855F07-44CB-45DE-B464-761E63A71CD5}" srcOrd="0" destOrd="0" presId="urn:microsoft.com/office/officeart/2008/layout/VerticalCurvedList"/>
    <dgm:cxn modelId="{5C4F2F3E-4870-4F38-B47D-B160759A2159}" type="presOf" srcId="{44A77A73-1135-4C88-AC7E-9F4F93911E00}" destId="{0968A4EE-66E0-4DA5-B46C-661C25F5873D}"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99A3C52D-0F86-4A68-A6D1-08497F869BE6}" srcId="{754914D3-2823-4D9D-9B5F-8AAE908A2791}" destId="{21D39A2F-BAC1-4289-8F24-F016AF77BB4F}" srcOrd="3" destOrd="0" parTransId="{5F6A7847-1FAD-44F6-8854-732DF8149DE1}" sibTransId="{4B07FC59-520C-4141-9607-12038714EAE6}"/>
    <dgm:cxn modelId="{8173CE70-9FD5-4E90-A42D-647AFC827CF8}" srcId="{754914D3-2823-4D9D-9B5F-8AAE908A2791}" destId="{44A77A73-1135-4C88-AC7E-9F4F93911E00}" srcOrd="4" destOrd="0" parTransId="{A2E4573A-8242-43BC-B890-73A26A80D04A}" sibTransId="{FC4AADF4-39BA-4B47-87C5-BB99229333A0}"/>
    <dgm:cxn modelId="{C20947BA-AC12-4645-A222-8ED16837D4A8}" type="presOf" srcId="{98FFCFD7-6EAF-43B3-B073-F90520D80DD2}" destId="{2B62C432-4905-40F9-9530-D2F004B7D3F6}" srcOrd="0" destOrd="0" presId="urn:microsoft.com/office/officeart/2008/layout/VerticalCurvedList"/>
    <dgm:cxn modelId="{63B99079-3372-4082-83F3-0475D6A80051}" srcId="{754914D3-2823-4D9D-9B5F-8AAE908A2791}" destId="{D2FBAA6B-0649-4A7D-B8DE-F6658D838F30}" srcOrd="1" destOrd="0" parTransId="{7212CE93-716A-4539-AE99-EF3E2AE99506}" sibTransId="{A2417E87-50AA-4831-B47A-6864B3E01D71}"/>
    <dgm:cxn modelId="{903662E2-DFAE-4519-8344-4E3E867FFBCA}" type="presOf" srcId="{D2FBAA6B-0649-4A7D-B8DE-F6658D838F30}" destId="{A29E20C2-4062-4701-941A-96E5E9546BBD}" srcOrd="0" destOrd="0" presId="urn:microsoft.com/office/officeart/2008/layout/VerticalCurvedList"/>
    <dgm:cxn modelId="{BFBC33BB-B0E1-4C09-9926-E4C4976951C5}" type="presParOf" srcId="{AE6139D5-D84B-4711-8A6A-A5161E022A99}" destId="{00F42187-34FD-4D8B-A449-F316E9EB9AFA}" srcOrd="0" destOrd="0" presId="urn:microsoft.com/office/officeart/2008/layout/VerticalCurvedList"/>
    <dgm:cxn modelId="{2348F494-2153-4A11-AAAA-9C75187D4DF4}" type="presParOf" srcId="{00F42187-34FD-4D8B-A449-F316E9EB9AFA}" destId="{C168C53D-163A-4892-8EF0-B5326C3FF8C8}" srcOrd="0" destOrd="0" presId="urn:microsoft.com/office/officeart/2008/layout/VerticalCurvedList"/>
    <dgm:cxn modelId="{F412C659-4E8B-452B-B88A-8290D3F05AF3}" type="presParOf" srcId="{C168C53D-163A-4892-8EF0-B5326C3FF8C8}" destId="{0FAB2C97-DF89-43B9-B7B2-C745E026F562}" srcOrd="0" destOrd="0" presId="urn:microsoft.com/office/officeart/2008/layout/VerticalCurvedList"/>
    <dgm:cxn modelId="{34362140-AA5C-4955-BFAF-01D3A06F5200}" type="presParOf" srcId="{C168C53D-163A-4892-8EF0-B5326C3FF8C8}" destId="{93855F07-44CB-45DE-B464-761E63A71CD5}" srcOrd="1" destOrd="0" presId="urn:microsoft.com/office/officeart/2008/layout/VerticalCurvedList"/>
    <dgm:cxn modelId="{994BC537-F249-4910-BA61-551BB2A022E6}" type="presParOf" srcId="{C168C53D-163A-4892-8EF0-B5326C3FF8C8}" destId="{D258DE45-194F-4470-A0BE-D234AB24927B}" srcOrd="2" destOrd="0" presId="urn:microsoft.com/office/officeart/2008/layout/VerticalCurvedList"/>
    <dgm:cxn modelId="{744BC0D0-5AE4-4FD9-B671-E2299D02C1C4}" type="presParOf" srcId="{C168C53D-163A-4892-8EF0-B5326C3FF8C8}" destId="{BF8CDB65-7F63-46ED-AD6F-299BB5E410A3}" srcOrd="3" destOrd="0" presId="urn:microsoft.com/office/officeart/2008/layout/VerticalCurvedList"/>
    <dgm:cxn modelId="{53CECEFE-5792-4A3C-8C0D-19DC2C466122}" type="presParOf" srcId="{00F42187-34FD-4D8B-A449-F316E9EB9AFA}" destId="{2B62C432-4905-40F9-9530-D2F004B7D3F6}" srcOrd="1" destOrd="0" presId="urn:microsoft.com/office/officeart/2008/layout/VerticalCurvedList"/>
    <dgm:cxn modelId="{05FF1733-DEC4-4861-9F34-7B255E0988AF}" type="presParOf" srcId="{00F42187-34FD-4D8B-A449-F316E9EB9AFA}" destId="{7D7CD6F4-5BF8-4820-9EDA-8C7339E21069}" srcOrd="2" destOrd="0" presId="urn:microsoft.com/office/officeart/2008/layout/VerticalCurvedList"/>
    <dgm:cxn modelId="{5B8A300A-569A-4635-8021-41515D364DB4}" type="presParOf" srcId="{7D7CD6F4-5BF8-4820-9EDA-8C7339E21069}" destId="{C2A52F33-F895-4B2F-BC4C-05306D79D5F7}" srcOrd="0" destOrd="0" presId="urn:microsoft.com/office/officeart/2008/layout/VerticalCurvedList"/>
    <dgm:cxn modelId="{2980FEF2-60E2-47CF-A388-C9FD2063FD7A}" type="presParOf" srcId="{00F42187-34FD-4D8B-A449-F316E9EB9AFA}" destId="{A29E20C2-4062-4701-941A-96E5E9546BBD}" srcOrd="3" destOrd="0" presId="urn:microsoft.com/office/officeart/2008/layout/VerticalCurvedList"/>
    <dgm:cxn modelId="{1948F9FC-99B2-4CAA-8F08-EF820493B530}" type="presParOf" srcId="{00F42187-34FD-4D8B-A449-F316E9EB9AFA}" destId="{9CD94E1B-0FBE-4194-9A51-A23FB831ABB9}" srcOrd="4" destOrd="0" presId="urn:microsoft.com/office/officeart/2008/layout/VerticalCurvedList"/>
    <dgm:cxn modelId="{36D3A702-A912-4833-A89A-A1631BB34E07}" type="presParOf" srcId="{9CD94E1B-0FBE-4194-9A51-A23FB831ABB9}" destId="{EB1F24B5-C955-4DF0-8B66-30DE1C707555}" srcOrd="0" destOrd="0" presId="urn:microsoft.com/office/officeart/2008/layout/VerticalCurvedList"/>
    <dgm:cxn modelId="{7EA87467-8F1B-4FB5-A9E4-AB4886532A61}" type="presParOf" srcId="{00F42187-34FD-4D8B-A449-F316E9EB9AFA}" destId="{213C5082-0FBD-4670-9DFB-4C2018BBD7E8}" srcOrd="5" destOrd="0" presId="urn:microsoft.com/office/officeart/2008/layout/VerticalCurvedList"/>
    <dgm:cxn modelId="{EBD27862-251C-4F2B-B562-A9F9A8A7DB1D}" type="presParOf" srcId="{00F42187-34FD-4D8B-A449-F316E9EB9AFA}" destId="{57195DA5-13D7-4D64-BABD-02B647B6585A}" srcOrd="6" destOrd="0" presId="urn:microsoft.com/office/officeart/2008/layout/VerticalCurvedList"/>
    <dgm:cxn modelId="{EB84C711-E19B-41A4-BB88-74C4BF6EA451}" type="presParOf" srcId="{57195DA5-13D7-4D64-BABD-02B647B6585A}" destId="{53114754-F35B-4924-8329-EDA5A56352F4}" srcOrd="0" destOrd="0" presId="urn:microsoft.com/office/officeart/2008/layout/VerticalCurvedList"/>
    <dgm:cxn modelId="{2555B0C0-59FA-436D-A997-578E4A46FD70}" type="presParOf" srcId="{00F42187-34FD-4D8B-A449-F316E9EB9AFA}" destId="{56100353-DA78-4DFE-93FB-E136ADC1A1B2}" srcOrd="7" destOrd="0" presId="urn:microsoft.com/office/officeart/2008/layout/VerticalCurvedList"/>
    <dgm:cxn modelId="{4A79B356-89A9-4BDA-A98E-0C2EDBAEC813}" type="presParOf" srcId="{00F42187-34FD-4D8B-A449-F316E9EB9AFA}" destId="{22428253-B547-483B-81B3-FBFA5D9DAAFA}" srcOrd="8" destOrd="0" presId="urn:microsoft.com/office/officeart/2008/layout/VerticalCurvedList"/>
    <dgm:cxn modelId="{C99F2E69-5C5C-41EB-AA96-50B339BE824B}" type="presParOf" srcId="{22428253-B547-483B-81B3-FBFA5D9DAAFA}" destId="{36D88088-1D9D-40D6-BE20-8C223E60D045}" srcOrd="0" destOrd="0" presId="urn:microsoft.com/office/officeart/2008/layout/VerticalCurvedList"/>
    <dgm:cxn modelId="{2B350BB1-8CF5-4933-A84A-5028EBCD6ECA}" type="presParOf" srcId="{00F42187-34FD-4D8B-A449-F316E9EB9AFA}" destId="{0968A4EE-66E0-4DA5-B46C-661C25F5873D}" srcOrd="9" destOrd="0" presId="urn:microsoft.com/office/officeart/2008/layout/VerticalCurvedList"/>
    <dgm:cxn modelId="{1309492E-98F5-40FE-91A8-66FA8150D5F8}" type="presParOf" srcId="{00F42187-34FD-4D8B-A449-F316E9EB9AFA}" destId="{58AF1325-2A2F-4695-938C-7B8F8DCA2F8D}" srcOrd="10" destOrd="0" presId="urn:microsoft.com/office/officeart/2008/layout/VerticalCurvedList"/>
    <dgm:cxn modelId="{E55E05F7-EAA2-4044-A4EB-566DF05D4DE4}" type="presParOf" srcId="{58AF1325-2A2F-4695-938C-7B8F8DCA2F8D}" destId="{837F4E03-AA9D-44BB-93B2-9AE14EEAA4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49697C-FC95-4421-B101-89BE582803B8}" type="doc">
      <dgm:prSet loTypeId="urn:microsoft.com/office/officeart/2009/3/layout/PlusandMinus" loCatId="relationship" qsTypeId="urn:microsoft.com/office/officeart/2005/8/quickstyle/simple1" qsCatId="simple" csTypeId="urn:microsoft.com/office/officeart/2005/8/colors/colorful5" csCatId="colorful" phldr="1"/>
      <dgm:spPr/>
      <dgm:t>
        <a:bodyPr/>
        <a:lstStyle/>
        <a:p>
          <a:endParaRPr lang="en-US"/>
        </a:p>
      </dgm:t>
    </dgm:pt>
    <dgm:pt modelId="{E381F880-9DC3-4DBC-85DA-5FA398B99430}">
      <dgm:prSet phldrT="[Text]" custT="1"/>
      <dgm:spPr/>
      <dgm:t>
        <a:bodyPr/>
        <a:lstStyle/>
        <a:p>
          <a:r>
            <a:rPr lang="de-DE" sz="2000" dirty="0" smtClean="0"/>
            <a:t>Niedrige Transportkosten</a:t>
          </a:r>
        </a:p>
        <a:p>
          <a:r>
            <a:rPr lang="de-DE" sz="2000" dirty="0" smtClean="0"/>
            <a:t>Massenleistungsfähigkeit</a:t>
          </a:r>
        </a:p>
        <a:p>
          <a:r>
            <a:rPr lang="de-DE" sz="2000" dirty="0" smtClean="0"/>
            <a:t>Umweltfreundlichkeit</a:t>
          </a:r>
        </a:p>
        <a:p>
          <a:r>
            <a:rPr lang="de-DE" sz="2000" dirty="0" smtClean="0"/>
            <a:t>Sicherheit</a:t>
          </a:r>
        </a:p>
        <a:p>
          <a:r>
            <a:rPr lang="de-DE" sz="2000" dirty="0" smtClean="0"/>
            <a:t>Transporthäufigkeit - 24 h Einsatzbereit </a:t>
          </a:r>
        </a:p>
        <a:p>
          <a:r>
            <a:rPr lang="de-DE" sz="2000" dirty="0" smtClean="0"/>
            <a:t>Niedrige Infrastrukturkosten</a:t>
          </a:r>
          <a:endParaRPr lang="de-DE" sz="2000" dirty="0"/>
        </a:p>
      </dgm:t>
    </dgm:pt>
    <dgm:pt modelId="{CB24BB2A-1E0D-4C7D-87DD-5C96EA53F076}" type="parTrans" cxnId="{C9AFA861-03FC-4CE5-ABC2-26222658C490}">
      <dgm:prSet/>
      <dgm:spPr/>
      <dgm:t>
        <a:bodyPr/>
        <a:lstStyle/>
        <a:p>
          <a:endParaRPr lang="en-US"/>
        </a:p>
      </dgm:t>
    </dgm:pt>
    <dgm:pt modelId="{C0E2D5B9-4D9E-4EE9-9FC4-506E624843B4}" type="sibTrans" cxnId="{C9AFA861-03FC-4CE5-ABC2-26222658C490}">
      <dgm:prSet/>
      <dgm:spPr/>
      <dgm:t>
        <a:bodyPr/>
        <a:lstStyle/>
        <a:p>
          <a:endParaRPr lang="en-US"/>
        </a:p>
      </dgm:t>
    </dgm:pt>
    <dgm:pt modelId="{A4B8B6D7-1F2F-472F-80BF-F55E51EF34B4}">
      <dgm:prSet phldrT="[Text]" custT="1"/>
      <dgm:spPr/>
      <dgm:t>
        <a:bodyPr/>
        <a:lstStyle/>
        <a:p>
          <a:r>
            <a:rPr lang="de-DE" sz="2000" noProof="0" dirty="0" smtClean="0"/>
            <a:t>Abhängigkeit</a:t>
          </a:r>
          <a:r>
            <a:rPr lang="de-DE" sz="2000" dirty="0" smtClean="0"/>
            <a:t> von Fahrwasserverhältnissen</a:t>
          </a:r>
        </a:p>
        <a:p>
          <a:r>
            <a:rPr lang="de-DE" sz="2000" dirty="0" smtClean="0"/>
            <a:t>Niedrige Transportgeschwindigkeit</a:t>
          </a:r>
        </a:p>
        <a:p>
          <a:r>
            <a:rPr lang="de-DE" sz="2000" dirty="0" smtClean="0"/>
            <a:t>Geringe Netzdichte – Vor-/Nachlauf notwendig </a:t>
          </a:r>
          <a:endParaRPr lang="de-DE" sz="2000" dirty="0"/>
        </a:p>
      </dgm:t>
    </dgm:pt>
    <dgm:pt modelId="{D26CE15A-C4AB-46BF-83FC-18015F603810}" type="parTrans" cxnId="{08AE8F04-4135-47C5-B3F6-345B513C5487}">
      <dgm:prSet/>
      <dgm:spPr/>
      <dgm:t>
        <a:bodyPr/>
        <a:lstStyle/>
        <a:p>
          <a:endParaRPr lang="en-US"/>
        </a:p>
      </dgm:t>
    </dgm:pt>
    <dgm:pt modelId="{D8EEB9E0-4EC2-4FFE-A284-8C8CAEC3B6B8}" type="sibTrans" cxnId="{08AE8F04-4135-47C5-B3F6-345B513C5487}">
      <dgm:prSet/>
      <dgm:spPr/>
      <dgm:t>
        <a:bodyPr/>
        <a:lstStyle/>
        <a:p>
          <a:endParaRPr lang="en-US"/>
        </a:p>
      </dgm:t>
    </dgm:pt>
    <dgm:pt modelId="{92884008-2A39-4319-866C-248EBFA87014}" type="pres">
      <dgm:prSet presAssocID="{8449697C-FC95-4421-B101-89BE582803B8}" presName="Name0" presStyleCnt="0">
        <dgm:presLayoutVars>
          <dgm:chMax val="2"/>
          <dgm:chPref val="2"/>
          <dgm:dir/>
          <dgm:animOne/>
          <dgm:resizeHandles val="exact"/>
        </dgm:presLayoutVars>
      </dgm:prSet>
      <dgm:spPr/>
      <dgm:t>
        <a:bodyPr/>
        <a:lstStyle/>
        <a:p>
          <a:endParaRPr lang="en-GB"/>
        </a:p>
      </dgm:t>
    </dgm:pt>
    <dgm:pt modelId="{35D22335-C9BA-4DA5-AA47-515C45813889}" type="pres">
      <dgm:prSet presAssocID="{8449697C-FC95-4421-B101-89BE582803B8}" presName="Background" presStyleLbl="bgImgPlace1" presStyleIdx="0" presStyleCnt="1" custLinFactNeighborX="396" custLinFactNeighborY="641"/>
      <dgm:spPr/>
      <dgm:t>
        <a:bodyPr/>
        <a:lstStyle/>
        <a:p>
          <a:endParaRPr lang="en-GB"/>
        </a:p>
      </dgm:t>
    </dgm:pt>
    <dgm:pt modelId="{E2559051-6E0A-4117-A0CE-2E7DEA7EA08B}" type="pres">
      <dgm:prSet presAssocID="{8449697C-FC95-4421-B101-89BE582803B8}" presName="ParentText1" presStyleLbl="revTx" presStyleIdx="0" presStyleCnt="2">
        <dgm:presLayoutVars>
          <dgm:chMax val="0"/>
          <dgm:chPref val="0"/>
          <dgm:bulletEnabled val="1"/>
        </dgm:presLayoutVars>
      </dgm:prSet>
      <dgm:spPr/>
      <dgm:t>
        <a:bodyPr/>
        <a:lstStyle/>
        <a:p>
          <a:endParaRPr lang="en-GB"/>
        </a:p>
      </dgm:t>
    </dgm:pt>
    <dgm:pt modelId="{58AF2CD3-BEB7-4C62-BCF0-31F388F74B93}" type="pres">
      <dgm:prSet presAssocID="{8449697C-FC95-4421-B101-89BE582803B8}" presName="ParentText2" presStyleLbl="revTx" presStyleIdx="1" presStyleCnt="2">
        <dgm:presLayoutVars>
          <dgm:chMax val="0"/>
          <dgm:chPref val="0"/>
          <dgm:bulletEnabled val="1"/>
        </dgm:presLayoutVars>
      </dgm:prSet>
      <dgm:spPr/>
      <dgm:t>
        <a:bodyPr/>
        <a:lstStyle/>
        <a:p>
          <a:endParaRPr lang="en-GB"/>
        </a:p>
      </dgm:t>
    </dgm:pt>
    <dgm:pt modelId="{0280E279-A1B9-477C-8BD5-810C6E71925E}" type="pres">
      <dgm:prSet presAssocID="{8449697C-FC95-4421-B101-89BE582803B8}" presName="Plus" presStyleLbl="alignNode1" presStyleIdx="0" presStyleCnt="2" custScaleX="41916" custScaleY="39497"/>
      <dgm:spPr>
        <a:solidFill>
          <a:srgbClr val="92D050"/>
        </a:solidFill>
        <a:ln>
          <a:solidFill>
            <a:srgbClr val="92D050"/>
          </a:solidFill>
        </a:ln>
      </dgm:spPr>
      <dgm:t>
        <a:bodyPr/>
        <a:lstStyle/>
        <a:p>
          <a:endParaRPr lang="en-GB"/>
        </a:p>
      </dgm:t>
    </dgm:pt>
    <dgm:pt modelId="{AB93A9C8-FEF8-4AEE-ACA3-581756AE0CAC}" type="pres">
      <dgm:prSet presAssocID="{8449697C-FC95-4421-B101-89BE582803B8}" presName="Minus" presStyleLbl="alignNode1" presStyleIdx="1" presStyleCnt="2" custFlipVert="1" custScaleX="49600" custScaleY="47629"/>
      <dgm:spPr>
        <a:solidFill>
          <a:srgbClr val="92D050"/>
        </a:solidFill>
        <a:ln>
          <a:solidFill>
            <a:srgbClr val="92D050"/>
          </a:solidFill>
        </a:ln>
      </dgm:spPr>
      <dgm:t>
        <a:bodyPr/>
        <a:lstStyle/>
        <a:p>
          <a:endParaRPr lang="en-GB"/>
        </a:p>
      </dgm:t>
    </dgm:pt>
    <dgm:pt modelId="{7E3B3D97-7B5D-47D2-A4D9-0E98B28C9933}" type="pres">
      <dgm:prSet presAssocID="{8449697C-FC95-4421-B101-89BE582803B8}" presName="Divider" presStyleLbl="parChTrans1D1" presStyleIdx="0" presStyleCnt="1"/>
      <dgm:spPr/>
      <dgm:t>
        <a:bodyPr/>
        <a:lstStyle/>
        <a:p>
          <a:endParaRPr lang="en-GB"/>
        </a:p>
      </dgm:t>
    </dgm:pt>
  </dgm:ptLst>
  <dgm:cxnLst>
    <dgm:cxn modelId="{08AE8F04-4135-47C5-B3F6-345B513C5487}" srcId="{8449697C-FC95-4421-B101-89BE582803B8}" destId="{A4B8B6D7-1F2F-472F-80BF-F55E51EF34B4}" srcOrd="1" destOrd="0" parTransId="{D26CE15A-C4AB-46BF-83FC-18015F603810}" sibTransId="{D8EEB9E0-4EC2-4FFE-A284-8C8CAEC3B6B8}"/>
    <dgm:cxn modelId="{D04DB878-16FE-40E1-B80E-9E662CF913DD}" type="presOf" srcId="{E381F880-9DC3-4DBC-85DA-5FA398B99430}" destId="{E2559051-6E0A-4117-A0CE-2E7DEA7EA08B}" srcOrd="0" destOrd="0" presId="urn:microsoft.com/office/officeart/2009/3/layout/PlusandMinus"/>
    <dgm:cxn modelId="{C880A9A6-6F1E-4A4F-9E1F-ECC7F8CAAD14}" type="presOf" srcId="{A4B8B6D7-1F2F-472F-80BF-F55E51EF34B4}" destId="{58AF2CD3-BEB7-4C62-BCF0-31F388F74B93}" srcOrd="0" destOrd="0" presId="urn:microsoft.com/office/officeart/2009/3/layout/PlusandMinus"/>
    <dgm:cxn modelId="{C9AFA861-03FC-4CE5-ABC2-26222658C490}" srcId="{8449697C-FC95-4421-B101-89BE582803B8}" destId="{E381F880-9DC3-4DBC-85DA-5FA398B99430}" srcOrd="0" destOrd="0" parTransId="{CB24BB2A-1E0D-4C7D-87DD-5C96EA53F076}" sibTransId="{C0E2D5B9-4D9E-4EE9-9FC4-506E624843B4}"/>
    <dgm:cxn modelId="{6B431144-5E31-4226-8315-C73F9B07EBB9}" type="presOf" srcId="{8449697C-FC95-4421-B101-89BE582803B8}" destId="{92884008-2A39-4319-866C-248EBFA87014}" srcOrd="0" destOrd="0" presId="urn:microsoft.com/office/officeart/2009/3/layout/PlusandMinus"/>
    <dgm:cxn modelId="{69FADC6B-FB58-4AF7-BAAB-FBCB699A91F9}" type="presParOf" srcId="{92884008-2A39-4319-866C-248EBFA87014}" destId="{35D22335-C9BA-4DA5-AA47-515C45813889}" srcOrd="0" destOrd="0" presId="urn:microsoft.com/office/officeart/2009/3/layout/PlusandMinus"/>
    <dgm:cxn modelId="{836F327F-76D5-421D-9F6A-D73526C6FC40}" type="presParOf" srcId="{92884008-2A39-4319-866C-248EBFA87014}" destId="{E2559051-6E0A-4117-A0CE-2E7DEA7EA08B}" srcOrd="1" destOrd="0" presId="urn:microsoft.com/office/officeart/2009/3/layout/PlusandMinus"/>
    <dgm:cxn modelId="{8F626E61-9867-47E1-BFA7-E352AA3D9B04}" type="presParOf" srcId="{92884008-2A39-4319-866C-248EBFA87014}" destId="{58AF2CD3-BEB7-4C62-BCF0-31F388F74B93}" srcOrd="2" destOrd="0" presId="urn:microsoft.com/office/officeart/2009/3/layout/PlusandMinus"/>
    <dgm:cxn modelId="{3B7B9FB0-6E88-4FFF-B038-F056D492A64C}" type="presParOf" srcId="{92884008-2A39-4319-866C-248EBFA87014}" destId="{0280E279-A1B9-477C-8BD5-810C6E71925E}" srcOrd="3" destOrd="0" presId="urn:microsoft.com/office/officeart/2009/3/layout/PlusandMinus"/>
    <dgm:cxn modelId="{B543DF58-2619-42FA-81C2-73CB9CA24927}" type="presParOf" srcId="{92884008-2A39-4319-866C-248EBFA87014}" destId="{AB93A9C8-FEF8-4AEE-ACA3-581756AE0CAC}" srcOrd="4" destOrd="0" presId="urn:microsoft.com/office/officeart/2009/3/layout/PlusandMinus"/>
    <dgm:cxn modelId="{9224D719-C078-4700-B147-3C458FA1B94B}" type="presParOf" srcId="{92884008-2A39-4319-866C-248EBFA87014}" destId="{7E3B3D97-7B5D-47D2-A4D9-0E98B28C993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r>
            <a:rPr lang="de-DE" sz="2400" b="0" noProof="0" dirty="0" smtClean="0"/>
            <a:t>Verkehr und Umwelt</a:t>
          </a:r>
        </a:p>
      </dgm:t>
    </dgm:pt>
    <dgm:pt modelId="{0CEDF57B-D459-45D7-A350-FD28016FAB11}" type="parTrans" cxnId="{57DA4B27-2840-445B-BA12-C22073F6F5A6}">
      <dgm:prSet/>
      <dgm:spPr/>
      <dgm:t>
        <a:bodyPr/>
        <a:lstStyle/>
        <a:p>
          <a:endParaRPr lang="en-GB"/>
        </a:p>
      </dgm:t>
    </dgm:pt>
    <dgm:pt modelId="{0CF79BA9-38A5-469E-A5F4-723A1AFB8F96}" type="sibTrans" cxnId="{57DA4B27-2840-445B-BA12-C22073F6F5A6}">
      <dgm:prSet/>
      <dgm:spPr/>
      <dgm:t>
        <a:bodyPr/>
        <a:lstStyle/>
        <a:p>
          <a:endParaRPr lang="en-GB"/>
        </a:p>
      </dgm:t>
    </dgm:pt>
    <dgm:pt modelId="{572E14F8-8F9A-4E34-A94A-12746280469D}">
      <dgm:prSet custT="1"/>
      <dgm:spPr/>
      <dgm:t>
        <a:bodyPr/>
        <a:lstStyle/>
        <a:p>
          <a:r>
            <a:rPr lang="de-DE" sz="2400" noProof="0" dirty="0" smtClean="0"/>
            <a:t>Verkehrsträgervergleich</a:t>
          </a:r>
        </a:p>
      </dgm:t>
    </dgm:pt>
    <dgm:pt modelId="{15BE10E6-CE1F-4AAB-AC38-DB3D43C57371}" type="parTrans" cxnId="{6D63C36B-D3FD-4162-B8F9-0881C7A07FC0}">
      <dgm:prSet/>
      <dgm:spPr/>
      <dgm:t>
        <a:bodyPr/>
        <a:lstStyle/>
        <a:p>
          <a:endParaRPr lang="en-GB"/>
        </a:p>
      </dgm:t>
    </dgm:pt>
    <dgm:pt modelId="{7A72DAB2-0BF4-4143-83BD-A727F1BC58F4}" type="sibTrans" cxnId="{6D63C36B-D3FD-4162-B8F9-0881C7A07FC0}">
      <dgm:prSet/>
      <dgm:spPr/>
      <dgm:t>
        <a:bodyPr/>
        <a:lstStyle/>
        <a:p>
          <a:endParaRPr lang="en-GB"/>
        </a:p>
      </dgm:t>
    </dgm:pt>
    <dgm:pt modelId="{44A77A73-1135-4C88-AC7E-9F4F93911E00}">
      <dgm:prSet custT="1"/>
      <dgm:spPr/>
      <dgm:t>
        <a:bodyPr/>
        <a:lstStyle/>
        <a:p>
          <a:r>
            <a:rPr lang="de-DE" sz="2400" noProof="0" dirty="0" smtClean="0"/>
            <a:t>Einflussfaktor Gesellschaft</a:t>
          </a:r>
        </a:p>
      </dgm:t>
    </dgm:pt>
    <dgm:pt modelId="{A2E4573A-8242-43BC-B890-73A26A80D04A}" type="parTrans" cxnId="{8173CE70-9FD5-4E90-A42D-647AFC827CF8}">
      <dgm:prSet/>
      <dgm:spPr/>
      <dgm:t>
        <a:bodyPr/>
        <a:lstStyle/>
        <a:p>
          <a:endParaRPr lang="en-GB"/>
        </a:p>
      </dgm:t>
    </dgm:pt>
    <dgm:pt modelId="{FC4AADF4-39BA-4B47-87C5-BB99229333A0}" type="sibTrans" cxnId="{8173CE70-9FD5-4E90-A42D-647AFC827CF8}">
      <dgm:prSet/>
      <dgm:spPr/>
      <dgm:t>
        <a:bodyPr/>
        <a:lstStyle/>
        <a:p>
          <a:endParaRPr lang="en-GB"/>
        </a:p>
      </dgm:t>
    </dgm:pt>
    <dgm:pt modelId="{D2FBAA6B-0649-4A7D-B8DE-F6658D838F30}">
      <dgm:prSet custT="1"/>
      <dgm:spPr/>
      <dgm:t>
        <a:bodyPr/>
        <a:lstStyle/>
        <a:p>
          <a:r>
            <a:rPr lang="de-DE" sz="2400" noProof="0" dirty="0" smtClean="0"/>
            <a:t>Nachhaltige Verkehrsträger</a:t>
          </a:r>
        </a:p>
      </dgm:t>
    </dgm:pt>
    <dgm:pt modelId="{7212CE93-716A-4539-AE99-EF3E2AE99506}" type="parTrans" cxnId="{63B99079-3372-4082-83F3-0475D6A80051}">
      <dgm:prSet/>
      <dgm:spPr/>
      <dgm:t>
        <a:bodyPr/>
        <a:lstStyle/>
        <a:p>
          <a:endParaRPr lang="en-GB"/>
        </a:p>
      </dgm:t>
    </dgm:pt>
    <dgm:pt modelId="{A2417E87-50AA-4831-B47A-6864B3E01D71}" type="sibTrans" cxnId="{63B99079-3372-4082-83F3-0475D6A80051}">
      <dgm:prSet/>
      <dgm:spPr/>
      <dgm:t>
        <a:bodyPr/>
        <a:lstStyle/>
        <a:p>
          <a:endParaRPr lang="en-GB"/>
        </a:p>
      </dgm:t>
    </dgm:pt>
    <dgm:pt modelId="{21D39A2F-BAC1-4289-8F24-F016AF77BB4F}">
      <dgm:prSet custT="1"/>
      <dgm:spPr/>
      <dgm:t>
        <a:bodyPr/>
        <a:lstStyle/>
        <a:p>
          <a:r>
            <a:rPr lang="de-DE" sz="2200" b="1" noProof="0" dirty="0" smtClean="0"/>
            <a:t>Herausforderungen für einen nachhaltigen Güterverkehr</a:t>
          </a:r>
        </a:p>
      </dgm:t>
    </dgm:pt>
    <dgm:pt modelId="{5F6A7847-1FAD-44F6-8854-732DF8149DE1}" type="parTrans" cxnId="{99A3C52D-0F86-4A68-A6D1-08497F869BE6}">
      <dgm:prSet/>
      <dgm:spPr/>
      <dgm:t>
        <a:bodyPr/>
        <a:lstStyle/>
        <a:p>
          <a:endParaRPr lang="en-GB"/>
        </a:p>
      </dgm:t>
    </dgm:pt>
    <dgm:pt modelId="{4B07FC59-520C-4141-9607-12038714EAE6}" type="sibTrans" cxnId="{99A3C52D-0F86-4A68-A6D1-08497F869BE6}">
      <dgm:prSet/>
      <dgm:spPr/>
      <dgm:t>
        <a:bodyPr/>
        <a:lstStyle/>
        <a:p>
          <a:endParaRPr lang="en-GB"/>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5"/>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5"/>
      <dgm:spPr/>
      <dgm:t>
        <a:bodyPr/>
        <a:lstStyle/>
        <a:p>
          <a:endParaRPr lang="de-AT"/>
        </a:p>
      </dgm:t>
    </dgm:pt>
    <dgm:pt modelId="{BF8CDB65-7F63-46ED-AD6F-299BB5E410A3}" type="pres">
      <dgm:prSet presAssocID="{754914D3-2823-4D9D-9B5F-8AAE908A2791}" presName="dstNode" presStyleLbl="node1" presStyleIdx="0" presStyleCnt="5"/>
      <dgm:spPr/>
      <dgm:t>
        <a:bodyPr/>
        <a:lstStyle/>
        <a:p>
          <a:endParaRPr lang="de-AT"/>
        </a:p>
      </dgm:t>
    </dgm:pt>
    <dgm:pt modelId="{2B62C432-4905-40F9-9530-D2F004B7D3F6}" type="pres">
      <dgm:prSet presAssocID="{98FFCFD7-6EAF-43B3-B073-F90520D80DD2}" presName="text_1" presStyleLbl="node1" presStyleIdx="0" presStyleCnt="5">
        <dgm:presLayoutVars>
          <dgm:bulletEnabled val="1"/>
        </dgm:presLayoutVars>
      </dgm:prSet>
      <dgm:spPr/>
      <dgm:t>
        <a:bodyPr/>
        <a:lstStyle/>
        <a:p>
          <a:endParaRPr lang="en-GB"/>
        </a:p>
      </dgm:t>
    </dgm:pt>
    <dgm:pt modelId="{7D7CD6F4-5BF8-4820-9EDA-8C7339E21069}" type="pres">
      <dgm:prSet presAssocID="{98FFCFD7-6EAF-43B3-B073-F90520D80DD2}" presName="accent_1" presStyleCnt="0"/>
      <dgm:spPr/>
      <dgm:t>
        <a:bodyPr/>
        <a:lstStyle/>
        <a:p>
          <a:endParaRPr lang="en-GB"/>
        </a:p>
      </dgm:t>
    </dgm:pt>
    <dgm:pt modelId="{C2A52F33-F895-4B2F-BC4C-05306D79D5F7}" type="pres">
      <dgm:prSet presAssocID="{98FFCFD7-6EAF-43B3-B073-F90520D80DD2}" presName="accentRepeatNode" presStyleLbl="solidFgAcc1" presStyleIdx="0" presStyleCnt="5"/>
      <dgm:spPr>
        <a:solidFill>
          <a:schemeClr val="bg1"/>
        </a:solidFill>
      </dgm:spPr>
      <dgm:t>
        <a:bodyPr/>
        <a:lstStyle/>
        <a:p>
          <a:endParaRPr lang="en-GB"/>
        </a:p>
      </dgm:t>
    </dgm:pt>
    <dgm:pt modelId="{A29E20C2-4062-4701-941A-96E5E9546BBD}" type="pres">
      <dgm:prSet presAssocID="{D2FBAA6B-0649-4A7D-B8DE-F6658D838F30}" presName="text_2" presStyleLbl="node1" presStyleIdx="1" presStyleCnt="5">
        <dgm:presLayoutVars>
          <dgm:bulletEnabled val="1"/>
        </dgm:presLayoutVars>
      </dgm:prSet>
      <dgm:spPr/>
      <dgm:t>
        <a:bodyPr/>
        <a:lstStyle/>
        <a:p>
          <a:endParaRPr lang="en-GB"/>
        </a:p>
      </dgm:t>
    </dgm:pt>
    <dgm:pt modelId="{9CD94E1B-0FBE-4194-9A51-A23FB831ABB9}" type="pres">
      <dgm:prSet presAssocID="{D2FBAA6B-0649-4A7D-B8DE-F6658D838F30}" presName="accent_2" presStyleCnt="0"/>
      <dgm:spPr/>
    </dgm:pt>
    <dgm:pt modelId="{EB1F24B5-C955-4DF0-8B66-30DE1C707555}" type="pres">
      <dgm:prSet presAssocID="{D2FBAA6B-0649-4A7D-B8DE-F6658D838F30}" presName="accentRepeatNode" presStyleLbl="solidFgAcc1" presStyleIdx="1" presStyleCnt="5"/>
      <dgm:spPr/>
    </dgm:pt>
    <dgm:pt modelId="{213C5082-0FBD-4670-9DFB-4C2018BBD7E8}" type="pres">
      <dgm:prSet presAssocID="{572E14F8-8F9A-4E34-A94A-12746280469D}" presName="text_3" presStyleLbl="node1" presStyleIdx="2" presStyleCnt="5">
        <dgm:presLayoutVars>
          <dgm:bulletEnabled val="1"/>
        </dgm:presLayoutVars>
      </dgm:prSet>
      <dgm:spPr/>
      <dgm:t>
        <a:bodyPr/>
        <a:lstStyle/>
        <a:p>
          <a:endParaRPr lang="en-GB"/>
        </a:p>
      </dgm:t>
    </dgm:pt>
    <dgm:pt modelId="{57195DA5-13D7-4D64-BABD-02B647B6585A}" type="pres">
      <dgm:prSet presAssocID="{572E14F8-8F9A-4E34-A94A-12746280469D}" presName="accent_3" presStyleCnt="0"/>
      <dgm:spPr/>
    </dgm:pt>
    <dgm:pt modelId="{53114754-F35B-4924-8329-EDA5A56352F4}" type="pres">
      <dgm:prSet presAssocID="{572E14F8-8F9A-4E34-A94A-12746280469D}" presName="accentRepeatNode" presStyleLbl="solidFgAcc1" presStyleIdx="2" presStyleCnt="5"/>
      <dgm:spPr/>
    </dgm:pt>
    <dgm:pt modelId="{56100353-DA78-4DFE-93FB-E136ADC1A1B2}" type="pres">
      <dgm:prSet presAssocID="{21D39A2F-BAC1-4289-8F24-F016AF77BB4F}" presName="text_4" presStyleLbl="node1" presStyleIdx="3" presStyleCnt="5">
        <dgm:presLayoutVars>
          <dgm:bulletEnabled val="1"/>
        </dgm:presLayoutVars>
      </dgm:prSet>
      <dgm:spPr/>
      <dgm:t>
        <a:bodyPr/>
        <a:lstStyle/>
        <a:p>
          <a:endParaRPr lang="en-GB"/>
        </a:p>
      </dgm:t>
    </dgm:pt>
    <dgm:pt modelId="{22428253-B547-483B-81B3-FBFA5D9DAAFA}" type="pres">
      <dgm:prSet presAssocID="{21D39A2F-BAC1-4289-8F24-F016AF77BB4F}" presName="accent_4" presStyleCnt="0"/>
      <dgm:spPr/>
    </dgm:pt>
    <dgm:pt modelId="{36D88088-1D9D-40D6-BE20-8C223E60D045}" type="pres">
      <dgm:prSet presAssocID="{21D39A2F-BAC1-4289-8F24-F016AF77BB4F}" presName="accentRepeatNode" presStyleLbl="solidFgAcc1" presStyleIdx="3" presStyleCnt="5"/>
      <dgm:spPr>
        <a:solidFill>
          <a:srgbClr val="92D050"/>
        </a:solidFill>
      </dgm:spPr>
      <dgm:t>
        <a:bodyPr/>
        <a:lstStyle/>
        <a:p>
          <a:endParaRPr lang="en-GB"/>
        </a:p>
      </dgm:t>
    </dgm:pt>
    <dgm:pt modelId="{0968A4EE-66E0-4DA5-B46C-661C25F5873D}" type="pres">
      <dgm:prSet presAssocID="{44A77A73-1135-4C88-AC7E-9F4F93911E00}" presName="text_5" presStyleLbl="node1" presStyleIdx="4" presStyleCnt="5">
        <dgm:presLayoutVars>
          <dgm:bulletEnabled val="1"/>
        </dgm:presLayoutVars>
      </dgm:prSet>
      <dgm:spPr/>
      <dgm:t>
        <a:bodyPr/>
        <a:lstStyle/>
        <a:p>
          <a:endParaRPr lang="en-GB"/>
        </a:p>
      </dgm:t>
    </dgm:pt>
    <dgm:pt modelId="{58AF1325-2A2F-4695-938C-7B8F8DCA2F8D}" type="pres">
      <dgm:prSet presAssocID="{44A77A73-1135-4C88-AC7E-9F4F93911E00}" presName="accent_5" presStyleCnt="0"/>
      <dgm:spPr/>
    </dgm:pt>
    <dgm:pt modelId="{837F4E03-AA9D-44BB-93B2-9AE14EEAA468}" type="pres">
      <dgm:prSet presAssocID="{44A77A73-1135-4C88-AC7E-9F4F93911E00}" presName="accentRepeatNode" presStyleLbl="solidFgAcc1" presStyleIdx="4" presStyleCnt="5"/>
      <dgm:spPr/>
    </dgm:pt>
  </dgm:ptLst>
  <dgm:cxnLst>
    <dgm:cxn modelId="{6D63C36B-D3FD-4162-B8F9-0881C7A07FC0}" srcId="{754914D3-2823-4D9D-9B5F-8AAE908A2791}" destId="{572E14F8-8F9A-4E34-A94A-12746280469D}" srcOrd="2" destOrd="0" parTransId="{15BE10E6-CE1F-4AAB-AC38-DB3D43C57371}" sibTransId="{7A72DAB2-0BF4-4143-83BD-A727F1BC58F4}"/>
    <dgm:cxn modelId="{57DA4B27-2840-445B-BA12-C22073F6F5A6}" srcId="{754914D3-2823-4D9D-9B5F-8AAE908A2791}" destId="{98FFCFD7-6EAF-43B3-B073-F90520D80DD2}" srcOrd="0" destOrd="0" parTransId="{0CEDF57B-D459-45D7-A350-FD28016FAB11}" sibTransId="{0CF79BA9-38A5-469E-A5F4-723A1AFB8F96}"/>
    <dgm:cxn modelId="{145E5ED3-E103-4D91-9238-5FE8D0883F18}" type="presOf" srcId="{754914D3-2823-4D9D-9B5F-8AAE908A2791}" destId="{AE6139D5-D84B-4711-8A6A-A5161E022A99}" srcOrd="0" destOrd="0" presId="urn:microsoft.com/office/officeart/2008/layout/VerticalCurvedList"/>
    <dgm:cxn modelId="{99A3C52D-0F86-4A68-A6D1-08497F869BE6}" srcId="{754914D3-2823-4D9D-9B5F-8AAE908A2791}" destId="{21D39A2F-BAC1-4289-8F24-F016AF77BB4F}" srcOrd="3" destOrd="0" parTransId="{5F6A7847-1FAD-44F6-8854-732DF8149DE1}" sibTransId="{4B07FC59-520C-4141-9607-12038714EAE6}"/>
    <dgm:cxn modelId="{A4B2ED72-C851-4C78-A17A-9E8A11156C80}" type="presOf" srcId="{21D39A2F-BAC1-4289-8F24-F016AF77BB4F}" destId="{56100353-DA78-4DFE-93FB-E136ADC1A1B2}" srcOrd="0" destOrd="0" presId="urn:microsoft.com/office/officeart/2008/layout/VerticalCurvedList"/>
    <dgm:cxn modelId="{579BC546-FD51-4581-AEBE-AB6751B0867F}" type="presOf" srcId="{572E14F8-8F9A-4E34-A94A-12746280469D}" destId="{213C5082-0FBD-4670-9DFB-4C2018BBD7E8}" srcOrd="0" destOrd="0" presId="urn:microsoft.com/office/officeart/2008/layout/VerticalCurvedList"/>
    <dgm:cxn modelId="{294C8717-4291-45CE-8818-4ACDD7388A6F}" type="presOf" srcId="{0CF79BA9-38A5-469E-A5F4-723A1AFB8F96}" destId="{93855F07-44CB-45DE-B464-761E63A71CD5}" srcOrd="0" destOrd="0" presId="urn:microsoft.com/office/officeart/2008/layout/VerticalCurvedList"/>
    <dgm:cxn modelId="{8173CE70-9FD5-4E90-A42D-647AFC827CF8}" srcId="{754914D3-2823-4D9D-9B5F-8AAE908A2791}" destId="{44A77A73-1135-4C88-AC7E-9F4F93911E00}" srcOrd="4" destOrd="0" parTransId="{A2E4573A-8242-43BC-B890-73A26A80D04A}" sibTransId="{FC4AADF4-39BA-4B47-87C5-BB99229333A0}"/>
    <dgm:cxn modelId="{D18437D6-DEB9-4D4C-B801-F24B20C43EAA}" type="presOf" srcId="{44A77A73-1135-4C88-AC7E-9F4F93911E00}" destId="{0968A4EE-66E0-4DA5-B46C-661C25F5873D}" srcOrd="0" destOrd="0" presId="urn:microsoft.com/office/officeart/2008/layout/VerticalCurvedList"/>
    <dgm:cxn modelId="{63B99079-3372-4082-83F3-0475D6A80051}" srcId="{754914D3-2823-4D9D-9B5F-8AAE908A2791}" destId="{D2FBAA6B-0649-4A7D-B8DE-F6658D838F30}" srcOrd="1" destOrd="0" parTransId="{7212CE93-716A-4539-AE99-EF3E2AE99506}" sibTransId="{A2417E87-50AA-4831-B47A-6864B3E01D71}"/>
    <dgm:cxn modelId="{C46222D2-F85A-4100-B62A-8D22B3E26871}" type="presOf" srcId="{D2FBAA6B-0649-4A7D-B8DE-F6658D838F30}" destId="{A29E20C2-4062-4701-941A-96E5E9546BBD}" srcOrd="0" destOrd="0" presId="urn:microsoft.com/office/officeart/2008/layout/VerticalCurvedList"/>
    <dgm:cxn modelId="{EBAC65E7-A18A-4F95-8366-330FA7F4D38F}" type="presOf" srcId="{98FFCFD7-6EAF-43B3-B073-F90520D80DD2}" destId="{2B62C432-4905-40F9-9530-D2F004B7D3F6}" srcOrd="0" destOrd="0" presId="urn:microsoft.com/office/officeart/2008/layout/VerticalCurvedList"/>
    <dgm:cxn modelId="{BD9F5934-7784-490F-A278-F471231306F6}" type="presParOf" srcId="{AE6139D5-D84B-4711-8A6A-A5161E022A99}" destId="{00F42187-34FD-4D8B-A449-F316E9EB9AFA}" srcOrd="0" destOrd="0" presId="urn:microsoft.com/office/officeart/2008/layout/VerticalCurvedList"/>
    <dgm:cxn modelId="{4E846AF6-B4EA-4039-B1B2-BBCC773A577C}" type="presParOf" srcId="{00F42187-34FD-4D8B-A449-F316E9EB9AFA}" destId="{C168C53D-163A-4892-8EF0-B5326C3FF8C8}" srcOrd="0" destOrd="0" presId="urn:microsoft.com/office/officeart/2008/layout/VerticalCurvedList"/>
    <dgm:cxn modelId="{2AF62949-9F21-4AD7-B4E2-1D447FBD9AA2}" type="presParOf" srcId="{C168C53D-163A-4892-8EF0-B5326C3FF8C8}" destId="{0FAB2C97-DF89-43B9-B7B2-C745E026F562}" srcOrd="0" destOrd="0" presId="urn:microsoft.com/office/officeart/2008/layout/VerticalCurvedList"/>
    <dgm:cxn modelId="{C635C963-E836-4EA8-A1D2-A1E39547CBEA}" type="presParOf" srcId="{C168C53D-163A-4892-8EF0-B5326C3FF8C8}" destId="{93855F07-44CB-45DE-B464-761E63A71CD5}" srcOrd="1" destOrd="0" presId="urn:microsoft.com/office/officeart/2008/layout/VerticalCurvedList"/>
    <dgm:cxn modelId="{12EC48F1-5200-4B44-80FF-36979F120885}" type="presParOf" srcId="{C168C53D-163A-4892-8EF0-B5326C3FF8C8}" destId="{D258DE45-194F-4470-A0BE-D234AB24927B}" srcOrd="2" destOrd="0" presId="urn:microsoft.com/office/officeart/2008/layout/VerticalCurvedList"/>
    <dgm:cxn modelId="{D7740330-C199-4DBB-A2C2-6E5FBA3B216A}" type="presParOf" srcId="{C168C53D-163A-4892-8EF0-B5326C3FF8C8}" destId="{BF8CDB65-7F63-46ED-AD6F-299BB5E410A3}" srcOrd="3" destOrd="0" presId="urn:microsoft.com/office/officeart/2008/layout/VerticalCurvedList"/>
    <dgm:cxn modelId="{FEE9AA7D-7415-4904-A692-987266E488DF}" type="presParOf" srcId="{00F42187-34FD-4D8B-A449-F316E9EB9AFA}" destId="{2B62C432-4905-40F9-9530-D2F004B7D3F6}" srcOrd="1" destOrd="0" presId="urn:microsoft.com/office/officeart/2008/layout/VerticalCurvedList"/>
    <dgm:cxn modelId="{F17E2E9B-20FD-41D5-BC43-FB3CF6742C5D}" type="presParOf" srcId="{00F42187-34FD-4D8B-A449-F316E9EB9AFA}" destId="{7D7CD6F4-5BF8-4820-9EDA-8C7339E21069}" srcOrd="2" destOrd="0" presId="urn:microsoft.com/office/officeart/2008/layout/VerticalCurvedList"/>
    <dgm:cxn modelId="{51FF837D-48B5-497E-A5A9-D4AC25F6006B}" type="presParOf" srcId="{7D7CD6F4-5BF8-4820-9EDA-8C7339E21069}" destId="{C2A52F33-F895-4B2F-BC4C-05306D79D5F7}" srcOrd="0" destOrd="0" presId="urn:microsoft.com/office/officeart/2008/layout/VerticalCurvedList"/>
    <dgm:cxn modelId="{80BA4A6F-E6CA-4270-B7EB-9D5D0E7B8E4A}" type="presParOf" srcId="{00F42187-34FD-4D8B-A449-F316E9EB9AFA}" destId="{A29E20C2-4062-4701-941A-96E5E9546BBD}" srcOrd="3" destOrd="0" presId="urn:microsoft.com/office/officeart/2008/layout/VerticalCurvedList"/>
    <dgm:cxn modelId="{123861CC-11FB-4A56-87D4-B958C4A404A8}" type="presParOf" srcId="{00F42187-34FD-4D8B-A449-F316E9EB9AFA}" destId="{9CD94E1B-0FBE-4194-9A51-A23FB831ABB9}" srcOrd="4" destOrd="0" presId="urn:microsoft.com/office/officeart/2008/layout/VerticalCurvedList"/>
    <dgm:cxn modelId="{8EE4444A-A2D9-47F6-B8EE-25C1212F8401}" type="presParOf" srcId="{9CD94E1B-0FBE-4194-9A51-A23FB831ABB9}" destId="{EB1F24B5-C955-4DF0-8B66-30DE1C707555}" srcOrd="0" destOrd="0" presId="urn:microsoft.com/office/officeart/2008/layout/VerticalCurvedList"/>
    <dgm:cxn modelId="{9256FD44-DD96-4CFE-922F-73F077D581E9}" type="presParOf" srcId="{00F42187-34FD-4D8B-A449-F316E9EB9AFA}" destId="{213C5082-0FBD-4670-9DFB-4C2018BBD7E8}" srcOrd="5" destOrd="0" presId="urn:microsoft.com/office/officeart/2008/layout/VerticalCurvedList"/>
    <dgm:cxn modelId="{A4A10C2E-40C7-469B-9CED-BBEFC3E3E228}" type="presParOf" srcId="{00F42187-34FD-4D8B-A449-F316E9EB9AFA}" destId="{57195DA5-13D7-4D64-BABD-02B647B6585A}" srcOrd="6" destOrd="0" presId="urn:microsoft.com/office/officeart/2008/layout/VerticalCurvedList"/>
    <dgm:cxn modelId="{044DAC08-022A-4A8D-BB8F-A8A5C33CAA84}" type="presParOf" srcId="{57195DA5-13D7-4D64-BABD-02B647B6585A}" destId="{53114754-F35B-4924-8329-EDA5A56352F4}" srcOrd="0" destOrd="0" presId="urn:microsoft.com/office/officeart/2008/layout/VerticalCurvedList"/>
    <dgm:cxn modelId="{33ECB5EE-5C1F-4D4A-BE7C-4CA9DD59AAC8}" type="presParOf" srcId="{00F42187-34FD-4D8B-A449-F316E9EB9AFA}" destId="{56100353-DA78-4DFE-93FB-E136ADC1A1B2}" srcOrd="7" destOrd="0" presId="urn:microsoft.com/office/officeart/2008/layout/VerticalCurvedList"/>
    <dgm:cxn modelId="{88676E6E-9D01-4D37-9BF9-2A689162DDE1}" type="presParOf" srcId="{00F42187-34FD-4D8B-A449-F316E9EB9AFA}" destId="{22428253-B547-483B-81B3-FBFA5D9DAAFA}" srcOrd="8" destOrd="0" presId="urn:microsoft.com/office/officeart/2008/layout/VerticalCurvedList"/>
    <dgm:cxn modelId="{7D6C7BB7-808F-487E-9F4E-DB3B0528BE26}" type="presParOf" srcId="{22428253-B547-483B-81B3-FBFA5D9DAAFA}" destId="{36D88088-1D9D-40D6-BE20-8C223E60D045}" srcOrd="0" destOrd="0" presId="urn:microsoft.com/office/officeart/2008/layout/VerticalCurvedList"/>
    <dgm:cxn modelId="{EB99D51D-56BE-4E4A-9DA7-7E9C75A45FE6}" type="presParOf" srcId="{00F42187-34FD-4D8B-A449-F316E9EB9AFA}" destId="{0968A4EE-66E0-4DA5-B46C-661C25F5873D}" srcOrd="9" destOrd="0" presId="urn:microsoft.com/office/officeart/2008/layout/VerticalCurvedList"/>
    <dgm:cxn modelId="{B1151B5E-F549-48B8-A49B-089E3CF993BC}" type="presParOf" srcId="{00F42187-34FD-4D8B-A449-F316E9EB9AFA}" destId="{58AF1325-2A2F-4695-938C-7B8F8DCA2F8D}" srcOrd="10" destOrd="0" presId="urn:microsoft.com/office/officeart/2008/layout/VerticalCurvedList"/>
    <dgm:cxn modelId="{44B75F06-1D20-49A7-8954-564E661DF35D}" type="presParOf" srcId="{58AF1325-2A2F-4695-938C-7B8F8DCA2F8D}" destId="{837F4E03-AA9D-44BB-93B2-9AE14EEAA4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A9D4CA-61F5-47EA-9879-BCFA75A4602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B8D0352-B708-46B8-B2C7-0300E8B1BC30}">
      <dgm:prSet phldrT="[Text]" custT="1">
        <dgm:style>
          <a:lnRef idx="2">
            <a:schemeClr val="accent5"/>
          </a:lnRef>
          <a:fillRef idx="1">
            <a:schemeClr val="lt1"/>
          </a:fillRef>
          <a:effectRef idx="0">
            <a:schemeClr val="accent5"/>
          </a:effectRef>
          <a:fontRef idx="minor">
            <a:schemeClr val="dk1"/>
          </a:fontRef>
        </dgm:style>
      </dgm:prSet>
      <dgm:spPr>
        <a:ln>
          <a:solidFill>
            <a:srgbClr val="92D050"/>
          </a:solidFill>
        </a:ln>
      </dgm:spPr>
      <dgm:t>
        <a:bodyPr/>
        <a:lstStyle/>
        <a:p>
          <a:r>
            <a:rPr lang="de-DE" sz="2000" b="1" noProof="0" dirty="0" smtClean="0">
              <a:solidFill>
                <a:schemeClr val="tx1">
                  <a:lumMod val="75000"/>
                  <a:lumOff val="25000"/>
                </a:schemeClr>
              </a:solidFill>
            </a:rPr>
            <a:t>Güterverkehr Angebot</a:t>
          </a:r>
          <a:endParaRPr lang="de-DE" sz="2000" b="1" noProof="0" dirty="0">
            <a:solidFill>
              <a:schemeClr val="tx1">
                <a:lumMod val="75000"/>
                <a:lumOff val="25000"/>
              </a:schemeClr>
            </a:solidFill>
          </a:endParaRPr>
        </a:p>
      </dgm:t>
    </dgm:pt>
    <dgm:pt modelId="{B4A50E61-E8ED-4772-B796-90F5DC3A57C9}" type="parTrans" cxnId="{4A995358-AAEC-49A8-B3A4-21B288133044}">
      <dgm:prSet/>
      <dgm:spPr/>
      <dgm:t>
        <a:bodyPr/>
        <a:lstStyle/>
        <a:p>
          <a:endParaRPr lang="en-US"/>
        </a:p>
      </dgm:t>
    </dgm:pt>
    <dgm:pt modelId="{44EE76A2-A9D8-4BC9-B6E5-5E003FC56F25}" type="sibTrans" cxnId="{4A995358-AAEC-49A8-B3A4-21B288133044}">
      <dgm:prSet/>
      <dgm:spPr/>
      <dgm:t>
        <a:bodyPr/>
        <a:lstStyle/>
        <a:p>
          <a:endParaRPr lang="en-US"/>
        </a:p>
      </dgm:t>
    </dgm:pt>
    <dgm:pt modelId="{8441BC9F-89E0-4C29-9E07-797A016439D6}">
      <dgm:prSet phldrT="[Text]" custT="1"/>
      <dgm:spPr>
        <a:solidFill>
          <a:srgbClr val="92D050"/>
        </a:solidFill>
      </dgm:spPr>
      <dgm:t>
        <a:bodyPr/>
        <a:lstStyle/>
        <a:p>
          <a:r>
            <a:rPr lang="de-DE" sz="1400" noProof="0" dirty="0" smtClean="0"/>
            <a:t>Infrastruktur</a:t>
          </a:r>
          <a:endParaRPr lang="de-DE" sz="1400" noProof="0" dirty="0"/>
        </a:p>
      </dgm:t>
    </dgm:pt>
    <dgm:pt modelId="{F8FBC029-0445-4967-AEB7-28926BF90541}" type="parTrans" cxnId="{761531F8-4277-49DC-924D-C2D79967B193}">
      <dgm:prSet/>
      <dgm:spPr/>
      <dgm:t>
        <a:bodyPr/>
        <a:lstStyle/>
        <a:p>
          <a:endParaRPr lang="en-US"/>
        </a:p>
      </dgm:t>
    </dgm:pt>
    <dgm:pt modelId="{518391E2-D0A7-4029-B751-90D78C7FDBD5}" type="sibTrans" cxnId="{761531F8-4277-49DC-924D-C2D79967B193}">
      <dgm:prSet/>
      <dgm:spPr/>
      <dgm:t>
        <a:bodyPr/>
        <a:lstStyle/>
        <a:p>
          <a:endParaRPr lang="en-US"/>
        </a:p>
      </dgm:t>
    </dgm:pt>
    <dgm:pt modelId="{D3F99D15-E921-41CF-80A1-980C1C83AEF8}">
      <dgm:prSet phldrT="[Text]" custT="1"/>
      <dgm:spPr>
        <a:solidFill>
          <a:srgbClr val="92D050"/>
        </a:solidFill>
      </dgm:spPr>
      <dgm:t>
        <a:bodyPr/>
        <a:lstStyle/>
        <a:p>
          <a:r>
            <a:rPr lang="de-DE" sz="1400" noProof="0" dirty="0" smtClean="0"/>
            <a:t>Neue Technologien</a:t>
          </a:r>
        </a:p>
      </dgm:t>
    </dgm:pt>
    <dgm:pt modelId="{A8EED89D-1C6F-48DB-A9B0-E3DB8464D5AE}" type="parTrans" cxnId="{0B361646-D75C-4754-804C-4CB52BE0FE15}">
      <dgm:prSet/>
      <dgm:spPr/>
      <dgm:t>
        <a:bodyPr/>
        <a:lstStyle/>
        <a:p>
          <a:endParaRPr lang="en-US"/>
        </a:p>
      </dgm:t>
    </dgm:pt>
    <dgm:pt modelId="{B8F8D716-2A9F-45E8-9F28-E6FC733ED777}" type="sibTrans" cxnId="{0B361646-D75C-4754-804C-4CB52BE0FE15}">
      <dgm:prSet/>
      <dgm:spPr/>
      <dgm:t>
        <a:bodyPr/>
        <a:lstStyle/>
        <a:p>
          <a:endParaRPr lang="en-US"/>
        </a:p>
      </dgm:t>
    </dgm:pt>
    <dgm:pt modelId="{9A91997E-849F-4DF6-A95B-64E3BEF5374B}">
      <dgm:prSet phldrT="[Text]" custT="1">
        <dgm:style>
          <a:lnRef idx="2">
            <a:schemeClr val="accent5"/>
          </a:lnRef>
          <a:fillRef idx="1">
            <a:schemeClr val="lt1"/>
          </a:fillRef>
          <a:effectRef idx="0">
            <a:schemeClr val="accent5"/>
          </a:effectRef>
          <a:fontRef idx="minor">
            <a:schemeClr val="dk1"/>
          </a:fontRef>
        </dgm:style>
      </dgm:prSet>
      <dgm:spPr>
        <a:ln>
          <a:solidFill>
            <a:srgbClr val="92D050"/>
          </a:solidFill>
        </a:ln>
      </dgm:spPr>
      <dgm:t>
        <a:bodyPr/>
        <a:lstStyle/>
        <a:p>
          <a:r>
            <a:rPr lang="de-DE" sz="2000" b="1" noProof="0" dirty="0" smtClean="0">
              <a:solidFill>
                <a:schemeClr val="tx1">
                  <a:lumMod val="75000"/>
                  <a:lumOff val="25000"/>
                </a:schemeClr>
              </a:solidFill>
            </a:rPr>
            <a:t>Güterverkehr Nachfrage</a:t>
          </a:r>
          <a:endParaRPr lang="de-DE" sz="2000" b="1" noProof="0" dirty="0">
            <a:solidFill>
              <a:schemeClr val="tx1">
                <a:lumMod val="75000"/>
                <a:lumOff val="25000"/>
              </a:schemeClr>
            </a:solidFill>
          </a:endParaRPr>
        </a:p>
      </dgm:t>
    </dgm:pt>
    <dgm:pt modelId="{0B2D152C-68CB-4B76-A130-3D6A40ACB828}" type="parTrans" cxnId="{76E1A533-8818-4342-9CE1-9176A2FC0A84}">
      <dgm:prSet/>
      <dgm:spPr/>
      <dgm:t>
        <a:bodyPr/>
        <a:lstStyle/>
        <a:p>
          <a:endParaRPr lang="en-US"/>
        </a:p>
      </dgm:t>
    </dgm:pt>
    <dgm:pt modelId="{F1295815-6D34-4543-AF4E-7D345327BD12}" type="sibTrans" cxnId="{76E1A533-8818-4342-9CE1-9176A2FC0A84}">
      <dgm:prSet/>
      <dgm:spPr/>
      <dgm:t>
        <a:bodyPr/>
        <a:lstStyle/>
        <a:p>
          <a:endParaRPr lang="en-US"/>
        </a:p>
      </dgm:t>
    </dgm:pt>
    <dgm:pt modelId="{5524D799-1395-425C-BC03-8AB0EAE08681}">
      <dgm:prSet phldrT="[Text]" custT="1"/>
      <dgm:spPr>
        <a:solidFill>
          <a:srgbClr val="92D050"/>
        </a:solidFill>
      </dgm:spPr>
      <dgm:t>
        <a:bodyPr/>
        <a:lstStyle/>
        <a:p>
          <a:r>
            <a:rPr lang="de-DE" sz="1400" noProof="0" dirty="0" smtClean="0"/>
            <a:t>Unternehmen</a:t>
          </a:r>
          <a:endParaRPr lang="de-DE" sz="1400" noProof="0" dirty="0"/>
        </a:p>
      </dgm:t>
    </dgm:pt>
    <dgm:pt modelId="{69FD0045-B4F2-48BD-AA1B-065CA71B3DE3}" type="parTrans" cxnId="{47EBE154-F96E-4674-9921-1CB168E4D9BD}">
      <dgm:prSet/>
      <dgm:spPr/>
      <dgm:t>
        <a:bodyPr/>
        <a:lstStyle/>
        <a:p>
          <a:endParaRPr lang="en-US"/>
        </a:p>
      </dgm:t>
    </dgm:pt>
    <dgm:pt modelId="{1A79962C-D2A9-446B-9076-F0789CD18131}" type="sibTrans" cxnId="{47EBE154-F96E-4674-9921-1CB168E4D9BD}">
      <dgm:prSet/>
      <dgm:spPr/>
      <dgm:t>
        <a:bodyPr/>
        <a:lstStyle/>
        <a:p>
          <a:endParaRPr lang="en-US"/>
        </a:p>
      </dgm:t>
    </dgm:pt>
    <dgm:pt modelId="{DB214FC5-6C6C-4F70-8CBE-31A819888F36}">
      <dgm:prSet phldrT="[Text]" custT="1"/>
      <dgm:spPr>
        <a:solidFill>
          <a:srgbClr val="92D050"/>
        </a:solidFill>
      </dgm:spPr>
      <dgm:t>
        <a:bodyPr/>
        <a:lstStyle/>
        <a:p>
          <a:r>
            <a:rPr lang="de-DE" sz="1400" noProof="0" dirty="0" smtClean="0"/>
            <a:t>Freie Kapazitäten</a:t>
          </a:r>
          <a:endParaRPr lang="de-DE" sz="1400" noProof="0" dirty="0"/>
        </a:p>
      </dgm:t>
    </dgm:pt>
    <dgm:pt modelId="{6ECE3B8F-2DD7-4120-9260-D2026D05473B}" type="parTrans" cxnId="{C7FAC48E-880F-4EAD-A89E-7212A4D603DF}">
      <dgm:prSet/>
      <dgm:spPr/>
      <dgm:t>
        <a:bodyPr/>
        <a:lstStyle/>
        <a:p>
          <a:endParaRPr lang="en-US"/>
        </a:p>
      </dgm:t>
    </dgm:pt>
    <dgm:pt modelId="{83674C5B-8B0B-44A4-9C5A-C0C5EFB28876}" type="sibTrans" cxnId="{C7FAC48E-880F-4EAD-A89E-7212A4D603DF}">
      <dgm:prSet/>
      <dgm:spPr/>
      <dgm:t>
        <a:bodyPr/>
        <a:lstStyle/>
        <a:p>
          <a:endParaRPr lang="en-US"/>
        </a:p>
      </dgm:t>
    </dgm:pt>
    <dgm:pt modelId="{C3A1D9A5-36EB-4194-8F63-13E878E3CF96}">
      <dgm:prSet phldrT="[Text]" custT="1"/>
      <dgm:spPr>
        <a:solidFill>
          <a:srgbClr val="92D050"/>
        </a:solidFill>
      </dgm:spPr>
      <dgm:t>
        <a:bodyPr/>
        <a:lstStyle/>
        <a:p>
          <a:r>
            <a:rPr lang="de-DE" sz="1400" noProof="0" dirty="0" smtClean="0"/>
            <a:t>Wettbewerb </a:t>
          </a:r>
          <a:endParaRPr lang="de-DE" sz="1400" noProof="0" dirty="0"/>
        </a:p>
      </dgm:t>
    </dgm:pt>
    <dgm:pt modelId="{D622E267-93E8-44AA-86A9-37BD2A24CD4F}" type="parTrans" cxnId="{DA2F58FB-FC9A-433D-891B-4E792BFE83E0}">
      <dgm:prSet/>
      <dgm:spPr/>
      <dgm:t>
        <a:bodyPr/>
        <a:lstStyle/>
        <a:p>
          <a:endParaRPr lang="en-US"/>
        </a:p>
      </dgm:t>
    </dgm:pt>
    <dgm:pt modelId="{1B6848BD-1282-4BC5-814A-4E779E67E6D1}" type="sibTrans" cxnId="{DA2F58FB-FC9A-433D-891B-4E792BFE83E0}">
      <dgm:prSet/>
      <dgm:spPr/>
      <dgm:t>
        <a:bodyPr/>
        <a:lstStyle/>
        <a:p>
          <a:endParaRPr lang="en-US"/>
        </a:p>
      </dgm:t>
    </dgm:pt>
    <dgm:pt modelId="{EA555027-261D-422D-BD7B-9AE485236D74}">
      <dgm:prSet phldrT="[Text]" custT="1"/>
      <dgm:spPr>
        <a:solidFill>
          <a:srgbClr val="92D050"/>
        </a:solidFill>
      </dgm:spPr>
      <dgm:t>
        <a:bodyPr/>
        <a:lstStyle/>
        <a:p>
          <a:r>
            <a:rPr lang="de-DE" sz="1400" noProof="0" dirty="0" smtClean="0"/>
            <a:t>Distributionsstrategie</a:t>
          </a:r>
          <a:endParaRPr lang="de-DE" sz="1400" noProof="0" dirty="0"/>
        </a:p>
      </dgm:t>
    </dgm:pt>
    <dgm:pt modelId="{FDF095CB-73FE-43D9-A7B1-50574C2817CE}" type="parTrans" cxnId="{33570EA8-A8A2-473F-8B71-E565F8A1DDE9}">
      <dgm:prSet/>
      <dgm:spPr/>
      <dgm:t>
        <a:bodyPr/>
        <a:lstStyle/>
        <a:p>
          <a:endParaRPr lang="en-US"/>
        </a:p>
      </dgm:t>
    </dgm:pt>
    <dgm:pt modelId="{8033268A-9D0F-418C-A78C-773600FD7770}" type="sibTrans" cxnId="{33570EA8-A8A2-473F-8B71-E565F8A1DDE9}">
      <dgm:prSet/>
      <dgm:spPr/>
      <dgm:t>
        <a:bodyPr/>
        <a:lstStyle/>
        <a:p>
          <a:endParaRPr lang="en-US"/>
        </a:p>
      </dgm:t>
    </dgm:pt>
    <dgm:pt modelId="{0F565FC9-5195-4CBE-A0D0-6539AE83379C}">
      <dgm:prSet phldrT="[Text]" custT="1"/>
      <dgm:spPr>
        <a:solidFill>
          <a:srgbClr val="92D050"/>
        </a:solidFill>
      </dgm:spPr>
      <dgm:t>
        <a:bodyPr/>
        <a:lstStyle/>
        <a:p>
          <a:r>
            <a:rPr lang="de-DE" sz="1400" noProof="0" dirty="0" smtClean="0"/>
            <a:t>Verkehrsverteilung</a:t>
          </a:r>
          <a:endParaRPr lang="de-DE" sz="1400" noProof="0" dirty="0"/>
        </a:p>
      </dgm:t>
    </dgm:pt>
    <dgm:pt modelId="{5F59B34C-E61B-459A-97FB-DE0397C1C46C}" type="parTrans" cxnId="{E9605747-94CB-47C2-A747-239B0F67C422}">
      <dgm:prSet/>
      <dgm:spPr/>
      <dgm:t>
        <a:bodyPr/>
        <a:lstStyle/>
        <a:p>
          <a:endParaRPr lang="en-US"/>
        </a:p>
      </dgm:t>
    </dgm:pt>
    <dgm:pt modelId="{A0974F6B-C224-42F7-85B3-39D95CCD830E}" type="sibTrans" cxnId="{E9605747-94CB-47C2-A747-239B0F67C422}">
      <dgm:prSet/>
      <dgm:spPr/>
      <dgm:t>
        <a:bodyPr/>
        <a:lstStyle/>
        <a:p>
          <a:endParaRPr lang="en-US"/>
        </a:p>
      </dgm:t>
    </dgm:pt>
    <dgm:pt modelId="{A1AADE06-1B52-4F8F-8B0A-7043E4C9996B}">
      <dgm:prSet phldrT="[Text]" custT="1"/>
      <dgm:spPr>
        <a:solidFill>
          <a:srgbClr val="92D050"/>
        </a:solidFill>
      </dgm:spPr>
      <dgm:t>
        <a:bodyPr/>
        <a:lstStyle/>
        <a:p>
          <a:r>
            <a:rPr lang="de-DE" sz="1400" noProof="0" dirty="0" smtClean="0"/>
            <a:t>Beschaffungsstrategie</a:t>
          </a:r>
          <a:endParaRPr lang="de-DE" sz="1400" noProof="0" dirty="0"/>
        </a:p>
      </dgm:t>
    </dgm:pt>
    <dgm:pt modelId="{19CF0A25-9F41-4450-8575-D2B998AB5759}" type="sibTrans" cxnId="{67427920-7ED7-425A-908C-66C92B5F8E14}">
      <dgm:prSet/>
      <dgm:spPr/>
      <dgm:t>
        <a:bodyPr/>
        <a:lstStyle/>
        <a:p>
          <a:endParaRPr lang="en-US"/>
        </a:p>
      </dgm:t>
    </dgm:pt>
    <dgm:pt modelId="{5BCE2200-2045-4274-BD4E-8783CEC75A15}" type="parTrans" cxnId="{67427920-7ED7-425A-908C-66C92B5F8E14}">
      <dgm:prSet/>
      <dgm:spPr/>
      <dgm:t>
        <a:bodyPr/>
        <a:lstStyle/>
        <a:p>
          <a:endParaRPr lang="en-US"/>
        </a:p>
      </dgm:t>
    </dgm:pt>
    <dgm:pt modelId="{6661E598-3546-48BC-BBFE-2D8F3955E2A7}" type="pres">
      <dgm:prSet presAssocID="{F4A9D4CA-61F5-47EA-9879-BCFA75A4602D}" presName="theList" presStyleCnt="0">
        <dgm:presLayoutVars>
          <dgm:dir/>
          <dgm:animLvl val="lvl"/>
          <dgm:resizeHandles val="exact"/>
        </dgm:presLayoutVars>
      </dgm:prSet>
      <dgm:spPr/>
      <dgm:t>
        <a:bodyPr/>
        <a:lstStyle/>
        <a:p>
          <a:endParaRPr lang="en-US"/>
        </a:p>
      </dgm:t>
    </dgm:pt>
    <dgm:pt modelId="{08677723-D6A6-41D8-9EAE-FDF55BE7042D}" type="pres">
      <dgm:prSet presAssocID="{7B8D0352-B708-46B8-B2C7-0300E8B1BC30}" presName="compNode" presStyleCnt="0"/>
      <dgm:spPr/>
    </dgm:pt>
    <dgm:pt modelId="{A9447870-D96B-4730-AC8B-F54358B0234B}" type="pres">
      <dgm:prSet presAssocID="{7B8D0352-B708-46B8-B2C7-0300E8B1BC30}" presName="aNode" presStyleLbl="bgShp" presStyleIdx="0" presStyleCnt="2"/>
      <dgm:spPr/>
      <dgm:t>
        <a:bodyPr/>
        <a:lstStyle/>
        <a:p>
          <a:endParaRPr lang="en-US"/>
        </a:p>
      </dgm:t>
    </dgm:pt>
    <dgm:pt modelId="{CE0F8E05-4A87-4E3A-96D2-B605B8FB9EEF}" type="pres">
      <dgm:prSet presAssocID="{7B8D0352-B708-46B8-B2C7-0300E8B1BC30}" presName="textNode" presStyleLbl="bgShp" presStyleIdx="0" presStyleCnt="2"/>
      <dgm:spPr/>
      <dgm:t>
        <a:bodyPr/>
        <a:lstStyle/>
        <a:p>
          <a:endParaRPr lang="en-US"/>
        </a:p>
      </dgm:t>
    </dgm:pt>
    <dgm:pt modelId="{C5886B6D-0477-4E5E-B7F1-6E6B2FA85F7C}" type="pres">
      <dgm:prSet presAssocID="{7B8D0352-B708-46B8-B2C7-0300E8B1BC30}" presName="compChildNode" presStyleCnt="0"/>
      <dgm:spPr/>
    </dgm:pt>
    <dgm:pt modelId="{00B77F24-B17F-4DC3-BC6D-F0C5D9DCCBFC}" type="pres">
      <dgm:prSet presAssocID="{7B8D0352-B708-46B8-B2C7-0300E8B1BC30}" presName="theInnerList" presStyleCnt="0"/>
      <dgm:spPr/>
    </dgm:pt>
    <dgm:pt modelId="{88F91FAD-C427-4646-A6C0-635C51ABB4CF}" type="pres">
      <dgm:prSet presAssocID="{8441BC9F-89E0-4C29-9E07-797A016439D6}" presName="childNode" presStyleLbl="node1" presStyleIdx="0" presStyleCnt="8">
        <dgm:presLayoutVars>
          <dgm:bulletEnabled val="1"/>
        </dgm:presLayoutVars>
      </dgm:prSet>
      <dgm:spPr/>
      <dgm:t>
        <a:bodyPr/>
        <a:lstStyle/>
        <a:p>
          <a:endParaRPr lang="en-US"/>
        </a:p>
      </dgm:t>
    </dgm:pt>
    <dgm:pt modelId="{9C6F07A9-0C15-449E-B134-DF259AE5D35E}" type="pres">
      <dgm:prSet presAssocID="{8441BC9F-89E0-4C29-9E07-797A016439D6}" presName="aSpace2" presStyleCnt="0"/>
      <dgm:spPr/>
    </dgm:pt>
    <dgm:pt modelId="{09CE868F-05D4-4935-AB51-D12575DF60BA}" type="pres">
      <dgm:prSet presAssocID="{D3F99D15-E921-41CF-80A1-980C1C83AEF8}" presName="childNode" presStyleLbl="node1" presStyleIdx="1" presStyleCnt="8">
        <dgm:presLayoutVars>
          <dgm:bulletEnabled val="1"/>
        </dgm:presLayoutVars>
      </dgm:prSet>
      <dgm:spPr/>
      <dgm:t>
        <a:bodyPr/>
        <a:lstStyle/>
        <a:p>
          <a:endParaRPr lang="en-US"/>
        </a:p>
      </dgm:t>
    </dgm:pt>
    <dgm:pt modelId="{9160FAB0-D700-4413-A226-52B94A6FE58B}" type="pres">
      <dgm:prSet presAssocID="{D3F99D15-E921-41CF-80A1-980C1C83AEF8}" presName="aSpace2" presStyleCnt="0"/>
      <dgm:spPr/>
    </dgm:pt>
    <dgm:pt modelId="{AAA17150-39A2-498B-B35D-B4170F4888F8}" type="pres">
      <dgm:prSet presAssocID="{DB214FC5-6C6C-4F70-8CBE-31A819888F36}" presName="childNode" presStyleLbl="node1" presStyleIdx="2" presStyleCnt="8">
        <dgm:presLayoutVars>
          <dgm:bulletEnabled val="1"/>
        </dgm:presLayoutVars>
      </dgm:prSet>
      <dgm:spPr/>
      <dgm:t>
        <a:bodyPr/>
        <a:lstStyle/>
        <a:p>
          <a:endParaRPr lang="en-US"/>
        </a:p>
      </dgm:t>
    </dgm:pt>
    <dgm:pt modelId="{44F5260D-C311-48D5-9349-C96DD64F486F}" type="pres">
      <dgm:prSet presAssocID="{DB214FC5-6C6C-4F70-8CBE-31A819888F36}" presName="aSpace2" presStyleCnt="0"/>
      <dgm:spPr/>
    </dgm:pt>
    <dgm:pt modelId="{2DEFD77D-543E-4866-A80A-4B6BC69A68BF}" type="pres">
      <dgm:prSet presAssocID="{C3A1D9A5-36EB-4194-8F63-13E878E3CF96}" presName="childNode" presStyleLbl="node1" presStyleIdx="3" presStyleCnt="8">
        <dgm:presLayoutVars>
          <dgm:bulletEnabled val="1"/>
        </dgm:presLayoutVars>
      </dgm:prSet>
      <dgm:spPr/>
      <dgm:t>
        <a:bodyPr/>
        <a:lstStyle/>
        <a:p>
          <a:endParaRPr lang="en-US"/>
        </a:p>
      </dgm:t>
    </dgm:pt>
    <dgm:pt modelId="{C2B054A4-5CB2-4400-9036-F141407372FE}" type="pres">
      <dgm:prSet presAssocID="{7B8D0352-B708-46B8-B2C7-0300E8B1BC30}" presName="aSpace" presStyleCnt="0"/>
      <dgm:spPr/>
    </dgm:pt>
    <dgm:pt modelId="{2E101E99-1208-49CA-94C4-E71AA2B34B45}" type="pres">
      <dgm:prSet presAssocID="{9A91997E-849F-4DF6-A95B-64E3BEF5374B}" presName="compNode" presStyleCnt="0"/>
      <dgm:spPr/>
    </dgm:pt>
    <dgm:pt modelId="{F2AD4745-2F4E-4235-A44B-5655D96347C4}" type="pres">
      <dgm:prSet presAssocID="{9A91997E-849F-4DF6-A95B-64E3BEF5374B}" presName="aNode" presStyleLbl="bgShp" presStyleIdx="1" presStyleCnt="2" custLinFactNeighborX="763" custLinFactNeighborY="-1249"/>
      <dgm:spPr/>
      <dgm:t>
        <a:bodyPr/>
        <a:lstStyle/>
        <a:p>
          <a:endParaRPr lang="en-US"/>
        </a:p>
      </dgm:t>
    </dgm:pt>
    <dgm:pt modelId="{EB85F0CA-EE1A-4B03-A8D6-F83A14392114}" type="pres">
      <dgm:prSet presAssocID="{9A91997E-849F-4DF6-A95B-64E3BEF5374B}" presName="textNode" presStyleLbl="bgShp" presStyleIdx="1" presStyleCnt="2"/>
      <dgm:spPr/>
      <dgm:t>
        <a:bodyPr/>
        <a:lstStyle/>
        <a:p>
          <a:endParaRPr lang="en-US"/>
        </a:p>
      </dgm:t>
    </dgm:pt>
    <dgm:pt modelId="{E35B3C9E-2A90-417E-8350-6919691DF7A4}" type="pres">
      <dgm:prSet presAssocID="{9A91997E-849F-4DF6-A95B-64E3BEF5374B}" presName="compChildNode" presStyleCnt="0"/>
      <dgm:spPr/>
    </dgm:pt>
    <dgm:pt modelId="{5BD6F74D-6500-4328-B497-13274AD2BE28}" type="pres">
      <dgm:prSet presAssocID="{9A91997E-849F-4DF6-A95B-64E3BEF5374B}" presName="theInnerList" presStyleCnt="0"/>
      <dgm:spPr/>
    </dgm:pt>
    <dgm:pt modelId="{9D5F99E5-4DC6-4F1C-8B5D-887881FE7343}" type="pres">
      <dgm:prSet presAssocID="{5524D799-1395-425C-BC03-8AB0EAE08681}" presName="childNode" presStyleLbl="node1" presStyleIdx="4" presStyleCnt="8">
        <dgm:presLayoutVars>
          <dgm:bulletEnabled val="1"/>
        </dgm:presLayoutVars>
      </dgm:prSet>
      <dgm:spPr/>
      <dgm:t>
        <a:bodyPr/>
        <a:lstStyle/>
        <a:p>
          <a:endParaRPr lang="en-US"/>
        </a:p>
      </dgm:t>
    </dgm:pt>
    <dgm:pt modelId="{2E3EEAAE-FF33-4910-9908-83D881FCFEAE}" type="pres">
      <dgm:prSet presAssocID="{5524D799-1395-425C-BC03-8AB0EAE08681}" presName="aSpace2" presStyleCnt="0"/>
      <dgm:spPr/>
    </dgm:pt>
    <dgm:pt modelId="{83601EBD-FAEC-4ADA-B674-BD8E5DAAE0A7}" type="pres">
      <dgm:prSet presAssocID="{A1AADE06-1B52-4F8F-8B0A-7043E4C9996B}" presName="childNode" presStyleLbl="node1" presStyleIdx="5" presStyleCnt="8">
        <dgm:presLayoutVars>
          <dgm:bulletEnabled val="1"/>
        </dgm:presLayoutVars>
      </dgm:prSet>
      <dgm:spPr/>
      <dgm:t>
        <a:bodyPr/>
        <a:lstStyle/>
        <a:p>
          <a:endParaRPr lang="en-US"/>
        </a:p>
      </dgm:t>
    </dgm:pt>
    <dgm:pt modelId="{BD5C627C-E3A0-48BB-8D64-E3B6D47431A9}" type="pres">
      <dgm:prSet presAssocID="{A1AADE06-1B52-4F8F-8B0A-7043E4C9996B}" presName="aSpace2" presStyleCnt="0"/>
      <dgm:spPr/>
    </dgm:pt>
    <dgm:pt modelId="{8D076024-742B-424B-8700-FA134EDAE0C8}" type="pres">
      <dgm:prSet presAssocID="{EA555027-261D-422D-BD7B-9AE485236D74}" presName="childNode" presStyleLbl="node1" presStyleIdx="6" presStyleCnt="8">
        <dgm:presLayoutVars>
          <dgm:bulletEnabled val="1"/>
        </dgm:presLayoutVars>
      </dgm:prSet>
      <dgm:spPr/>
      <dgm:t>
        <a:bodyPr/>
        <a:lstStyle/>
        <a:p>
          <a:endParaRPr lang="en-US"/>
        </a:p>
      </dgm:t>
    </dgm:pt>
    <dgm:pt modelId="{7329E914-BFFB-44C1-BDD7-DA04A003CEAF}" type="pres">
      <dgm:prSet presAssocID="{EA555027-261D-422D-BD7B-9AE485236D74}" presName="aSpace2" presStyleCnt="0"/>
      <dgm:spPr/>
    </dgm:pt>
    <dgm:pt modelId="{9F2F610B-1C61-4C1F-993A-37E1209AD672}" type="pres">
      <dgm:prSet presAssocID="{0F565FC9-5195-4CBE-A0D0-6539AE83379C}" presName="childNode" presStyleLbl="node1" presStyleIdx="7" presStyleCnt="8">
        <dgm:presLayoutVars>
          <dgm:bulletEnabled val="1"/>
        </dgm:presLayoutVars>
      </dgm:prSet>
      <dgm:spPr/>
      <dgm:t>
        <a:bodyPr/>
        <a:lstStyle/>
        <a:p>
          <a:endParaRPr lang="en-US"/>
        </a:p>
      </dgm:t>
    </dgm:pt>
  </dgm:ptLst>
  <dgm:cxnLst>
    <dgm:cxn modelId="{E9605747-94CB-47C2-A747-239B0F67C422}" srcId="{9A91997E-849F-4DF6-A95B-64E3BEF5374B}" destId="{0F565FC9-5195-4CBE-A0D0-6539AE83379C}" srcOrd="3" destOrd="0" parTransId="{5F59B34C-E61B-459A-97FB-DE0397C1C46C}" sibTransId="{A0974F6B-C224-42F7-85B3-39D95CCD830E}"/>
    <dgm:cxn modelId="{9CA57E21-605F-4CA5-BD51-87E700CAB33A}" type="presOf" srcId="{5524D799-1395-425C-BC03-8AB0EAE08681}" destId="{9D5F99E5-4DC6-4F1C-8B5D-887881FE7343}" srcOrd="0" destOrd="0" presId="urn:microsoft.com/office/officeart/2005/8/layout/lProcess2"/>
    <dgm:cxn modelId="{33570EA8-A8A2-473F-8B71-E565F8A1DDE9}" srcId="{9A91997E-849F-4DF6-A95B-64E3BEF5374B}" destId="{EA555027-261D-422D-BD7B-9AE485236D74}" srcOrd="2" destOrd="0" parTransId="{FDF095CB-73FE-43D9-A7B1-50574C2817CE}" sibTransId="{8033268A-9D0F-418C-A78C-773600FD7770}"/>
    <dgm:cxn modelId="{2C581B9A-3E01-4AE2-8ED9-D096790D17B7}" type="presOf" srcId="{F4A9D4CA-61F5-47EA-9879-BCFA75A4602D}" destId="{6661E598-3546-48BC-BBFE-2D8F3955E2A7}" srcOrd="0" destOrd="0" presId="urn:microsoft.com/office/officeart/2005/8/layout/lProcess2"/>
    <dgm:cxn modelId="{99F683FC-83B9-4100-A469-DFDE504B612A}" type="presOf" srcId="{D3F99D15-E921-41CF-80A1-980C1C83AEF8}" destId="{09CE868F-05D4-4935-AB51-D12575DF60BA}" srcOrd="0" destOrd="0" presId="urn:microsoft.com/office/officeart/2005/8/layout/lProcess2"/>
    <dgm:cxn modelId="{E2A8C511-11A8-4769-8CE7-BDF7C489001A}" type="presOf" srcId="{7B8D0352-B708-46B8-B2C7-0300E8B1BC30}" destId="{A9447870-D96B-4730-AC8B-F54358B0234B}" srcOrd="0" destOrd="0" presId="urn:microsoft.com/office/officeart/2005/8/layout/lProcess2"/>
    <dgm:cxn modelId="{77BB9309-77AF-4A0F-80CC-60C606E535ED}" type="presOf" srcId="{9A91997E-849F-4DF6-A95B-64E3BEF5374B}" destId="{EB85F0CA-EE1A-4B03-A8D6-F83A14392114}" srcOrd="1" destOrd="0" presId="urn:microsoft.com/office/officeart/2005/8/layout/lProcess2"/>
    <dgm:cxn modelId="{47EBE154-F96E-4674-9921-1CB168E4D9BD}" srcId="{9A91997E-849F-4DF6-A95B-64E3BEF5374B}" destId="{5524D799-1395-425C-BC03-8AB0EAE08681}" srcOrd="0" destOrd="0" parTransId="{69FD0045-B4F2-48BD-AA1B-065CA71B3DE3}" sibTransId="{1A79962C-D2A9-446B-9076-F0789CD18131}"/>
    <dgm:cxn modelId="{4A995358-AAEC-49A8-B3A4-21B288133044}" srcId="{F4A9D4CA-61F5-47EA-9879-BCFA75A4602D}" destId="{7B8D0352-B708-46B8-B2C7-0300E8B1BC30}" srcOrd="0" destOrd="0" parTransId="{B4A50E61-E8ED-4772-B796-90F5DC3A57C9}" sibTransId="{44EE76A2-A9D8-4BC9-B6E5-5E003FC56F25}"/>
    <dgm:cxn modelId="{761531F8-4277-49DC-924D-C2D79967B193}" srcId="{7B8D0352-B708-46B8-B2C7-0300E8B1BC30}" destId="{8441BC9F-89E0-4C29-9E07-797A016439D6}" srcOrd="0" destOrd="0" parTransId="{F8FBC029-0445-4967-AEB7-28926BF90541}" sibTransId="{518391E2-D0A7-4029-B751-90D78C7FDBD5}"/>
    <dgm:cxn modelId="{139B54B4-8030-40CB-881A-9969B5A83708}" type="presOf" srcId="{A1AADE06-1B52-4F8F-8B0A-7043E4C9996B}" destId="{83601EBD-FAEC-4ADA-B674-BD8E5DAAE0A7}" srcOrd="0" destOrd="0" presId="urn:microsoft.com/office/officeart/2005/8/layout/lProcess2"/>
    <dgm:cxn modelId="{EAB38A57-B6A4-440B-88B5-B8ABE62CE469}" type="presOf" srcId="{DB214FC5-6C6C-4F70-8CBE-31A819888F36}" destId="{AAA17150-39A2-498B-B35D-B4170F4888F8}" srcOrd="0" destOrd="0" presId="urn:microsoft.com/office/officeart/2005/8/layout/lProcess2"/>
    <dgm:cxn modelId="{9685740A-E7E7-427D-B2C6-4A093908932A}" type="presOf" srcId="{7B8D0352-B708-46B8-B2C7-0300E8B1BC30}" destId="{CE0F8E05-4A87-4E3A-96D2-B605B8FB9EEF}" srcOrd="1" destOrd="0" presId="urn:microsoft.com/office/officeart/2005/8/layout/lProcess2"/>
    <dgm:cxn modelId="{76E1A533-8818-4342-9CE1-9176A2FC0A84}" srcId="{F4A9D4CA-61F5-47EA-9879-BCFA75A4602D}" destId="{9A91997E-849F-4DF6-A95B-64E3BEF5374B}" srcOrd="1" destOrd="0" parTransId="{0B2D152C-68CB-4B76-A130-3D6A40ACB828}" sibTransId="{F1295815-6D34-4543-AF4E-7D345327BD12}"/>
    <dgm:cxn modelId="{2DF6D48F-8109-4432-B629-460506055312}" type="presOf" srcId="{9A91997E-849F-4DF6-A95B-64E3BEF5374B}" destId="{F2AD4745-2F4E-4235-A44B-5655D96347C4}" srcOrd="0" destOrd="0" presId="urn:microsoft.com/office/officeart/2005/8/layout/lProcess2"/>
    <dgm:cxn modelId="{0B361646-D75C-4754-804C-4CB52BE0FE15}" srcId="{7B8D0352-B708-46B8-B2C7-0300E8B1BC30}" destId="{D3F99D15-E921-41CF-80A1-980C1C83AEF8}" srcOrd="1" destOrd="0" parTransId="{A8EED89D-1C6F-48DB-A9B0-E3DB8464D5AE}" sibTransId="{B8F8D716-2A9F-45E8-9F28-E6FC733ED777}"/>
    <dgm:cxn modelId="{C025654A-12C2-42CC-B0EF-E1DF574215B1}" type="presOf" srcId="{EA555027-261D-422D-BD7B-9AE485236D74}" destId="{8D076024-742B-424B-8700-FA134EDAE0C8}" srcOrd="0" destOrd="0" presId="urn:microsoft.com/office/officeart/2005/8/layout/lProcess2"/>
    <dgm:cxn modelId="{67427920-7ED7-425A-908C-66C92B5F8E14}" srcId="{9A91997E-849F-4DF6-A95B-64E3BEF5374B}" destId="{A1AADE06-1B52-4F8F-8B0A-7043E4C9996B}" srcOrd="1" destOrd="0" parTransId="{5BCE2200-2045-4274-BD4E-8783CEC75A15}" sibTransId="{19CF0A25-9F41-4450-8575-D2B998AB5759}"/>
    <dgm:cxn modelId="{CFEEDA6E-70B5-4247-A527-9FE17D876BC8}" type="presOf" srcId="{8441BC9F-89E0-4C29-9E07-797A016439D6}" destId="{88F91FAD-C427-4646-A6C0-635C51ABB4CF}" srcOrd="0" destOrd="0" presId="urn:microsoft.com/office/officeart/2005/8/layout/lProcess2"/>
    <dgm:cxn modelId="{787EABCE-9FA9-4347-B0AC-954099C3E2E2}" type="presOf" srcId="{C3A1D9A5-36EB-4194-8F63-13E878E3CF96}" destId="{2DEFD77D-543E-4866-A80A-4B6BC69A68BF}" srcOrd="0" destOrd="0" presId="urn:microsoft.com/office/officeart/2005/8/layout/lProcess2"/>
    <dgm:cxn modelId="{C7FAC48E-880F-4EAD-A89E-7212A4D603DF}" srcId="{7B8D0352-B708-46B8-B2C7-0300E8B1BC30}" destId="{DB214FC5-6C6C-4F70-8CBE-31A819888F36}" srcOrd="2" destOrd="0" parTransId="{6ECE3B8F-2DD7-4120-9260-D2026D05473B}" sibTransId="{83674C5B-8B0B-44A4-9C5A-C0C5EFB28876}"/>
    <dgm:cxn modelId="{DA2F58FB-FC9A-433D-891B-4E792BFE83E0}" srcId="{7B8D0352-B708-46B8-B2C7-0300E8B1BC30}" destId="{C3A1D9A5-36EB-4194-8F63-13E878E3CF96}" srcOrd="3" destOrd="0" parTransId="{D622E267-93E8-44AA-86A9-37BD2A24CD4F}" sibTransId="{1B6848BD-1282-4BC5-814A-4E779E67E6D1}"/>
    <dgm:cxn modelId="{3F94DDF2-B6F7-448F-8E39-1A509E34A8DF}" type="presOf" srcId="{0F565FC9-5195-4CBE-A0D0-6539AE83379C}" destId="{9F2F610B-1C61-4C1F-993A-37E1209AD672}" srcOrd="0" destOrd="0" presId="urn:microsoft.com/office/officeart/2005/8/layout/lProcess2"/>
    <dgm:cxn modelId="{6942E7B3-6168-44F6-8B6D-A7F42969CD2D}" type="presParOf" srcId="{6661E598-3546-48BC-BBFE-2D8F3955E2A7}" destId="{08677723-D6A6-41D8-9EAE-FDF55BE7042D}" srcOrd="0" destOrd="0" presId="urn:microsoft.com/office/officeart/2005/8/layout/lProcess2"/>
    <dgm:cxn modelId="{D6F589EB-2A6C-4DFB-9888-35BD1C6DF175}" type="presParOf" srcId="{08677723-D6A6-41D8-9EAE-FDF55BE7042D}" destId="{A9447870-D96B-4730-AC8B-F54358B0234B}" srcOrd="0" destOrd="0" presId="urn:microsoft.com/office/officeart/2005/8/layout/lProcess2"/>
    <dgm:cxn modelId="{9AC3F537-674C-4279-B284-C2C5335FB91A}" type="presParOf" srcId="{08677723-D6A6-41D8-9EAE-FDF55BE7042D}" destId="{CE0F8E05-4A87-4E3A-96D2-B605B8FB9EEF}" srcOrd="1" destOrd="0" presId="urn:microsoft.com/office/officeart/2005/8/layout/lProcess2"/>
    <dgm:cxn modelId="{E16C9575-249D-4DFF-89EC-2C83E3D56B5D}" type="presParOf" srcId="{08677723-D6A6-41D8-9EAE-FDF55BE7042D}" destId="{C5886B6D-0477-4E5E-B7F1-6E6B2FA85F7C}" srcOrd="2" destOrd="0" presId="urn:microsoft.com/office/officeart/2005/8/layout/lProcess2"/>
    <dgm:cxn modelId="{61EE351B-F4A4-478A-A5A6-18E2F2B6CCC9}" type="presParOf" srcId="{C5886B6D-0477-4E5E-B7F1-6E6B2FA85F7C}" destId="{00B77F24-B17F-4DC3-BC6D-F0C5D9DCCBFC}" srcOrd="0" destOrd="0" presId="urn:microsoft.com/office/officeart/2005/8/layout/lProcess2"/>
    <dgm:cxn modelId="{520655A6-B68C-4F8B-A9FC-F43A45263157}" type="presParOf" srcId="{00B77F24-B17F-4DC3-BC6D-F0C5D9DCCBFC}" destId="{88F91FAD-C427-4646-A6C0-635C51ABB4CF}" srcOrd="0" destOrd="0" presId="urn:microsoft.com/office/officeart/2005/8/layout/lProcess2"/>
    <dgm:cxn modelId="{815A1C08-BA7D-457F-822E-66CBFCA5604C}" type="presParOf" srcId="{00B77F24-B17F-4DC3-BC6D-F0C5D9DCCBFC}" destId="{9C6F07A9-0C15-449E-B134-DF259AE5D35E}" srcOrd="1" destOrd="0" presId="urn:microsoft.com/office/officeart/2005/8/layout/lProcess2"/>
    <dgm:cxn modelId="{33F622EA-68B5-4F7B-A1C3-3370A1E221CF}" type="presParOf" srcId="{00B77F24-B17F-4DC3-BC6D-F0C5D9DCCBFC}" destId="{09CE868F-05D4-4935-AB51-D12575DF60BA}" srcOrd="2" destOrd="0" presId="urn:microsoft.com/office/officeart/2005/8/layout/lProcess2"/>
    <dgm:cxn modelId="{244D53D8-F797-427D-A668-BE184C5E75D2}" type="presParOf" srcId="{00B77F24-B17F-4DC3-BC6D-F0C5D9DCCBFC}" destId="{9160FAB0-D700-4413-A226-52B94A6FE58B}" srcOrd="3" destOrd="0" presId="urn:microsoft.com/office/officeart/2005/8/layout/lProcess2"/>
    <dgm:cxn modelId="{2DFEA9ED-82B6-44C4-B2F8-B5BF38A52F8E}" type="presParOf" srcId="{00B77F24-B17F-4DC3-BC6D-F0C5D9DCCBFC}" destId="{AAA17150-39A2-498B-B35D-B4170F4888F8}" srcOrd="4" destOrd="0" presId="urn:microsoft.com/office/officeart/2005/8/layout/lProcess2"/>
    <dgm:cxn modelId="{1A4C82FF-5847-4DB4-A552-9F7C3BC269D0}" type="presParOf" srcId="{00B77F24-B17F-4DC3-BC6D-F0C5D9DCCBFC}" destId="{44F5260D-C311-48D5-9349-C96DD64F486F}" srcOrd="5" destOrd="0" presId="urn:microsoft.com/office/officeart/2005/8/layout/lProcess2"/>
    <dgm:cxn modelId="{93C4E097-34ED-4215-9A9B-987A35DC600F}" type="presParOf" srcId="{00B77F24-B17F-4DC3-BC6D-F0C5D9DCCBFC}" destId="{2DEFD77D-543E-4866-A80A-4B6BC69A68BF}" srcOrd="6" destOrd="0" presId="urn:microsoft.com/office/officeart/2005/8/layout/lProcess2"/>
    <dgm:cxn modelId="{B7680C47-DCCD-4076-9DDB-76F8074AB442}" type="presParOf" srcId="{6661E598-3546-48BC-BBFE-2D8F3955E2A7}" destId="{C2B054A4-5CB2-4400-9036-F141407372FE}" srcOrd="1" destOrd="0" presId="urn:microsoft.com/office/officeart/2005/8/layout/lProcess2"/>
    <dgm:cxn modelId="{987DA31B-613E-4C09-9F20-F08EF416A77B}" type="presParOf" srcId="{6661E598-3546-48BC-BBFE-2D8F3955E2A7}" destId="{2E101E99-1208-49CA-94C4-E71AA2B34B45}" srcOrd="2" destOrd="0" presId="urn:microsoft.com/office/officeart/2005/8/layout/lProcess2"/>
    <dgm:cxn modelId="{C4445229-4C16-4865-8505-2A9E96AE1624}" type="presParOf" srcId="{2E101E99-1208-49CA-94C4-E71AA2B34B45}" destId="{F2AD4745-2F4E-4235-A44B-5655D96347C4}" srcOrd="0" destOrd="0" presId="urn:microsoft.com/office/officeart/2005/8/layout/lProcess2"/>
    <dgm:cxn modelId="{1A1A7741-A8C2-4217-B4AD-850FE4C0DF67}" type="presParOf" srcId="{2E101E99-1208-49CA-94C4-E71AA2B34B45}" destId="{EB85F0CA-EE1A-4B03-A8D6-F83A14392114}" srcOrd="1" destOrd="0" presId="urn:microsoft.com/office/officeart/2005/8/layout/lProcess2"/>
    <dgm:cxn modelId="{0016BF7B-7494-4710-BB3E-603050982989}" type="presParOf" srcId="{2E101E99-1208-49CA-94C4-E71AA2B34B45}" destId="{E35B3C9E-2A90-417E-8350-6919691DF7A4}" srcOrd="2" destOrd="0" presId="urn:microsoft.com/office/officeart/2005/8/layout/lProcess2"/>
    <dgm:cxn modelId="{5FA10A57-DB48-4FDF-8F6C-F85D7B838573}" type="presParOf" srcId="{E35B3C9E-2A90-417E-8350-6919691DF7A4}" destId="{5BD6F74D-6500-4328-B497-13274AD2BE28}" srcOrd="0" destOrd="0" presId="urn:microsoft.com/office/officeart/2005/8/layout/lProcess2"/>
    <dgm:cxn modelId="{9E90A488-A406-4F77-A102-4D2980D4B55A}" type="presParOf" srcId="{5BD6F74D-6500-4328-B497-13274AD2BE28}" destId="{9D5F99E5-4DC6-4F1C-8B5D-887881FE7343}" srcOrd="0" destOrd="0" presId="urn:microsoft.com/office/officeart/2005/8/layout/lProcess2"/>
    <dgm:cxn modelId="{8A3806B6-EC9C-44E5-BBD7-585A6F75BCC4}" type="presParOf" srcId="{5BD6F74D-6500-4328-B497-13274AD2BE28}" destId="{2E3EEAAE-FF33-4910-9908-83D881FCFEAE}" srcOrd="1" destOrd="0" presId="urn:microsoft.com/office/officeart/2005/8/layout/lProcess2"/>
    <dgm:cxn modelId="{F79F9196-7F0A-469E-9544-5F4419D99408}" type="presParOf" srcId="{5BD6F74D-6500-4328-B497-13274AD2BE28}" destId="{83601EBD-FAEC-4ADA-B674-BD8E5DAAE0A7}" srcOrd="2" destOrd="0" presId="urn:microsoft.com/office/officeart/2005/8/layout/lProcess2"/>
    <dgm:cxn modelId="{89ADB9D8-00FC-4CB3-8D01-EAF291F0D129}" type="presParOf" srcId="{5BD6F74D-6500-4328-B497-13274AD2BE28}" destId="{BD5C627C-E3A0-48BB-8D64-E3B6D47431A9}" srcOrd="3" destOrd="0" presId="urn:microsoft.com/office/officeart/2005/8/layout/lProcess2"/>
    <dgm:cxn modelId="{01FB5029-3F23-44CE-9858-EC4BA8354274}" type="presParOf" srcId="{5BD6F74D-6500-4328-B497-13274AD2BE28}" destId="{8D076024-742B-424B-8700-FA134EDAE0C8}" srcOrd="4" destOrd="0" presId="urn:microsoft.com/office/officeart/2005/8/layout/lProcess2"/>
    <dgm:cxn modelId="{D6A29328-47A2-4361-9BD7-A84FCFCD7B5B}" type="presParOf" srcId="{5BD6F74D-6500-4328-B497-13274AD2BE28}" destId="{7329E914-BFFB-44C1-BDD7-DA04A003CEAF}" srcOrd="5" destOrd="0" presId="urn:microsoft.com/office/officeart/2005/8/layout/lProcess2"/>
    <dgm:cxn modelId="{1E32EBC5-D3A1-4161-B0E3-D3106AF13911}" type="presParOf" srcId="{5BD6F74D-6500-4328-B497-13274AD2BE28}" destId="{9F2F610B-1C61-4C1F-993A-37E1209AD672}"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r>
            <a:rPr lang="de-DE" sz="2400" b="0" noProof="0" dirty="0" smtClean="0"/>
            <a:t>Verkehr und Umwelt</a:t>
          </a:r>
        </a:p>
      </dgm:t>
    </dgm:pt>
    <dgm:pt modelId="{0CEDF57B-D459-45D7-A350-FD28016FAB11}" type="parTrans" cxnId="{57DA4B27-2840-445B-BA12-C22073F6F5A6}">
      <dgm:prSet/>
      <dgm:spPr/>
      <dgm:t>
        <a:bodyPr/>
        <a:lstStyle/>
        <a:p>
          <a:endParaRPr lang="en-GB"/>
        </a:p>
      </dgm:t>
    </dgm:pt>
    <dgm:pt modelId="{0CF79BA9-38A5-469E-A5F4-723A1AFB8F96}" type="sibTrans" cxnId="{57DA4B27-2840-445B-BA12-C22073F6F5A6}">
      <dgm:prSet/>
      <dgm:spPr/>
      <dgm:t>
        <a:bodyPr/>
        <a:lstStyle/>
        <a:p>
          <a:endParaRPr lang="en-GB"/>
        </a:p>
      </dgm:t>
    </dgm:pt>
    <dgm:pt modelId="{572E14F8-8F9A-4E34-A94A-12746280469D}">
      <dgm:prSet custT="1"/>
      <dgm:spPr/>
      <dgm:t>
        <a:bodyPr/>
        <a:lstStyle/>
        <a:p>
          <a:r>
            <a:rPr lang="de-DE" sz="2400" noProof="0" dirty="0" smtClean="0"/>
            <a:t>Verkehrsträgervergleich</a:t>
          </a:r>
        </a:p>
      </dgm:t>
    </dgm:pt>
    <dgm:pt modelId="{15BE10E6-CE1F-4AAB-AC38-DB3D43C57371}" type="parTrans" cxnId="{6D63C36B-D3FD-4162-B8F9-0881C7A07FC0}">
      <dgm:prSet/>
      <dgm:spPr/>
      <dgm:t>
        <a:bodyPr/>
        <a:lstStyle/>
        <a:p>
          <a:endParaRPr lang="en-GB"/>
        </a:p>
      </dgm:t>
    </dgm:pt>
    <dgm:pt modelId="{7A72DAB2-0BF4-4143-83BD-A727F1BC58F4}" type="sibTrans" cxnId="{6D63C36B-D3FD-4162-B8F9-0881C7A07FC0}">
      <dgm:prSet/>
      <dgm:spPr/>
      <dgm:t>
        <a:bodyPr/>
        <a:lstStyle/>
        <a:p>
          <a:endParaRPr lang="en-GB"/>
        </a:p>
      </dgm:t>
    </dgm:pt>
    <dgm:pt modelId="{44A77A73-1135-4C88-AC7E-9F4F93911E00}">
      <dgm:prSet custT="1"/>
      <dgm:spPr/>
      <dgm:t>
        <a:bodyPr/>
        <a:lstStyle/>
        <a:p>
          <a:r>
            <a:rPr lang="de-DE" sz="2400" b="1" noProof="0" dirty="0" smtClean="0"/>
            <a:t>Einflussfaktor Gesellschaft</a:t>
          </a:r>
        </a:p>
      </dgm:t>
    </dgm:pt>
    <dgm:pt modelId="{A2E4573A-8242-43BC-B890-73A26A80D04A}" type="parTrans" cxnId="{8173CE70-9FD5-4E90-A42D-647AFC827CF8}">
      <dgm:prSet/>
      <dgm:spPr/>
      <dgm:t>
        <a:bodyPr/>
        <a:lstStyle/>
        <a:p>
          <a:endParaRPr lang="en-GB"/>
        </a:p>
      </dgm:t>
    </dgm:pt>
    <dgm:pt modelId="{FC4AADF4-39BA-4B47-87C5-BB99229333A0}" type="sibTrans" cxnId="{8173CE70-9FD5-4E90-A42D-647AFC827CF8}">
      <dgm:prSet/>
      <dgm:spPr/>
      <dgm:t>
        <a:bodyPr/>
        <a:lstStyle/>
        <a:p>
          <a:endParaRPr lang="en-GB"/>
        </a:p>
      </dgm:t>
    </dgm:pt>
    <dgm:pt modelId="{D2FBAA6B-0649-4A7D-B8DE-F6658D838F30}">
      <dgm:prSet custT="1"/>
      <dgm:spPr/>
      <dgm:t>
        <a:bodyPr/>
        <a:lstStyle/>
        <a:p>
          <a:r>
            <a:rPr lang="de-DE" sz="2400" noProof="0" dirty="0" smtClean="0"/>
            <a:t>Nachhaltige Verkehrsträger</a:t>
          </a:r>
        </a:p>
      </dgm:t>
    </dgm:pt>
    <dgm:pt modelId="{7212CE93-716A-4539-AE99-EF3E2AE99506}" type="parTrans" cxnId="{63B99079-3372-4082-83F3-0475D6A80051}">
      <dgm:prSet/>
      <dgm:spPr/>
      <dgm:t>
        <a:bodyPr/>
        <a:lstStyle/>
        <a:p>
          <a:endParaRPr lang="en-GB"/>
        </a:p>
      </dgm:t>
    </dgm:pt>
    <dgm:pt modelId="{A2417E87-50AA-4831-B47A-6864B3E01D71}" type="sibTrans" cxnId="{63B99079-3372-4082-83F3-0475D6A80051}">
      <dgm:prSet/>
      <dgm:spPr/>
      <dgm:t>
        <a:bodyPr/>
        <a:lstStyle/>
        <a:p>
          <a:endParaRPr lang="en-GB"/>
        </a:p>
      </dgm:t>
    </dgm:pt>
    <dgm:pt modelId="{21D39A2F-BAC1-4289-8F24-F016AF77BB4F}">
      <dgm:prSet custT="1"/>
      <dgm:spPr/>
      <dgm:t>
        <a:bodyPr/>
        <a:lstStyle/>
        <a:p>
          <a:r>
            <a:rPr lang="de-DE" sz="2400" noProof="0" dirty="0" smtClean="0"/>
            <a:t>Herausforderungen für einen nachhaltigen Güterverkehr</a:t>
          </a:r>
        </a:p>
      </dgm:t>
    </dgm:pt>
    <dgm:pt modelId="{5F6A7847-1FAD-44F6-8854-732DF8149DE1}" type="parTrans" cxnId="{99A3C52D-0F86-4A68-A6D1-08497F869BE6}">
      <dgm:prSet/>
      <dgm:spPr/>
      <dgm:t>
        <a:bodyPr/>
        <a:lstStyle/>
        <a:p>
          <a:endParaRPr lang="en-GB"/>
        </a:p>
      </dgm:t>
    </dgm:pt>
    <dgm:pt modelId="{4B07FC59-520C-4141-9607-12038714EAE6}" type="sibTrans" cxnId="{99A3C52D-0F86-4A68-A6D1-08497F869BE6}">
      <dgm:prSet/>
      <dgm:spPr/>
      <dgm:t>
        <a:bodyPr/>
        <a:lstStyle/>
        <a:p>
          <a:endParaRPr lang="en-GB"/>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5"/>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5"/>
      <dgm:spPr/>
      <dgm:t>
        <a:bodyPr/>
        <a:lstStyle/>
        <a:p>
          <a:endParaRPr lang="de-AT"/>
        </a:p>
      </dgm:t>
    </dgm:pt>
    <dgm:pt modelId="{BF8CDB65-7F63-46ED-AD6F-299BB5E410A3}" type="pres">
      <dgm:prSet presAssocID="{754914D3-2823-4D9D-9B5F-8AAE908A2791}" presName="dstNode" presStyleLbl="node1" presStyleIdx="0" presStyleCnt="5"/>
      <dgm:spPr/>
      <dgm:t>
        <a:bodyPr/>
        <a:lstStyle/>
        <a:p>
          <a:endParaRPr lang="de-AT"/>
        </a:p>
      </dgm:t>
    </dgm:pt>
    <dgm:pt modelId="{2B62C432-4905-40F9-9530-D2F004B7D3F6}" type="pres">
      <dgm:prSet presAssocID="{98FFCFD7-6EAF-43B3-B073-F90520D80DD2}" presName="text_1" presStyleLbl="node1" presStyleIdx="0" presStyleCnt="5">
        <dgm:presLayoutVars>
          <dgm:bulletEnabled val="1"/>
        </dgm:presLayoutVars>
      </dgm:prSet>
      <dgm:spPr/>
      <dgm:t>
        <a:bodyPr/>
        <a:lstStyle/>
        <a:p>
          <a:endParaRPr lang="en-GB"/>
        </a:p>
      </dgm:t>
    </dgm:pt>
    <dgm:pt modelId="{7D7CD6F4-5BF8-4820-9EDA-8C7339E21069}" type="pres">
      <dgm:prSet presAssocID="{98FFCFD7-6EAF-43B3-B073-F90520D80DD2}" presName="accent_1" presStyleCnt="0"/>
      <dgm:spPr/>
      <dgm:t>
        <a:bodyPr/>
        <a:lstStyle/>
        <a:p>
          <a:endParaRPr lang="en-GB"/>
        </a:p>
      </dgm:t>
    </dgm:pt>
    <dgm:pt modelId="{C2A52F33-F895-4B2F-BC4C-05306D79D5F7}" type="pres">
      <dgm:prSet presAssocID="{98FFCFD7-6EAF-43B3-B073-F90520D80DD2}" presName="accentRepeatNode" presStyleLbl="solidFgAcc1" presStyleIdx="0" presStyleCnt="5"/>
      <dgm:spPr>
        <a:solidFill>
          <a:schemeClr val="bg1"/>
        </a:solidFill>
      </dgm:spPr>
      <dgm:t>
        <a:bodyPr/>
        <a:lstStyle/>
        <a:p>
          <a:endParaRPr lang="en-GB"/>
        </a:p>
      </dgm:t>
    </dgm:pt>
    <dgm:pt modelId="{A29E20C2-4062-4701-941A-96E5E9546BBD}" type="pres">
      <dgm:prSet presAssocID="{D2FBAA6B-0649-4A7D-B8DE-F6658D838F30}" presName="text_2" presStyleLbl="node1" presStyleIdx="1" presStyleCnt="5">
        <dgm:presLayoutVars>
          <dgm:bulletEnabled val="1"/>
        </dgm:presLayoutVars>
      </dgm:prSet>
      <dgm:spPr/>
      <dgm:t>
        <a:bodyPr/>
        <a:lstStyle/>
        <a:p>
          <a:endParaRPr lang="en-GB"/>
        </a:p>
      </dgm:t>
    </dgm:pt>
    <dgm:pt modelId="{9CD94E1B-0FBE-4194-9A51-A23FB831ABB9}" type="pres">
      <dgm:prSet presAssocID="{D2FBAA6B-0649-4A7D-B8DE-F6658D838F30}" presName="accent_2" presStyleCnt="0"/>
      <dgm:spPr/>
    </dgm:pt>
    <dgm:pt modelId="{EB1F24B5-C955-4DF0-8B66-30DE1C707555}" type="pres">
      <dgm:prSet presAssocID="{D2FBAA6B-0649-4A7D-B8DE-F6658D838F30}" presName="accentRepeatNode" presStyleLbl="solidFgAcc1" presStyleIdx="1" presStyleCnt="5"/>
      <dgm:spPr/>
    </dgm:pt>
    <dgm:pt modelId="{213C5082-0FBD-4670-9DFB-4C2018BBD7E8}" type="pres">
      <dgm:prSet presAssocID="{572E14F8-8F9A-4E34-A94A-12746280469D}" presName="text_3" presStyleLbl="node1" presStyleIdx="2" presStyleCnt="5">
        <dgm:presLayoutVars>
          <dgm:bulletEnabled val="1"/>
        </dgm:presLayoutVars>
      </dgm:prSet>
      <dgm:spPr/>
      <dgm:t>
        <a:bodyPr/>
        <a:lstStyle/>
        <a:p>
          <a:endParaRPr lang="en-GB"/>
        </a:p>
      </dgm:t>
    </dgm:pt>
    <dgm:pt modelId="{57195DA5-13D7-4D64-BABD-02B647B6585A}" type="pres">
      <dgm:prSet presAssocID="{572E14F8-8F9A-4E34-A94A-12746280469D}" presName="accent_3" presStyleCnt="0"/>
      <dgm:spPr/>
    </dgm:pt>
    <dgm:pt modelId="{53114754-F35B-4924-8329-EDA5A56352F4}" type="pres">
      <dgm:prSet presAssocID="{572E14F8-8F9A-4E34-A94A-12746280469D}" presName="accentRepeatNode" presStyleLbl="solidFgAcc1" presStyleIdx="2" presStyleCnt="5"/>
      <dgm:spPr/>
    </dgm:pt>
    <dgm:pt modelId="{56100353-DA78-4DFE-93FB-E136ADC1A1B2}" type="pres">
      <dgm:prSet presAssocID="{21D39A2F-BAC1-4289-8F24-F016AF77BB4F}" presName="text_4" presStyleLbl="node1" presStyleIdx="3" presStyleCnt="5">
        <dgm:presLayoutVars>
          <dgm:bulletEnabled val="1"/>
        </dgm:presLayoutVars>
      </dgm:prSet>
      <dgm:spPr/>
      <dgm:t>
        <a:bodyPr/>
        <a:lstStyle/>
        <a:p>
          <a:endParaRPr lang="en-GB"/>
        </a:p>
      </dgm:t>
    </dgm:pt>
    <dgm:pt modelId="{22428253-B547-483B-81B3-FBFA5D9DAAFA}" type="pres">
      <dgm:prSet presAssocID="{21D39A2F-BAC1-4289-8F24-F016AF77BB4F}" presName="accent_4" presStyleCnt="0"/>
      <dgm:spPr/>
    </dgm:pt>
    <dgm:pt modelId="{36D88088-1D9D-40D6-BE20-8C223E60D045}" type="pres">
      <dgm:prSet presAssocID="{21D39A2F-BAC1-4289-8F24-F016AF77BB4F}" presName="accentRepeatNode" presStyleLbl="solidFgAcc1" presStyleIdx="3" presStyleCnt="5"/>
      <dgm:spPr/>
    </dgm:pt>
    <dgm:pt modelId="{0968A4EE-66E0-4DA5-B46C-661C25F5873D}" type="pres">
      <dgm:prSet presAssocID="{44A77A73-1135-4C88-AC7E-9F4F93911E00}" presName="text_5" presStyleLbl="node1" presStyleIdx="4" presStyleCnt="5">
        <dgm:presLayoutVars>
          <dgm:bulletEnabled val="1"/>
        </dgm:presLayoutVars>
      </dgm:prSet>
      <dgm:spPr/>
      <dgm:t>
        <a:bodyPr/>
        <a:lstStyle/>
        <a:p>
          <a:endParaRPr lang="en-GB"/>
        </a:p>
      </dgm:t>
    </dgm:pt>
    <dgm:pt modelId="{58AF1325-2A2F-4695-938C-7B8F8DCA2F8D}" type="pres">
      <dgm:prSet presAssocID="{44A77A73-1135-4C88-AC7E-9F4F93911E00}" presName="accent_5" presStyleCnt="0"/>
      <dgm:spPr/>
    </dgm:pt>
    <dgm:pt modelId="{837F4E03-AA9D-44BB-93B2-9AE14EEAA468}" type="pres">
      <dgm:prSet presAssocID="{44A77A73-1135-4C88-AC7E-9F4F93911E00}" presName="accentRepeatNode" presStyleLbl="solidFgAcc1" presStyleIdx="4" presStyleCnt="5"/>
      <dgm:spPr>
        <a:solidFill>
          <a:srgbClr val="92D050"/>
        </a:solidFill>
      </dgm:spPr>
      <dgm:t>
        <a:bodyPr/>
        <a:lstStyle/>
        <a:p>
          <a:endParaRPr lang="en-GB"/>
        </a:p>
      </dgm:t>
    </dgm:pt>
  </dgm:ptLst>
  <dgm:cxnLst>
    <dgm:cxn modelId="{8A39E226-35A4-46CE-9AA6-FADDB253C5C4}" type="presOf" srcId="{D2FBAA6B-0649-4A7D-B8DE-F6658D838F30}" destId="{A29E20C2-4062-4701-941A-96E5E9546BBD}" srcOrd="0" destOrd="0" presId="urn:microsoft.com/office/officeart/2008/layout/VerticalCurvedList"/>
    <dgm:cxn modelId="{F8C980F5-4A2A-434F-9AA0-5B98A21856C3}" type="presOf" srcId="{572E14F8-8F9A-4E34-A94A-12746280469D}" destId="{213C5082-0FBD-4670-9DFB-4C2018BBD7E8}" srcOrd="0" destOrd="0" presId="urn:microsoft.com/office/officeart/2008/layout/VerticalCurvedList"/>
    <dgm:cxn modelId="{4C3AD600-870F-4EBC-BDA0-B03EBF8DD016}" type="presOf" srcId="{754914D3-2823-4D9D-9B5F-8AAE908A2791}" destId="{AE6139D5-D84B-4711-8A6A-A5161E022A99}" srcOrd="0" destOrd="0" presId="urn:microsoft.com/office/officeart/2008/layout/VerticalCurvedList"/>
    <dgm:cxn modelId="{FDFECA5D-E41D-4B1E-9FE5-46DAA0F72909}" type="presOf" srcId="{21D39A2F-BAC1-4289-8F24-F016AF77BB4F}" destId="{56100353-DA78-4DFE-93FB-E136ADC1A1B2}" srcOrd="0" destOrd="0" presId="urn:microsoft.com/office/officeart/2008/layout/VerticalCurvedList"/>
    <dgm:cxn modelId="{6D63C36B-D3FD-4162-B8F9-0881C7A07FC0}" srcId="{754914D3-2823-4D9D-9B5F-8AAE908A2791}" destId="{572E14F8-8F9A-4E34-A94A-12746280469D}" srcOrd="2" destOrd="0" parTransId="{15BE10E6-CE1F-4AAB-AC38-DB3D43C57371}" sibTransId="{7A72DAB2-0BF4-4143-83BD-A727F1BC58F4}"/>
    <dgm:cxn modelId="{B8E934C0-37F3-4F20-966C-E05018B475A2}" type="presOf" srcId="{98FFCFD7-6EAF-43B3-B073-F90520D80DD2}" destId="{2B62C432-4905-40F9-9530-D2F004B7D3F6}"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EC33CF0D-AAB8-432D-B6E8-E74C0790F4DA}" type="presOf" srcId="{0CF79BA9-38A5-469E-A5F4-723A1AFB8F96}" destId="{93855F07-44CB-45DE-B464-761E63A71CD5}" srcOrd="0" destOrd="0" presId="urn:microsoft.com/office/officeart/2008/layout/VerticalCurvedList"/>
    <dgm:cxn modelId="{99A3C52D-0F86-4A68-A6D1-08497F869BE6}" srcId="{754914D3-2823-4D9D-9B5F-8AAE908A2791}" destId="{21D39A2F-BAC1-4289-8F24-F016AF77BB4F}" srcOrd="3" destOrd="0" parTransId="{5F6A7847-1FAD-44F6-8854-732DF8149DE1}" sibTransId="{4B07FC59-520C-4141-9607-12038714EAE6}"/>
    <dgm:cxn modelId="{8173CE70-9FD5-4E90-A42D-647AFC827CF8}" srcId="{754914D3-2823-4D9D-9B5F-8AAE908A2791}" destId="{44A77A73-1135-4C88-AC7E-9F4F93911E00}" srcOrd="4" destOrd="0" parTransId="{A2E4573A-8242-43BC-B890-73A26A80D04A}" sibTransId="{FC4AADF4-39BA-4B47-87C5-BB99229333A0}"/>
    <dgm:cxn modelId="{AABB2449-1A43-415C-ABED-66E31C5D8603}" type="presOf" srcId="{44A77A73-1135-4C88-AC7E-9F4F93911E00}" destId="{0968A4EE-66E0-4DA5-B46C-661C25F5873D}" srcOrd="0" destOrd="0" presId="urn:microsoft.com/office/officeart/2008/layout/VerticalCurvedList"/>
    <dgm:cxn modelId="{63B99079-3372-4082-83F3-0475D6A80051}" srcId="{754914D3-2823-4D9D-9B5F-8AAE908A2791}" destId="{D2FBAA6B-0649-4A7D-B8DE-F6658D838F30}" srcOrd="1" destOrd="0" parTransId="{7212CE93-716A-4539-AE99-EF3E2AE99506}" sibTransId="{A2417E87-50AA-4831-B47A-6864B3E01D71}"/>
    <dgm:cxn modelId="{D3AC80CF-3761-4BD9-A60A-F318AFCE8964}" type="presParOf" srcId="{AE6139D5-D84B-4711-8A6A-A5161E022A99}" destId="{00F42187-34FD-4D8B-A449-F316E9EB9AFA}" srcOrd="0" destOrd="0" presId="urn:microsoft.com/office/officeart/2008/layout/VerticalCurvedList"/>
    <dgm:cxn modelId="{3860C038-6C07-4C8B-8ECF-4BB98C7E33BB}" type="presParOf" srcId="{00F42187-34FD-4D8B-A449-F316E9EB9AFA}" destId="{C168C53D-163A-4892-8EF0-B5326C3FF8C8}" srcOrd="0" destOrd="0" presId="urn:microsoft.com/office/officeart/2008/layout/VerticalCurvedList"/>
    <dgm:cxn modelId="{B42501DE-AB62-4962-BD72-D706ABB53C33}" type="presParOf" srcId="{C168C53D-163A-4892-8EF0-B5326C3FF8C8}" destId="{0FAB2C97-DF89-43B9-B7B2-C745E026F562}" srcOrd="0" destOrd="0" presId="urn:microsoft.com/office/officeart/2008/layout/VerticalCurvedList"/>
    <dgm:cxn modelId="{F29A4509-4C34-4C02-BDDA-E3CBE4F2B097}" type="presParOf" srcId="{C168C53D-163A-4892-8EF0-B5326C3FF8C8}" destId="{93855F07-44CB-45DE-B464-761E63A71CD5}" srcOrd="1" destOrd="0" presId="urn:microsoft.com/office/officeart/2008/layout/VerticalCurvedList"/>
    <dgm:cxn modelId="{9D59972B-96A9-4DAB-A285-48980DB1AB54}" type="presParOf" srcId="{C168C53D-163A-4892-8EF0-B5326C3FF8C8}" destId="{D258DE45-194F-4470-A0BE-D234AB24927B}" srcOrd="2" destOrd="0" presId="urn:microsoft.com/office/officeart/2008/layout/VerticalCurvedList"/>
    <dgm:cxn modelId="{2D0E6AC1-9FB0-412A-AE05-2343BDA067FD}" type="presParOf" srcId="{C168C53D-163A-4892-8EF0-B5326C3FF8C8}" destId="{BF8CDB65-7F63-46ED-AD6F-299BB5E410A3}" srcOrd="3" destOrd="0" presId="urn:microsoft.com/office/officeart/2008/layout/VerticalCurvedList"/>
    <dgm:cxn modelId="{7ECD5573-18E3-4435-BA42-9CC159EF963C}" type="presParOf" srcId="{00F42187-34FD-4D8B-A449-F316E9EB9AFA}" destId="{2B62C432-4905-40F9-9530-D2F004B7D3F6}" srcOrd="1" destOrd="0" presId="urn:microsoft.com/office/officeart/2008/layout/VerticalCurvedList"/>
    <dgm:cxn modelId="{CE44561F-7DD8-4551-B555-68348609EC51}" type="presParOf" srcId="{00F42187-34FD-4D8B-A449-F316E9EB9AFA}" destId="{7D7CD6F4-5BF8-4820-9EDA-8C7339E21069}" srcOrd="2" destOrd="0" presId="urn:microsoft.com/office/officeart/2008/layout/VerticalCurvedList"/>
    <dgm:cxn modelId="{4141D0D2-D78E-41D7-9D90-B7898152593E}" type="presParOf" srcId="{7D7CD6F4-5BF8-4820-9EDA-8C7339E21069}" destId="{C2A52F33-F895-4B2F-BC4C-05306D79D5F7}" srcOrd="0" destOrd="0" presId="urn:microsoft.com/office/officeart/2008/layout/VerticalCurvedList"/>
    <dgm:cxn modelId="{06F1417E-2D98-4B92-9867-867BFE9E0E5F}" type="presParOf" srcId="{00F42187-34FD-4D8B-A449-F316E9EB9AFA}" destId="{A29E20C2-4062-4701-941A-96E5E9546BBD}" srcOrd="3" destOrd="0" presId="urn:microsoft.com/office/officeart/2008/layout/VerticalCurvedList"/>
    <dgm:cxn modelId="{9AA8DDA5-62A9-4B9A-A553-E4AC1CD7C173}" type="presParOf" srcId="{00F42187-34FD-4D8B-A449-F316E9EB9AFA}" destId="{9CD94E1B-0FBE-4194-9A51-A23FB831ABB9}" srcOrd="4" destOrd="0" presId="urn:microsoft.com/office/officeart/2008/layout/VerticalCurvedList"/>
    <dgm:cxn modelId="{4DF89636-68F7-4BF0-821B-3555215CCED6}" type="presParOf" srcId="{9CD94E1B-0FBE-4194-9A51-A23FB831ABB9}" destId="{EB1F24B5-C955-4DF0-8B66-30DE1C707555}" srcOrd="0" destOrd="0" presId="urn:microsoft.com/office/officeart/2008/layout/VerticalCurvedList"/>
    <dgm:cxn modelId="{F698CA16-919A-42DB-8D54-C8C7B6CADBF3}" type="presParOf" srcId="{00F42187-34FD-4D8B-A449-F316E9EB9AFA}" destId="{213C5082-0FBD-4670-9DFB-4C2018BBD7E8}" srcOrd="5" destOrd="0" presId="urn:microsoft.com/office/officeart/2008/layout/VerticalCurvedList"/>
    <dgm:cxn modelId="{7EEF3EC1-5F4C-4DA4-8591-125E42C7540D}" type="presParOf" srcId="{00F42187-34FD-4D8B-A449-F316E9EB9AFA}" destId="{57195DA5-13D7-4D64-BABD-02B647B6585A}" srcOrd="6" destOrd="0" presId="urn:microsoft.com/office/officeart/2008/layout/VerticalCurvedList"/>
    <dgm:cxn modelId="{DF58A418-E2CE-4F93-8488-15AD86C4D5CE}" type="presParOf" srcId="{57195DA5-13D7-4D64-BABD-02B647B6585A}" destId="{53114754-F35B-4924-8329-EDA5A56352F4}" srcOrd="0" destOrd="0" presId="urn:microsoft.com/office/officeart/2008/layout/VerticalCurvedList"/>
    <dgm:cxn modelId="{F054734A-DC80-4377-92DB-F65D84CA4F32}" type="presParOf" srcId="{00F42187-34FD-4D8B-A449-F316E9EB9AFA}" destId="{56100353-DA78-4DFE-93FB-E136ADC1A1B2}" srcOrd="7" destOrd="0" presId="urn:microsoft.com/office/officeart/2008/layout/VerticalCurvedList"/>
    <dgm:cxn modelId="{65DCD0CC-62D7-4065-8198-E3DC21804372}" type="presParOf" srcId="{00F42187-34FD-4D8B-A449-F316E9EB9AFA}" destId="{22428253-B547-483B-81B3-FBFA5D9DAAFA}" srcOrd="8" destOrd="0" presId="urn:microsoft.com/office/officeart/2008/layout/VerticalCurvedList"/>
    <dgm:cxn modelId="{BB863DDF-C05F-4BFE-BC70-C4EBAF107B04}" type="presParOf" srcId="{22428253-B547-483B-81B3-FBFA5D9DAAFA}" destId="{36D88088-1D9D-40D6-BE20-8C223E60D045}" srcOrd="0" destOrd="0" presId="urn:microsoft.com/office/officeart/2008/layout/VerticalCurvedList"/>
    <dgm:cxn modelId="{CAE97933-ACFB-4F66-8F33-2969040FE430}" type="presParOf" srcId="{00F42187-34FD-4D8B-A449-F316E9EB9AFA}" destId="{0968A4EE-66E0-4DA5-B46C-661C25F5873D}" srcOrd="9" destOrd="0" presId="urn:microsoft.com/office/officeart/2008/layout/VerticalCurvedList"/>
    <dgm:cxn modelId="{764DE516-AD19-40BA-BE86-4DADBF84FE46}" type="presParOf" srcId="{00F42187-34FD-4D8B-A449-F316E9EB9AFA}" destId="{58AF1325-2A2F-4695-938C-7B8F8DCA2F8D}" srcOrd="10" destOrd="0" presId="urn:microsoft.com/office/officeart/2008/layout/VerticalCurvedList"/>
    <dgm:cxn modelId="{FD839692-735F-4E99-A721-A434878E4404}" type="presParOf" srcId="{58AF1325-2A2F-4695-938C-7B8F8DCA2F8D}" destId="{837F4E03-AA9D-44BB-93B2-9AE14EEAA4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694FFC-1CA4-4891-A30F-816238AFE51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e-DE"/>
        </a:p>
      </dgm:t>
    </dgm:pt>
    <dgm:pt modelId="{407118D3-8D8D-444F-AE37-C32EAA508E0B}">
      <dgm:prSet phldrT="[Text]" custT="1"/>
      <dgm:spPr/>
      <dgm:t>
        <a:bodyPr/>
        <a:lstStyle/>
        <a:p>
          <a:r>
            <a:rPr lang="de-DE" sz="1800" kern="1200" spc="60" noProof="0" smtClean="0">
              <a:solidFill>
                <a:schemeClr val="tx1">
                  <a:lumMod val="75000"/>
                  <a:lumOff val="25000"/>
                </a:schemeClr>
              </a:solidFill>
              <a:latin typeface="+mn-lt"/>
              <a:ea typeface="+mn-ea"/>
              <a:cs typeface="+mn-cs"/>
            </a:rPr>
            <a:t>Erdöl- Abhängigkeit</a:t>
          </a:r>
          <a:endParaRPr lang="de-DE" sz="1800" kern="1200" spc="60" noProof="0" dirty="0">
            <a:solidFill>
              <a:schemeClr val="tx1">
                <a:lumMod val="75000"/>
                <a:lumOff val="25000"/>
              </a:schemeClr>
            </a:solidFill>
            <a:latin typeface="+mn-lt"/>
            <a:ea typeface="+mn-ea"/>
            <a:cs typeface="+mn-cs"/>
          </a:endParaRPr>
        </a:p>
      </dgm:t>
    </dgm:pt>
    <dgm:pt modelId="{61DFFB39-4BC5-42D4-9EC3-851BBD02315A}" type="parTrans" cxnId="{8817AD66-E30C-4F9E-8021-17BAB0349085}">
      <dgm:prSet/>
      <dgm:spPr/>
      <dgm:t>
        <a:bodyPr/>
        <a:lstStyle/>
        <a:p>
          <a:endParaRPr lang="de-DE"/>
        </a:p>
      </dgm:t>
    </dgm:pt>
    <dgm:pt modelId="{6A37AC85-D90C-4324-9CE6-E713CE3BED8F}" type="sibTrans" cxnId="{8817AD66-E30C-4F9E-8021-17BAB0349085}">
      <dgm:prSet/>
      <dgm:spPr/>
      <dgm:t>
        <a:bodyPr/>
        <a:lstStyle/>
        <a:p>
          <a:endParaRPr lang="de-DE"/>
        </a:p>
      </dgm:t>
    </dgm:pt>
    <dgm:pt modelId="{1F35F7DD-A4F8-427E-A11A-EACCB7C12C0F}">
      <dgm:prSet phldrT="[Text]" custT="1"/>
      <dgm:spPr/>
      <dgm:t>
        <a:bodyPr/>
        <a:lstStyle/>
        <a:p>
          <a:pPr algn="ctr"/>
          <a:r>
            <a:rPr lang="de-DE" sz="1800" kern="1200" spc="60" noProof="0" dirty="0" smtClean="0">
              <a:solidFill>
                <a:schemeClr val="tx1">
                  <a:lumMod val="75000"/>
                  <a:lumOff val="25000"/>
                </a:schemeClr>
              </a:solidFill>
              <a:latin typeface="+mn-lt"/>
              <a:ea typeface="+mn-ea"/>
              <a:cs typeface="+mn-cs"/>
            </a:rPr>
            <a:t>Steigendes Transportvolumen</a:t>
          </a:r>
          <a:endParaRPr lang="de-DE" sz="1800" kern="1200" spc="60" noProof="0" dirty="0">
            <a:solidFill>
              <a:schemeClr val="tx1">
                <a:lumMod val="75000"/>
                <a:lumOff val="25000"/>
              </a:schemeClr>
            </a:solidFill>
            <a:latin typeface="+mn-lt"/>
            <a:ea typeface="+mn-ea"/>
            <a:cs typeface="+mn-cs"/>
          </a:endParaRPr>
        </a:p>
      </dgm:t>
    </dgm:pt>
    <dgm:pt modelId="{C06E3E4F-F02E-46B8-9A70-FC36BBF95354}" type="parTrans" cxnId="{39016A41-774D-4217-83F2-119ECA29192B}">
      <dgm:prSet/>
      <dgm:spPr/>
      <dgm:t>
        <a:bodyPr/>
        <a:lstStyle/>
        <a:p>
          <a:endParaRPr lang="de-DE"/>
        </a:p>
      </dgm:t>
    </dgm:pt>
    <dgm:pt modelId="{C2AD38AB-32CA-44FA-BC8F-F5336389414E}" type="sibTrans" cxnId="{39016A41-774D-4217-83F2-119ECA29192B}">
      <dgm:prSet/>
      <dgm:spPr/>
      <dgm:t>
        <a:bodyPr/>
        <a:lstStyle/>
        <a:p>
          <a:endParaRPr lang="de-DE"/>
        </a:p>
      </dgm:t>
    </dgm:pt>
    <dgm:pt modelId="{7DADDCB7-0224-4458-84C1-F74839C37B5F}">
      <dgm:prSet phldrT="[Text]" custT="1"/>
      <dgm:spPr/>
      <dgm:t>
        <a:bodyPr/>
        <a:lstStyle/>
        <a:p>
          <a:pPr algn="ctr"/>
          <a:r>
            <a:rPr lang="de-DE" sz="1800" kern="1200" spc="60" noProof="0" smtClean="0">
              <a:solidFill>
                <a:schemeClr val="tx1">
                  <a:lumMod val="75000"/>
                  <a:lumOff val="25000"/>
                </a:schemeClr>
              </a:solidFill>
              <a:latin typeface="+mn-lt"/>
              <a:ea typeface="+mn-ea"/>
              <a:cs typeface="+mn-cs"/>
            </a:rPr>
            <a:t>Treibhausgase </a:t>
          </a:r>
          <a:endParaRPr lang="de-DE" sz="2000" kern="1200" noProof="0" dirty="0">
            <a:solidFill>
              <a:schemeClr val="tx1">
                <a:lumMod val="75000"/>
                <a:lumOff val="25000"/>
              </a:schemeClr>
            </a:solidFill>
          </a:endParaRPr>
        </a:p>
      </dgm:t>
    </dgm:pt>
    <dgm:pt modelId="{C0994B7C-CD1E-4327-BFF5-17B7411D553D}" type="parTrans" cxnId="{34AF251B-DC0C-45C8-90B3-46692B7959B5}">
      <dgm:prSet/>
      <dgm:spPr/>
      <dgm:t>
        <a:bodyPr/>
        <a:lstStyle/>
        <a:p>
          <a:endParaRPr lang="de-DE"/>
        </a:p>
      </dgm:t>
    </dgm:pt>
    <dgm:pt modelId="{0F298EA1-D0BF-4330-ADF9-A2FAA38FE665}" type="sibTrans" cxnId="{34AF251B-DC0C-45C8-90B3-46692B7959B5}">
      <dgm:prSet/>
      <dgm:spPr/>
      <dgm:t>
        <a:bodyPr/>
        <a:lstStyle/>
        <a:p>
          <a:endParaRPr lang="de-DE"/>
        </a:p>
      </dgm:t>
    </dgm:pt>
    <dgm:pt modelId="{C8A812BA-4A41-466A-9B76-6E0961F43B1B}">
      <dgm:prSet phldrT="[Text]" custT="1"/>
      <dgm:spPr/>
      <dgm:t>
        <a:bodyPr/>
        <a:lstStyle/>
        <a:p>
          <a:pPr algn="ctr"/>
          <a:r>
            <a:rPr lang="de-DE" sz="1800" kern="1200" spc="60" noProof="0" smtClean="0">
              <a:solidFill>
                <a:schemeClr val="tx1">
                  <a:lumMod val="75000"/>
                  <a:lumOff val="25000"/>
                </a:schemeClr>
              </a:solidFill>
              <a:latin typeface="+mn-lt"/>
              <a:ea typeface="+mn-ea"/>
              <a:cs typeface="+mn-cs"/>
            </a:rPr>
            <a:t>Multimodalität*</a:t>
          </a:r>
          <a:br>
            <a:rPr lang="de-DE" sz="1800" kern="1200" spc="60" noProof="0" smtClean="0">
              <a:solidFill>
                <a:schemeClr val="tx1">
                  <a:lumMod val="75000"/>
                  <a:lumOff val="25000"/>
                </a:schemeClr>
              </a:solidFill>
              <a:latin typeface="+mn-lt"/>
              <a:ea typeface="+mn-ea"/>
              <a:cs typeface="+mn-cs"/>
            </a:rPr>
          </a:br>
          <a:r>
            <a:rPr lang="de-DE" sz="1800" kern="1200" spc="60" noProof="0" smtClean="0">
              <a:solidFill>
                <a:schemeClr val="tx1">
                  <a:lumMod val="75000"/>
                  <a:lumOff val="25000"/>
                </a:schemeClr>
              </a:solidFill>
              <a:latin typeface="+mn-lt"/>
              <a:ea typeface="+mn-ea"/>
              <a:cs typeface="+mn-cs"/>
            </a:rPr>
            <a:t>/modal shift</a:t>
          </a:r>
          <a:endParaRPr lang="de-DE" sz="1800" kern="1200" spc="60" noProof="0" dirty="0">
            <a:solidFill>
              <a:schemeClr val="tx1">
                <a:lumMod val="75000"/>
                <a:lumOff val="25000"/>
              </a:schemeClr>
            </a:solidFill>
            <a:latin typeface="+mn-lt"/>
            <a:ea typeface="+mn-ea"/>
            <a:cs typeface="+mn-cs"/>
          </a:endParaRPr>
        </a:p>
      </dgm:t>
    </dgm:pt>
    <dgm:pt modelId="{24826255-18F9-44F7-93BB-AD467ADB029A}" type="parTrans" cxnId="{B1D73279-1A0D-4EC0-B5CE-8117ECC2CF84}">
      <dgm:prSet/>
      <dgm:spPr/>
      <dgm:t>
        <a:bodyPr/>
        <a:lstStyle/>
        <a:p>
          <a:endParaRPr lang="de-DE"/>
        </a:p>
      </dgm:t>
    </dgm:pt>
    <dgm:pt modelId="{1D69694E-3030-4006-9B42-23CE24E72A0B}" type="sibTrans" cxnId="{B1D73279-1A0D-4EC0-B5CE-8117ECC2CF84}">
      <dgm:prSet/>
      <dgm:spPr/>
      <dgm:t>
        <a:bodyPr/>
        <a:lstStyle/>
        <a:p>
          <a:endParaRPr lang="de-DE"/>
        </a:p>
      </dgm:t>
    </dgm:pt>
    <dgm:pt modelId="{31359412-4F3F-480A-83A6-FBAF48EA61E5}" type="pres">
      <dgm:prSet presAssocID="{58694FFC-1CA4-4891-A30F-816238AFE515}" presName="arrowDiagram" presStyleCnt="0">
        <dgm:presLayoutVars>
          <dgm:chMax val="5"/>
          <dgm:dir/>
          <dgm:resizeHandles val="exact"/>
        </dgm:presLayoutVars>
      </dgm:prSet>
      <dgm:spPr/>
      <dgm:t>
        <a:bodyPr/>
        <a:lstStyle/>
        <a:p>
          <a:endParaRPr lang="de-DE"/>
        </a:p>
      </dgm:t>
    </dgm:pt>
    <dgm:pt modelId="{92F5A32E-0858-4EB5-8B17-91C64ED40DCA}" type="pres">
      <dgm:prSet presAssocID="{58694FFC-1CA4-4891-A30F-816238AFE515}" presName="arrow" presStyleLbl="bgShp" presStyleIdx="0" presStyleCnt="1" custScaleX="61076" custScaleY="78357" custLinFactNeighborX="-12207" custLinFactNeighborY="-748"/>
      <dgm:spPr>
        <a:gradFill rotWithShape="0">
          <a:gsLst>
            <a:gs pos="20849">
              <a:srgbClr val="AFDC7F">
                <a:lumMod val="94000"/>
                <a:lumOff val="6000"/>
              </a:srgbClr>
            </a:gs>
            <a:gs pos="73750">
              <a:srgbClr val="92D050">
                <a:lumMod val="25000"/>
                <a:lumOff val="75000"/>
              </a:srgbClr>
            </a:gs>
            <a:gs pos="9000">
              <a:srgbClr val="92D050">
                <a:lumMod val="87000"/>
                <a:lumOff val="13000"/>
              </a:srgbClr>
            </a:gs>
            <a:gs pos="91259">
              <a:srgbClr val="C6E5B5">
                <a:lumMod val="55000"/>
                <a:lumOff val="45000"/>
              </a:srgbClr>
            </a:gs>
            <a:gs pos="50000">
              <a:srgbClr val="92D050">
                <a:lumMod val="29000"/>
                <a:lumOff val="71000"/>
              </a:srgbClr>
            </a:gs>
            <a:gs pos="98000">
              <a:srgbClr val="92D050">
                <a:lumMod val="54000"/>
                <a:lumOff val="46000"/>
              </a:srgbClr>
            </a:gs>
          </a:gsLst>
          <a:lin ang="5400000" scaled="0"/>
        </a:gradFill>
      </dgm:spPr>
      <dgm:t>
        <a:bodyPr/>
        <a:lstStyle/>
        <a:p>
          <a:endParaRPr lang="en-US"/>
        </a:p>
      </dgm:t>
    </dgm:pt>
    <dgm:pt modelId="{06DBBE7E-E270-482C-ABC4-C9CAE7A69350}" type="pres">
      <dgm:prSet presAssocID="{58694FFC-1CA4-4891-A30F-816238AFE515}" presName="arrowDiagram4" presStyleCnt="0"/>
      <dgm:spPr/>
      <dgm:t>
        <a:bodyPr/>
        <a:lstStyle/>
        <a:p>
          <a:endParaRPr lang="en-GB"/>
        </a:p>
      </dgm:t>
    </dgm:pt>
    <dgm:pt modelId="{555C1699-3656-477D-B96A-DACE23EE97A5}" type="pres">
      <dgm:prSet presAssocID="{407118D3-8D8D-444F-AE37-C32EAA508E0B}" presName="bullet4a" presStyleLbl="node1" presStyleIdx="0" presStyleCnt="4" custLinFactX="37299" custLinFactY="-93360" custLinFactNeighborX="100000" custLinFactNeighborY="-100000"/>
      <dgm:spPr>
        <a:solidFill>
          <a:srgbClr val="92D050"/>
        </a:solidFill>
      </dgm:spPr>
      <dgm:t>
        <a:bodyPr/>
        <a:lstStyle/>
        <a:p>
          <a:endParaRPr lang="de-DE"/>
        </a:p>
      </dgm:t>
    </dgm:pt>
    <dgm:pt modelId="{F2245D28-D491-4923-9F88-012A50307A2A}" type="pres">
      <dgm:prSet presAssocID="{407118D3-8D8D-444F-AE37-C32EAA508E0B}" presName="textBox4a" presStyleLbl="revTx" presStyleIdx="0" presStyleCnt="4" custScaleX="217925" custLinFactNeighborX="22034" custLinFactNeighborY="-17663">
        <dgm:presLayoutVars>
          <dgm:bulletEnabled val="1"/>
        </dgm:presLayoutVars>
      </dgm:prSet>
      <dgm:spPr/>
      <dgm:t>
        <a:bodyPr/>
        <a:lstStyle/>
        <a:p>
          <a:endParaRPr lang="de-DE"/>
        </a:p>
      </dgm:t>
    </dgm:pt>
    <dgm:pt modelId="{413F5E0C-DCE2-4271-AA97-30E53B328F4B}" type="pres">
      <dgm:prSet presAssocID="{1F35F7DD-A4F8-427E-A11A-EACCB7C12C0F}" presName="bullet4b" presStyleLbl="node1" presStyleIdx="1" presStyleCnt="4" custLinFactNeighborX="-74821" custLinFactNeighborY="-30393"/>
      <dgm:spPr>
        <a:solidFill>
          <a:srgbClr val="92D050"/>
        </a:solidFill>
      </dgm:spPr>
      <dgm:t>
        <a:bodyPr/>
        <a:lstStyle/>
        <a:p>
          <a:endParaRPr lang="en-GB"/>
        </a:p>
      </dgm:t>
    </dgm:pt>
    <dgm:pt modelId="{997B86E1-E57A-4305-AF83-4F673E544AB9}" type="pres">
      <dgm:prSet presAssocID="{1F35F7DD-A4F8-427E-A11A-EACCB7C12C0F}" presName="textBox4b" presStyleLbl="revTx" presStyleIdx="1" presStyleCnt="4" custScaleX="145975" custLinFactNeighborX="-52547" custLinFactNeighborY="1621">
        <dgm:presLayoutVars>
          <dgm:bulletEnabled val="1"/>
        </dgm:presLayoutVars>
      </dgm:prSet>
      <dgm:spPr/>
      <dgm:t>
        <a:bodyPr/>
        <a:lstStyle/>
        <a:p>
          <a:endParaRPr lang="de-DE"/>
        </a:p>
      </dgm:t>
    </dgm:pt>
    <dgm:pt modelId="{868A50B4-E6E0-4F0E-9F31-267493AB309A}" type="pres">
      <dgm:prSet presAssocID="{7DADDCB7-0224-4458-84C1-F74839C37B5F}" presName="bullet4c" presStyleLbl="node1" presStyleIdx="2" presStyleCnt="4" custLinFactX="-99105" custLinFactNeighborX="-100000" custLinFactNeighborY="1419"/>
      <dgm:spPr>
        <a:solidFill>
          <a:srgbClr val="92D050"/>
        </a:solidFill>
      </dgm:spPr>
      <dgm:t>
        <a:bodyPr/>
        <a:lstStyle/>
        <a:p>
          <a:endParaRPr lang="en-GB"/>
        </a:p>
      </dgm:t>
    </dgm:pt>
    <dgm:pt modelId="{48E960B7-5D8A-4F3D-9DE7-C76A59EAAA2C}" type="pres">
      <dgm:prSet presAssocID="{7DADDCB7-0224-4458-84C1-F74839C37B5F}" presName="textBox4c" presStyleLbl="revTx" presStyleIdx="2" presStyleCnt="4" custScaleX="129338" custLinFactNeighborX="-74753" custLinFactNeighborY="8755">
        <dgm:presLayoutVars>
          <dgm:bulletEnabled val="1"/>
        </dgm:presLayoutVars>
      </dgm:prSet>
      <dgm:spPr/>
      <dgm:t>
        <a:bodyPr/>
        <a:lstStyle/>
        <a:p>
          <a:endParaRPr lang="de-DE"/>
        </a:p>
      </dgm:t>
    </dgm:pt>
    <dgm:pt modelId="{E3C270F2-C95C-4927-B5C0-7056CC993D52}" type="pres">
      <dgm:prSet presAssocID="{C8A812BA-4A41-466A-9B76-6E0961F43B1B}" presName="bullet4d" presStyleLbl="node1" presStyleIdx="3" presStyleCnt="4" custLinFactX="-100000" custLinFactNeighborX="-151541" custLinFactNeighborY="22798"/>
      <dgm:spPr>
        <a:solidFill>
          <a:srgbClr val="92D050"/>
        </a:solidFill>
      </dgm:spPr>
      <dgm:t>
        <a:bodyPr/>
        <a:lstStyle/>
        <a:p>
          <a:endParaRPr lang="en-GB"/>
        </a:p>
      </dgm:t>
    </dgm:pt>
    <dgm:pt modelId="{E0FD1F71-6484-4367-9AA8-DD1F7A865A95}" type="pres">
      <dgm:prSet presAssocID="{C8A812BA-4A41-466A-9B76-6E0961F43B1B}" presName="textBox4d" presStyleLbl="revTx" presStyleIdx="3" presStyleCnt="4" custScaleX="137511" custLinFactNeighborX="-83248" custLinFactNeighborY="8032">
        <dgm:presLayoutVars>
          <dgm:bulletEnabled val="1"/>
        </dgm:presLayoutVars>
      </dgm:prSet>
      <dgm:spPr/>
      <dgm:t>
        <a:bodyPr/>
        <a:lstStyle/>
        <a:p>
          <a:endParaRPr lang="de-DE"/>
        </a:p>
      </dgm:t>
    </dgm:pt>
  </dgm:ptLst>
  <dgm:cxnLst>
    <dgm:cxn modelId="{39016A41-774D-4217-83F2-119ECA29192B}" srcId="{58694FFC-1CA4-4891-A30F-816238AFE515}" destId="{1F35F7DD-A4F8-427E-A11A-EACCB7C12C0F}" srcOrd="1" destOrd="0" parTransId="{C06E3E4F-F02E-46B8-9A70-FC36BBF95354}" sibTransId="{C2AD38AB-32CA-44FA-BC8F-F5336389414E}"/>
    <dgm:cxn modelId="{8817AD66-E30C-4F9E-8021-17BAB0349085}" srcId="{58694FFC-1CA4-4891-A30F-816238AFE515}" destId="{407118D3-8D8D-444F-AE37-C32EAA508E0B}" srcOrd="0" destOrd="0" parTransId="{61DFFB39-4BC5-42D4-9EC3-851BBD02315A}" sibTransId="{6A37AC85-D90C-4324-9CE6-E713CE3BED8F}"/>
    <dgm:cxn modelId="{A7372148-28B2-4F09-BC12-B25EE7C5BC6C}" type="presOf" srcId="{7DADDCB7-0224-4458-84C1-F74839C37B5F}" destId="{48E960B7-5D8A-4F3D-9DE7-C76A59EAAA2C}" srcOrd="0" destOrd="0" presId="urn:microsoft.com/office/officeart/2005/8/layout/arrow2"/>
    <dgm:cxn modelId="{88A79C40-078F-4EEB-9A6D-CDC4F20CC42F}" type="presOf" srcId="{407118D3-8D8D-444F-AE37-C32EAA508E0B}" destId="{F2245D28-D491-4923-9F88-012A50307A2A}" srcOrd="0" destOrd="0" presId="urn:microsoft.com/office/officeart/2005/8/layout/arrow2"/>
    <dgm:cxn modelId="{34AF251B-DC0C-45C8-90B3-46692B7959B5}" srcId="{58694FFC-1CA4-4891-A30F-816238AFE515}" destId="{7DADDCB7-0224-4458-84C1-F74839C37B5F}" srcOrd="2" destOrd="0" parTransId="{C0994B7C-CD1E-4327-BFF5-17B7411D553D}" sibTransId="{0F298EA1-D0BF-4330-ADF9-A2FAA38FE665}"/>
    <dgm:cxn modelId="{B1D73279-1A0D-4EC0-B5CE-8117ECC2CF84}" srcId="{58694FFC-1CA4-4891-A30F-816238AFE515}" destId="{C8A812BA-4A41-466A-9B76-6E0961F43B1B}" srcOrd="3" destOrd="0" parTransId="{24826255-18F9-44F7-93BB-AD467ADB029A}" sibTransId="{1D69694E-3030-4006-9B42-23CE24E72A0B}"/>
    <dgm:cxn modelId="{CCEDC0EC-17F7-4D0D-9154-8BB5C0577BF1}" type="presOf" srcId="{1F35F7DD-A4F8-427E-A11A-EACCB7C12C0F}" destId="{997B86E1-E57A-4305-AF83-4F673E544AB9}" srcOrd="0" destOrd="0" presId="urn:microsoft.com/office/officeart/2005/8/layout/arrow2"/>
    <dgm:cxn modelId="{9B7FAB53-3A5F-41B6-A01F-8AB4BDCBABF1}" type="presOf" srcId="{58694FFC-1CA4-4891-A30F-816238AFE515}" destId="{31359412-4F3F-480A-83A6-FBAF48EA61E5}" srcOrd="0" destOrd="0" presId="urn:microsoft.com/office/officeart/2005/8/layout/arrow2"/>
    <dgm:cxn modelId="{D7D5CA6E-1A34-4E90-BF0F-C59831257F03}" type="presOf" srcId="{C8A812BA-4A41-466A-9B76-6E0961F43B1B}" destId="{E0FD1F71-6484-4367-9AA8-DD1F7A865A95}" srcOrd="0" destOrd="0" presId="urn:microsoft.com/office/officeart/2005/8/layout/arrow2"/>
    <dgm:cxn modelId="{BC2E870D-FCBE-45A5-A328-2C436EE69B47}" type="presParOf" srcId="{31359412-4F3F-480A-83A6-FBAF48EA61E5}" destId="{92F5A32E-0858-4EB5-8B17-91C64ED40DCA}" srcOrd="0" destOrd="0" presId="urn:microsoft.com/office/officeart/2005/8/layout/arrow2"/>
    <dgm:cxn modelId="{87914540-E502-4C92-BB95-FD704D84389D}" type="presParOf" srcId="{31359412-4F3F-480A-83A6-FBAF48EA61E5}" destId="{06DBBE7E-E270-482C-ABC4-C9CAE7A69350}" srcOrd="1" destOrd="0" presId="urn:microsoft.com/office/officeart/2005/8/layout/arrow2"/>
    <dgm:cxn modelId="{7A2FB466-9FE8-438B-BE7F-6BD437E4E0FE}" type="presParOf" srcId="{06DBBE7E-E270-482C-ABC4-C9CAE7A69350}" destId="{555C1699-3656-477D-B96A-DACE23EE97A5}" srcOrd="0" destOrd="0" presId="urn:microsoft.com/office/officeart/2005/8/layout/arrow2"/>
    <dgm:cxn modelId="{042775A7-A0B9-4472-92DB-337362465C74}" type="presParOf" srcId="{06DBBE7E-E270-482C-ABC4-C9CAE7A69350}" destId="{F2245D28-D491-4923-9F88-012A50307A2A}" srcOrd="1" destOrd="0" presId="urn:microsoft.com/office/officeart/2005/8/layout/arrow2"/>
    <dgm:cxn modelId="{0EDD92BC-FE64-47BC-9E11-89A399A3ABC4}" type="presParOf" srcId="{06DBBE7E-E270-482C-ABC4-C9CAE7A69350}" destId="{413F5E0C-DCE2-4271-AA97-30E53B328F4B}" srcOrd="2" destOrd="0" presId="urn:microsoft.com/office/officeart/2005/8/layout/arrow2"/>
    <dgm:cxn modelId="{7826FD27-69B9-4A0B-8304-144D112EAA8F}" type="presParOf" srcId="{06DBBE7E-E270-482C-ABC4-C9CAE7A69350}" destId="{997B86E1-E57A-4305-AF83-4F673E544AB9}" srcOrd="3" destOrd="0" presId="urn:microsoft.com/office/officeart/2005/8/layout/arrow2"/>
    <dgm:cxn modelId="{B102F259-64B7-43A0-877F-98BC9676BD53}" type="presParOf" srcId="{06DBBE7E-E270-482C-ABC4-C9CAE7A69350}" destId="{868A50B4-E6E0-4F0E-9F31-267493AB309A}" srcOrd="4" destOrd="0" presId="urn:microsoft.com/office/officeart/2005/8/layout/arrow2"/>
    <dgm:cxn modelId="{6998E46E-FA91-4B3A-B3DD-A6EB1C8310FE}" type="presParOf" srcId="{06DBBE7E-E270-482C-ABC4-C9CAE7A69350}" destId="{48E960B7-5D8A-4F3D-9DE7-C76A59EAAA2C}" srcOrd="5" destOrd="0" presId="urn:microsoft.com/office/officeart/2005/8/layout/arrow2"/>
    <dgm:cxn modelId="{7F769214-F5C1-42AF-A1A5-F57B3E97453B}" type="presParOf" srcId="{06DBBE7E-E270-482C-ABC4-C9CAE7A69350}" destId="{E3C270F2-C95C-4927-B5C0-7056CC993D52}" srcOrd="6" destOrd="0" presId="urn:microsoft.com/office/officeart/2005/8/layout/arrow2"/>
    <dgm:cxn modelId="{9BCAC133-7F2C-4C9C-AEEB-B23DEE067856}" type="presParOf" srcId="{06DBBE7E-E270-482C-ABC4-C9CAE7A69350}" destId="{E0FD1F71-6484-4367-9AA8-DD1F7A865A9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C1CAE8-1AD9-4E7F-9E37-7FBD91236351}"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165B6537-0969-43C8-8299-241E68FC56E9}">
      <dgm:prSet phldrT="[Text]" custT="1"/>
      <dgm:spPr>
        <a:solidFill>
          <a:srgbClr val="92D050"/>
        </a:solidFill>
      </dgm:spPr>
      <dgm:t>
        <a:bodyPr/>
        <a:lstStyle/>
        <a:p>
          <a:r>
            <a:rPr lang="de-DE" sz="1400" b="1" noProof="0" dirty="0" smtClean="0"/>
            <a:t>Nachhaltige Produktion</a:t>
          </a:r>
          <a:endParaRPr lang="de-DE" sz="1400" b="1" noProof="0" dirty="0"/>
        </a:p>
      </dgm:t>
    </dgm:pt>
    <dgm:pt modelId="{EE96C7FC-E2D9-4E8D-9095-A4EFC7FE40B6}" type="parTrans" cxnId="{9C016AA5-1FBE-441B-AFD1-68831EAAA4DF}">
      <dgm:prSet/>
      <dgm:spPr/>
      <dgm:t>
        <a:bodyPr/>
        <a:lstStyle/>
        <a:p>
          <a:endParaRPr lang="en-US"/>
        </a:p>
      </dgm:t>
    </dgm:pt>
    <dgm:pt modelId="{C8BC5AB2-FA03-4A62-BE84-5C59F83D73EE}" type="sibTrans" cxnId="{9C016AA5-1FBE-441B-AFD1-68831EAAA4DF}">
      <dgm:prSet/>
      <dgm:spPr/>
      <dgm:t>
        <a:bodyPr/>
        <a:lstStyle/>
        <a:p>
          <a:endParaRPr lang="en-US"/>
        </a:p>
      </dgm:t>
    </dgm:pt>
    <dgm:pt modelId="{60AED794-4CF5-4D71-AB33-DD30A50936D7}">
      <dgm:prSet phldrT="[Text]" custT="1"/>
      <dgm:spPr>
        <a:solidFill>
          <a:srgbClr val="92D050"/>
        </a:solidFill>
      </dgm:spPr>
      <dgm:t>
        <a:bodyPr/>
        <a:lstStyle/>
        <a:p>
          <a:r>
            <a:rPr lang="de-DE" sz="1400" b="1" noProof="0" dirty="0" smtClean="0"/>
            <a:t>Nachhaltige Produkte</a:t>
          </a:r>
          <a:endParaRPr lang="de-DE" sz="1400" b="1" noProof="0" dirty="0"/>
        </a:p>
      </dgm:t>
    </dgm:pt>
    <dgm:pt modelId="{4EDF6F8A-8B82-483B-A561-68ACFADFFF3A}" type="parTrans" cxnId="{4B918BEC-4A22-45E4-9634-A31BC0AA3DB1}">
      <dgm:prSet/>
      <dgm:spPr/>
      <dgm:t>
        <a:bodyPr/>
        <a:lstStyle/>
        <a:p>
          <a:endParaRPr lang="en-US"/>
        </a:p>
      </dgm:t>
    </dgm:pt>
    <dgm:pt modelId="{39D4ECCB-5050-46AF-9833-B50D8D6DD5B6}" type="sibTrans" cxnId="{4B918BEC-4A22-45E4-9634-A31BC0AA3DB1}">
      <dgm:prSet/>
      <dgm:spPr/>
      <dgm:t>
        <a:bodyPr/>
        <a:lstStyle/>
        <a:p>
          <a:endParaRPr lang="en-US"/>
        </a:p>
      </dgm:t>
    </dgm:pt>
    <dgm:pt modelId="{07DBE5F9-2350-4905-89AF-2863D728FA5C}">
      <dgm:prSet phldrT="[Text]" custT="1"/>
      <dgm:spPr>
        <a:solidFill>
          <a:srgbClr val="92D050"/>
        </a:solidFill>
      </dgm:spPr>
      <dgm:t>
        <a:bodyPr/>
        <a:lstStyle/>
        <a:p>
          <a:r>
            <a:rPr lang="de-DE" sz="1400" b="1" noProof="0" dirty="0" smtClean="0"/>
            <a:t>Nachhaltiger Transport</a:t>
          </a:r>
        </a:p>
        <a:p>
          <a:r>
            <a:rPr lang="de-DE" sz="1400" b="1" noProof="0" dirty="0" smtClean="0"/>
            <a:t>(</a:t>
          </a:r>
          <a:r>
            <a:rPr lang="de-DE" sz="1400" b="1" noProof="0" dirty="0" err="1" smtClean="0"/>
            <a:t>green</a:t>
          </a:r>
          <a:r>
            <a:rPr lang="de-DE" sz="1400" b="1" noProof="0" dirty="0" smtClean="0"/>
            <a:t> </a:t>
          </a:r>
          <a:r>
            <a:rPr lang="de-DE" sz="1400" b="1" noProof="0" dirty="0" err="1" smtClean="0"/>
            <a:t>logistics</a:t>
          </a:r>
          <a:r>
            <a:rPr lang="de-DE" sz="1400" b="1" noProof="0" dirty="0" smtClean="0"/>
            <a:t>)</a:t>
          </a:r>
          <a:endParaRPr lang="de-DE" sz="1400" b="1" noProof="0" dirty="0"/>
        </a:p>
      </dgm:t>
    </dgm:pt>
    <dgm:pt modelId="{85718264-6EF0-4A08-A271-111A19DC0711}" type="parTrans" cxnId="{68BDC279-8B9A-4F2D-AE34-BC5CBF110182}">
      <dgm:prSet/>
      <dgm:spPr/>
      <dgm:t>
        <a:bodyPr/>
        <a:lstStyle/>
        <a:p>
          <a:endParaRPr lang="en-US"/>
        </a:p>
      </dgm:t>
    </dgm:pt>
    <dgm:pt modelId="{FD79CDD3-3557-4605-954C-E82BB716FD29}" type="sibTrans" cxnId="{68BDC279-8B9A-4F2D-AE34-BC5CBF110182}">
      <dgm:prSet/>
      <dgm:spPr/>
      <dgm:t>
        <a:bodyPr/>
        <a:lstStyle/>
        <a:p>
          <a:endParaRPr lang="en-US"/>
        </a:p>
      </dgm:t>
    </dgm:pt>
    <dgm:pt modelId="{9BE76C02-62CE-4579-8119-5BA099BAECF1}" type="pres">
      <dgm:prSet presAssocID="{68C1CAE8-1AD9-4E7F-9E37-7FBD91236351}" presName="CompostProcess" presStyleCnt="0">
        <dgm:presLayoutVars>
          <dgm:dir/>
          <dgm:resizeHandles val="exact"/>
        </dgm:presLayoutVars>
      </dgm:prSet>
      <dgm:spPr/>
      <dgm:t>
        <a:bodyPr/>
        <a:lstStyle/>
        <a:p>
          <a:endParaRPr lang="en-US"/>
        </a:p>
      </dgm:t>
    </dgm:pt>
    <dgm:pt modelId="{5F081F87-AC41-4D8D-A6C8-7B32A7C66667}" type="pres">
      <dgm:prSet presAssocID="{68C1CAE8-1AD9-4E7F-9E37-7FBD91236351}" presName="arrow" presStyleLbl="bgShp" presStyleIdx="0" presStyleCnt="1" custLinFactNeighborX="-485" custLinFactNeighborY="8859"/>
      <dgm:spPr>
        <a:solidFill>
          <a:srgbClr val="92D050">
            <a:alpha val="26000"/>
          </a:srgbClr>
        </a:solidFill>
      </dgm:spPr>
      <dgm:t>
        <a:bodyPr/>
        <a:lstStyle/>
        <a:p>
          <a:endParaRPr lang="en-GB"/>
        </a:p>
      </dgm:t>
    </dgm:pt>
    <dgm:pt modelId="{EA9DA972-BC55-4D57-8AB8-E8A5C4C7B0CE}" type="pres">
      <dgm:prSet presAssocID="{68C1CAE8-1AD9-4E7F-9E37-7FBD91236351}" presName="linearProcess" presStyleCnt="0"/>
      <dgm:spPr/>
      <dgm:t>
        <a:bodyPr/>
        <a:lstStyle/>
        <a:p>
          <a:endParaRPr lang="en-GB"/>
        </a:p>
      </dgm:t>
    </dgm:pt>
    <dgm:pt modelId="{B9E9AC92-DC8E-4D48-B721-44CD7531717C}" type="pres">
      <dgm:prSet presAssocID="{165B6537-0969-43C8-8299-241E68FC56E9}" presName="textNode" presStyleLbl="node1" presStyleIdx="0" presStyleCnt="3" custScaleY="113636">
        <dgm:presLayoutVars>
          <dgm:bulletEnabled val="1"/>
        </dgm:presLayoutVars>
      </dgm:prSet>
      <dgm:spPr/>
      <dgm:t>
        <a:bodyPr/>
        <a:lstStyle/>
        <a:p>
          <a:endParaRPr lang="en-US"/>
        </a:p>
      </dgm:t>
    </dgm:pt>
    <dgm:pt modelId="{365A3334-7422-4BF9-9695-6847588AE83F}" type="pres">
      <dgm:prSet presAssocID="{C8BC5AB2-FA03-4A62-BE84-5C59F83D73EE}" presName="sibTrans" presStyleCnt="0"/>
      <dgm:spPr/>
      <dgm:t>
        <a:bodyPr/>
        <a:lstStyle/>
        <a:p>
          <a:endParaRPr lang="en-GB"/>
        </a:p>
      </dgm:t>
    </dgm:pt>
    <dgm:pt modelId="{C2AEEEEC-22ED-454D-8CC6-DEFC2CAEC3EB}" type="pres">
      <dgm:prSet presAssocID="{60AED794-4CF5-4D71-AB33-DD30A50936D7}" presName="textNode" presStyleLbl="node1" presStyleIdx="1" presStyleCnt="3" custScaleY="113636">
        <dgm:presLayoutVars>
          <dgm:bulletEnabled val="1"/>
        </dgm:presLayoutVars>
      </dgm:prSet>
      <dgm:spPr/>
      <dgm:t>
        <a:bodyPr/>
        <a:lstStyle/>
        <a:p>
          <a:endParaRPr lang="en-US"/>
        </a:p>
      </dgm:t>
    </dgm:pt>
    <dgm:pt modelId="{224B2A21-2DDC-4168-9C93-09D6EA18BFB1}" type="pres">
      <dgm:prSet presAssocID="{39D4ECCB-5050-46AF-9833-B50D8D6DD5B6}" presName="sibTrans" presStyleCnt="0"/>
      <dgm:spPr/>
      <dgm:t>
        <a:bodyPr/>
        <a:lstStyle/>
        <a:p>
          <a:endParaRPr lang="en-GB"/>
        </a:p>
      </dgm:t>
    </dgm:pt>
    <dgm:pt modelId="{91BCE930-AD29-4C5F-BA3B-34F445325D00}" type="pres">
      <dgm:prSet presAssocID="{07DBE5F9-2350-4905-89AF-2863D728FA5C}" presName="textNode" presStyleLbl="node1" presStyleIdx="2" presStyleCnt="3" custScaleY="113636">
        <dgm:presLayoutVars>
          <dgm:bulletEnabled val="1"/>
        </dgm:presLayoutVars>
      </dgm:prSet>
      <dgm:spPr/>
      <dgm:t>
        <a:bodyPr/>
        <a:lstStyle/>
        <a:p>
          <a:endParaRPr lang="en-US"/>
        </a:p>
      </dgm:t>
    </dgm:pt>
  </dgm:ptLst>
  <dgm:cxnLst>
    <dgm:cxn modelId="{D0EC70FC-31D9-44FB-B7C7-F44AD7C8BD60}" type="presOf" srcId="{60AED794-4CF5-4D71-AB33-DD30A50936D7}" destId="{C2AEEEEC-22ED-454D-8CC6-DEFC2CAEC3EB}" srcOrd="0" destOrd="0" presId="urn:microsoft.com/office/officeart/2005/8/layout/hProcess9"/>
    <dgm:cxn modelId="{68BDC279-8B9A-4F2D-AE34-BC5CBF110182}" srcId="{68C1CAE8-1AD9-4E7F-9E37-7FBD91236351}" destId="{07DBE5F9-2350-4905-89AF-2863D728FA5C}" srcOrd="2" destOrd="0" parTransId="{85718264-6EF0-4A08-A271-111A19DC0711}" sibTransId="{FD79CDD3-3557-4605-954C-E82BB716FD29}"/>
    <dgm:cxn modelId="{0C57B0C1-1DA5-4E35-BDD4-008B5867D741}" type="presOf" srcId="{07DBE5F9-2350-4905-89AF-2863D728FA5C}" destId="{91BCE930-AD29-4C5F-BA3B-34F445325D00}" srcOrd="0" destOrd="0" presId="urn:microsoft.com/office/officeart/2005/8/layout/hProcess9"/>
    <dgm:cxn modelId="{60B8209F-BF51-451A-9B5E-48134224C375}" type="presOf" srcId="{165B6537-0969-43C8-8299-241E68FC56E9}" destId="{B9E9AC92-DC8E-4D48-B721-44CD7531717C}" srcOrd="0" destOrd="0" presId="urn:microsoft.com/office/officeart/2005/8/layout/hProcess9"/>
    <dgm:cxn modelId="{6F2429F1-88EA-4729-A7FD-5E1D5DAECC7B}" type="presOf" srcId="{68C1CAE8-1AD9-4E7F-9E37-7FBD91236351}" destId="{9BE76C02-62CE-4579-8119-5BA099BAECF1}" srcOrd="0" destOrd="0" presId="urn:microsoft.com/office/officeart/2005/8/layout/hProcess9"/>
    <dgm:cxn modelId="{9C016AA5-1FBE-441B-AFD1-68831EAAA4DF}" srcId="{68C1CAE8-1AD9-4E7F-9E37-7FBD91236351}" destId="{165B6537-0969-43C8-8299-241E68FC56E9}" srcOrd="0" destOrd="0" parTransId="{EE96C7FC-E2D9-4E8D-9095-A4EFC7FE40B6}" sibTransId="{C8BC5AB2-FA03-4A62-BE84-5C59F83D73EE}"/>
    <dgm:cxn modelId="{4B918BEC-4A22-45E4-9634-A31BC0AA3DB1}" srcId="{68C1CAE8-1AD9-4E7F-9E37-7FBD91236351}" destId="{60AED794-4CF5-4D71-AB33-DD30A50936D7}" srcOrd="1" destOrd="0" parTransId="{4EDF6F8A-8B82-483B-A561-68ACFADFFF3A}" sibTransId="{39D4ECCB-5050-46AF-9833-B50D8D6DD5B6}"/>
    <dgm:cxn modelId="{C1415AFA-006B-4ECE-9A87-FA621CA44B64}" type="presParOf" srcId="{9BE76C02-62CE-4579-8119-5BA099BAECF1}" destId="{5F081F87-AC41-4D8D-A6C8-7B32A7C66667}" srcOrd="0" destOrd="0" presId="urn:microsoft.com/office/officeart/2005/8/layout/hProcess9"/>
    <dgm:cxn modelId="{1D7401A1-D82E-4F6D-B317-2FE3039B062E}" type="presParOf" srcId="{9BE76C02-62CE-4579-8119-5BA099BAECF1}" destId="{EA9DA972-BC55-4D57-8AB8-E8A5C4C7B0CE}" srcOrd="1" destOrd="0" presId="urn:microsoft.com/office/officeart/2005/8/layout/hProcess9"/>
    <dgm:cxn modelId="{9CBAFD98-22E3-427E-8304-061D16C97501}" type="presParOf" srcId="{EA9DA972-BC55-4D57-8AB8-E8A5C4C7B0CE}" destId="{B9E9AC92-DC8E-4D48-B721-44CD7531717C}" srcOrd="0" destOrd="0" presId="urn:microsoft.com/office/officeart/2005/8/layout/hProcess9"/>
    <dgm:cxn modelId="{7A02A391-CED3-452B-8F6B-F90AEC799147}" type="presParOf" srcId="{EA9DA972-BC55-4D57-8AB8-E8A5C4C7B0CE}" destId="{365A3334-7422-4BF9-9695-6847588AE83F}" srcOrd="1" destOrd="0" presId="urn:microsoft.com/office/officeart/2005/8/layout/hProcess9"/>
    <dgm:cxn modelId="{7D8C2820-0F02-471E-BE06-F8E8E0ED4B10}" type="presParOf" srcId="{EA9DA972-BC55-4D57-8AB8-E8A5C4C7B0CE}" destId="{C2AEEEEC-22ED-454D-8CC6-DEFC2CAEC3EB}" srcOrd="2" destOrd="0" presId="urn:microsoft.com/office/officeart/2005/8/layout/hProcess9"/>
    <dgm:cxn modelId="{23AC6035-A184-43D5-A5F6-7BCFD1A0218A}" type="presParOf" srcId="{EA9DA972-BC55-4D57-8AB8-E8A5C4C7B0CE}" destId="{224B2A21-2DDC-4168-9C93-09D6EA18BFB1}" srcOrd="3" destOrd="0" presId="urn:microsoft.com/office/officeart/2005/8/layout/hProcess9"/>
    <dgm:cxn modelId="{095E90E3-C8B9-4328-A729-0AF49580E944}" type="presParOf" srcId="{EA9DA972-BC55-4D57-8AB8-E8A5C4C7B0CE}" destId="{91BCE930-AD29-4C5F-BA3B-34F445325D0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C1BDEB-A319-4134-AB7E-C36723319480}"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en-US"/>
        </a:p>
      </dgm:t>
    </dgm:pt>
    <dgm:pt modelId="{27FD9526-A7D7-4850-A68F-E752CEA0FC17}">
      <dgm:prSet phldrT="[Text]"/>
      <dgm:spPr>
        <a:ln>
          <a:solidFill>
            <a:schemeClr val="accent5"/>
          </a:solidFill>
        </a:ln>
      </dgm:spPr>
      <dgm:t>
        <a:bodyPr/>
        <a:lstStyle/>
        <a:p>
          <a:r>
            <a:rPr lang="en-US" noProof="0" dirty="0" smtClean="0">
              <a:solidFill>
                <a:schemeClr val="tx1">
                  <a:lumMod val="75000"/>
                  <a:lumOff val="25000"/>
                </a:schemeClr>
              </a:solidFill>
            </a:rPr>
            <a:t>Green</a:t>
          </a:r>
          <a:r>
            <a:rPr lang="de-DE" dirty="0" smtClean="0">
              <a:solidFill>
                <a:schemeClr val="tx1">
                  <a:lumMod val="75000"/>
                  <a:lumOff val="25000"/>
                </a:schemeClr>
              </a:solidFill>
            </a:rPr>
            <a:t> </a:t>
          </a:r>
          <a:r>
            <a:rPr lang="en-US" noProof="0" dirty="0" smtClean="0">
              <a:solidFill>
                <a:schemeClr val="tx1">
                  <a:lumMod val="75000"/>
                  <a:lumOff val="25000"/>
                </a:schemeClr>
              </a:solidFill>
            </a:rPr>
            <a:t>logistics</a:t>
          </a:r>
          <a:endParaRPr lang="en-US" noProof="0" dirty="0">
            <a:solidFill>
              <a:schemeClr val="tx1">
                <a:lumMod val="75000"/>
                <a:lumOff val="25000"/>
              </a:schemeClr>
            </a:solidFill>
          </a:endParaRPr>
        </a:p>
      </dgm:t>
    </dgm:pt>
    <dgm:pt modelId="{E80EAB9C-0E56-49E6-ACD9-D717707D6353}" type="parTrans" cxnId="{98BFF429-F4D0-4236-B6DD-4AED55FC43D5}">
      <dgm:prSet/>
      <dgm:spPr/>
      <dgm:t>
        <a:bodyPr/>
        <a:lstStyle/>
        <a:p>
          <a:endParaRPr lang="en-US"/>
        </a:p>
      </dgm:t>
    </dgm:pt>
    <dgm:pt modelId="{69BE76D6-3D63-4342-9A16-CAD3812DDF93}" type="sibTrans" cxnId="{98BFF429-F4D0-4236-B6DD-4AED55FC43D5}">
      <dgm:prSet/>
      <dgm:spPr/>
      <dgm:t>
        <a:bodyPr/>
        <a:lstStyle/>
        <a:p>
          <a:endParaRPr lang="en-US"/>
        </a:p>
      </dgm:t>
    </dgm:pt>
    <dgm:pt modelId="{89678FA0-C91F-4D02-8A4B-02896D9A1711}">
      <dgm:prSet phldrT="[Text]"/>
      <dgm:spPr>
        <a:solidFill>
          <a:schemeClr val="bg1"/>
        </a:solidFill>
        <a:ln>
          <a:solidFill>
            <a:srgbClr val="92D050"/>
          </a:solidFill>
        </a:ln>
      </dgm:spPr>
      <dgm:t>
        <a:bodyPr/>
        <a:lstStyle/>
        <a:p>
          <a:r>
            <a:rPr lang="de-DE" noProof="0" dirty="0" smtClean="0">
              <a:solidFill>
                <a:schemeClr val="tx1">
                  <a:lumMod val="75000"/>
                  <a:lumOff val="25000"/>
                </a:schemeClr>
              </a:solidFill>
            </a:rPr>
            <a:t>ökonomisch</a:t>
          </a:r>
          <a:endParaRPr lang="de-DE" noProof="0" dirty="0">
            <a:solidFill>
              <a:schemeClr val="tx1">
                <a:lumMod val="75000"/>
                <a:lumOff val="25000"/>
              </a:schemeClr>
            </a:solidFill>
          </a:endParaRPr>
        </a:p>
      </dgm:t>
    </dgm:pt>
    <dgm:pt modelId="{0428B6A3-8BF8-4493-871F-D5EE26D35C06}" type="parTrans" cxnId="{1C381C14-4EBF-4AF7-8927-11C14BB03C85}">
      <dgm:prSet/>
      <dgm:spPr/>
      <dgm:t>
        <a:bodyPr/>
        <a:lstStyle/>
        <a:p>
          <a:endParaRPr lang="en-US"/>
        </a:p>
      </dgm:t>
    </dgm:pt>
    <dgm:pt modelId="{7E21E039-D1EF-40D1-A5DC-06FEECA98011}" type="sibTrans" cxnId="{1C381C14-4EBF-4AF7-8927-11C14BB03C85}">
      <dgm:prSet/>
      <dgm:spPr>
        <a:solidFill>
          <a:srgbClr val="92D050"/>
        </a:solidFill>
      </dgm:spPr>
      <dgm:t>
        <a:bodyPr/>
        <a:lstStyle/>
        <a:p>
          <a:endParaRPr lang="en-US"/>
        </a:p>
      </dgm:t>
    </dgm:pt>
    <dgm:pt modelId="{F3C398E5-6FF4-4B3C-A55D-4F36B27A562C}">
      <dgm:prSet phldrT="[Text]"/>
      <dgm:spPr>
        <a:ln>
          <a:solidFill>
            <a:srgbClr val="92D050"/>
          </a:solidFill>
        </a:ln>
      </dgm:spPr>
      <dgm:t>
        <a:bodyPr/>
        <a:lstStyle/>
        <a:p>
          <a:r>
            <a:rPr lang="de-DE" noProof="0" dirty="0" smtClean="0">
              <a:solidFill>
                <a:schemeClr val="tx1">
                  <a:lumMod val="75000"/>
                  <a:lumOff val="25000"/>
                </a:schemeClr>
              </a:solidFill>
            </a:rPr>
            <a:t>ökologisch</a:t>
          </a:r>
          <a:endParaRPr lang="de-DE" noProof="0" dirty="0">
            <a:solidFill>
              <a:schemeClr val="tx1">
                <a:lumMod val="75000"/>
                <a:lumOff val="25000"/>
              </a:schemeClr>
            </a:solidFill>
          </a:endParaRPr>
        </a:p>
      </dgm:t>
    </dgm:pt>
    <dgm:pt modelId="{4B4A8E74-5E7D-4EFA-8B93-A8643AEAC202}" type="parTrans" cxnId="{E559FA87-CC97-4842-81CB-41BA938D038D}">
      <dgm:prSet/>
      <dgm:spPr/>
      <dgm:t>
        <a:bodyPr/>
        <a:lstStyle/>
        <a:p>
          <a:endParaRPr lang="en-US"/>
        </a:p>
      </dgm:t>
    </dgm:pt>
    <dgm:pt modelId="{E4A5D400-188C-402B-AAEF-785AAE7A739E}" type="sibTrans" cxnId="{E559FA87-CC97-4842-81CB-41BA938D038D}">
      <dgm:prSet/>
      <dgm:spPr>
        <a:solidFill>
          <a:srgbClr val="92D050"/>
        </a:solidFill>
      </dgm:spPr>
      <dgm:t>
        <a:bodyPr/>
        <a:lstStyle/>
        <a:p>
          <a:endParaRPr lang="en-US"/>
        </a:p>
      </dgm:t>
    </dgm:pt>
    <dgm:pt modelId="{B415C00F-E08C-49B8-8F17-5294B2E55417}">
      <dgm:prSet phldrT="[Text]"/>
      <dgm:spPr>
        <a:ln>
          <a:solidFill>
            <a:srgbClr val="92D050"/>
          </a:solidFill>
        </a:ln>
      </dgm:spPr>
      <dgm:t>
        <a:bodyPr/>
        <a:lstStyle/>
        <a:p>
          <a:r>
            <a:rPr lang="de-DE" noProof="0" dirty="0" smtClean="0">
              <a:solidFill>
                <a:schemeClr val="tx1">
                  <a:lumMod val="75000"/>
                  <a:lumOff val="25000"/>
                </a:schemeClr>
              </a:solidFill>
            </a:rPr>
            <a:t>sozial</a:t>
          </a:r>
          <a:endParaRPr lang="de-DE" noProof="0" dirty="0">
            <a:solidFill>
              <a:schemeClr val="tx1">
                <a:lumMod val="75000"/>
                <a:lumOff val="25000"/>
              </a:schemeClr>
            </a:solidFill>
          </a:endParaRPr>
        </a:p>
      </dgm:t>
    </dgm:pt>
    <dgm:pt modelId="{27D6A5F7-763D-4706-86C2-DFEB51426898}" type="parTrans" cxnId="{CEB8FE06-21C4-43AB-8C3F-5C12AAA53577}">
      <dgm:prSet/>
      <dgm:spPr/>
      <dgm:t>
        <a:bodyPr/>
        <a:lstStyle/>
        <a:p>
          <a:endParaRPr lang="en-US"/>
        </a:p>
      </dgm:t>
    </dgm:pt>
    <dgm:pt modelId="{6C6B5E18-A48E-417B-888F-E0F082C63D75}" type="sibTrans" cxnId="{CEB8FE06-21C4-43AB-8C3F-5C12AAA53577}">
      <dgm:prSet/>
      <dgm:spPr>
        <a:solidFill>
          <a:srgbClr val="92D050"/>
        </a:solidFill>
      </dgm:spPr>
      <dgm:t>
        <a:bodyPr/>
        <a:lstStyle/>
        <a:p>
          <a:endParaRPr lang="en-US"/>
        </a:p>
      </dgm:t>
    </dgm:pt>
    <dgm:pt modelId="{338BDF43-FE19-44AF-99E1-9EB3DC56D683}">
      <dgm:prSet phldrT="[Text]"/>
      <dgm:spPr/>
      <dgm:t>
        <a:bodyPr/>
        <a:lstStyle/>
        <a:p>
          <a:endParaRPr lang="de-DE" dirty="0"/>
        </a:p>
      </dgm:t>
    </dgm:pt>
    <dgm:pt modelId="{3285237B-04EB-4378-A082-B6F733E984DC}" type="parTrans" cxnId="{42ADC93C-EFB7-485A-BEB8-D960F849AC8A}">
      <dgm:prSet/>
      <dgm:spPr/>
      <dgm:t>
        <a:bodyPr/>
        <a:lstStyle/>
        <a:p>
          <a:endParaRPr lang="en-US"/>
        </a:p>
      </dgm:t>
    </dgm:pt>
    <dgm:pt modelId="{1AB7DBD8-F0D8-4F39-8CDC-2A4F3FB14015}" type="sibTrans" cxnId="{42ADC93C-EFB7-485A-BEB8-D960F849AC8A}">
      <dgm:prSet/>
      <dgm:spPr/>
      <dgm:t>
        <a:bodyPr/>
        <a:lstStyle/>
        <a:p>
          <a:endParaRPr lang="en-US"/>
        </a:p>
      </dgm:t>
    </dgm:pt>
    <dgm:pt modelId="{A6A7B0E1-D9A8-4902-A79D-8E527FA439EB}" type="pres">
      <dgm:prSet presAssocID="{23C1BDEB-A319-4134-AB7E-C36723319480}" presName="Name0" presStyleCnt="0">
        <dgm:presLayoutVars>
          <dgm:chMax val="1"/>
          <dgm:dir/>
          <dgm:animLvl val="ctr"/>
          <dgm:resizeHandles val="exact"/>
        </dgm:presLayoutVars>
      </dgm:prSet>
      <dgm:spPr/>
      <dgm:t>
        <a:bodyPr/>
        <a:lstStyle/>
        <a:p>
          <a:endParaRPr lang="en-US"/>
        </a:p>
      </dgm:t>
    </dgm:pt>
    <dgm:pt modelId="{86CBC136-3B15-4498-8873-13D013288D95}" type="pres">
      <dgm:prSet presAssocID="{27FD9526-A7D7-4850-A68F-E752CEA0FC17}" presName="centerShape" presStyleLbl="node0" presStyleIdx="0" presStyleCnt="1" custScaleX="151155" custScaleY="150992"/>
      <dgm:spPr/>
      <dgm:t>
        <a:bodyPr/>
        <a:lstStyle/>
        <a:p>
          <a:endParaRPr lang="en-US"/>
        </a:p>
      </dgm:t>
    </dgm:pt>
    <dgm:pt modelId="{6708B58E-CDA7-4CC3-8620-9FC845230D40}" type="pres">
      <dgm:prSet presAssocID="{89678FA0-C91F-4D02-8A4B-02896D9A1711}" presName="node" presStyleLbl="node1" presStyleIdx="0" presStyleCnt="3" custScaleX="146703" custScaleY="134190">
        <dgm:presLayoutVars>
          <dgm:bulletEnabled val="1"/>
        </dgm:presLayoutVars>
      </dgm:prSet>
      <dgm:spPr/>
      <dgm:t>
        <a:bodyPr/>
        <a:lstStyle/>
        <a:p>
          <a:endParaRPr lang="en-US"/>
        </a:p>
      </dgm:t>
    </dgm:pt>
    <dgm:pt modelId="{57AF851F-14FB-4B83-B109-3E12500493D2}" type="pres">
      <dgm:prSet presAssocID="{89678FA0-C91F-4D02-8A4B-02896D9A1711}" presName="dummy" presStyleCnt="0"/>
      <dgm:spPr/>
      <dgm:t>
        <a:bodyPr/>
        <a:lstStyle/>
        <a:p>
          <a:endParaRPr lang="en-GB"/>
        </a:p>
      </dgm:t>
    </dgm:pt>
    <dgm:pt modelId="{7BD19704-07BC-439A-9995-CE79F7B5E3B4}" type="pres">
      <dgm:prSet presAssocID="{7E21E039-D1EF-40D1-A5DC-06FEECA98011}" presName="sibTrans" presStyleLbl="sibTrans2D1" presStyleIdx="0" presStyleCnt="3"/>
      <dgm:spPr/>
      <dgm:t>
        <a:bodyPr/>
        <a:lstStyle/>
        <a:p>
          <a:endParaRPr lang="en-US"/>
        </a:p>
      </dgm:t>
    </dgm:pt>
    <dgm:pt modelId="{71652D85-593F-4AB9-8988-2F1F840B4FB3}" type="pres">
      <dgm:prSet presAssocID="{F3C398E5-6FF4-4B3C-A55D-4F36B27A562C}" presName="node" presStyleLbl="node1" presStyleIdx="1" presStyleCnt="3" custScaleX="146703" custScaleY="134190">
        <dgm:presLayoutVars>
          <dgm:bulletEnabled val="1"/>
        </dgm:presLayoutVars>
      </dgm:prSet>
      <dgm:spPr/>
      <dgm:t>
        <a:bodyPr/>
        <a:lstStyle/>
        <a:p>
          <a:endParaRPr lang="en-US"/>
        </a:p>
      </dgm:t>
    </dgm:pt>
    <dgm:pt modelId="{5864EC9C-7D46-423B-8C9A-910D2489C08E}" type="pres">
      <dgm:prSet presAssocID="{F3C398E5-6FF4-4B3C-A55D-4F36B27A562C}" presName="dummy" presStyleCnt="0"/>
      <dgm:spPr/>
      <dgm:t>
        <a:bodyPr/>
        <a:lstStyle/>
        <a:p>
          <a:endParaRPr lang="en-GB"/>
        </a:p>
      </dgm:t>
    </dgm:pt>
    <dgm:pt modelId="{28EFE443-7143-4AAD-ABEC-201551FBAA11}" type="pres">
      <dgm:prSet presAssocID="{E4A5D400-188C-402B-AAEF-785AAE7A739E}" presName="sibTrans" presStyleLbl="sibTrans2D1" presStyleIdx="1" presStyleCnt="3"/>
      <dgm:spPr/>
      <dgm:t>
        <a:bodyPr/>
        <a:lstStyle/>
        <a:p>
          <a:endParaRPr lang="en-US"/>
        </a:p>
      </dgm:t>
    </dgm:pt>
    <dgm:pt modelId="{208ABFAC-2E4C-45E5-885D-03A2DF98BCDA}" type="pres">
      <dgm:prSet presAssocID="{B415C00F-E08C-49B8-8F17-5294B2E55417}" presName="node" presStyleLbl="node1" presStyleIdx="2" presStyleCnt="3" custScaleX="146703" custScaleY="134190">
        <dgm:presLayoutVars>
          <dgm:bulletEnabled val="1"/>
        </dgm:presLayoutVars>
      </dgm:prSet>
      <dgm:spPr/>
      <dgm:t>
        <a:bodyPr/>
        <a:lstStyle/>
        <a:p>
          <a:endParaRPr lang="en-US"/>
        </a:p>
      </dgm:t>
    </dgm:pt>
    <dgm:pt modelId="{A304E40A-702A-43C9-B2DA-12E0F31E678C}" type="pres">
      <dgm:prSet presAssocID="{B415C00F-E08C-49B8-8F17-5294B2E55417}" presName="dummy" presStyleCnt="0"/>
      <dgm:spPr/>
      <dgm:t>
        <a:bodyPr/>
        <a:lstStyle/>
        <a:p>
          <a:endParaRPr lang="en-GB"/>
        </a:p>
      </dgm:t>
    </dgm:pt>
    <dgm:pt modelId="{5CA4BF62-B4D2-4B2D-8812-308B3FA8B94C}" type="pres">
      <dgm:prSet presAssocID="{6C6B5E18-A48E-417B-888F-E0F082C63D75}" presName="sibTrans" presStyleLbl="sibTrans2D1" presStyleIdx="2" presStyleCnt="3"/>
      <dgm:spPr/>
      <dgm:t>
        <a:bodyPr/>
        <a:lstStyle/>
        <a:p>
          <a:endParaRPr lang="en-US"/>
        </a:p>
      </dgm:t>
    </dgm:pt>
  </dgm:ptLst>
  <dgm:cxnLst>
    <dgm:cxn modelId="{DFB6B42A-C73E-4455-B47D-C8AF7D2E6C4B}" type="presOf" srcId="{7E21E039-D1EF-40D1-A5DC-06FEECA98011}" destId="{7BD19704-07BC-439A-9995-CE79F7B5E3B4}" srcOrd="0" destOrd="0" presId="urn:microsoft.com/office/officeart/2005/8/layout/radial6"/>
    <dgm:cxn modelId="{98BFF429-F4D0-4236-B6DD-4AED55FC43D5}" srcId="{23C1BDEB-A319-4134-AB7E-C36723319480}" destId="{27FD9526-A7D7-4850-A68F-E752CEA0FC17}" srcOrd="0" destOrd="0" parTransId="{E80EAB9C-0E56-49E6-ACD9-D717707D6353}" sibTransId="{69BE76D6-3D63-4342-9A16-CAD3812DDF93}"/>
    <dgm:cxn modelId="{CEB8FE06-21C4-43AB-8C3F-5C12AAA53577}" srcId="{27FD9526-A7D7-4850-A68F-E752CEA0FC17}" destId="{B415C00F-E08C-49B8-8F17-5294B2E55417}" srcOrd="2" destOrd="0" parTransId="{27D6A5F7-763D-4706-86C2-DFEB51426898}" sibTransId="{6C6B5E18-A48E-417B-888F-E0F082C63D75}"/>
    <dgm:cxn modelId="{1C381C14-4EBF-4AF7-8927-11C14BB03C85}" srcId="{27FD9526-A7D7-4850-A68F-E752CEA0FC17}" destId="{89678FA0-C91F-4D02-8A4B-02896D9A1711}" srcOrd="0" destOrd="0" parTransId="{0428B6A3-8BF8-4493-871F-D5EE26D35C06}" sibTransId="{7E21E039-D1EF-40D1-A5DC-06FEECA98011}"/>
    <dgm:cxn modelId="{E559FA87-CC97-4842-81CB-41BA938D038D}" srcId="{27FD9526-A7D7-4850-A68F-E752CEA0FC17}" destId="{F3C398E5-6FF4-4B3C-A55D-4F36B27A562C}" srcOrd="1" destOrd="0" parTransId="{4B4A8E74-5E7D-4EFA-8B93-A8643AEAC202}" sibTransId="{E4A5D400-188C-402B-AAEF-785AAE7A739E}"/>
    <dgm:cxn modelId="{E22A5590-F11A-45DE-8E24-62095615D402}" type="presOf" srcId="{E4A5D400-188C-402B-AAEF-785AAE7A739E}" destId="{28EFE443-7143-4AAD-ABEC-201551FBAA11}" srcOrd="0" destOrd="0" presId="urn:microsoft.com/office/officeart/2005/8/layout/radial6"/>
    <dgm:cxn modelId="{53238E58-CDBC-4FB4-A050-0D9D40F9F94B}" type="presOf" srcId="{89678FA0-C91F-4D02-8A4B-02896D9A1711}" destId="{6708B58E-CDA7-4CC3-8620-9FC845230D40}" srcOrd="0" destOrd="0" presId="urn:microsoft.com/office/officeart/2005/8/layout/radial6"/>
    <dgm:cxn modelId="{82CFF018-6D9F-4F89-99F1-93611B79FA99}" type="presOf" srcId="{B415C00F-E08C-49B8-8F17-5294B2E55417}" destId="{208ABFAC-2E4C-45E5-885D-03A2DF98BCDA}" srcOrd="0" destOrd="0" presId="urn:microsoft.com/office/officeart/2005/8/layout/radial6"/>
    <dgm:cxn modelId="{D7043070-1750-43C4-8743-230D0BD60D7E}" type="presOf" srcId="{27FD9526-A7D7-4850-A68F-E752CEA0FC17}" destId="{86CBC136-3B15-4498-8873-13D013288D95}" srcOrd="0" destOrd="0" presId="urn:microsoft.com/office/officeart/2005/8/layout/radial6"/>
    <dgm:cxn modelId="{A6EA4051-2A74-4617-902A-65CAEF36C81B}" type="presOf" srcId="{23C1BDEB-A319-4134-AB7E-C36723319480}" destId="{A6A7B0E1-D9A8-4902-A79D-8E527FA439EB}" srcOrd="0" destOrd="0" presId="urn:microsoft.com/office/officeart/2005/8/layout/radial6"/>
    <dgm:cxn modelId="{47F89EE5-E3F7-43E1-B9ED-C436F381AB1F}" type="presOf" srcId="{6C6B5E18-A48E-417B-888F-E0F082C63D75}" destId="{5CA4BF62-B4D2-4B2D-8812-308B3FA8B94C}" srcOrd="0" destOrd="0" presId="urn:microsoft.com/office/officeart/2005/8/layout/radial6"/>
    <dgm:cxn modelId="{42ADC93C-EFB7-485A-BEB8-D960F849AC8A}" srcId="{23C1BDEB-A319-4134-AB7E-C36723319480}" destId="{338BDF43-FE19-44AF-99E1-9EB3DC56D683}" srcOrd="1" destOrd="0" parTransId="{3285237B-04EB-4378-A082-B6F733E984DC}" sibTransId="{1AB7DBD8-F0D8-4F39-8CDC-2A4F3FB14015}"/>
    <dgm:cxn modelId="{39319F93-299C-4BF6-9078-C24A513ED284}" type="presOf" srcId="{F3C398E5-6FF4-4B3C-A55D-4F36B27A562C}" destId="{71652D85-593F-4AB9-8988-2F1F840B4FB3}" srcOrd="0" destOrd="0" presId="urn:microsoft.com/office/officeart/2005/8/layout/radial6"/>
    <dgm:cxn modelId="{B6504F44-C3F1-4855-A47E-235B35B4887A}" type="presParOf" srcId="{A6A7B0E1-D9A8-4902-A79D-8E527FA439EB}" destId="{86CBC136-3B15-4498-8873-13D013288D95}" srcOrd="0" destOrd="0" presId="urn:microsoft.com/office/officeart/2005/8/layout/radial6"/>
    <dgm:cxn modelId="{0D79166E-691C-4E03-B7DC-87FCC5E0F447}" type="presParOf" srcId="{A6A7B0E1-D9A8-4902-A79D-8E527FA439EB}" destId="{6708B58E-CDA7-4CC3-8620-9FC845230D40}" srcOrd="1" destOrd="0" presId="urn:microsoft.com/office/officeart/2005/8/layout/radial6"/>
    <dgm:cxn modelId="{8B11AC4E-CF5B-47FE-81DC-4E37957BCAC3}" type="presParOf" srcId="{A6A7B0E1-D9A8-4902-A79D-8E527FA439EB}" destId="{57AF851F-14FB-4B83-B109-3E12500493D2}" srcOrd="2" destOrd="0" presId="urn:microsoft.com/office/officeart/2005/8/layout/radial6"/>
    <dgm:cxn modelId="{4466F359-A0C0-4944-B5E6-D6E8A61EF771}" type="presParOf" srcId="{A6A7B0E1-D9A8-4902-A79D-8E527FA439EB}" destId="{7BD19704-07BC-439A-9995-CE79F7B5E3B4}" srcOrd="3" destOrd="0" presId="urn:microsoft.com/office/officeart/2005/8/layout/radial6"/>
    <dgm:cxn modelId="{4F122AA6-DB70-43F9-BB30-C75F02449003}" type="presParOf" srcId="{A6A7B0E1-D9A8-4902-A79D-8E527FA439EB}" destId="{71652D85-593F-4AB9-8988-2F1F840B4FB3}" srcOrd="4" destOrd="0" presId="urn:microsoft.com/office/officeart/2005/8/layout/radial6"/>
    <dgm:cxn modelId="{9D715138-9F8D-4C76-8599-9F48638016B4}" type="presParOf" srcId="{A6A7B0E1-D9A8-4902-A79D-8E527FA439EB}" destId="{5864EC9C-7D46-423B-8C9A-910D2489C08E}" srcOrd="5" destOrd="0" presId="urn:microsoft.com/office/officeart/2005/8/layout/radial6"/>
    <dgm:cxn modelId="{A8A1E661-1A14-4ED3-A192-82846BB0040C}" type="presParOf" srcId="{A6A7B0E1-D9A8-4902-A79D-8E527FA439EB}" destId="{28EFE443-7143-4AAD-ABEC-201551FBAA11}" srcOrd="6" destOrd="0" presId="urn:microsoft.com/office/officeart/2005/8/layout/radial6"/>
    <dgm:cxn modelId="{372168C4-37DD-439F-BC35-C90012FEE588}" type="presParOf" srcId="{A6A7B0E1-D9A8-4902-A79D-8E527FA439EB}" destId="{208ABFAC-2E4C-45E5-885D-03A2DF98BCDA}" srcOrd="7" destOrd="0" presId="urn:microsoft.com/office/officeart/2005/8/layout/radial6"/>
    <dgm:cxn modelId="{048AE6DB-D513-4446-976C-E317FEA595D9}" type="presParOf" srcId="{A6A7B0E1-D9A8-4902-A79D-8E527FA439EB}" destId="{A304E40A-702A-43C9-B2DA-12E0F31E678C}" srcOrd="8" destOrd="0" presId="urn:microsoft.com/office/officeart/2005/8/layout/radial6"/>
    <dgm:cxn modelId="{43C16875-0F6C-47B1-A3E7-2C4F3BBA4FEC}" type="presParOf" srcId="{A6A7B0E1-D9A8-4902-A79D-8E527FA439EB}" destId="{5CA4BF62-B4D2-4B2D-8812-308B3FA8B94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r>
            <a:rPr lang="de-DE" sz="2400" b="0" noProof="0" dirty="0" smtClean="0"/>
            <a:t>Verkehr und Umwelt</a:t>
          </a:r>
        </a:p>
      </dgm:t>
    </dgm:pt>
    <dgm:pt modelId="{0CEDF57B-D459-45D7-A350-FD28016FAB11}" type="parTrans" cxnId="{57DA4B27-2840-445B-BA12-C22073F6F5A6}">
      <dgm:prSet/>
      <dgm:spPr/>
      <dgm:t>
        <a:bodyPr/>
        <a:lstStyle/>
        <a:p>
          <a:endParaRPr lang="en-GB"/>
        </a:p>
      </dgm:t>
    </dgm:pt>
    <dgm:pt modelId="{0CF79BA9-38A5-469E-A5F4-723A1AFB8F96}" type="sibTrans" cxnId="{57DA4B27-2840-445B-BA12-C22073F6F5A6}">
      <dgm:prSet/>
      <dgm:spPr/>
      <dgm:t>
        <a:bodyPr/>
        <a:lstStyle/>
        <a:p>
          <a:endParaRPr lang="en-GB"/>
        </a:p>
      </dgm:t>
    </dgm:pt>
    <dgm:pt modelId="{572E14F8-8F9A-4E34-A94A-12746280469D}">
      <dgm:prSet custT="1"/>
      <dgm:spPr/>
      <dgm:t>
        <a:bodyPr/>
        <a:lstStyle/>
        <a:p>
          <a:r>
            <a:rPr lang="de-DE" sz="2400" noProof="0" dirty="0" smtClean="0"/>
            <a:t>Verkehrsträgervergleich</a:t>
          </a:r>
        </a:p>
      </dgm:t>
    </dgm:pt>
    <dgm:pt modelId="{15BE10E6-CE1F-4AAB-AC38-DB3D43C57371}" type="parTrans" cxnId="{6D63C36B-D3FD-4162-B8F9-0881C7A07FC0}">
      <dgm:prSet/>
      <dgm:spPr/>
      <dgm:t>
        <a:bodyPr/>
        <a:lstStyle/>
        <a:p>
          <a:endParaRPr lang="en-GB"/>
        </a:p>
      </dgm:t>
    </dgm:pt>
    <dgm:pt modelId="{7A72DAB2-0BF4-4143-83BD-A727F1BC58F4}" type="sibTrans" cxnId="{6D63C36B-D3FD-4162-B8F9-0881C7A07FC0}">
      <dgm:prSet/>
      <dgm:spPr/>
      <dgm:t>
        <a:bodyPr/>
        <a:lstStyle/>
        <a:p>
          <a:endParaRPr lang="en-GB"/>
        </a:p>
      </dgm:t>
    </dgm:pt>
    <dgm:pt modelId="{44A77A73-1135-4C88-AC7E-9F4F93911E00}">
      <dgm:prSet custT="1"/>
      <dgm:spPr/>
      <dgm:t>
        <a:bodyPr/>
        <a:lstStyle/>
        <a:p>
          <a:r>
            <a:rPr lang="de-DE" sz="2400" noProof="0" dirty="0" smtClean="0"/>
            <a:t>Einflussfaktor Gesellschaft</a:t>
          </a:r>
        </a:p>
      </dgm:t>
    </dgm:pt>
    <dgm:pt modelId="{A2E4573A-8242-43BC-B890-73A26A80D04A}" type="parTrans" cxnId="{8173CE70-9FD5-4E90-A42D-647AFC827CF8}">
      <dgm:prSet/>
      <dgm:spPr/>
      <dgm:t>
        <a:bodyPr/>
        <a:lstStyle/>
        <a:p>
          <a:endParaRPr lang="en-GB"/>
        </a:p>
      </dgm:t>
    </dgm:pt>
    <dgm:pt modelId="{FC4AADF4-39BA-4B47-87C5-BB99229333A0}" type="sibTrans" cxnId="{8173CE70-9FD5-4E90-A42D-647AFC827CF8}">
      <dgm:prSet/>
      <dgm:spPr/>
      <dgm:t>
        <a:bodyPr/>
        <a:lstStyle/>
        <a:p>
          <a:endParaRPr lang="en-GB"/>
        </a:p>
      </dgm:t>
    </dgm:pt>
    <dgm:pt modelId="{D2FBAA6B-0649-4A7D-B8DE-F6658D838F30}">
      <dgm:prSet custT="1"/>
      <dgm:spPr/>
      <dgm:t>
        <a:bodyPr/>
        <a:lstStyle/>
        <a:p>
          <a:r>
            <a:rPr lang="de-DE" sz="2400" b="1" noProof="0" dirty="0" smtClean="0"/>
            <a:t>Nachhaltige Verkehrsträger</a:t>
          </a:r>
        </a:p>
      </dgm:t>
    </dgm:pt>
    <dgm:pt modelId="{7212CE93-716A-4539-AE99-EF3E2AE99506}" type="parTrans" cxnId="{63B99079-3372-4082-83F3-0475D6A80051}">
      <dgm:prSet/>
      <dgm:spPr/>
      <dgm:t>
        <a:bodyPr/>
        <a:lstStyle/>
        <a:p>
          <a:endParaRPr lang="en-GB"/>
        </a:p>
      </dgm:t>
    </dgm:pt>
    <dgm:pt modelId="{A2417E87-50AA-4831-B47A-6864B3E01D71}" type="sibTrans" cxnId="{63B99079-3372-4082-83F3-0475D6A80051}">
      <dgm:prSet/>
      <dgm:spPr/>
      <dgm:t>
        <a:bodyPr/>
        <a:lstStyle/>
        <a:p>
          <a:endParaRPr lang="en-GB"/>
        </a:p>
      </dgm:t>
    </dgm:pt>
    <dgm:pt modelId="{21D39A2F-BAC1-4289-8F24-F016AF77BB4F}">
      <dgm:prSet custT="1"/>
      <dgm:spPr/>
      <dgm:t>
        <a:bodyPr/>
        <a:lstStyle/>
        <a:p>
          <a:r>
            <a:rPr lang="de-DE" sz="2400" noProof="0" dirty="0" smtClean="0"/>
            <a:t>Herausforderungen für einen nachhaltigen Güterverkehr</a:t>
          </a:r>
        </a:p>
      </dgm:t>
    </dgm:pt>
    <dgm:pt modelId="{5F6A7847-1FAD-44F6-8854-732DF8149DE1}" type="parTrans" cxnId="{99A3C52D-0F86-4A68-A6D1-08497F869BE6}">
      <dgm:prSet/>
      <dgm:spPr/>
      <dgm:t>
        <a:bodyPr/>
        <a:lstStyle/>
        <a:p>
          <a:endParaRPr lang="en-GB"/>
        </a:p>
      </dgm:t>
    </dgm:pt>
    <dgm:pt modelId="{4B07FC59-520C-4141-9607-12038714EAE6}" type="sibTrans" cxnId="{99A3C52D-0F86-4A68-A6D1-08497F869BE6}">
      <dgm:prSet/>
      <dgm:spPr/>
      <dgm:t>
        <a:bodyPr/>
        <a:lstStyle/>
        <a:p>
          <a:endParaRPr lang="en-GB"/>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5"/>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5"/>
      <dgm:spPr/>
      <dgm:t>
        <a:bodyPr/>
        <a:lstStyle/>
        <a:p>
          <a:endParaRPr lang="de-AT"/>
        </a:p>
      </dgm:t>
    </dgm:pt>
    <dgm:pt modelId="{BF8CDB65-7F63-46ED-AD6F-299BB5E410A3}" type="pres">
      <dgm:prSet presAssocID="{754914D3-2823-4D9D-9B5F-8AAE908A2791}" presName="dstNode" presStyleLbl="node1" presStyleIdx="0" presStyleCnt="5"/>
      <dgm:spPr/>
      <dgm:t>
        <a:bodyPr/>
        <a:lstStyle/>
        <a:p>
          <a:endParaRPr lang="de-AT"/>
        </a:p>
      </dgm:t>
    </dgm:pt>
    <dgm:pt modelId="{2B62C432-4905-40F9-9530-D2F004B7D3F6}" type="pres">
      <dgm:prSet presAssocID="{98FFCFD7-6EAF-43B3-B073-F90520D80DD2}" presName="text_1" presStyleLbl="node1" presStyleIdx="0" presStyleCnt="5">
        <dgm:presLayoutVars>
          <dgm:bulletEnabled val="1"/>
        </dgm:presLayoutVars>
      </dgm:prSet>
      <dgm:spPr/>
      <dgm:t>
        <a:bodyPr/>
        <a:lstStyle/>
        <a:p>
          <a:endParaRPr lang="en-GB"/>
        </a:p>
      </dgm:t>
    </dgm:pt>
    <dgm:pt modelId="{7D7CD6F4-5BF8-4820-9EDA-8C7339E21069}" type="pres">
      <dgm:prSet presAssocID="{98FFCFD7-6EAF-43B3-B073-F90520D80DD2}" presName="accent_1" presStyleCnt="0"/>
      <dgm:spPr/>
      <dgm:t>
        <a:bodyPr/>
        <a:lstStyle/>
        <a:p>
          <a:endParaRPr lang="en-GB"/>
        </a:p>
      </dgm:t>
    </dgm:pt>
    <dgm:pt modelId="{C2A52F33-F895-4B2F-BC4C-05306D79D5F7}" type="pres">
      <dgm:prSet presAssocID="{98FFCFD7-6EAF-43B3-B073-F90520D80DD2}" presName="accentRepeatNode" presStyleLbl="solidFgAcc1" presStyleIdx="0" presStyleCnt="5"/>
      <dgm:spPr>
        <a:solidFill>
          <a:schemeClr val="bg1"/>
        </a:solidFill>
      </dgm:spPr>
      <dgm:t>
        <a:bodyPr/>
        <a:lstStyle/>
        <a:p>
          <a:endParaRPr lang="en-GB"/>
        </a:p>
      </dgm:t>
    </dgm:pt>
    <dgm:pt modelId="{A29E20C2-4062-4701-941A-96E5E9546BBD}" type="pres">
      <dgm:prSet presAssocID="{D2FBAA6B-0649-4A7D-B8DE-F6658D838F30}" presName="text_2" presStyleLbl="node1" presStyleIdx="1" presStyleCnt="5">
        <dgm:presLayoutVars>
          <dgm:bulletEnabled val="1"/>
        </dgm:presLayoutVars>
      </dgm:prSet>
      <dgm:spPr/>
      <dgm:t>
        <a:bodyPr/>
        <a:lstStyle/>
        <a:p>
          <a:endParaRPr lang="en-GB"/>
        </a:p>
      </dgm:t>
    </dgm:pt>
    <dgm:pt modelId="{9CD94E1B-0FBE-4194-9A51-A23FB831ABB9}" type="pres">
      <dgm:prSet presAssocID="{D2FBAA6B-0649-4A7D-B8DE-F6658D838F30}" presName="accent_2" presStyleCnt="0"/>
      <dgm:spPr/>
    </dgm:pt>
    <dgm:pt modelId="{EB1F24B5-C955-4DF0-8B66-30DE1C707555}" type="pres">
      <dgm:prSet presAssocID="{D2FBAA6B-0649-4A7D-B8DE-F6658D838F30}" presName="accentRepeatNode" presStyleLbl="solidFgAcc1" presStyleIdx="1" presStyleCnt="5"/>
      <dgm:spPr>
        <a:solidFill>
          <a:srgbClr val="92D050"/>
        </a:solidFill>
      </dgm:spPr>
      <dgm:t>
        <a:bodyPr/>
        <a:lstStyle/>
        <a:p>
          <a:endParaRPr lang="en-GB"/>
        </a:p>
      </dgm:t>
    </dgm:pt>
    <dgm:pt modelId="{213C5082-0FBD-4670-9DFB-4C2018BBD7E8}" type="pres">
      <dgm:prSet presAssocID="{572E14F8-8F9A-4E34-A94A-12746280469D}" presName="text_3" presStyleLbl="node1" presStyleIdx="2" presStyleCnt="5">
        <dgm:presLayoutVars>
          <dgm:bulletEnabled val="1"/>
        </dgm:presLayoutVars>
      </dgm:prSet>
      <dgm:spPr/>
      <dgm:t>
        <a:bodyPr/>
        <a:lstStyle/>
        <a:p>
          <a:endParaRPr lang="en-GB"/>
        </a:p>
      </dgm:t>
    </dgm:pt>
    <dgm:pt modelId="{57195DA5-13D7-4D64-BABD-02B647B6585A}" type="pres">
      <dgm:prSet presAssocID="{572E14F8-8F9A-4E34-A94A-12746280469D}" presName="accent_3" presStyleCnt="0"/>
      <dgm:spPr/>
    </dgm:pt>
    <dgm:pt modelId="{53114754-F35B-4924-8329-EDA5A56352F4}" type="pres">
      <dgm:prSet presAssocID="{572E14F8-8F9A-4E34-A94A-12746280469D}" presName="accentRepeatNode" presStyleLbl="solidFgAcc1" presStyleIdx="2" presStyleCnt="5"/>
      <dgm:spPr/>
    </dgm:pt>
    <dgm:pt modelId="{56100353-DA78-4DFE-93FB-E136ADC1A1B2}" type="pres">
      <dgm:prSet presAssocID="{21D39A2F-BAC1-4289-8F24-F016AF77BB4F}" presName="text_4" presStyleLbl="node1" presStyleIdx="3" presStyleCnt="5">
        <dgm:presLayoutVars>
          <dgm:bulletEnabled val="1"/>
        </dgm:presLayoutVars>
      </dgm:prSet>
      <dgm:spPr/>
      <dgm:t>
        <a:bodyPr/>
        <a:lstStyle/>
        <a:p>
          <a:endParaRPr lang="en-GB"/>
        </a:p>
      </dgm:t>
    </dgm:pt>
    <dgm:pt modelId="{22428253-B547-483B-81B3-FBFA5D9DAAFA}" type="pres">
      <dgm:prSet presAssocID="{21D39A2F-BAC1-4289-8F24-F016AF77BB4F}" presName="accent_4" presStyleCnt="0"/>
      <dgm:spPr/>
    </dgm:pt>
    <dgm:pt modelId="{36D88088-1D9D-40D6-BE20-8C223E60D045}" type="pres">
      <dgm:prSet presAssocID="{21D39A2F-BAC1-4289-8F24-F016AF77BB4F}" presName="accentRepeatNode" presStyleLbl="solidFgAcc1" presStyleIdx="3" presStyleCnt="5"/>
      <dgm:spPr/>
    </dgm:pt>
    <dgm:pt modelId="{0968A4EE-66E0-4DA5-B46C-661C25F5873D}" type="pres">
      <dgm:prSet presAssocID="{44A77A73-1135-4C88-AC7E-9F4F93911E00}" presName="text_5" presStyleLbl="node1" presStyleIdx="4" presStyleCnt="5">
        <dgm:presLayoutVars>
          <dgm:bulletEnabled val="1"/>
        </dgm:presLayoutVars>
      </dgm:prSet>
      <dgm:spPr/>
      <dgm:t>
        <a:bodyPr/>
        <a:lstStyle/>
        <a:p>
          <a:endParaRPr lang="en-GB"/>
        </a:p>
      </dgm:t>
    </dgm:pt>
    <dgm:pt modelId="{58AF1325-2A2F-4695-938C-7B8F8DCA2F8D}" type="pres">
      <dgm:prSet presAssocID="{44A77A73-1135-4C88-AC7E-9F4F93911E00}" presName="accent_5" presStyleCnt="0"/>
      <dgm:spPr/>
    </dgm:pt>
    <dgm:pt modelId="{837F4E03-AA9D-44BB-93B2-9AE14EEAA468}" type="pres">
      <dgm:prSet presAssocID="{44A77A73-1135-4C88-AC7E-9F4F93911E00}" presName="accentRepeatNode" presStyleLbl="solidFgAcc1" presStyleIdx="4" presStyleCnt="5"/>
      <dgm:spPr/>
    </dgm:pt>
  </dgm:ptLst>
  <dgm:cxnLst>
    <dgm:cxn modelId="{22081BFE-FFCE-442A-9A8F-9073042C664F}" type="presOf" srcId="{98FFCFD7-6EAF-43B3-B073-F90520D80DD2}" destId="{2B62C432-4905-40F9-9530-D2F004B7D3F6}" srcOrd="0" destOrd="0" presId="urn:microsoft.com/office/officeart/2008/layout/VerticalCurvedList"/>
    <dgm:cxn modelId="{6D63C36B-D3FD-4162-B8F9-0881C7A07FC0}" srcId="{754914D3-2823-4D9D-9B5F-8AAE908A2791}" destId="{572E14F8-8F9A-4E34-A94A-12746280469D}" srcOrd="2" destOrd="0" parTransId="{15BE10E6-CE1F-4AAB-AC38-DB3D43C57371}" sibTransId="{7A72DAB2-0BF4-4143-83BD-A727F1BC58F4}"/>
    <dgm:cxn modelId="{A7B5778A-2CBE-45F9-85F8-BA1891794B24}" type="presOf" srcId="{44A77A73-1135-4C88-AC7E-9F4F93911E00}" destId="{0968A4EE-66E0-4DA5-B46C-661C25F5873D}"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D5AFDC85-56DB-46FB-A76A-516B4B4CF765}" type="presOf" srcId="{21D39A2F-BAC1-4289-8F24-F016AF77BB4F}" destId="{56100353-DA78-4DFE-93FB-E136ADC1A1B2}" srcOrd="0" destOrd="0" presId="urn:microsoft.com/office/officeart/2008/layout/VerticalCurvedList"/>
    <dgm:cxn modelId="{99A3C52D-0F86-4A68-A6D1-08497F869BE6}" srcId="{754914D3-2823-4D9D-9B5F-8AAE908A2791}" destId="{21D39A2F-BAC1-4289-8F24-F016AF77BB4F}" srcOrd="3" destOrd="0" parTransId="{5F6A7847-1FAD-44F6-8854-732DF8149DE1}" sibTransId="{4B07FC59-520C-4141-9607-12038714EAE6}"/>
    <dgm:cxn modelId="{78132B09-F40F-49FB-9A9B-C963878CD49E}" type="presOf" srcId="{0CF79BA9-38A5-469E-A5F4-723A1AFB8F96}" destId="{93855F07-44CB-45DE-B464-761E63A71CD5}" srcOrd="0" destOrd="0" presId="urn:microsoft.com/office/officeart/2008/layout/VerticalCurvedList"/>
    <dgm:cxn modelId="{8173CE70-9FD5-4E90-A42D-647AFC827CF8}" srcId="{754914D3-2823-4D9D-9B5F-8AAE908A2791}" destId="{44A77A73-1135-4C88-AC7E-9F4F93911E00}" srcOrd="4" destOrd="0" parTransId="{A2E4573A-8242-43BC-B890-73A26A80D04A}" sibTransId="{FC4AADF4-39BA-4B47-87C5-BB99229333A0}"/>
    <dgm:cxn modelId="{25BF941F-0680-436E-88D0-9012509A4F5F}" type="presOf" srcId="{754914D3-2823-4D9D-9B5F-8AAE908A2791}" destId="{AE6139D5-D84B-4711-8A6A-A5161E022A99}" srcOrd="0" destOrd="0" presId="urn:microsoft.com/office/officeart/2008/layout/VerticalCurvedList"/>
    <dgm:cxn modelId="{AC5A09D4-4118-4AAE-9B0C-44FABDC06128}" type="presOf" srcId="{D2FBAA6B-0649-4A7D-B8DE-F6658D838F30}" destId="{A29E20C2-4062-4701-941A-96E5E9546BBD}" srcOrd="0" destOrd="0" presId="urn:microsoft.com/office/officeart/2008/layout/VerticalCurvedList"/>
    <dgm:cxn modelId="{63B99079-3372-4082-83F3-0475D6A80051}" srcId="{754914D3-2823-4D9D-9B5F-8AAE908A2791}" destId="{D2FBAA6B-0649-4A7D-B8DE-F6658D838F30}" srcOrd="1" destOrd="0" parTransId="{7212CE93-716A-4539-AE99-EF3E2AE99506}" sibTransId="{A2417E87-50AA-4831-B47A-6864B3E01D71}"/>
    <dgm:cxn modelId="{CB654F81-F92F-498F-BC3F-8603EF61027E}" type="presOf" srcId="{572E14F8-8F9A-4E34-A94A-12746280469D}" destId="{213C5082-0FBD-4670-9DFB-4C2018BBD7E8}" srcOrd="0" destOrd="0" presId="urn:microsoft.com/office/officeart/2008/layout/VerticalCurvedList"/>
    <dgm:cxn modelId="{C3069B9A-B611-4ECE-AA87-706D3003B79F}" type="presParOf" srcId="{AE6139D5-D84B-4711-8A6A-A5161E022A99}" destId="{00F42187-34FD-4D8B-A449-F316E9EB9AFA}" srcOrd="0" destOrd="0" presId="urn:microsoft.com/office/officeart/2008/layout/VerticalCurvedList"/>
    <dgm:cxn modelId="{E35049EE-87E2-4E73-AAC0-D58557334363}" type="presParOf" srcId="{00F42187-34FD-4D8B-A449-F316E9EB9AFA}" destId="{C168C53D-163A-4892-8EF0-B5326C3FF8C8}" srcOrd="0" destOrd="0" presId="urn:microsoft.com/office/officeart/2008/layout/VerticalCurvedList"/>
    <dgm:cxn modelId="{95B9CDBB-805C-4971-BC92-54794C310B34}" type="presParOf" srcId="{C168C53D-163A-4892-8EF0-B5326C3FF8C8}" destId="{0FAB2C97-DF89-43B9-B7B2-C745E026F562}" srcOrd="0" destOrd="0" presId="urn:microsoft.com/office/officeart/2008/layout/VerticalCurvedList"/>
    <dgm:cxn modelId="{B9635B71-E357-42D5-926B-D06B15869332}" type="presParOf" srcId="{C168C53D-163A-4892-8EF0-B5326C3FF8C8}" destId="{93855F07-44CB-45DE-B464-761E63A71CD5}" srcOrd="1" destOrd="0" presId="urn:microsoft.com/office/officeart/2008/layout/VerticalCurvedList"/>
    <dgm:cxn modelId="{E45E1DC7-E56D-4E82-A8BB-B2B28C469371}" type="presParOf" srcId="{C168C53D-163A-4892-8EF0-B5326C3FF8C8}" destId="{D258DE45-194F-4470-A0BE-D234AB24927B}" srcOrd="2" destOrd="0" presId="urn:microsoft.com/office/officeart/2008/layout/VerticalCurvedList"/>
    <dgm:cxn modelId="{174B07FE-95A8-40A7-BF4C-4D630CBCBE96}" type="presParOf" srcId="{C168C53D-163A-4892-8EF0-B5326C3FF8C8}" destId="{BF8CDB65-7F63-46ED-AD6F-299BB5E410A3}" srcOrd="3" destOrd="0" presId="urn:microsoft.com/office/officeart/2008/layout/VerticalCurvedList"/>
    <dgm:cxn modelId="{53B2D5A8-74BD-4FC3-8E4B-30D551538F8D}" type="presParOf" srcId="{00F42187-34FD-4D8B-A449-F316E9EB9AFA}" destId="{2B62C432-4905-40F9-9530-D2F004B7D3F6}" srcOrd="1" destOrd="0" presId="urn:microsoft.com/office/officeart/2008/layout/VerticalCurvedList"/>
    <dgm:cxn modelId="{F64D186D-D8A3-4725-89BD-F2814C19540A}" type="presParOf" srcId="{00F42187-34FD-4D8B-A449-F316E9EB9AFA}" destId="{7D7CD6F4-5BF8-4820-9EDA-8C7339E21069}" srcOrd="2" destOrd="0" presId="urn:microsoft.com/office/officeart/2008/layout/VerticalCurvedList"/>
    <dgm:cxn modelId="{16BC044C-BD1D-4792-9B07-61EB8B94E038}" type="presParOf" srcId="{7D7CD6F4-5BF8-4820-9EDA-8C7339E21069}" destId="{C2A52F33-F895-4B2F-BC4C-05306D79D5F7}" srcOrd="0" destOrd="0" presId="urn:microsoft.com/office/officeart/2008/layout/VerticalCurvedList"/>
    <dgm:cxn modelId="{718B1E4C-BBEF-4FAB-84E8-805B4A50378D}" type="presParOf" srcId="{00F42187-34FD-4D8B-A449-F316E9EB9AFA}" destId="{A29E20C2-4062-4701-941A-96E5E9546BBD}" srcOrd="3" destOrd="0" presId="urn:microsoft.com/office/officeart/2008/layout/VerticalCurvedList"/>
    <dgm:cxn modelId="{28378BDA-F793-41FF-8FAC-EEAD8459C976}" type="presParOf" srcId="{00F42187-34FD-4D8B-A449-F316E9EB9AFA}" destId="{9CD94E1B-0FBE-4194-9A51-A23FB831ABB9}" srcOrd="4" destOrd="0" presId="urn:microsoft.com/office/officeart/2008/layout/VerticalCurvedList"/>
    <dgm:cxn modelId="{BBDA06C7-5369-4157-A0AB-F71C0E712233}" type="presParOf" srcId="{9CD94E1B-0FBE-4194-9A51-A23FB831ABB9}" destId="{EB1F24B5-C955-4DF0-8B66-30DE1C707555}" srcOrd="0" destOrd="0" presId="urn:microsoft.com/office/officeart/2008/layout/VerticalCurvedList"/>
    <dgm:cxn modelId="{BA3112D8-40DE-4BDA-A8A9-91649FF6FC72}" type="presParOf" srcId="{00F42187-34FD-4D8B-A449-F316E9EB9AFA}" destId="{213C5082-0FBD-4670-9DFB-4C2018BBD7E8}" srcOrd="5" destOrd="0" presId="urn:microsoft.com/office/officeart/2008/layout/VerticalCurvedList"/>
    <dgm:cxn modelId="{3B32974F-473F-49EF-A9E3-0F27053A3BD9}" type="presParOf" srcId="{00F42187-34FD-4D8B-A449-F316E9EB9AFA}" destId="{57195DA5-13D7-4D64-BABD-02B647B6585A}" srcOrd="6" destOrd="0" presId="urn:microsoft.com/office/officeart/2008/layout/VerticalCurvedList"/>
    <dgm:cxn modelId="{B9CB5FC4-2608-450B-9F4C-E9BDA35D743F}" type="presParOf" srcId="{57195DA5-13D7-4D64-BABD-02B647B6585A}" destId="{53114754-F35B-4924-8329-EDA5A56352F4}" srcOrd="0" destOrd="0" presId="urn:microsoft.com/office/officeart/2008/layout/VerticalCurvedList"/>
    <dgm:cxn modelId="{DF2DC057-F4B8-4D28-AF55-2859DD0F51A1}" type="presParOf" srcId="{00F42187-34FD-4D8B-A449-F316E9EB9AFA}" destId="{56100353-DA78-4DFE-93FB-E136ADC1A1B2}" srcOrd="7" destOrd="0" presId="urn:microsoft.com/office/officeart/2008/layout/VerticalCurvedList"/>
    <dgm:cxn modelId="{170BFD10-208E-4CC2-A8E5-DFC0697706E3}" type="presParOf" srcId="{00F42187-34FD-4D8B-A449-F316E9EB9AFA}" destId="{22428253-B547-483B-81B3-FBFA5D9DAAFA}" srcOrd="8" destOrd="0" presId="urn:microsoft.com/office/officeart/2008/layout/VerticalCurvedList"/>
    <dgm:cxn modelId="{601F2EDB-A651-4CCF-8DC2-CE69BBDE1CCC}" type="presParOf" srcId="{22428253-B547-483B-81B3-FBFA5D9DAAFA}" destId="{36D88088-1D9D-40D6-BE20-8C223E60D045}" srcOrd="0" destOrd="0" presId="urn:microsoft.com/office/officeart/2008/layout/VerticalCurvedList"/>
    <dgm:cxn modelId="{1C68F4EB-8A62-4E3C-979B-BE33C8BE4965}" type="presParOf" srcId="{00F42187-34FD-4D8B-A449-F316E9EB9AFA}" destId="{0968A4EE-66E0-4DA5-B46C-661C25F5873D}" srcOrd="9" destOrd="0" presId="urn:microsoft.com/office/officeart/2008/layout/VerticalCurvedList"/>
    <dgm:cxn modelId="{9513FB39-46FE-403C-9968-8CBE5D42DF14}" type="presParOf" srcId="{00F42187-34FD-4D8B-A449-F316E9EB9AFA}" destId="{58AF1325-2A2F-4695-938C-7B8F8DCA2F8D}" srcOrd="10" destOrd="0" presId="urn:microsoft.com/office/officeart/2008/layout/VerticalCurvedList"/>
    <dgm:cxn modelId="{21E6BB9A-D4F2-40B6-B23E-A15E9B7F9C47}" type="presParOf" srcId="{58AF1325-2A2F-4695-938C-7B8F8DCA2F8D}" destId="{837F4E03-AA9D-44BB-93B2-9AE14EEAA4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51E80F-3ABE-40CA-B68A-880374FC7FB0}"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GB"/>
        </a:p>
      </dgm:t>
    </dgm:pt>
    <dgm:pt modelId="{F0F94773-97E3-4F8D-ADF1-3302CD5F8FDF}">
      <dgm:prSet phldrT="[Text]" custT="1"/>
      <dgm:spPr>
        <a:solidFill>
          <a:srgbClr val="92D050"/>
        </a:solidFill>
        <a:ln w="9525"/>
      </dgm:spPr>
      <dgm:t>
        <a:bodyPr/>
        <a:lstStyle/>
        <a:p>
          <a:r>
            <a:rPr lang="de-DE" sz="1800" b="1" dirty="0" smtClean="0">
              <a:solidFill>
                <a:schemeClr val="bg1"/>
              </a:solidFill>
            </a:rPr>
            <a:t>Ökologische Einflussbereiche</a:t>
          </a:r>
          <a:endParaRPr lang="en-GB" sz="1800" b="1" dirty="0">
            <a:solidFill>
              <a:schemeClr val="bg1"/>
            </a:solidFill>
          </a:endParaRPr>
        </a:p>
      </dgm:t>
    </dgm:pt>
    <dgm:pt modelId="{7257BB73-5372-42B7-8468-E7AC2C057100}" type="parTrans" cxnId="{07617FC9-6D73-41D4-9581-3454C90B6410}">
      <dgm:prSet/>
      <dgm:spPr/>
      <dgm:t>
        <a:bodyPr/>
        <a:lstStyle/>
        <a:p>
          <a:endParaRPr lang="en-GB"/>
        </a:p>
      </dgm:t>
    </dgm:pt>
    <dgm:pt modelId="{1142441F-EDBA-4FE6-8625-DAC73E2EE41B}" type="sibTrans" cxnId="{07617FC9-6D73-41D4-9581-3454C90B6410}">
      <dgm:prSet/>
      <dgm:spPr/>
      <dgm:t>
        <a:bodyPr/>
        <a:lstStyle/>
        <a:p>
          <a:endParaRPr lang="en-GB"/>
        </a:p>
      </dgm:t>
    </dgm:pt>
    <dgm:pt modelId="{85C0BF07-5775-4573-BAC2-F7435F2618FA}">
      <dgm:prSet phldrT="[Text]" custT="1"/>
      <dgm:spPr>
        <a:ln w="9525">
          <a:solidFill>
            <a:schemeClr val="tx1">
              <a:lumMod val="75000"/>
              <a:lumOff val="25000"/>
              <a:alpha val="90000"/>
            </a:schemeClr>
          </a:solidFill>
        </a:ln>
      </dgm:spPr>
      <dgm:t>
        <a:bodyPr/>
        <a:lstStyle/>
        <a:p>
          <a:r>
            <a:rPr lang="de-DE" sz="1600" dirty="0" smtClean="0">
              <a:solidFill>
                <a:schemeClr val="tx1">
                  <a:lumMod val="75000"/>
                  <a:lumOff val="25000"/>
                </a:schemeClr>
              </a:solidFill>
            </a:rPr>
            <a:t>Emissionen</a:t>
          </a:r>
          <a:endParaRPr lang="en-GB" sz="1600" dirty="0">
            <a:solidFill>
              <a:schemeClr val="tx1">
                <a:lumMod val="75000"/>
                <a:lumOff val="25000"/>
              </a:schemeClr>
            </a:solidFill>
          </a:endParaRPr>
        </a:p>
      </dgm:t>
    </dgm:pt>
    <dgm:pt modelId="{FB51A797-4ECB-4419-BC90-6AEE5A2D78FC}" type="parTrans" cxnId="{C76A51B5-8F7D-43A1-BD10-7E3EAD55B4F1}">
      <dgm:prSet/>
      <dgm:spPr/>
      <dgm:t>
        <a:bodyPr/>
        <a:lstStyle/>
        <a:p>
          <a:endParaRPr lang="en-GB"/>
        </a:p>
      </dgm:t>
    </dgm:pt>
    <dgm:pt modelId="{C4A60226-75B8-4FDC-9C97-B93A303ED353}" type="sibTrans" cxnId="{C76A51B5-8F7D-43A1-BD10-7E3EAD55B4F1}">
      <dgm:prSet/>
      <dgm:spPr/>
      <dgm:t>
        <a:bodyPr/>
        <a:lstStyle/>
        <a:p>
          <a:endParaRPr lang="en-GB"/>
        </a:p>
      </dgm:t>
    </dgm:pt>
    <dgm:pt modelId="{8E62C12C-DAF5-4F07-8258-324B8D09BBD6}">
      <dgm:prSet phldrT="[Text]" custT="1"/>
      <dgm:spPr>
        <a:ln w="9525">
          <a:solidFill>
            <a:schemeClr val="tx1">
              <a:lumMod val="75000"/>
              <a:lumOff val="25000"/>
              <a:alpha val="90000"/>
            </a:schemeClr>
          </a:solidFill>
        </a:ln>
      </dgm:spPr>
      <dgm:t>
        <a:bodyPr/>
        <a:lstStyle/>
        <a:p>
          <a:r>
            <a:rPr lang="de-DE" sz="1600" dirty="0" smtClean="0">
              <a:solidFill>
                <a:schemeClr val="tx1">
                  <a:lumMod val="75000"/>
                  <a:lumOff val="25000"/>
                </a:schemeClr>
              </a:solidFill>
            </a:rPr>
            <a:t>Flächenverbrauch – Wegekosten</a:t>
          </a:r>
          <a:endParaRPr lang="en-GB" sz="1600" dirty="0">
            <a:solidFill>
              <a:schemeClr val="tx1">
                <a:lumMod val="75000"/>
                <a:lumOff val="25000"/>
              </a:schemeClr>
            </a:solidFill>
          </a:endParaRPr>
        </a:p>
      </dgm:t>
    </dgm:pt>
    <dgm:pt modelId="{1FD14D11-0B45-4158-98F3-D6E6F690BCAA}" type="parTrans" cxnId="{467793BE-84B7-4302-BA36-7E6610B1F381}">
      <dgm:prSet/>
      <dgm:spPr/>
      <dgm:t>
        <a:bodyPr/>
        <a:lstStyle/>
        <a:p>
          <a:endParaRPr lang="en-GB"/>
        </a:p>
      </dgm:t>
    </dgm:pt>
    <dgm:pt modelId="{CF3EE299-CF8E-4729-B806-BE42146DAF90}" type="sibTrans" cxnId="{467793BE-84B7-4302-BA36-7E6610B1F381}">
      <dgm:prSet/>
      <dgm:spPr/>
      <dgm:t>
        <a:bodyPr/>
        <a:lstStyle/>
        <a:p>
          <a:endParaRPr lang="en-GB"/>
        </a:p>
      </dgm:t>
    </dgm:pt>
    <dgm:pt modelId="{DC297CEE-BA71-4A96-AF64-3357941D4CCA}">
      <dgm:prSet phldrT="[Text]" custT="1"/>
      <dgm:spPr>
        <a:solidFill>
          <a:srgbClr val="92D050"/>
        </a:solidFill>
        <a:ln w="9525"/>
      </dgm:spPr>
      <dgm:t>
        <a:bodyPr/>
        <a:lstStyle/>
        <a:p>
          <a:r>
            <a:rPr lang="de-DE" sz="1800" b="1" dirty="0" smtClean="0">
              <a:solidFill>
                <a:schemeClr val="bg1"/>
              </a:solidFill>
            </a:rPr>
            <a:t>Soziale</a:t>
          </a:r>
        </a:p>
        <a:p>
          <a:r>
            <a:rPr lang="de-DE" sz="1800" b="1" dirty="0" smtClean="0">
              <a:solidFill>
                <a:schemeClr val="bg1"/>
              </a:solidFill>
            </a:rPr>
            <a:t>Einflussbereiche</a:t>
          </a:r>
          <a:endParaRPr lang="en-GB" sz="1800" b="1" dirty="0">
            <a:solidFill>
              <a:schemeClr val="bg1"/>
            </a:solidFill>
          </a:endParaRPr>
        </a:p>
      </dgm:t>
    </dgm:pt>
    <dgm:pt modelId="{0DD5593E-1B28-43A1-AB9B-AD7856450FB9}" type="parTrans" cxnId="{F8246C0F-FA0D-4941-A3B1-D9D2F90A7F1A}">
      <dgm:prSet/>
      <dgm:spPr/>
      <dgm:t>
        <a:bodyPr/>
        <a:lstStyle/>
        <a:p>
          <a:endParaRPr lang="en-GB"/>
        </a:p>
      </dgm:t>
    </dgm:pt>
    <dgm:pt modelId="{211F6F4F-264D-486F-B3CA-E80CB8D1CC52}" type="sibTrans" cxnId="{F8246C0F-FA0D-4941-A3B1-D9D2F90A7F1A}">
      <dgm:prSet/>
      <dgm:spPr/>
      <dgm:t>
        <a:bodyPr/>
        <a:lstStyle/>
        <a:p>
          <a:endParaRPr lang="en-GB"/>
        </a:p>
      </dgm:t>
    </dgm:pt>
    <dgm:pt modelId="{68A9C847-F2C9-4ADD-A68C-F1A5B7161450}">
      <dgm:prSet phldrT="[Text]" custT="1"/>
      <dgm:spPr>
        <a:ln w="9525"/>
      </dgm:spPr>
      <dgm:t>
        <a:bodyPr/>
        <a:lstStyle/>
        <a:p>
          <a:r>
            <a:rPr lang="de-DE" sz="1600" dirty="0" smtClean="0">
              <a:solidFill>
                <a:schemeClr val="tx1">
                  <a:lumMod val="75000"/>
                  <a:lumOff val="25000"/>
                </a:schemeClr>
              </a:solidFill>
            </a:rPr>
            <a:t>Verkehrssicherheit</a:t>
          </a:r>
          <a:endParaRPr lang="en-GB" sz="1600" dirty="0">
            <a:solidFill>
              <a:schemeClr val="tx1">
                <a:lumMod val="75000"/>
                <a:lumOff val="25000"/>
              </a:schemeClr>
            </a:solidFill>
          </a:endParaRPr>
        </a:p>
      </dgm:t>
    </dgm:pt>
    <dgm:pt modelId="{CFE21AB7-C1B9-4654-85D0-F7FB7A1F8719}" type="parTrans" cxnId="{45652A33-4391-481F-A702-4894BE158654}">
      <dgm:prSet/>
      <dgm:spPr/>
      <dgm:t>
        <a:bodyPr/>
        <a:lstStyle/>
        <a:p>
          <a:endParaRPr lang="en-GB"/>
        </a:p>
      </dgm:t>
    </dgm:pt>
    <dgm:pt modelId="{B9A19765-2706-406E-9326-1B5894CCC012}" type="sibTrans" cxnId="{45652A33-4391-481F-A702-4894BE158654}">
      <dgm:prSet/>
      <dgm:spPr/>
      <dgm:t>
        <a:bodyPr/>
        <a:lstStyle/>
        <a:p>
          <a:endParaRPr lang="en-GB"/>
        </a:p>
      </dgm:t>
    </dgm:pt>
    <dgm:pt modelId="{29BC15D6-7A29-4C30-B573-FF52292828B0}">
      <dgm:prSet phldrT="[Text]" custT="1"/>
      <dgm:spPr>
        <a:ln w="9525"/>
      </dgm:spPr>
      <dgm:t>
        <a:bodyPr/>
        <a:lstStyle/>
        <a:p>
          <a:r>
            <a:rPr lang="de-DE" sz="1600" dirty="0" smtClean="0">
              <a:solidFill>
                <a:schemeClr val="tx1">
                  <a:lumMod val="75000"/>
                  <a:lumOff val="25000"/>
                </a:schemeClr>
              </a:solidFill>
            </a:rPr>
            <a:t>Arbeitsbedingungen</a:t>
          </a:r>
          <a:endParaRPr lang="en-GB" sz="1600" dirty="0">
            <a:solidFill>
              <a:schemeClr val="tx1">
                <a:lumMod val="75000"/>
                <a:lumOff val="25000"/>
              </a:schemeClr>
            </a:solidFill>
          </a:endParaRPr>
        </a:p>
      </dgm:t>
    </dgm:pt>
    <dgm:pt modelId="{9D6A8522-C184-4045-B3F6-478F7E0AF1F0}" type="parTrans" cxnId="{15FD0CB6-8CB4-41AC-A606-853C1A1746B0}">
      <dgm:prSet/>
      <dgm:spPr/>
      <dgm:t>
        <a:bodyPr/>
        <a:lstStyle/>
        <a:p>
          <a:endParaRPr lang="en-GB"/>
        </a:p>
      </dgm:t>
    </dgm:pt>
    <dgm:pt modelId="{4A37CB34-D78F-4EFC-9600-22CA329FDFC4}" type="sibTrans" cxnId="{15FD0CB6-8CB4-41AC-A606-853C1A1746B0}">
      <dgm:prSet/>
      <dgm:spPr/>
      <dgm:t>
        <a:bodyPr/>
        <a:lstStyle/>
        <a:p>
          <a:endParaRPr lang="en-GB"/>
        </a:p>
      </dgm:t>
    </dgm:pt>
    <dgm:pt modelId="{048105B3-3DAF-4397-A9D4-973E13AF2D00}">
      <dgm:prSet phldrT="[Text]" custT="1"/>
      <dgm:spPr>
        <a:solidFill>
          <a:srgbClr val="92D050"/>
        </a:solidFill>
        <a:ln w="9525"/>
      </dgm:spPr>
      <dgm:t>
        <a:bodyPr/>
        <a:lstStyle/>
        <a:p>
          <a:r>
            <a:rPr lang="de-DE" sz="1800" b="1" dirty="0" smtClean="0">
              <a:solidFill>
                <a:schemeClr val="bg1"/>
              </a:solidFill>
            </a:rPr>
            <a:t>Ökonomische Einflussbereiche</a:t>
          </a:r>
          <a:endParaRPr lang="en-GB" sz="1800" b="1" dirty="0">
            <a:solidFill>
              <a:schemeClr val="bg1"/>
            </a:solidFill>
          </a:endParaRPr>
        </a:p>
      </dgm:t>
    </dgm:pt>
    <dgm:pt modelId="{99D60AD8-D545-4A0F-B1B3-006C4F782E7E}" type="parTrans" cxnId="{6A48E212-F3EF-4B93-A107-B4998FDCCBC5}">
      <dgm:prSet/>
      <dgm:spPr/>
      <dgm:t>
        <a:bodyPr/>
        <a:lstStyle/>
        <a:p>
          <a:endParaRPr lang="en-GB"/>
        </a:p>
      </dgm:t>
    </dgm:pt>
    <dgm:pt modelId="{4FC09E75-DED9-4AD0-B5AA-B54C35DC28E3}" type="sibTrans" cxnId="{6A48E212-F3EF-4B93-A107-B4998FDCCBC5}">
      <dgm:prSet/>
      <dgm:spPr/>
      <dgm:t>
        <a:bodyPr/>
        <a:lstStyle/>
        <a:p>
          <a:endParaRPr lang="en-GB"/>
        </a:p>
      </dgm:t>
    </dgm:pt>
    <dgm:pt modelId="{1D9E5413-4D70-4829-9886-7BF257321726}">
      <dgm:prSet phldrT="[Text]" custT="1"/>
      <dgm:spPr>
        <a:ln w="9525"/>
      </dgm:spPr>
      <dgm:t>
        <a:bodyPr/>
        <a:lstStyle/>
        <a:p>
          <a:r>
            <a:rPr lang="de-DE" sz="1600" dirty="0" smtClean="0">
              <a:solidFill>
                <a:schemeClr val="tx1">
                  <a:lumMod val="75000"/>
                  <a:lumOff val="25000"/>
                </a:schemeClr>
              </a:solidFill>
            </a:rPr>
            <a:t>Transportkosten</a:t>
          </a:r>
          <a:endParaRPr lang="en-GB" sz="1600" dirty="0">
            <a:solidFill>
              <a:schemeClr val="tx1">
                <a:lumMod val="75000"/>
                <a:lumOff val="25000"/>
              </a:schemeClr>
            </a:solidFill>
          </a:endParaRPr>
        </a:p>
      </dgm:t>
    </dgm:pt>
    <dgm:pt modelId="{94B1D4C7-5894-4BF4-9C76-C144A74F1D2A}" type="parTrans" cxnId="{9E4A10DB-2E72-45C3-8391-6A63287E7542}">
      <dgm:prSet/>
      <dgm:spPr/>
      <dgm:t>
        <a:bodyPr/>
        <a:lstStyle/>
        <a:p>
          <a:endParaRPr lang="en-GB"/>
        </a:p>
      </dgm:t>
    </dgm:pt>
    <dgm:pt modelId="{08BF83A7-B16B-480C-A8F7-781577A69972}" type="sibTrans" cxnId="{9E4A10DB-2E72-45C3-8391-6A63287E7542}">
      <dgm:prSet/>
      <dgm:spPr/>
      <dgm:t>
        <a:bodyPr/>
        <a:lstStyle/>
        <a:p>
          <a:endParaRPr lang="en-GB"/>
        </a:p>
      </dgm:t>
    </dgm:pt>
    <dgm:pt modelId="{671CA156-E67A-461E-A655-BA02F52E1470}">
      <dgm:prSet phldrT="[Text]" custT="1"/>
      <dgm:spPr>
        <a:ln w="9525"/>
      </dgm:spPr>
      <dgm:t>
        <a:bodyPr/>
        <a:lstStyle/>
        <a:p>
          <a:r>
            <a:rPr lang="de-DE" sz="1600" dirty="0" smtClean="0">
              <a:solidFill>
                <a:schemeClr val="tx1">
                  <a:lumMod val="75000"/>
                  <a:lumOff val="25000"/>
                </a:schemeClr>
              </a:solidFill>
            </a:rPr>
            <a:t>Externe Kosten</a:t>
          </a:r>
          <a:endParaRPr lang="en-GB" sz="1600" dirty="0">
            <a:solidFill>
              <a:schemeClr val="tx1">
                <a:lumMod val="75000"/>
                <a:lumOff val="25000"/>
              </a:schemeClr>
            </a:solidFill>
          </a:endParaRPr>
        </a:p>
      </dgm:t>
    </dgm:pt>
    <dgm:pt modelId="{3BFB5C9A-D53C-4139-A0DE-43C666C2134B}" type="parTrans" cxnId="{B5947041-8C38-4B33-A15D-D6BCB3F6942E}">
      <dgm:prSet/>
      <dgm:spPr/>
      <dgm:t>
        <a:bodyPr/>
        <a:lstStyle/>
        <a:p>
          <a:endParaRPr lang="en-GB"/>
        </a:p>
      </dgm:t>
    </dgm:pt>
    <dgm:pt modelId="{4C2468CF-DABE-4B82-AE44-CC2F5BE91146}" type="sibTrans" cxnId="{B5947041-8C38-4B33-A15D-D6BCB3F6942E}">
      <dgm:prSet/>
      <dgm:spPr/>
      <dgm:t>
        <a:bodyPr/>
        <a:lstStyle/>
        <a:p>
          <a:endParaRPr lang="en-GB"/>
        </a:p>
      </dgm:t>
    </dgm:pt>
    <dgm:pt modelId="{F714BBFD-912E-4F64-A484-D4D8D7B7028A}">
      <dgm:prSet phldrT="[Text]" custT="1"/>
      <dgm:spPr>
        <a:ln w="9525">
          <a:solidFill>
            <a:schemeClr val="tx1">
              <a:lumMod val="75000"/>
              <a:lumOff val="25000"/>
              <a:alpha val="90000"/>
            </a:schemeClr>
          </a:solidFill>
        </a:ln>
      </dgm:spPr>
      <dgm:t>
        <a:bodyPr/>
        <a:lstStyle/>
        <a:p>
          <a:r>
            <a:rPr lang="de-DE" sz="1600" dirty="0" smtClean="0">
              <a:solidFill>
                <a:schemeClr val="tx1">
                  <a:lumMod val="75000"/>
                  <a:lumOff val="25000"/>
                </a:schemeClr>
              </a:solidFill>
            </a:rPr>
            <a:t>Lärm</a:t>
          </a:r>
          <a:endParaRPr lang="en-GB" sz="1600" dirty="0">
            <a:solidFill>
              <a:schemeClr val="tx1">
                <a:lumMod val="75000"/>
                <a:lumOff val="25000"/>
              </a:schemeClr>
            </a:solidFill>
          </a:endParaRPr>
        </a:p>
      </dgm:t>
    </dgm:pt>
    <dgm:pt modelId="{ECFA0EF8-F7A1-4FE4-BA40-4F510CCB8BDE}" type="parTrans" cxnId="{41413A48-C538-4722-8BFC-043FE22EB4B0}">
      <dgm:prSet/>
      <dgm:spPr/>
      <dgm:t>
        <a:bodyPr/>
        <a:lstStyle/>
        <a:p>
          <a:endParaRPr lang="en-GB"/>
        </a:p>
      </dgm:t>
    </dgm:pt>
    <dgm:pt modelId="{047723A8-FC74-4C66-AA34-5033DDB30AB6}" type="sibTrans" cxnId="{41413A48-C538-4722-8BFC-043FE22EB4B0}">
      <dgm:prSet/>
      <dgm:spPr/>
      <dgm:t>
        <a:bodyPr/>
        <a:lstStyle/>
        <a:p>
          <a:endParaRPr lang="en-GB"/>
        </a:p>
      </dgm:t>
    </dgm:pt>
    <dgm:pt modelId="{422D355A-CCDA-4BB6-86AB-7C72A52659A5}">
      <dgm:prSet phldrT="[Text]" custT="1"/>
      <dgm:spPr>
        <a:ln w="9525">
          <a:solidFill>
            <a:schemeClr val="tx1">
              <a:lumMod val="75000"/>
              <a:lumOff val="25000"/>
              <a:alpha val="90000"/>
            </a:schemeClr>
          </a:solidFill>
        </a:ln>
      </dgm:spPr>
      <dgm:t>
        <a:bodyPr/>
        <a:lstStyle/>
        <a:p>
          <a:r>
            <a:rPr lang="de-DE" sz="1600" dirty="0" smtClean="0">
              <a:solidFill>
                <a:schemeClr val="tx1">
                  <a:lumMod val="75000"/>
                  <a:lumOff val="25000"/>
                </a:schemeClr>
              </a:solidFill>
            </a:rPr>
            <a:t>Spezifischer Energieverbrauch</a:t>
          </a:r>
          <a:endParaRPr lang="en-GB" sz="1600" dirty="0">
            <a:solidFill>
              <a:schemeClr val="tx1">
                <a:lumMod val="75000"/>
                <a:lumOff val="25000"/>
              </a:schemeClr>
            </a:solidFill>
          </a:endParaRPr>
        </a:p>
      </dgm:t>
    </dgm:pt>
    <dgm:pt modelId="{DA8D56B6-F955-48B4-829F-F1CBC3EFA4CB}" type="parTrans" cxnId="{D7454A80-013D-43BD-884C-ADB2BA53F772}">
      <dgm:prSet/>
      <dgm:spPr/>
      <dgm:t>
        <a:bodyPr/>
        <a:lstStyle/>
        <a:p>
          <a:endParaRPr lang="en-GB"/>
        </a:p>
      </dgm:t>
    </dgm:pt>
    <dgm:pt modelId="{5403AB69-3ABE-4381-A50E-083CE5AF9658}" type="sibTrans" cxnId="{D7454A80-013D-43BD-884C-ADB2BA53F772}">
      <dgm:prSet/>
      <dgm:spPr/>
      <dgm:t>
        <a:bodyPr/>
        <a:lstStyle/>
        <a:p>
          <a:endParaRPr lang="en-GB"/>
        </a:p>
      </dgm:t>
    </dgm:pt>
    <dgm:pt modelId="{D11894A1-13C2-43FC-9ADE-AA697C9E940E}" type="pres">
      <dgm:prSet presAssocID="{9451E80F-3ABE-40CA-B68A-880374FC7FB0}" presName="Name0" presStyleCnt="0">
        <dgm:presLayoutVars>
          <dgm:dir/>
          <dgm:animLvl val="lvl"/>
          <dgm:resizeHandles val="exact"/>
        </dgm:presLayoutVars>
      </dgm:prSet>
      <dgm:spPr/>
      <dgm:t>
        <a:bodyPr/>
        <a:lstStyle/>
        <a:p>
          <a:endParaRPr lang="en-GB"/>
        </a:p>
      </dgm:t>
    </dgm:pt>
    <dgm:pt modelId="{C4FAA787-CDB0-4325-8E3A-E52BCC8DEF3D}" type="pres">
      <dgm:prSet presAssocID="{F0F94773-97E3-4F8D-ADF1-3302CD5F8FDF}" presName="composite" presStyleCnt="0"/>
      <dgm:spPr/>
    </dgm:pt>
    <dgm:pt modelId="{82DBC454-D54C-4D68-8C46-0D2FD48A96E5}" type="pres">
      <dgm:prSet presAssocID="{F0F94773-97E3-4F8D-ADF1-3302CD5F8FDF}" presName="parTx" presStyleLbl="alignNode1" presStyleIdx="0" presStyleCnt="3">
        <dgm:presLayoutVars>
          <dgm:chMax val="0"/>
          <dgm:chPref val="0"/>
          <dgm:bulletEnabled val="1"/>
        </dgm:presLayoutVars>
      </dgm:prSet>
      <dgm:spPr/>
      <dgm:t>
        <a:bodyPr/>
        <a:lstStyle/>
        <a:p>
          <a:endParaRPr lang="en-GB"/>
        </a:p>
      </dgm:t>
    </dgm:pt>
    <dgm:pt modelId="{678CC1B9-A0AD-466A-87C4-4A8EDC1D0BBB}" type="pres">
      <dgm:prSet presAssocID="{F0F94773-97E3-4F8D-ADF1-3302CD5F8FDF}" presName="desTx" presStyleLbl="alignAccFollowNode1" presStyleIdx="0" presStyleCnt="3" custScaleY="100000">
        <dgm:presLayoutVars>
          <dgm:bulletEnabled val="1"/>
        </dgm:presLayoutVars>
      </dgm:prSet>
      <dgm:spPr/>
      <dgm:t>
        <a:bodyPr/>
        <a:lstStyle/>
        <a:p>
          <a:endParaRPr lang="en-GB"/>
        </a:p>
      </dgm:t>
    </dgm:pt>
    <dgm:pt modelId="{19B8E26A-5676-449C-88CE-0FDA98383109}" type="pres">
      <dgm:prSet presAssocID="{1142441F-EDBA-4FE6-8625-DAC73E2EE41B}" presName="space" presStyleCnt="0"/>
      <dgm:spPr/>
    </dgm:pt>
    <dgm:pt modelId="{E28E04FA-F578-444D-9AEE-EEBF7F0767B3}" type="pres">
      <dgm:prSet presAssocID="{DC297CEE-BA71-4A96-AF64-3357941D4CCA}" presName="composite" presStyleCnt="0"/>
      <dgm:spPr/>
    </dgm:pt>
    <dgm:pt modelId="{F7A2A06A-C4D6-45B4-824D-FAC01FF8F9C0}" type="pres">
      <dgm:prSet presAssocID="{DC297CEE-BA71-4A96-AF64-3357941D4CCA}" presName="parTx" presStyleLbl="alignNode1" presStyleIdx="1" presStyleCnt="3">
        <dgm:presLayoutVars>
          <dgm:chMax val="0"/>
          <dgm:chPref val="0"/>
          <dgm:bulletEnabled val="1"/>
        </dgm:presLayoutVars>
      </dgm:prSet>
      <dgm:spPr/>
      <dgm:t>
        <a:bodyPr/>
        <a:lstStyle/>
        <a:p>
          <a:endParaRPr lang="en-GB"/>
        </a:p>
      </dgm:t>
    </dgm:pt>
    <dgm:pt modelId="{939E57F4-3C79-4BBF-A523-844DB4326EF1}" type="pres">
      <dgm:prSet presAssocID="{DC297CEE-BA71-4A96-AF64-3357941D4CCA}" presName="desTx" presStyleLbl="alignAccFollowNode1" presStyleIdx="1" presStyleCnt="3" custScaleY="100000">
        <dgm:presLayoutVars>
          <dgm:bulletEnabled val="1"/>
        </dgm:presLayoutVars>
      </dgm:prSet>
      <dgm:spPr/>
      <dgm:t>
        <a:bodyPr/>
        <a:lstStyle/>
        <a:p>
          <a:endParaRPr lang="en-GB"/>
        </a:p>
      </dgm:t>
    </dgm:pt>
    <dgm:pt modelId="{C982A58F-FE55-4769-942B-FD54DBDFA753}" type="pres">
      <dgm:prSet presAssocID="{211F6F4F-264D-486F-B3CA-E80CB8D1CC52}" presName="space" presStyleCnt="0"/>
      <dgm:spPr/>
    </dgm:pt>
    <dgm:pt modelId="{7E4BD6E9-F516-44AE-BE3A-AD8B1FB85C84}" type="pres">
      <dgm:prSet presAssocID="{048105B3-3DAF-4397-A9D4-973E13AF2D00}" presName="composite" presStyleCnt="0"/>
      <dgm:spPr/>
    </dgm:pt>
    <dgm:pt modelId="{61DEB308-7311-4110-99F7-67C2F240E5ED}" type="pres">
      <dgm:prSet presAssocID="{048105B3-3DAF-4397-A9D4-973E13AF2D00}" presName="parTx" presStyleLbl="alignNode1" presStyleIdx="2" presStyleCnt="3">
        <dgm:presLayoutVars>
          <dgm:chMax val="0"/>
          <dgm:chPref val="0"/>
          <dgm:bulletEnabled val="1"/>
        </dgm:presLayoutVars>
      </dgm:prSet>
      <dgm:spPr/>
      <dgm:t>
        <a:bodyPr/>
        <a:lstStyle/>
        <a:p>
          <a:endParaRPr lang="en-GB"/>
        </a:p>
      </dgm:t>
    </dgm:pt>
    <dgm:pt modelId="{55E3FE89-6C25-4CF7-A435-622A90414E6A}" type="pres">
      <dgm:prSet presAssocID="{048105B3-3DAF-4397-A9D4-973E13AF2D00}" presName="desTx" presStyleLbl="alignAccFollowNode1" presStyleIdx="2" presStyleCnt="3" custScaleY="100000">
        <dgm:presLayoutVars>
          <dgm:bulletEnabled val="1"/>
        </dgm:presLayoutVars>
      </dgm:prSet>
      <dgm:spPr/>
      <dgm:t>
        <a:bodyPr/>
        <a:lstStyle/>
        <a:p>
          <a:endParaRPr lang="en-GB"/>
        </a:p>
      </dgm:t>
    </dgm:pt>
  </dgm:ptLst>
  <dgm:cxnLst>
    <dgm:cxn modelId="{83DCF9EF-360F-4A5D-8CDE-098ADAAD97A7}" type="presOf" srcId="{68A9C847-F2C9-4ADD-A68C-F1A5B7161450}" destId="{939E57F4-3C79-4BBF-A523-844DB4326EF1}" srcOrd="0" destOrd="0" presId="urn:microsoft.com/office/officeart/2005/8/layout/hList1"/>
    <dgm:cxn modelId="{044BBBF6-8CBA-4442-B72E-087ACD52DAB5}" type="presOf" srcId="{F0F94773-97E3-4F8D-ADF1-3302CD5F8FDF}" destId="{82DBC454-D54C-4D68-8C46-0D2FD48A96E5}" srcOrd="0" destOrd="0" presId="urn:microsoft.com/office/officeart/2005/8/layout/hList1"/>
    <dgm:cxn modelId="{C76A51B5-8F7D-43A1-BD10-7E3EAD55B4F1}" srcId="{F0F94773-97E3-4F8D-ADF1-3302CD5F8FDF}" destId="{85C0BF07-5775-4573-BAC2-F7435F2618FA}" srcOrd="0" destOrd="0" parTransId="{FB51A797-4ECB-4419-BC90-6AEE5A2D78FC}" sibTransId="{C4A60226-75B8-4FDC-9C97-B93A303ED353}"/>
    <dgm:cxn modelId="{15FD0CB6-8CB4-41AC-A606-853C1A1746B0}" srcId="{DC297CEE-BA71-4A96-AF64-3357941D4CCA}" destId="{29BC15D6-7A29-4C30-B573-FF52292828B0}" srcOrd="1" destOrd="0" parTransId="{9D6A8522-C184-4045-B3F6-478F7E0AF1F0}" sibTransId="{4A37CB34-D78F-4EFC-9600-22CA329FDFC4}"/>
    <dgm:cxn modelId="{A6339899-6641-4BD4-A539-C3CBC2A13A3B}" type="presOf" srcId="{DC297CEE-BA71-4A96-AF64-3357941D4CCA}" destId="{F7A2A06A-C4D6-45B4-824D-FAC01FF8F9C0}" srcOrd="0" destOrd="0" presId="urn:microsoft.com/office/officeart/2005/8/layout/hList1"/>
    <dgm:cxn modelId="{2DC99D0E-E549-4E1A-B5C0-8F1D50E3E87C}" type="presOf" srcId="{29BC15D6-7A29-4C30-B573-FF52292828B0}" destId="{939E57F4-3C79-4BBF-A523-844DB4326EF1}" srcOrd="0" destOrd="1" presId="urn:microsoft.com/office/officeart/2005/8/layout/hList1"/>
    <dgm:cxn modelId="{7FF7A9D2-9DCF-4522-A0DC-9E471F4B56B9}" type="presOf" srcId="{1D9E5413-4D70-4829-9886-7BF257321726}" destId="{55E3FE89-6C25-4CF7-A435-622A90414E6A}" srcOrd="0" destOrd="0" presId="urn:microsoft.com/office/officeart/2005/8/layout/hList1"/>
    <dgm:cxn modelId="{B5947041-8C38-4B33-A15D-D6BCB3F6942E}" srcId="{048105B3-3DAF-4397-A9D4-973E13AF2D00}" destId="{671CA156-E67A-461E-A655-BA02F52E1470}" srcOrd="1" destOrd="0" parTransId="{3BFB5C9A-D53C-4139-A0DE-43C666C2134B}" sibTransId="{4C2468CF-DABE-4B82-AE44-CC2F5BE91146}"/>
    <dgm:cxn modelId="{A5C8406C-4412-4947-84DA-C99E07FDF1D7}" type="presOf" srcId="{671CA156-E67A-461E-A655-BA02F52E1470}" destId="{55E3FE89-6C25-4CF7-A435-622A90414E6A}" srcOrd="0" destOrd="1" presId="urn:microsoft.com/office/officeart/2005/8/layout/hList1"/>
    <dgm:cxn modelId="{B795FE94-CEF2-4CC7-BCD3-605492B0842C}" type="presOf" srcId="{8E62C12C-DAF5-4F07-8258-324B8D09BBD6}" destId="{678CC1B9-A0AD-466A-87C4-4A8EDC1D0BBB}" srcOrd="0" destOrd="1" presId="urn:microsoft.com/office/officeart/2005/8/layout/hList1"/>
    <dgm:cxn modelId="{07617FC9-6D73-41D4-9581-3454C90B6410}" srcId="{9451E80F-3ABE-40CA-B68A-880374FC7FB0}" destId="{F0F94773-97E3-4F8D-ADF1-3302CD5F8FDF}" srcOrd="0" destOrd="0" parTransId="{7257BB73-5372-42B7-8468-E7AC2C057100}" sibTransId="{1142441F-EDBA-4FE6-8625-DAC73E2EE41B}"/>
    <dgm:cxn modelId="{F942971F-1585-4D32-921C-4BCF775894D9}" type="presOf" srcId="{85C0BF07-5775-4573-BAC2-F7435F2618FA}" destId="{678CC1B9-A0AD-466A-87C4-4A8EDC1D0BBB}" srcOrd="0" destOrd="0" presId="urn:microsoft.com/office/officeart/2005/8/layout/hList1"/>
    <dgm:cxn modelId="{F8246C0F-FA0D-4941-A3B1-D9D2F90A7F1A}" srcId="{9451E80F-3ABE-40CA-B68A-880374FC7FB0}" destId="{DC297CEE-BA71-4A96-AF64-3357941D4CCA}" srcOrd="1" destOrd="0" parTransId="{0DD5593E-1B28-43A1-AB9B-AD7856450FB9}" sibTransId="{211F6F4F-264D-486F-B3CA-E80CB8D1CC52}"/>
    <dgm:cxn modelId="{467793BE-84B7-4302-BA36-7E6610B1F381}" srcId="{F0F94773-97E3-4F8D-ADF1-3302CD5F8FDF}" destId="{8E62C12C-DAF5-4F07-8258-324B8D09BBD6}" srcOrd="1" destOrd="0" parTransId="{1FD14D11-0B45-4158-98F3-D6E6F690BCAA}" sibTransId="{CF3EE299-CF8E-4729-B806-BE42146DAF90}"/>
    <dgm:cxn modelId="{45652A33-4391-481F-A702-4894BE158654}" srcId="{DC297CEE-BA71-4A96-AF64-3357941D4CCA}" destId="{68A9C847-F2C9-4ADD-A68C-F1A5B7161450}" srcOrd="0" destOrd="0" parTransId="{CFE21AB7-C1B9-4654-85D0-F7FB7A1F8719}" sibTransId="{B9A19765-2706-406E-9326-1B5894CCC012}"/>
    <dgm:cxn modelId="{203029B4-B48B-4D36-99FF-6A1B337C7705}" type="presOf" srcId="{F714BBFD-912E-4F64-A484-D4D8D7B7028A}" destId="{678CC1B9-A0AD-466A-87C4-4A8EDC1D0BBB}" srcOrd="0" destOrd="2" presId="urn:microsoft.com/office/officeart/2005/8/layout/hList1"/>
    <dgm:cxn modelId="{9E4A10DB-2E72-45C3-8391-6A63287E7542}" srcId="{048105B3-3DAF-4397-A9D4-973E13AF2D00}" destId="{1D9E5413-4D70-4829-9886-7BF257321726}" srcOrd="0" destOrd="0" parTransId="{94B1D4C7-5894-4BF4-9C76-C144A74F1D2A}" sibTransId="{08BF83A7-B16B-480C-A8F7-781577A69972}"/>
    <dgm:cxn modelId="{46D53393-B00B-4ACA-A53D-6A64FE35C623}" type="presOf" srcId="{9451E80F-3ABE-40CA-B68A-880374FC7FB0}" destId="{D11894A1-13C2-43FC-9ADE-AA697C9E940E}" srcOrd="0" destOrd="0" presId="urn:microsoft.com/office/officeart/2005/8/layout/hList1"/>
    <dgm:cxn modelId="{3E110C3B-4538-44F9-AACB-6588A885FA5D}" type="presOf" srcId="{422D355A-CCDA-4BB6-86AB-7C72A52659A5}" destId="{678CC1B9-A0AD-466A-87C4-4A8EDC1D0BBB}" srcOrd="0" destOrd="3" presId="urn:microsoft.com/office/officeart/2005/8/layout/hList1"/>
    <dgm:cxn modelId="{6A48E212-F3EF-4B93-A107-B4998FDCCBC5}" srcId="{9451E80F-3ABE-40CA-B68A-880374FC7FB0}" destId="{048105B3-3DAF-4397-A9D4-973E13AF2D00}" srcOrd="2" destOrd="0" parTransId="{99D60AD8-D545-4A0F-B1B3-006C4F782E7E}" sibTransId="{4FC09E75-DED9-4AD0-B5AA-B54C35DC28E3}"/>
    <dgm:cxn modelId="{41413A48-C538-4722-8BFC-043FE22EB4B0}" srcId="{F0F94773-97E3-4F8D-ADF1-3302CD5F8FDF}" destId="{F714BBFD-912E-4F64-A484-D4D8D7B7028A}" srcOrd="2" destOrd="0" parTransId="{ECFA0EF8-F7A1-4FE4-BA40-4F510CCB8BDE}" sibTransId="{047723A8-FC74-4C66-AA34-5033DDB30AB6}"/>
    <dgm:cxn modelId="{D7454A80-013D-43BD-884C-ADB2BA53F772}" srcId="{F0F94773-97E3-4F8D-ADF1-3302CD5F8FDF}" destId="{422D355A-CCDA-4BB6-86AB-7C72A52659A5}" srcOrd="3" destOrd="0" parTransId="{DA8D56B6-F955-48B4-829F-F1CBC3EFA4CB}" sibTransId="{5403AB69-3ABE-4381-A50E-083CE5AF9658}"/>
    <dgm:cxn modelId="{899B825A-637B-4CAF-95F9-7FBBC5230BEB}" type="presOf" srcId="{048105B3-3DAF-4397-A9D4-973E13AF2D00}" destId="{61DEB308-7311-4110-99F7-67C2F240E5ED}" srcOrd="0" destOrd="0" presId="urn:microsoft.com/office/officeart/2005/8/layout/hList1"/>
    <dgm:cxn modelId="{CD778C83-8B90-4EF6-8623-5F1E06CEB706}" type="presParOf" srcId="{D11894A1-13C2-43FC-9ADE-AA697C9E940E}" destId="{C4FAA787-CDB0-4325-8E3A-E52BCC8DEF3D}" srcOrd="0" destOrd="0" presId="urn:microsoft.com/office/officeart/2005/8/layout/hList1"/>
    <dgm:cxn modelId="{8952D995-361C-423F-A621-3F71C32D8589}" type="presParOf" srcId="{C4FAA787-CDB0-4325-8E3A-E52BCC8DEF3D}" destId="{82DBC454-D54C-4D68-8C46-0D2FD48A96E5}" srcOrd="0" destOrd="0" presId="urn:microsoft.com/office/officeart/2005/8/layout/hList1"/>
    <dgm:cxn modelId="{C305FB79-6490-4ECC-A058-E73DC1690102}" type="presParOf" srcId="{C4FAA787-CDB0-4325-8E3A-E52BCC8DEF3D}" destId="{678CC1B9-A0AD-466A-87C4-4A8EDC1D0BBB}" srcOrd="1" destOrd="0" presId="urn:microsoft.com/office/officeart/2005/8/layout/hList1"/>
    <dgm:cxn modelId="{B35CB116-9C0C-45D8-8CFA-3C99F0C30A99}" type="presParOf" srcId="{D11894A1-13C2-43FC-9ADE-AA697C9E940E}" destId="{19B8E26A-5676-449C-88CE-0FDA98383109}" srcOrd="1" destOrd="0" presId="urn:microsoft.com/office/officeart/2005/8/layout/hList1"/>
    <dgm:cxn modelId="{1A71308D-A5A4-4DFE-B956-3A20B6A6602E}" type="presParOf" srcId="{D11894A1-13C2-43FC-9ADE-AA697C9E940E}" destId="{E28E04FA-F578-444D-9AEE-EEBF7F0767B3}" srcOrd="2" destOrd="0" presId="urn:microsoft.com/office/officeart/2005/8/layout/hList1"/>
    <dgm:cxn modelId="{ED79C003-97B4-4CD0-B481-A36156CE821A}" type="presParOf" srcId="{E28E04FA-F578-444D-9AEE-EEBF7F0767B3}" destId="{F7A2A06A-C4D6-45B4-824D-FAC01FF8F9C0}" srcOrd="0" destOrd="0" presId="urn:microsoft.com/office/officeart/2005/8/layout/hList1"/>
    <dgm:cxn modelId="{3A84DBED-0D4D-4EFA-9784-161A6950179D}" type="presParOf" srcId="{E28E04FA-F578-444D-9AEE-EEBF7F0767B3}" destId="{939E57F4-3C79-4BBF-A523-844DB4326EF1}" srcOrd="1" destOrd="0" presId="urn:microsoft.com/office/officeart/2005/8/layout/hList1"/>
    <dgm:cxn modelId="{05E2543B-1607-4CE6-B0F3-671EA8E5C11C}" type="presParOf" srcId="{D11894A1-13C2-43FC-9ADE-AA697C9E940E}" destId="{C982A58F-FE55-4769-942B-FD54DBDFA753}" srcOrd="3" destOrd="0" presId="urn:microsoft.com/office/officeart/2005/8/layout/hList1"/>
    <dgm:cxn modelId="{F1B63CFA-5739-4E3D-A9B6-932961D6626F}" type="presParOf" srcId="{D11894A1-13C2-43FC-9ADE-AA697C9E940E}" destId="{7E4BD6E9-F516-44AE-BE3A-AD8B1FB85C84}" srcOrd="4" destOrd="0" presId="urn:microsoft.com/office/officeart/2005/8/layout/hList1"/>
    <dgm:cxn modelId="{852E2EC4-79B6-43F5-843A-169C5D9F91CB}" type="presParOf" srcId="{7E4BD6E9-F516-44AE-BE3A-AD8B1FB85C84}" destId="{61DEB308-7311-4110-99F7-67C2F240E5ED}" srcOrd="0" destOrd="0" presId="urn:microsoft.com/office/officeart/2005/8/layout/hList1"/>
    <dgm:cxn modelId="{89FAA998-7199-441E-B4CF-DE6C0E09BA10}" type="presParOf" srcId="{7E4BD6E9-F516-44AE-BE3A-AD8B1FB85C84}" destId="{55E3FE89-6C25-4CF7-A435-622A90414E6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r>
            <a:rPr lang="de-DE" sz="2400" b="0" noProof="0" dirty="0" smtClean="0"/>
            <a:t>Verkehr und Umwelt</a:t>
          </a:r>
        </a:p>
      </dgm:t>
    </dgm:pt>
    <dgm:pt modelId="{0CEDF57B-D459-45D7-A350-FD28016FAB11}" type="parTrans" cxnId="{57DA4B27-2840-445B-BA12-C22073F6F5A6}">
      <dgm:prSet/>
      <dgm:spPr/>
      <dgm:t>
        <a:bodyPr/>
        <a:lstStyle/>
        <a:p>
          <a:endParaRPr lang="en-GB"/>
        </a:p>
      </dgm:t>
    </dgm:pt>
    <dgm:pt modelId="{0CF79BA9-38A5-469E-A5F4-723A1AFB8F96}" type="sibTrans" cxnId="{57DA4B27-2840-445B-BA12-C22073F6F5A6}">
      <dgm:prSet/>
      <dgm:spPr/>
      <dgm:t>
        <a:bodyPr/>
        <a:lstStyle/>
        <a:p>
          <a:endParaRPr lang="en-GB"/>
        </a:p>
      </dgm:t>
    </dgm:pt>
    <dgm:pt modelId="{572E14F8-8F9A-4E34-A94A-12746280469D}">
      <dgm:prSet custT="1"/>
      <dgm:spPr/>
      <dgm:t>
        <a:bodyPr/>
        <a:lstStyle/>
        <a:p>
          <a:r>
            <a:rPr lang="de-DE" sz="2400" b="1" noProof="0" dirty="0" smtClean="0"/>
            <a:t>Verkehrsträgervergleich</a:t>
          </a:r>
        </a:p>
      </dgm:t>
    </dgm:pt>
    <dgm:pt modelId="{15BE10E6-CE1F-4AAB-AC38-DB3D43C57371}" type="parTrans" cxnId="{6D63C36B-D3FD-4162-B8F9-0881C7A07FC0}">
      <dgm:prSet/>
      <dgm:spPr/>
      <dgm:t>
        <a:bodyPr/>
        <a:lstStyle/>
        <a:p>
          <a:endParaRPr lang="en-GB"/>
        </a:p>
      </dgm:t>
    </dgm:pt>
    <dgm:pt modelId="{7A72DAB2-0BF4-4143-83BD-A727F1BC58F4}" type="sibTrans" cxnId="{6D63C36B-D3FD-4162-B8F9-0881C7A07FC0}">
      <dgm:prSet/>
      <dgm:spPr/>
      <dgm:t>
        <a:bodyPr/>
        <a:lstStyle/>
        <a:p>
          <a:endParaRPr lang="en-GB"/>
        </a:p>
      </dgm:t>
    </dgm:pt>
    <dgm:pt modelId="{44A77A73-1135-4C88-AC7E-9F4F93911E00}">
      <dgm:prSet custT="1"/>
      <dgm:spPr/>
      <dgm:t>
        <a:bodyPr/>
        <a:lstStyle/>
        <a:p>
          <a:r>
            <a:rPr lang="de-DE" sz="2400" noProof="0" dirty="0" smtClean="0"/>
            <a:t>Einflussfaktor Gesellschaft</a:t>
          </a:r>
        </a:p>
      </dgm:t>
    </dgm:pt>
    <dgm:pt modelId="{A2E4573A-8242-43BC-B890-73A26A80D04A}" type="parTrans" cxnId="{8173CE70-9FD5-4E90-A42D-647AFC827CF8}">
      <dgm:prSet/>
      <dgm:spPr/>
      <dgm:t>
        <a:bodyPr/>
        <a:lstStyle/>
        <a:p>
          <a:endParaRPr lang="en-GB"/>
        </a:p>
      </dgm:t>
    </dgm:pt>
    <dgm:pt modelId="{FC4AADF4-39BA-4B47-87C5-BB99229333A0}" type="sibTrans" cxnId="{8173CE70-9FD5-4E90-A42D-647AFC827CF8}">
      <dgm:prSet/>
      <dgm:spPr/>
      <dgm:t>
        <a:bodyPr/>
        <a:lstStyle/>
        <a:p>
          <a:endParaRPr lang="en-GB"/>
        </a:p>
      </dgm:t>
    </dgm:pt>
    <dgm:pt modelId="{D2FBAA6B-0649-4A7D-B8DE-F6658D838F30}">
      <dgm:prSet custT="1"/>
      <dgm:spPr/>
      <dgm:t>
        <a:bodyPr/>
        <a:lstStyle/>
        <a:p>
          <a:r>
            <a:rPr lang="de-DE" sz="2400" noProof="0" dirty="0" smtClean="0"/>
            <a:t>Nachhaltige Verkehrsträger</a:t>
          </a:r>
        </a:p>
      </dgm:t>
    </dgm:pt>
    <dgm:pt modelId="{7212CE93-716A-4539-AE99-EF3E2AE99506}" type="parTrans" cxnId="{63B99079-3372-4082-83F3-0475D6A80051}">
      <dgm:prSet/>
      <dgm:spPr/>
      <dgm:t>
        <a:bodyPr/>
        <a:lstStyle/>
        <a:p>
          <a:endParaRPr lang="en-GB"/>
        </a:p>
      </dgm:t>
    </dgm:pt>
    <dgm:pt modelId="{A2417E87-50AA-4831-B47A-6864B3E01D71}" type="sibTrans" cxnId="{63B99079-3372-4082-83F3-0475D6A80051}">
      <dgm:prSet/>
      <dgm:spPr/>
      <dgm:t>
        <a:bodyPr/>
        <a:lstStyle/>
        <a:p>
          <a:endParaRPr lang="en-GB"/>
        </a:p>
      </dgm:t>
    </dgm:pt>
    <dgm:pt modelId="{21D39A2F-BAC1-4289-8F24-F016AF77BB4F}">
      <dgm:prSet custT="1"/>
      <dgm:spPr/>
      <dgm:t>
        <a:bodyPr/>
        <a:lstStyle/>
        <a:p>
          <a:r>
            <a:rPr lang="de-DE" sz="2400" noProof="0" dirty="0" smtClean="0"/>
            <a:t>Herausforderungen für einen nachhaltigen Güterverkehr</a:t>
          </a:r>
        </a:p>
      </dgm:t>
    </dgm:pt>
    <dgm:pt modelId="{5F6A7847-1FAD-44F6-8854-732DF8149DE1}" type="parTrans" cxnId="{99A3C52D-0F86-4A68-A6D1-08497F869BE6}">
      <dgm:prSet/>
      <dgm:spPr/>
      <dgm:t>
        <a:bodyPr/>
        <a:lstStyle/>
        <a:p>
          <a:endParaRPr lang="en-GB"/>
        </a:p>
      </dgm:t>
    </dgm:pt>
    <dgm:pt modelId="{4B07FC59-520C-4141-9607-12038714EAE6}" type="sibTrans" cxnId="{99A3C52D-0F86-4A68-A6D1-08497F869BE6}">
      <dgm:prSet/>
      <dgm:spPr/>
      <dgm:t>
        <a:bodyPr/>
        <a:lstStyle/>
        <a:p>
          <a:endParaRPr lang="en-GB"/>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5"/>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5"/>
      <dgm:spPr/>
      <dgm:t>
        <a:bodyPr/>
        <a:lstStyle/>
        <a:p>
          <a:endParaRPr lang="de-AT"/>
        </a:p>
      </dgm:t>
    </dgm:pt>
    <dgm:pt modelId="{BF8CDB65-7F63-46ED-AD6F-299BB5E410A3}" type="pres">
      <dgm:prSet presAssocID="{754914D3-2823-4D9D-9B5F-8AAE908A2791}" presName="dstNode" presStyleLbl="node1" presStyleIdx="0" presStyleCnt="5"/>
      <dgm:spPr/>
      <dgm:t>
        <a:bodyPr/>
        <a:lstStyle/>
        <a:p>
          <a:endParaRPr lang="de-AT"/>
        </a:p>
      </dgm:t>
    </dgm:pt>
    <dgm:pt modelId="{2B62C432-4905-40F9-9530-D2F004B7D3F6}" type="pres">
      <dgm:prSet presAssocID="{98FFCFD7-6EAF-43B3-B073-F90520D80DD2}" presName="text_1" presStyleLbl="node1" presStyleIdx="0" presStyleCnt="5">
        <dgm:presLayoutVars>
          <dgm:bulletEnabled val="1"/>
        </dgm:presLayoutVars>
      </dgm:prSet>
      <dgm:spPr/>
      <dgm:t>
        <a:bodyPr/>
        <a:lstStyle/>
        <a:p>
          <a:endParaRPr lang="en-GB"/>
        </a:p>
      </dgm:t>
    </dgm:pt>
    <dgm:pt modelId="{7D7CD6F4-5BF8-4820-9EDA-8C7339E21069}" type="pres">
      <dgm:prSet presAssocID="{98FFCFD7-6EAF-43B3-B073-F90520D80DD2}" presName="accent_1" presStyleCnt="0"/>
      <dgm:spPr/>
      <dgm:t>
        <a:bodyPr/>
        <a:lstStyle/>
        <a:p>
          <a:endParaRPr lang="en-GB"/>
        </a:p>
      </dgm:t>
    </dgm:pt>
    <dgm:pt modelId="{C2A52F33-F895-4B2F-BC4C-05306D79D5F7}" type="pres">
      <dgm:prSet presAssocID="{98FFCFD7-6EAF-43B3-B073-F90520D80DD2}" presName="accentRepeatNode" presStyleLbl="solidFgAcc1" presStyleIdx="0" presStyleCnt="5"/>
      <dgm:spPr>
        <a:solidFill>
          <a:schemeClr val="bg1"/>
        </a:solidFill>
      </dgm:spPr>
      <dgm:t>
        <a:bodyPr/>
        <a:lstStyle/>
        <a:p>
          <a:endParaRPr lang="en-GB"/>
        </a:p>
      </dgm:t>
    </dgm:pt>
    <dgm:pt modelId="{A29E20C2-4062-4701-941A-96E5E9546BBD}" type="pres">
      <dgm:prSet presAssocID="{D2FBAA6B-0649-4A7D-B8DE-F6658D838F30}" presName="text_2" presStyleLbl="node1" presStyleIdx="1" presStyleCnt="5">
        <dgm:presLayoutVars>
          <dgm:bulletEnabled val="1"/>
        </dgm:presLayoutVars>
      </dgm:prSet>
      <dgm:spPr/>
      <dgm:t>
        <a:bodyPr/>
        <a:lstStyle/>
        <a:p>
          <a:endParaRPr lang="en-GB"/>
        </a:p>
      </dgm:t>
    </dgm:pt>
    <dgm:pt modelId="{9CD94E1B-0FBE-4194-9A51-A23FB831ABB9}" type="pres">
      <dgm:prSet presAssocID="{D2FBAA6B-0649-4A7D-B8DE-F6658D838F30}" presName="accent_2" presStyleCnt="0"/>
      <dgm:spPr/>
    </dgm:pt>
    <dgm:pt modelId="{EB1F24B5-C955-4DF0-8B66-30DE1C707555}" type="pres">
      <dgm:prSet presAssocID="{D2FBAA6B-0649-4A7D-B8DE-F6658D838F30}" presName="accentRepeatNode" presStyleLbl="solidFgAcc1" presStyleIdx="1" presStyleCnt="5"/>
      <dgm:spPr/>
    </dgm:pt>
    <dgm:pt modelId="{213C5082-0FBD-4670-9DFB-4C2018BBD7E8}" type="pres">
      <dgm:prSet presAssocID="{572E14F8-8F9A-4E34-A94A-12746280469D}" presName="text_3" presStyleLbl="node1" presStyleIdx="2" presStyleCnt="5">
        <dgm:presLayoutVars>
          <dgm:bulletEnabled val="1"/>
        </dgm:presLayoutVars>
      </dgm:prSet>
      <dgm:spPr/>
      <dgm:t>
        <a:bodyPr/>
        <a:lstStyle/>
        <a:p>
          <a:endParaRPr lang="en-GB"/>
        </a:p>
      </dgm:t>
    </dgm:pt>
    <dgm:pt modelId="{57195DA5-13D7-4D64-BABD-02B647B6585A}" type="pres">
      <dgm:prSet presAssocID="{572E14F8-8F9A-4E34-A94A-12746280469D}" presName="accent_3" presStyleCnt="0"/>
      <dgm:spPr/>
    </dgm:pt>
    <dgm:pt modelId="{53114754-F35B-4924-8329-EDA5A56352F4}" type="pres">
      <dgm:prSet presAssocID="{572E14F8-8F9A-4E34-A94A-12746280469D}" presName="accentRepeatNode" presStyleLbl="solidFgAcc1" presStyleIdx="2" presStyleCnt="5"/>
      <dgm:spPr>
        <a:solidFill>
          <a:srgbClr val="92D050"/>
        </a:solidFill>
      </dgm:spPr>
      <dgm:t>
        <a:bodyPr/>
        <a:lstStyle/>
        <a:p>
          <a:endParaRPr lang="en-GB"/>
        </a:p>
      </dgm:t>
    </dgm:pt>
    <dgm:pt modelId="{56100353-DA78-4DFE-93FB-E136ADC1A1B2}" type="pres">
      <dgm:prSet presAssocID="{21D39A2F-BAC1-4289-8F24-F016AF77BB4F}" presName="text_4" presStyleLbl="node1" presStyleIdx="3" presStyleCnt="5">
        <dgm:presLayoutVars>
          <dgm:bulletEnabled val="1"/>
        </dgm:presLayoutVars>
      </dgm:prSet>
      <dgm:spPr/>
      <dgm:t>
        <a:bodyPr/>
        <a:lstStyle/>
        <a:p>
          <a:endParaRPr lang="en-GB"/>
        </a:p>
      </dgm:t>
    </dgm:pt>
    <dgm:pt modelId="{22428253-B547-483B-81B3-FBFA5D9DAAFA}" type="pres">
      <dgm:prSet presAssocID="{21D39A2F-BAC1-4289-8F24-F016AF77BB4F}" presName="accent_4" presStyleCnt="0"/>
      <dgm:spPr/>
    </dgm:pt>
    <dgm:pt modelId="{36D88088-1D9D-40D6-BE20-8C223E60D045}" type="pres">
      <dgm:prSet presAssocID="{21D39A2F-BAC1-4289-8F24-F016AF77BB4F}" presName="accentRepeatNode" presStyleLbl="solidFgAcc1" presStyleIdx="3" presStyleCnt="5"/>
      <dgm:spPr/>
    </dgm:pt>
    <dgm:pt modelId="{0968A4EE-66E0-4DA5-B46C-661C25F5873D}" type="pres">
      <dgm:prSet presAssocID="{44A77A73-1135-4C88-AC7E-9F4F93911E00}" presName="text_5" presStyleLbl="node1" presStyleIdx="4" presStyleCnt="5">
        <dgm:presLayoutVars>
          <dgm:bulletEnabled val="1"/>
        </dgm:presLayoutVars>
      </dgm:prSet>
      <dgm:spPr/>
      <dgm:t>
        <a:bodyPr/>
        <a:lstStyle/>
        <a:p>
          <a:endParaRPr lang="en-GB"/>
        </a:p>
      </dgm:t>
    </dgm:pt>
    <dgm:pt modelId="{58AF1325-2A2F-4695-938C-7B8F8DCA2F8D}" type="pres">
      <dgm:prSet presAssocID="{44A77A73-1135-4C88-AC7E-9F4F93911E00}" presName="accent_5" presStyleCnt="0"/>
      <dgm:spPr/>
    </dgm:pt>
    <dgm:pt modelId="{837F4E03-AA9D-44BB-93B2-9AE14EEAA468}" type="pres">
      <dgm:prSet presAssocID="{44A77A73-1135-4C88-AC7E-9F4F93911E00}" presName="accentRepeatNode" presStyleLbl="solidFgAcc1" presStyleIdx="4" presStyleCnt="5"/>
      <dgm:spPr/>
    </dgm:pt>
  </dgm:ptLst>
  <dgm:cxnLst>
    <dgm:cxn modelId="{CBD51655-12BB-4301-A71E-A32BC0C9A628}" type="presOf" srcId="{754914D3-2823-4D9D-9B5F-8AAE908A2791}" destId="{AE6139D5-D84B-4711-8A6A-A5161E022A99}" srcOrd="0" destOrd="0" presId="urn:microsoft.com/office/officeart/2008/layout/VerticalCurvedList"/>
    <dgm:cxn modelId="{147A1ED1-18A8-4032-A07B-7931B7BEB029}" type="presOf" srcId="{572E14F8-8F9A-4E34-A94A-12746280469D}" destId="{213C5082-0FBD-4670-9DFB-4C2018BBD7E8}" srcOrd="0" destOrd="0" presId="urn:microsoft.com/office/officeart/2008/layout/VerticalCurvedList"/>
    <dgm:cxn modelId="{8DBF2710-2BCF-4A82-9BA5-3F09AD19419E}" type="presOf" srcId="{98FFCFD7-6EAF-43B3-B073-F90520D80DD2}" destId="{2B62C432-4905-40F9-9530-D2F004B7D3F6}" srcOrd="0" destOrd="0" presId="urn:microsoft.com/office/officeart/2008/layout/VerticalCurvedList"/>
    <dgm:cxn modelId="{EEFAEA57-DAEA-4AC8-BB47-F9E9B70D0FEA}" type="presOf" srcId="{21D39A2F-BAC1-4289-8F24-F016AF77BB4F}" destId="{56100353-DA78-4DFE-93FB-E136ADC1A1B2}" srcOrd="0" destOrd="0" presId="urn:microsoft.com/office/officeart/2008/layout/VerticalCurvedList"/>
    <dgm:cxn modelId="{A4DE2E61-52A5-4026-AFA5-F1FFF2FDD033}" type="presOf" srcId="{D2FBAA6B-0649-4A7D-B8DE-F6658D838F30}" destId="{A29E20C2-4062-4701-941A-96E5E9546BBD}" srcOrd="0" destOrd="0" presId="urn:microsoft.com/office/officeart/2008/layout/VerticalCurvedList"/>
    <dgm:cxn modelId="{6D63C36B-D3FD-4162-B8F9-0881C7A07FC0}" srcId="{754914D3-2823-4D9D-9B5F-8AAE908A2791}" destId="{572E14F8-8F9A-4E34-A94A-12746280469D}" srcOrd="2" destOrd="0" parTransId="{15BE10E6-CE1F-4AAB-AC38-DB3D43C57371}" sibTransId="{7A72DAB2-0BF4-4143-83BD-A727F1BC58F4}"/>
    <dgm:cxn modelId="{57DA4B27-2840-445B-BA12-C22073F6F5A6}" srcId="{754914D3-2823-4D9D-9B5F-8AAE908A2791}" destId="{98FFCFD7-6EAF-43B3-B073-F90520D80DD2}" srcOrd="0" destOrd="0" parTransId="{0CEDF57B-D459-45D7-A350-FD28016FAB11}" sibTransId="{0CF79BA9-38A5-469E-A5F4-723A1AFB8F96}"/>
    <dgm:cxn modelId="{99A3C52D-0F86-4A68-A6D1-08497F869BE6}" srcId="{754914D3-2823-4D9D-9B5F-8AAE908A2791}" destId="{21D39A2F-BAC1-4289-8F24-F016AF77BB4F}" srcOrd="3" destOrd="0" parTransId="{5F6A7847-1FAD-44F6-8854-732DF8149DE1}" sibTransId="{4B07FC59-520C-4141-9607-12038714EAE6}"/>
    <dgm:cxn modelId="{8173CE70-9FD5-4E90-A42D-647AFC827CF8}" srcId="{754914D3-2823-4D9D-9B5F-8AAE908A2791}" destId="{44A77A73-1135-4C88-AC7E-9F4F93911E00}" srcOrd="4" destOrd="0" parTransId="{A2E4573A-8242-43BC-B890-73A26A80D04A}" sibTransId="{FC4AADF4-39BA-4B47-87C5-BB99229333A0}"/>
    <dgm:cxn modelId="{9E4323F1-02EE-4D07-9C40-724ECDBB86C8}" type="presOf" srcId="{44A77A73-1135-4C88-AC7E-9F4F93911E00}" destId="{0968A4EE-66E0-4DA5-B46C-661C25F5873D}" srcOrd="0" destOrd="0" presId="urn:microsoft.com/office/officeart/2008/layout/VerticalCurvedList"/>
    <dgm:cxn modelId="{63B99079-3372-4082-83F3-0475D6A80051}" srcId="{754914D3-2823-4D9D-9B5F-8AAE908A2791}" destId="{D2FBAA6B-0649-4A7D-B8DE-F6658D838F30}" srcOrd="1" destOrd="0" parTransId="{7212CE93-716A-4539-AE99-EF3E2AE99506}" sibTransId="{A2417E87-50AA-4831-B47A-6864B3E01D71}"/>
    <dgm:cxn modelId="{F78ABEA6-C807-4AB1-8F52-3DB5BAF3D5CD}" type="presOf" srcId="{0CF79BA9-38A5-469E-A5F4-723A1AFB8F96}" destId="{93855F07-44CB-45DE-B464-761E63A71CD5}" srcOrd="0" destOrd="0" presId="urn:microsoft.com/office/officeart/2008/layout/VerticalCurvedList"/>
    <dgm:cxn modelId="{2D49B27D-65DD-41F7-8CEB-7B3219B4B787}" type="presParOf" srcId="{AE6139D5-D84B-4711-8A6A-A5161E022A99}" destId="{00F42187-34FD-4D8B-A449-F316E9EB9AFA}" srcOrd="0" destOrd="0" presId="urn:microsoft.com/office/officeart/2008/layout/VerticalCurvedList"/>
    <dgm:cxn modelId="{31720DE4-6E04-4F3C-9460-CA4C03328F61}" type="presParOf" srcId="{00F42187-34FD-4D8B-A449-F316E9EB9AFA}" destId="{C168C53D-163A-4892-8EF0-B5326C3FF8C8}" srcOrd="0" destOrd="0" presId="urn:microsoft.com/office/officeart/2008/layout/VerticalCurvedList"/>
    <dgm:cxn modelId="{31892058-2F07-4D8A-A5C4-7B08B0D58EAC}" type="presParOf" srcId="{C168C53D-163A-4892-8EF0-B5326C3FF8C8}" destId="{0FAB2C97-DF89-43B9-B7B2-C745E026F562}" srcOrd="0" destOrd="0" presId="urn:microsoft.com/office/officeart/2008/layout/VerticalCurvedList"/>
    <dgm:cxn modelId="{3C48D315-45CF-41E3-BCC7-2614E99B04C1}" type="presParOf" srcId="{C168C53D-163A-4892-8EF0-B5326C3FF8C8}" destId="{93855F07-44CB-45DE-B464-761E63A71CD5}" srcOrd="1" destOrd="0" presId="urn:microsoft.com/office/officeart/2008/layout/VerticalCurvedList"/>
    <dgm:cxn modelId="{AF96C507-B24C-4B6D-89DD-C195A4299E78}" type="presParOf" srcId="{C168C53D-163A-4892-8EF0-B5326C3FF8C8}" destId="{D258DE45-194F-4470-A0BE-D234AB24927B}" srcOrd="2" destOrd="0" presId="urn:microsoft.com/office/officeart/2008/layout/VerticalCurvedList"/>
    <dgm:cxn modelId="{2CDA4158-1BB0-4C1D-AA51-FA94F59B5A70}" type="presParOf" srcId="{C168C53D-163A-4892-8EF0-B5326C3FF8C8}" destId="{BF8CDB65-7F63-46ED-AD6F-299BB5E410A3}" srcOrd="3" destOrd="0" presId="urn:microsoft.com/office/officeart/2008/layout/VerticalCurvedList"/>
    <dgm:cxn modelId="{7724A947-DC2A-404A-8CAA-DBC08033D87B}" type="presParOf" srcId="{00F42187-34FD-4D8B-A449-F316E9EB9AFA}" destId="{2B62C432-4905-40F9-9530-D2F004B7D3F6}" srcOrd="1" destOrd="0" presId="urn:microsoft.com/office/officeart/2008/layout/VerticalCurvedList"/>
    <dgm:cxn modelId="{5448492C-778D-41CC-AABA-3E997C2A75C7}" type="presParOf" srcId="{00F42187-34FD-4D8B-A449-F316E9EB9AFA}" destId="{7D7CD6F4-5BF8-4820-9EDA-8C7339E21069}" srcOrd="2" destOrd="0" presId="urn:microsoft.com/office/officeart/2008/layout/VerticalCurvedList"/>
    <dgm:cxn modelId="{504DBC4E-741B-4D41-BEC6-221698C5465D}" type="presParOf" srcId="{7D7CD6F4-5BF8-4820-9EDA-8C7339E21069}" destId="{C2A52F33-F895-4B2F-BC4C-05306D79D5F7}" srcOrd="0" destOrd="0" presId="urn:microsoft.com/office/officeart/2008/layout/VerticalCurvedList"/>
    <dgm:cxn modelId="{0A82E4D6-461E-472A-B8B8-485A2562232B}" type="presParOf" srcId="{00F42187-34FD-4D8B-A449-F316E9EB9AFA}" destId="{A29E20C2-4062-4701-941A-96E5E9546BBD}" srcOrd="3" destOrd="0" presId="urn:microsoft.com/office/officeart/2008/layout/VerticalCurvedList"/>
    <dgm:cxn modelId="{8311EB6B-5021-4394-8645-F03406D5ABB0}" type="presParOf" srcId="{00F42187-34FD-4D8B-A449-F316E9EB9AFA}" destId="{9CD94E1B-0FBE-4194-9A51-A23FB831ABB9}" srcOrd="4" destOrd="0" presId="urn:microsoft.com/office/officeart/2008/layout/VerticalCurvedList"/>
    <dgm:cxn modelId="{5522689A-EA25-4D97-B879-11DA22B58F7D}" type="presParOf" srcId="{9CD94E1B-0FBE-4194-9A51-A23FB831ABB9}" destId="{EB1F24B5-C955-4DF0-8B66-30DE1C707555}" srcOrd="0" destOrd="0" presId="urn:microsoft.com/office/officeart/2008/layout/VerticalCurvedList"/>
    <dgm:cxn modelId="{DA7F5780-1231-41BF-A697-8347C2CAB5B8}" type="presParOf" srcId="{00F42187-34FD-4D8B-A449-F316E9EB9AFA}" destId="{213C5082-0FBD-4670-9DFB-4C2018BBD7E8}" srcOrd="5" destOrd="0" presId="urn:microsoft.com/office/officeart/2008/layout/VerticalCurvedList"/>
    <dgm:cxn modelId="{05DC38C9-78E6-4E16-8B88-ABC983646E8A}" type="presParOf" srcId="{00F42187-34FD-4D8B-A449-F316E9EB9AFA}" destId="{57195DA5-13D7-4D64-BABD-02B647B6585A}" srcOrd="6" destOrd="0" presId="urn:microsoft.com/office/officeart/2008/layout/VerticalCurvedList"/>
    <dgm:cxn modelId="{3420720F-CDED-4C4E-BCD0-B6C1E98E1010}" type="presParOf" srcId="{57195DA5-13D7-4D64-BABD-02B647B6585A}" destId="{53114754-F35B-4924-8329-EDA5A56352F4}" srcOrd="0" destOrd="0" presId="urn:microsoft.com/office/officeart/2008/layout/VerticalCurvedList"/>
    <dgm:cxn modelId="{6A2D8914-491F-4FCA-838D-DBD36C089BFB}" type="presParOf" srcId="{00F42187-34FD-4D8B-A449-F316E9EB9AFA}" destId="{56100353-DA78-4DFE-93FB-E136ADC1A1B2}" srcOrd="7" destOrd="0" presId="urn:microsoft.com/office/officeart/2008/layout/VerticalCurvedList"/>
    <dgm:cxn modelId="{06FBA42B-1020-4398-A7D4-80C7372EBCCB}" type="presParOf" srcId="{00F42187-34FD-4D8B-A449-F316E9EB9AFA}" destId="{22428253-B547-483B-81B3-FBFA5D9DAAFA}" srcOrd="8" destOrd="0" presId="urn:microsoft.com/office/officeart/2008/layout/VerticalCurvedList"/>
    <dgm:cxn modelId="{8AED60E6-D804-43F6-BD16-5DEADA9EF3E9}" type="presParOf" srcId="{22428253-B547-483B-81B3-FBFA5D9DAAFA}" destId="{36D88088-1D9D-40D6-BE20-8C223E60D045}" srcOrd="0" destOrd="0" presId="urn:microsoft.com/office/officeart/2008/layout/VerticalCurvedList"/>
    <dgm:cxn modelId="{D464A68F-5F53-4E36-A1B2-9DEB3778457B}" type="presParOf" srcId="{00F42187-34FD-4D8B-A449-F316E9EB9AFA}" destId="{0968A4EE-66E0-4DA5-B46C-661C25F5873D}" srcOrd="9" destOrd="0" presId="urn:microsoft.com/office/officeart/2008/layout/VerticalCurvedList"/>
    <dgm:cxn modelId="{CB3BC5BE-FB40-4483-AE4B-D0B971AB5787}" type="presParOf" srcId="{00F42187-34FD-4D8B-A449-F316E9EB9AFA}" destId="{58AF1325-2A2F-4695-938C-7B8F8DCA2F8D}" srcOrd="10" destOrd="0" presId="urn:microsoft.com/office/officeart/2008/layout/VerticalCurvedList"/>
    <dgm:cxn modelId="{BF4C931A-E73D-4F04-B25E-FB703523CD67}" type="presParOf" srcId="{58AF1325-2A2F-4695-938C-7B8F8DCA2F8D}" destId="{837F4E03-AA9D-44BB-93B2-9AE14EEAA4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49697C-FC95-4421-B101-89BE582803B8}" type="doc">
      <dgm:prSet loTypeId="urn:microsoft.com/office/officeart/2009/3/layout/PlusandMinus" loCatId="relationship" qsTypeId="urn:microsoft.com/office/officeart/2005/8/quickstyle/simple1" qsCatId="simple" csTypeId="urn:microsoft.com/office/officeart/2005/8/colors/colorful5" csCatId="colorful" phldr="1"/>
      <dgm:spPr/>
      <dgm:t>
        <a:bodyPr/>
        <a:lstStyle/>
        <a:p>
          <a:endParaRPr lang="en-US"/>
        </a:p>
      </dgm:t>
    </dgm:pt>
    <dgm:pt modelId="{E381F880-9DC3-4DBC-85DA-5FA398B99430}">
      <dgm:prSet phldrT="[Text]" custT="1"/>
      <dgm:spPr/>
      <dgm:t>
        <a:bodyPr/>
        <a:lstStyle/>
        <a:p>
          <a:r>
            <a:rPr lang="de-DE" sz="2000" noProof="0" dirty="0" smtClean="0"/>
            <a:t>Transportgeschwindigkeit</a:t>
          </a:r>
        </a:p>
        <a:p>
          <a:r>
            <a:rPr lang="de-DE" sz="2000" noProof="0" dirty="0" smtClean="0"/>
            <a:t>Flächendeckung</a:t>
          </a:r>
        </a:p>
        <a:p>
          <a:r>
            <a:rPr lang="de-DE" sz="2000" noProof="0" dirty="0" smtClean="0"/>
            <a:t>Netzbildungsfähigkeit</a:t>
          </a:r>
        </a:p>
        <a:p>
          <a:r>
            <a:rPr lang="de-DE" sz="2000" noProof="0" dirty="0" smtClean="0"/>
            <a:t>Flexibilität</a:t>
          </a:r>
        </a:p>
        <a:p>
          <a:r>
            <a:rPr lang="de-DE" sz="2000" noProof="0" dirty="0" smtClean="0"/>
            <a:t>Technischer Fortschritt</a:t>
          </a:r>
        </a:p>
        <a:p>
          <a:r>
            <a:rPr lang="de-DE" sz="2000" noProof="0" dirty="0" smtClean="0"/>
            <a:t>Geringe Nutzungskosten </a:t>
          </a:r>
          <a:endParaRPr lang="de-DE" sz="2000" noProof="0" dirty="0"/>
        </a:p>
      </dgm:t>
    </dgm:pt>
    <dgm:pt modelId="{CB24BB2A-1E0D-4C7D-87DD-5C96EA53F076}" type="parTrans" cxnId="{C9AFA861-03FC-4CE5-ABC2-26222658C490}">
      <dgm:prSet/>
      <dgm:spPr/>
      <dgm:t>
        <a:bodyPr/>
        <a:lstStyle/>
        <a:p>
          <a:endParaRPr lang="en-US"/>
        </a:p>
      </dgm:t>
    </dgm:pt>
    <dgm:pt modelId="{C0E2D5B9-4D9E-4EE9-9FC4-506E624843B4}" type="sibTrans" cxnId="{C9AFA861-03FC-4CE5-ABC2-26222658C490}">
      <dgm:prSet/>
      <dgm:spPr/>
      <dgm:t>
        <a:bodyPr/>
        <a:lstStyle/>
        <a:p>
          <a:endParaRPr lang="en-US"/>
        </a:p>
      </dgm:t>
    </dgm:pt>
    <dgm:pt modelId="{A4B8B6D7-1F2F-472F-80BF-F55E51EF34B4}">
      <dgm:prSet phldrT="[Text]" custT="1"/>
      <dgm:spPr/>
      <dgm:t>
        <a:bodyPr/>
        <a:lstStyle/>
        <a:p>
          <a:r>
            <a:rPr lang="de-DE" sz="2000" noProof="0" dirty="0" smtClean="0"/>
            <a:t>Steigende Kosten</a:t>
          </a:r>
          <a:endParaRPr lang="de-DE" sz="2000" noProof="0" dirty="0" smtClean="0">
            <a:sym typeface="Wingdings" panose="05000000000000000000" pitchFamily="2" charset="2"/>
          </a:endParaRPr>
        </a:p>
        <a:p>
          <a:r>
            <a:rPr lang="de-DE" sz="2000" noProof="0" dirty="0" smtClean="0"/>
            <a:t>Zeitliche Einschränkungen </a:t>
          </a:r>
          <a:r>
            <a:rPr lang="de-DE" sz="2000" noProof="0" dirty="0" smtClean="0">
              <a:sym typeface="Wingdings" panose="05000000000000000000" pitchFamily="2" charset="2"/>
            </a:rPr>
            <a:t> Fahrverbote</a:t>
          </a:r>
        </a:p>
        <a:p>
          <a:r>
            <a:rPr lang="de-DE" sz="2000" noProof="0" dirty="0" smtClean="0">
              <a:sym typeface="Wingdings" panose="05000000000000000000" pitchFamily="2" charset="2"/>
            </a:rPr>
            <a:t>Umweltaspekte (CO2-Ausstoß, Lärm, Unfälle,…)</a:t>
          </a:r>
          <a:r>
            <a:rPr lang="de-DE" sz="2000" noProof="0" dirty="0" smtClean="0"/>
            <a:t> </a:t>
          </a:r>
          <a:endParaRPr lang="de-DE" sz="2000" noProof="0" dirty="0"/>
        </a:p>
      </dgm:t>
    </dgm:pt>
    <dgm:pt modelId="{D26CE15A-C4AB-46BF-83FC-18015F603810}" type="parTrans" cxnId="{08AE8F04-4135-47C5-B3F6-345B513C5487}">
      <dgm:prSet/>
      <dgm:spPr/>
      <dgm:t>
        <a:bodyPr/>
        <a:lstStyle/>
        <a:p>
          <a:endParaRPr lang="en-US"/>
        </a:p>
      </dgm:t>
    </dgm:pt>
    <dgm:pt modelId="{D8EEB9E0-4EC2-4FFE-A284-8C8CAEC3B6B8}" type="sibTrans" cxnId="{08AE8F04-4135-47C5-B3F6-345B513C5487}">
      <dgm:prSet/>
      <dgm:spPr/>
      <dgm:t>
        <a:bodyPr/>
        <a:lstStyle/>
        <a:p>
          <a:endParaRPr lang="en-US"/>
        </a:p>
      </dgm:t>
    </dgm:pt>
    <dgm:pt modelId="{92884008-2A39-4319-866C-248EBFA87014}" type="pres">
      <dgm:prSet presAssocID="{8449697C-FC95-4421-B101-89BE582803B8}" presName="Name0" presStyleCnt="0">
        <dgm:presLayoutVars>
          <dgm:chMax val="2"/>
          <dgm:chPref val="2"/>
          <dgm:dir/>
          <dgm:animOne/>
          <dgm:resizeHandles val="exact"/>
        </dgm:presLayoutVars>
      </dgm:prSet>
      <dgm:spPr/>
      <dgm:t>
        <a:bodyPr/>
        <a:lstStyle/>
        <a:p>
          <a:endParaRPr lang="en-GB"/>
        </a:p>
      </dgm:t>
    </dgm:pt>
    <dgm:pt modelId="{35D22335-C9BA-4DA5-AA47-515C45813889}" type="pres">
      <dgm:prSet presAssocID="{8449697C-FC95-4421-B101-89BE582803B8}" presName="Background" presStyleLbl="bgImgPlace1" presStyleIdx="0" presStyleCnt="1" custLinFactNeighborX="396" custLinFactNeighborY="641"/>
      <dgm:spPr/>
      <dgm:t>
        <a:bodyPr/>
        <a:lstStyle/>
        <a:p>
          <a:endParaRPr lang="en-GB"/>
        </a:p>
      </dgm:t>
    </dgm:pt>
    <dgm:pt modelId="{E2559051-6E0A-4117-A0CE-2E7DEA7EA08B}" type="pres">
      <dgm:prSet presAssocID="{8449697C-FC95-4421-B101-89BE582803B8}" presName="ParentText1" presStyleLbl="revTx" presStyleIdx="0" presStyleCnt="2">
        <dgm:presLayoutVars>
          <dgm:chMax val="0"/>
          <dgm:chPref val="0"/>
          <dgm:bulletEnabled val="1"/>
        </dgm:presLayoutVars>
      </dgm:prSet>
      <dgm:spPr/>
      <dgm:t>
        <a:bodyPr/>
        <a:lstStyle/>
        <a:p>
          <a:endParaRPr lang="en-GB"/>
        </a:p>
      </dgm:t>
    </dgm:pt>
    <dgm:pt modelId="{58AF2CD3-BEB7-4C62-BCF0-31F388F74B93}" type="pres">
      <dgm:prSet presAssocID="{8449697C-FC95-4421-B101-89BE582803B8}" presName="ParentText2" presStyleLbl="revTx" presStyleIdx="1" presStyleCnt="2">
        <dgm:presLayoutVars>
          <dgm:chMax val="0"/>
          <dgm:chPref val="0"/>
          <dgm:bulletEnabled val="1"/>
        </dgm:presLayoutVars>
      </dgm:prSet>
      <dgm:spPr/>
      <dgm:t>
        <a:bodyPr/>
        <a:lstStyle/>
        <a:p>
          <a:endParaRPr lang="en-GB"/>
        </a:p>
      </dgm:t>
    </dgm:pt>
    <dgm:pt modelId="{0280E279-A1B9-477C-8BD5-810C6E71925E}" type="pres">
      <dgm:prSet presAssocID="{8449697C-FC95-4421-B101-89BE582803B8}" presName="Plus" presStyleLbl="alignNode1" presStyleIdx="0" presStyleCnt="2" custScaleX="41916" custScaleY="39497"/>
      <dgm:spPr>
        <a:ln>
          <a:solidFill>
            <a:srgbClr val="92D050"/>
          </a:solidFill>
        </a:ln>
      </dgm:spPr>
      <dgm:t>
        <a:bodyPr/>
        <a:lstStyle/>
        <a:p>
          <a:endParaRPr lang="en-GB"/>
        </a:p>
      </dgm:t>
    </dgm:pt>
    <dgm:pt modelId="{AB93A9C8-FEF8-4AEE-ACA3-581756AE0CAC}" type="pres">
      <dgm:prSet presAssocID="{8449697C-FC95-4421-B101-89BE582803B8}" presName="Minus" presStyleLbl="alignNode1" presStyleIdx="1" presStyleCnt="2" custFlipVert="1" custScaleX="49600" custScaleY="47629"/>
      <dgm:spPr>
        <a:solidFill>
          <a:srgbClr val="92D050"/>
        </a:solidFill>
        <a:ln>
          <a:solidFill>
            <a:srgbClr val="92D050"/>
          </a:solidFill>
        </a:ln>
      </dgm:spPr>
      <dgm:t>
        <a:bodyPr/>
        <a:lstStyle/>
        <a:p>
          <a:endParaRPr lang="en-GB"/>
        </a:p>
      </dgm:t>
    </dgm:pt>
    <dgm:pt modelId="{7E3B3D97-7B5D-47D2-A4D9-0E98B28C9933}" type="pres">
      <dgm:prSet presAssocID="{8449697C-FC95-4421-B101-89BE582803B8}" presName="Divider" presStyleLbl="parChTrans1D1" presStyleIdx="0" presStyleCnt="1"/>
      <dgm:spPr/>
      <dgm:t>
        <a:bodyPr/>
        <a:lstStyle/>
        <a:p>
          <a:endParaRPr lang="en-GB"/>
        </a:p>
      </dgm:t>
    </dgm:pt>
  </dgm:ptLst>
  <dgm:cxnLst>
    <dgm:cxn modelId="{5ECA50E8-C670-4C6A-B464-E97128C8DEE8}" type="presOf" srcId="{A4B8B6D7-1F2F-472F-80BF-F55E51EF34B4}" destId="{58AF2CD3-BEB7-4C62-BCF0-31F388F74B93}" srcOrd="0" destOrd="0" presId="urn:microsoft.com/office/officeart/2009/3/layout/PlusandMinus"/>
    <dgm:cxn modelId="{08AE8F04-4135-47C5-B3F6-345B513C5487}" srcId="{8449697C-FC95-4421-B101-89BE582803B8}" destId="{A4B8B6D7-1F2F-472F-80BF-F55E51EF34B4}" srcOrd="1" destOrd="0" parTransId="{D26CE15A-C4AB-46BF-83FC-18015F603810}" sibTransId="{D8EEB9E0-4EC2-4FFE-A284-8C8CAEC3B6B8}"/>
    <dgm:cxn modelId="{53CA7D24-B5EB-44FF-88C9-27164A41CBFF}" type="presOf" srcId="{E381F880-9DC3-4DBC-85DA-5FA398B99430}" destId="{E2559051-6E0A-4117-A0CE-2E7DEA7EA08B}" srcOrd="0" destOrd="0" presId="urn:microsoft.com/office/officeart/2009/3/layout/PlusandMinus"/>
    <dgm:cxn modelId="{C9AFA861-03FC-4CE5-ABC2-26222658C490}" srcId="{8449697C-FC95-4421-B101-89BE582803B8}" destId="{E381F880-9DC3-4DBC-85DA-5FA398B99430}" srcOrd="0" destOrd="0" parTransId="{CB24BB2A-1E0D-4C7D-87DD-5C96EA53F076}" sibTransId="{C0E2D5B9-4D9E-4EE9-9FC4-506E624843B4}"/>
    <dgm:cxn modelId="{878E4B16-1BFE-481F-AE75-52B5F0AF6E49}" type="presOf" srcId="{8449697C-FC95-4421-B101-89BE582803B8}" destId="{92884008-2A39-4319-866C-248EBFA87014}" srcOrd="0" destOrd="0" presId="urn:microsoft.com/office/officeart/2009/3/layout/PlusandMinus"/>
    <dgm:cxn modelId="{30E36CE3-8696-4D0A-9FCE-BAEF6DCB8385}" type="presParOf" srcId="{92884008-2A39-4319-866C-248EBFA87014}" destId="{35D22335-C9BA-4DA5-AA47-515C45813889}" srcOrd="0" destOrd="0" presId="urn:microsoft.com/office/officeart/2009/3/layout/PlusandMinus"/>
    <dgm:cxn modelId="{F174424E-BFFF-4A9A-80D0-5C6B89059D28}" type="presParOf" srcId="{92884008-2A39-4319-866C-248EBFA87014}" destId="{E2559051-6E0A-4117-A0CE-2E7DEA7EA08B}" srcOrd="1" destOrd="0" presId="urn:microsoft.com/office/officeart/2009/3/layout/PlusandMinus"/>
    <dgm:cxn modelId="{3EA56D6C-A9D4-4AFF-B1E5-E03B24FF3ADB}" type="presParOf" srcId="{92884008-2A39-4319-866C-248EBFA87014}" destId="{58AF2CD3-BEB7-4C62-BCF0-31F388F74B93}" srcOrd="2" destOrd="0" presId="urn:microsoft.com/office/officeart/2009/3/layout/PlusandMinus"/>
    <dgm:cxn modelId="{5841315D-0870-4571-8AF8-6C47D4591CA5}" type="presParOf" srcId="{92884008-2A39-4319-866C-248EBFA87014}" destId="{0280E279-A1B9-477C-8BD5-810C6E71925E}" srcOrd="3" destOrd="0" presId="urn:microsoft.com/office/officeart/2009/3/layout/PlusandMinus"/>
    <dgm:cxn modelId="{3BC0C90A-2DAB-4F61-98F7-44D96DC8E26F}" type="presParOf" srcId="{92884008-2A39-4319-866C-248EBFA87014}" destId="{AB93A9C8-FEF8-4AEE-ACA3-581756AE0CAC}" srcOrd="4" destOrd="0" presId="urn:microsoft.com/office/officeart/2009/3/layout/PlusandMinus"/>
    <dgm:cxn modelId="{42F5B9B5-D597-4E32-88FD-8199AB3D1F35}" type="presParOf" srcId="{92884008-2A39-4319-866C-248EBFA87014}" destId="{7E3B3D97-7B5D-47D2-A4D9-0E98B28C993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49697C-FC95-4421-B101-89BE582803B8}" type="doc">
      <dgm:prSet loTypeId="urn:microsoft.com/office/officeart/2009/3/layout/PlusandMinus" loCatId="relationship" qsTypeId="urn:microsoft.com/office/officeart/2005/8/quickstyle/simple1" qsCatId="simple" csTypeId="urn:microsoft.com/office/officeart/2005/8/colors/colorful5" csCatId="colorful" phldr="1"/>
      <dgm:spPr/>
      <dgm:t>
        <a:bodyPr/>
        <a:lstStyle/>
        <a:p>
          <a:endParaRPr lang="en-US"/>
        </a:p>
      </dgm:t>
    </dgm:pt>
    <dgm:pt modelId="{E381F880-9DC3-4DBC-85DA-5FA398B99430}">
      <dgm:prSet phldrT="[Text]" custT="1"/>
      <dgm:spPr/>
      <dgm:t>
        <a:bodyPr/>
        <a:lstStyle/>
        <a:p>
          <a:r>
            <a:rPr lang="de-DE" sz="2000" dirty="0" smtClean="0"/>
            <a:t>Schnelligkeit</a:t>
          </a:r>
        </a:p>
        <a:p>
          <a:r>
            <a:rPr lang="de-DE" sz="2000" dirty="0" smtClean="0"/>
            <a:t>Massenleistungsfähigkeit</a:t>
          </a:r>
        </a:p>
        <a:p>
          <a:r>
            <a:rPr lang="de-DE" sz="2000" dirty="0" smtClean="0"/>
            <a:t>Berechenbarkeit</a:t>
          </a:r>
        </a:p>
        <a:p>
          <a:r>
            <a:rPr lang="de-DE" sz="2000" dirty="0" smtClean="0"/>
            <a:t>Sicherheit</a:t>
          </a:r>
        </a:p>
        <a:p>
          <a:r>
            <a:rPr lang="de-DE" sz="2000" dirty="0" smtClean="0"/>
            <a:t>Transportpreis</a:t>
          </a:r>
        </a:p>
        <a:p>
          <a:r>
            <a:rPr lang="de-DE" sz="2000" dirty="0" smtClean="0"/>
            <a:t>Umweltaspekte (CO2-Ausstoß)</a:t>
          </a:r>
        </a:p>
      </dgm:t>
    </dgm:pt>
    <dgm:pt modelId="{CB24BB2A-1E0D-4C7D-87DD-5C96EA53F076}" type="parTrans" cxnId="{C9AFA861-03FC-4CE5-ABC2-26222658C490}">
      <dgm:prSet/>
      <dgm:spPr/>
      <dgm:t>
        <a:bodyPr/>
        <a:lstStyle/>
        <a:p>
          <a:endParaRPr lang="en-US"/>
        </a:p>
      </dgm:t>
    </dgm:pt>
    <dgm:pt modelId="{C0E2D5B9-4D9E-4EE9-9FC4-506E624843B4}" type="sibTrans" cxnId="{C9AFA861-03FC-4CE5-ABC2-26222658C490}">
      <dgm:prSet/>
      <dgm:spPr/>
      <dgm:t>
        <a:bodyPr/>
        <a:lstStyle/>
        <a:p>
          <a:endParaRPr lang="en-US"/>
        </a:p>
      </dgm:t>
    </dgm:pt>
    <dgm:pt modelId="{A4B8B6D7-1F2F-472F-80BF-F55E51EF34B4}">
      <dgm:prSet phldrT="[Text]" custT="1"/>
      <dgm:spPr/>
      <dgm:t>
        <a:bodyPr/>
        <a:lstStyle/>
        <a:p>
          <a:r>
            <a:rPr lang="de-DE" sz="2000" noProof="0" dirty="0" smtClean="0"/>
            <a:t>Grenzüberschreitungen schwierig</a:t>
          </a:r>
        </a:p>
        <a:p>
          <a:r>
            <a:rPr lang="de-DE" sz="2000" noProof="0" dirty="0" smtClean="0"/>
            <a:t>Flexibilität</a:t>
          </a:r>
        </a:p>
        <a:p>
          <a:r>
            <a:rPr lang="de-DE" sz="2000" noProof="0" dirty="0" smtClean="0"/>
            <a:t>Sendungsverfolgung</a:t>
          </a:r>
        </a:p>
        <a:p>
          <a:r>
            <a:rPr lang="de-DE" sz="2000" noProof="0" dirty="0" smtClean="0"/>
            <a:t>Energiekosten </a:t>
          </a:r>
          <a:endParaRPr lang="de-DE" sz="2000" noProof="0" dirty="0"/>
        </a:p>
      </dgm:t>
    </dgm:pt>
    <dgm:pt modelId="{D26CE15A-C4AB-46BF-83FC-18015F603810}" type="parTrans" cxnId="{08AE8F04-4135-47C5-B3F6-345B513C5487}">
      <dgm:prSet/>
      <dgm:spPr/>
      <dgm:t>
        <a:bodyPr/>
        <a:lstStyle/>
        <a:p>
          <a:endParaRPr lang="en-US"/>
        </a:p>
      </dgm:t>
    </dgm:pt>
    <dgm:pt modelId="{D8EEB9E0-4EC2-4FFE-A284-8C8CAEC3B6B8}" type="sibTrans" cxnId="{08AE8F04-4135-47C5-B3F6-345B513C5487}">
      <dgm:prSet/>
      <dgm:spPr/>
      <dgm:t>
        <a:bodyPr/>
        <a:lstStyle/>
        <a:p>
          <a:endParaRPr lang="en-US"/>
        </a:p>
      </dgm:t>
    </dgm:pt>
    <dgm:pt modelId="{92884008-2A39-4319-866C-248EBFA87014}" type="pres">
      <dgm:prSet presAssocID="{8449697C-FC95-4421-B101-89BE582803B8}" presName="Name0" presStyleCnt="0">
        <dgm:presLayoutVars>
          <dgm:chMax val="2"/>
          <dgm:chPref val="2"/>
          <dgm:dir/>
          <dgm:animOne/>
          <dgm:resizeHandles val="exact"/>
        </dgm:presLayoutVars>
      </dgm:prSet>
      <dgm:spPr/>
      <dgm:t>
        <a:bodyPr/>
        <a:lstStyle/>
        <a:p>
          <a:endParaRPr lang="en-GB"/>
        </a:p>
      </dgm:t>
    </dgm:pt>
    <dgm:pt modelId="{35D22335-C9BA-4DA5-AA47-515C45813889}" type="pres">
      <dgm:prSet presAssocID="{8449697C-FC95-4421-B101-89BE582803B8}" presName="Background" presStyleLbl="bgImgPlace1" presStyleIdx="0" presStyleCnt="1" custLinFactNeighborX="396" custLinFactNeighborY="641"/>
      <dgm:spPr/>
      <dgm:t>
        <a:bodyPr/>
        <a:lstStyle/>
        <a:p>
          <a:endParaRPr lang="en-GB"/>
        </a:p>
      </dgm:t>
    </dgm:pt>
    <dgm:pt modelId="{E2559051-6E0A-4117-A0CE-2E7DEA7EA08B}" type="pres">
      <dgm:prSet presAssocID="{8449697C-FC95-4421-B101-89BE582803B8}" presName="ParentText1" presStyleLbl="revTx" presStyleIdx="0" presStyleCnt="2">
        <dgm:presLayoutVars>
          <dgm:chMax val="0"/>
          <dgm:chPref val="0"/>
          <dgm:bulletEnabled val="1"/>
        </dgm:presLayoutVars>
      </dgm:prSet>
      <dgm:spPr/>
      <dgm:t>
        <a:bodyPr/>
        <a:lstStyle/>
        <a:p>
          <a:endParaRPr lang="en-GB"/>
        </a:p>
      </dgm:t>
    </dgm:pt>
    <dgm:pt modelId="{58AF2CD3-BEB7-4C62-BCF0-31F388F74B93}" type="pres">
      <dgm:prSet presAssocID="{8449697C-FC95-4421-B101-89BE582803B8}" presName="ParentText2" presStyleLbl="revTx" presStyleIdx="1" presStyleCnt="2">
        <dgm:presLayoutVars>
          <dgm:chMax val="0"/>
          <dgm:chPref val="0"/>
          <dgm:bulletEnabled val="1"/>
        </dgm:presLayoutVars>
      </dgm:prSet>
      <dgm:spPr/>
      <dgm:t>
        <a:bodyPr/>
        <a:lstStyle/>
        <a:p>
          <a:endParaRPr lang="en-GB"/>
        </a:p>
      </dgm:t>
    </dgm:pt>
    <dgm:pt modelId="{0280E279-A1B9-477C-8BD5-810C6E71925E}" type="pres">
      <dgm:prSet presAssocID="{8449697C-FC95-4421-B101-89BE582803B8}" presName="Plus" presStyleLbl="alignNode1" presStyleIdx="0" presStyleCnt="2" custScaleX="41916" custScaleY="39497"/>
      <dgm:spPr>
        <a:solidFill>
          <a:srgbClr val="92D050"/>
        </a:solidFill>
        <a:ln>
          <a:solidFill>
            <a:srgbClr val="92D050"/>
          </a:solidFill>
        </a:ln>
      </dgm:spPr>
      <dgm:t>
        <a:bodyPr/>
        <a:lstStyle/>
        <a:p>
          <a:endParaRPr lang="en-GB"/>
        </a:p>
      </dgm:t>
    </dgm:pt>
    <dgm:pt modelId="{AB93A9C8-FEF8-4AEE-ACA3-581756AE0CAC}" type="pres">
      <dgm:prSet presAssocID="{8449697C-FC95-4421-B101-89BE582803B8}" presName="Minus" presStyleLbl="alignNode1" presStyleIdx="1" presStyleCnt="2" custFlipVert="1" custScaleX="49600" custScaleY="47629"/>
      <dgm:spPr>
        <a:solidFill>
          <a:srgbClr val="92D050"/>
        </a:solidFill>
        <a:ln>
          <a:solidFill>
            <a:srgbClr val="92D050"/>
          </a:solidFill>
        </a:ln>
      </dgm:spPr>
      <dgm:t>
        <a:bodyPr/>
        <a:lstStyle/>
        <a:p>
          <a:endParaRPr lang="en-GB"/>
        </a:p>
      </dgm:t>
    </dgm:pt>
    <dgm:pt modelId="{7E3B3D97-7B5D-47D2-A4D9-0E98B28C9933}" type="pres">
      <dgm:prSet presAssocID="{8449697C-FC95-4421-B101-89BE582803B8}" presName="Divider" presStyleLbl="parChTrans1D1" presStyleIdx="0" presStyleCnt="1"/>
      <dgm:spPr/>
      <dgm:t>
        <a:bodyPr/>
        <a:lstStyle/>
        <a:p>
          <a:endParaRPr lang="en-GB"/>
        </a:p>
      </dgm:t>
    </dgm:pt>
  </dgm:ptLst>
  <dgm:cxnLst>
    <dgm:cxn modelId="{9159FF4E-A363-495D-BA5D-9FA5E5DC1ED1}" type="presOf" srcId="{A4B8B6D7-1F2F-472F-80BF-F55E51EF34B4}" destId="{58AF2CD3-BEB7-4C62-BCF0-31F388F74B93}" srcOrd="0" destOrd="0" presId="urn:microsoft.com/office/officeart/2009/3/layout/PlusandMinus"/>
    <dgm:cxn modelId="{08AE8F04-4135-47C5-B3F6-345B513C5487}" srcId="{8449697C-FC95-4421-B101-89BE582803B8}" destId="{A4B8B6D7-1F2F-472F-80BF-F55E51EF34B4}" srcOrd="1" destOrd="0" parTransId="{D26CE15A-C4AB-46BF-83FC-18015F603810}" sibTransId="{D8EEB9E0-4EC2-4FFE-A284-8C8CAEC3B6B8}"/>
    <dgm:cxn modelId="{1685A2EA-C6D1-4E5C-9E3B-B3C5875B1AE8}" type="presOf" srcId="{8449697C-FC95-4421-B101-89BE582803B8}" destId="{92884008-2A39-4319-866C-248EBFA87014}" srcOrd="0" destOrd="0" presId="urn:microsoft.com/office/officeart/2009/3/layout/PlusandMinus"/>
    <dgm:cxn modelId="{C9AFA861-03FC-4CE5-ABC2-26222658C490}" srcId="{8449697C-FC95-4421-B101-89BE582803B8}" destId="{E381F880-9DC3-4DBC-85DA-5FA398B99430}" srcOrd="0" destOrd="0" parTransId="{CB24BB2A-1E0D-4C7D-87DD-5C96EA53F076}" sibTransId="{C0E2D5B9-4D9E-4EE9-9FC4-506E624843B4}"/>
    <dgm:cxn modelId="{6C934D08-B200-46FA-9F15-F1758351B608}" type="presOf" srcId="{E381F880-9DC3-4DBC-85DA-5FA398B99430}" destId="{E2559051-6E0A-4117-A0CE-2E7DEA7EA08B}" srcOrd="0" destOrd="0" presId="urn:microsoft.com/office/officeart/2009/3/layout/PlusandMinus"/>
    <dgm:cxn modelId="{E809E1B7-89D0-41D1-BA46-ADBDF2E8C3AD}" type="presParOf" srcId="{92884008-2A39-4319-866C-248EBFA87014}" destId="{35D22335-C9BA-4DA5-AA47-515C45813889}" srcOrd="0" destOrd="0" presId="urn:microsoft.com/office/officeart/2009/3/layout/PlusandMinus"/>
    <dgm:cxn modelId="{A2251DCC-4F51-4C52-B5D8-195E496E3903}" type="presParOf" srcId="{92884008-2A39-4319-866C-248EBFA87014}" destId="{E2559051-6E0A-4117-A0CE-2E7DEA7EA08B}" srcOrd="1" destOrd="0" presId="urn:microsoft.com/office/officeart/2009/3/layout/PlusandMinus"/>
    <dgm:cxn modelId="{9B421C91-CD6B-486E-A425-E708B6F3B520}" type="presParOf" srcId="{92884008-2A39-4319-866C-248EBFA87014}" destId="{58AF2CD3-BEB7-4C62-BCF0-31F388F74B93}" srcOrd="2" destOrd="0" presId="urn:microsoft.com/office/officeart/2009/3/layout/PlusandMinus"/>
    <dgm:cxn modelId="{2A7FB4A9-2683-4FD6-82FC-3ECC055A20DE}" type="presParOf" srcId="{92884008-2A39-4319-866C-248EBFA87014}" destId="{0280E279-A1B9-477C-8BD5-810C6E71925E}" srcOrd="3" destOrd="0" presId="urn:microsoft.com/office/officeart/2009/3/layout/PlusandMinus"/>
    <dgm:cxn modelId="{29DBAB1E-277B-4BA9-B9B6-66486C9D994F}" type="presParOf" srcId="{92884008-2A39-4319-866C-248EBFA87014}" destId="{AB93A9C8-FEF8-4AEE-ACA3-581756AE0CAC}" srcOrd="4" destOrd="0" presId="urn:microsoft.com/office/officeart/2009/3/layout/PlusandMinus"/>
    <dgm:cxn modelId="{C6674C50-CA8E-4387-AA66-EA512B626564}" type="presParOf" srcId="{92884008-2A39-4319-866C-248EBFA87014}" destId="{7E3B3D97-7B5D-47D2-A4D9-0E98B28C993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388276" y="256446"/>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1" kern="1200" noProof="0" dirty="0" smtClean="0"/>
            <a:t>Verkehr und Umwelt</a:t>
          </a:r>
        </a:p>
      </dsp:txBody>
      <dsp:txXfrm>
        <a:off x="388276" y="256446"/>
        <a:ext cx="7944321" cy="513221"/>
      </dsp:txXfrm>
    </dsp:sp>
    <dsp:sp modelId="{C2A52F33-F895-4B2F-BC4C-05306D79D5F7}">
      <dsp:nvSpPr>
        <dsp:cNvPr id="0" name=""/>
        <dsp:cNvSpPr/>
      </dsp:nvSpPr>
      <dsp:spPr>
        <a:xfrm>
          <a:off x="67513" y="192293"/>
          <a:ext cx="641526" cy="641526"/>
        </a:xfrm>
        <a:prstGeom prst="ellipse">
          <a:avLst/>
        </a:prstGeom>
        <a:solidFill>
          <a:srgbClr val="92D050"/>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29E20C2-4062-4701-941A-96E5E9546BBD}">
      <dsp:nvSpPr>
        <dsp:cNvPr id="0" name=""/>
        <dsp:cNvSpPr/>
      </dsp:nvSpPr>
      <dsp:spPr>
        <a:xfrm>
          <a:off x="756035" y="1026031"/>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smtClean="0"/>
            <a:t>Nachhaltige Verkehrsträger</a:t>
          </a:r>
        </a:p>
      </dsp:txBody>
      <dsp:txXfrm>
        <a:off x="756035" y="1026031"/>
        <a:ext cx="7576562" cy="513221"/>
      </dsp:txXfrm>
    </dsp:sp>
    <dsp:sp modelId="{EB1F24B5-C955-4DF0-8B66-30DE1C707555}">
      <dsp:nvSpPr>
        <dsp:cNvPr id="0" name=""/>
        <dsp:cNvSpPr/>
      </dsp:nvSpPr>
      <dsp:spPr>
        <a:xfrm>
          <a:off x="435272" y="961879"/>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13C5082-0FBD-4670-9DFB-4C2018BBD7E8}">
      <dsp:nvSpPr>
        <dsp:cNvPr id="0" name=""/>
        <dsp:cNvSpPr/>
      </dsp:nvSpPr>
      <dsp:spPr>
        <a:xfrm>
          <a:off x="868908" y="1795617"/>
          <a:ext cx="7463690"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smtClean="0"/>
            <a:t>Verkehrsträgervergleich</a:t>
          </a:r>
        </a:p>
      </dsp:txBody>
      <dsp:txXfrm>
        <a:off x="868908" y="1795617"/>
        <a:ext cx="7463690" cy="513221"/>
      </dsp:txXfrm>
    </dsp:sp>
    <dsp:sp modelId="{53114754-F35B-4924-8329-EDA5A56352F4}">
      <dsp:nvSpPr>
        <dsp:cNvPr id="0" name=""/>
        <dsp:cNvSpPr/>
      </dsp:nvSpPr>
      <dsp:spPr>
        <a:xfrm>
          <a:off x="548145" y="1731464"/>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6100353-DA78-4DFE-93FB-E136ADC1A1B2}">
      <dsp:nvSpPr>
        <dsp:cNvPr id="0" name=""/>
        <dsp:cNvSpPr/>
      </dsp:nvSpPr>
      <dsp:spPr>
        <a:xfrm>
          <a:off x="756035" y="2565202"/>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smtClean="0"/>
            <a:t>Herausforderungen für einen nachhaltigen Güterverkehr</a:t>
          </a:r>
        </a:p>
      </dsp:txBody>
      <dsp:txXfrm>
        <a:off x="756035" y="2565202"/>
        <a:ext cx="7576562" cy="513221"/>
      </dsp:txXfrm>
    </dsp:sp>
    <dsp:sp modelId="{36D88088-1D9D-40D6-BE20-8C223E60D045}">
      <dsp:nvSpPr>
        <dsp:cNvPr id="0" name=""/>
        <dsp:cNvSpPr/>
      </dsp:nvSpPr>
      <dsp:spPr>
        <a:xfrm>
          <a:off x="435272" y="2501050"/>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968A4EE-66E0-4DA5-B46C-661C25F5873D}">
      <dsp:nvSpPr>
        <dsp:cNvPr id="0" name=""/>
        <dsp:cNvSpPr/>
      </dsp:nvSpPr>
      <dsp:spPr>
        <a:xfrm>
          <a:off x="388276" y="3334788"/>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smtClean="0"/>
            <a:t>Einflussfaktor Gesellschaft</a:t>
          </a:r>
        </a:p>
      </dsp:txBody>
      <dsp:txXfrm>
        <a:off x="388276" y="3334788"/>
        <a:ext cx="7944321" cy="513221"/>
      </dsp:txXfrm>
    </dsp:sp>
    <dsp:sp modelId="{837F4E03-AA9D-44BB-93B2-9AE14EEAA468}">
      <dsp:nvSpPr>
        <dsp:cNvPr id="0" name=""/>
        <dsp:cNvSpPr/>
      </dsp:nvSpPr>
      <dsp:spPr>
        <a:xfrm>
          <a:off x="67513" y="3270635"/>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22335-C9BA-4DA5-AA47-515C45813889}">
      <dsp:nvSpPr>
        <dsp:cNvPr id="0" name=""/>
        <dsp:cNvSpPr/>
      </dsp:nvSpPr>
      <dsp:spPr>
        <a:xfrm>
          <a:off x="730455" y="720676"/>
          <a:ext cx="7159752" cy="3700116"/>
        </a:xfrm>
        <a:prstGeom prst="rect">
          <a:avLst/>
        </a:prstGeom>
        <a:solidFill>
          <a:schemeClr val="accent5">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59051-6E0A-4117-A0CE-2E7DEA7EA08B}">
      <dsp:nvSpPr>
        <dsp:cNvPr id="0" name=""/>
        <dsp:cNvSpPr/>
      </dsp:nvSpPr>
      <dsp:spPr>
        <a:xfrm>
          <a:off x="916072"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de-DE" sz="2000" kern="1200" dirty="0" smtClean="0"/>
            <a:t>Niedrige Transportkosten</a:t>
          </a:r>
        </a:p>
        <a:p>
          <a:pPr lvl="0" algn="l" defTabSz="889000">
            <a:lnSpc>
              <a:spcPct val="90000"/>
            </a:lnSpc>
            <a:spcBef>
              <a:spcPct val="0"/>
            </a:spcBef>
            <a:spcAft>
              <a:spcPct val="35000"/>
            </a:spcAft>
          </a:pPr>
          <a:r>
            <a:rPr lang="de-DE" sz="2000" kern="1200" dirty="0" smtClean="0"/>
            <a:t>Massenleistungsfähigkeit</a:t>
          </a:r>
        </a:p>
        <a:p>
          <a:pPr lvl="0" algn="l" defTabSz="889000">
            <a:lnSpc>
              <a:spcPct val="90000"/>
            </a:lnSpc>
            <a:spcBef>
              <a:spcPct val="0"/>
            </a:spcBef>
            <a:spcAft>
              <a:spcPct val="35000"/>
            </a:spcAft>
          </a:pPr>
          <a:r>
            <a:rPr lang="de-DE" sz="2000" kern="1200" dirty="0" smtClean="0"/>
            <a:t>Umweltfreundlichkeit</a:t>
          </a:r>
        </a:p>
        <a:p>
          <a:pPr lvl="0" algn="l" defTabSz="889000">
            <a:lnSpc>
              <a:spcPct val="90000"/>
            </a:lnSpc>
            <a:spcBef>
              <a:spcPct val="0"/>
            </a:spcBef>
            <a:spcAft>
              <a:spcPct val="35000"/>
            </a:spcAft>
          </a:pPr>
          <a:r>
            <a:rPr lang="de-DE" sz="2000" kern="1200" dirty="0" smtClean="0"/>
            <a:t>Sicherheit</a:t>
          </a:r>
        </a:p>
        <a:p>
          <a:pPr lvl="0" algn="l" defTabSz="889000">
            <a:lnSpc>
              <a:spcPct val="90000"/>
            </a:lnSpc>
            <a:spcBef>
              <a:spcPct val="0"/>
            </a:spcBef>
            <a:spcAft>
              <a:spcPct val="35000"/>
            </a:spcAft>
          </a:pPr>
          <a:r>
            <a:rPr lang="de-DE" sz="2000" kern="1200" dirty="0" smtClean="0"/>
            <a:t>Transporthäufigkeit - 24 h Einsatzbereit </a:t>
          </a:r>
        </a:p>
        <a:p>
          <a:pPr lvl="0" algn="l" defTabSz="889000">
            <a:lnSpc>
              <a:spcPct val="90000"/>
            </a:lnSpc>
            <a:spcBef>
              <a:spcPct val="0"/>
            </a:spcBef>
            <a:spcAft>
              <a:spcPct val="35000"/>
            </a:spcAft>
          </a:pPr>
          <a:r>
            <a:rPr lang="de-DE" sz="2000" kern="1200" dirty="0" smtClean="0"/>
            <a:t>Niedrige Infrastrukturkosten</a:t>
          </a:r>
          <a:endParaRPr lang="de-DE" sz="2000" kern="1200" dirty="0"/>
        </a:p>
      </dsp:txBody>
      <dsp:txXfrm>
        <a:off x="916072" y="1129691"/>
        <a:ext cx="3324758" cy="3165404"/>
      </dsp:txXfrm>
    </dsp:sp>
    <dsp:sp modelId="{58AF2CD3-BEB7-4C62-BCF0-31F388F74B93}">
      <dsp:nvSpPr>
        <dsp:cNvPr id="0" name=""/>
        <dsp:cNvSpPr/>
      </dsp:nvSpPr>
      <dsp:spPr>
        <a:xfrm>
          <a:off x="4314896"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de-DE" sz="2000" kern="1200" noProof="0" dirty="0" smtClean="0"/>
            <a:t>Abhängigkeit</a:t>
          </a:r>
          <a:r>
            <a:rPr lang="de-DE" sz="2000" kern="1200" dirty="0" smtClean="0"/>
            <a:t> von Fahrwasserverhältnissen</a:t>
          </a:r>
        </a:p>
        <a:p>
          <a:pPr lvl="0" algn="l" defTabSz="889000">
            <a:lnSpc>
              <a:spcPct val="90000"/>
            </a:lnSpc>
            <a:spcBef>
              <a:spcPct val="0"/>
            </a:spcBef>
            <a:spcAft>
              <a:spcPct val="35000"/>
            </a:spcAft>
          </a:pPr>
          <a:r>
            <a:rPr lang="de-DE" sz="2000" kern="1200" dirty="0" smtClean="0"/>
            <a:t>Niedrige Transportgeschwindigkeit</a:t>
          </a:r>
        </a:p>
        <a:p>
          <a:pPr lvl="0" algn="l" defTabSz="889000">
            <a:lnSpc>
              <a:spcPct val="90000"/>
            </a:lnSpc>
            <a:spcBef>
              <a:spcPct val="0"/>
            </a:spcBef>
            <a:spcAft>
              <a:spcPct val="35000"/>
            </a:spcAft>
          </a:pPr>
          <a:r>
            <a:rPr lang="de-DE" sz="2000" kern="1200" dirty="0" smtClean="0"/>
            <a:t>Geringe Netzdichte – Vor-/Nachlauf notwendig </a:t>
          </a:r>
          <a:endParaRPr lang="de-DE" sz="2000" kern="1200" dirty="0"/>
        </a:p>
      </dsp:txBody>
      <dsp:txXfrm>
        <a:off x="4314896" y="1129691"/>
        <a:ext cx="3324758" cy="3165404"/>
      </dsp:txXfrm>
    </dsp:sp>
    <dsp:sp modelId="{0280E279-A1B9-477C-8BD5-810C6E71925E}">
      <dsp:nvSpPr>
        <dsp:cNvPr id="0" name=""/>
        <dsp:cNvSpPr/>
      </dsp:nvSpPr>
      <dsp:spPr>
        <a:xfrm>
          <a:off x="367745" y="379712"/>
          <a:ext cx="586418" cy="552575"/>
        </a:xfrm>
        <a:prstGeom prst="plus">
          <a:avLst>
            <a:gd name="adj" fmla="val 32810"/>
          </a:avLst>
        </a:prstGeom>
        <a:solidFill>
          <a:srgbClr val="92D050"/>
        </a:solidFill>
        <a:ln w="2642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AB93A9C8-FEF8-4AEE-ACA3-581756AE0CAC}">
      <dsp:nvSpPr>
        <dsp:cNvPr id="0" name=""/>
        <dsp:cNvSpPr/>
      </dsp:nvSpPr>
      <dsp:spPr>
        <a:xfrm flipV="1">
          <a:off x="7206120" y="577767"/>
          <a:ext cx="653101" cy="214918"/>
        </a:xfrm>
        <a:prstGeom prst="rect">
          <a:avLst/>
        </a:prstGeom>
        <a:solidFill>
          <a:srgbClr val="92D050"/>
        </a:solidFill>
        <a:ln w="2642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7E3B3D97-7B5D-47D2-A4D9-0E98B28C9933}">
      <dsp:nvSpPr>
        <dsp:cNvPr id="0" name=""/>
        <dsp:cNvSpPr/>
      </dsp:nvSpPr>
      <dsp:spPr>
        <a:xfrm>
          <a:off x="4281978" y="1136460"/>
          <a:ext cx="822" cy="3023265"/>
        </a:xfrm>
        <a:prstGeom prst="line">
          <a:avLst/>
        </a:pr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388276" y="256446"/>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0" kern="1200" noProof="0" dirty="0" smtClean="0"/>
            <a:t>Verkehr und Umwelt</a:t>
          </a:r>
        </a:p>
      </dsp:txBody>
      <dsp:txXfrm>
        <a:off x="388276" y="256446"/>
        <a:ext cx="7944321" cy="513221"/>
      </dsp:txXfrm>
    </dsp:sp>
    <dsp:sp modelId="{C2A52F33-F895-4B2F-BC4C-05306D79D5F7}">
      <dsp:nvSpPr>
        <dsp:cNvPr id="0" name=""/>
        <dsp:cNvSpPr/>
      </dsp:nvSpPr>
      <dsp:spPr>
        <a:xfrm>
          <a:off x="67513" y="192293"/>
          <a:ext cx="641526" cy="641526"/>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29E20C2-4062-4701-941A-96E5E9546BBD}">
      <dsp:nvSpPr>
        <dsp:cNvPr id="0" name=""/>
        <dsp:cNvSpPr/>
      </dsp:nvSpPr>
      <dsp:spPr>
        <a:xfrm>
          <a:off x="756035" y="1026031"/>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smtClean="0"/>
            <a:t>Nachhaltige Verkehrsträger</a:t>
          </a:r>
        </a:p>
      </dsp:txBody>
      <dsp:txXfrm>
        <a:off x="756035" y="1026031"/>
        <a:ext cx="7576562" cy="513221"/>
      </dsp:txXfrm>
    </dsp:sp>
    <dsp:sp modelId="{EB1F24B5-C955-4DF0-8B66-30DE1C707555}">
      <dsp:nvSpPr>
        <dsp:cNvPr id="0" name=""/>
        <dsp:cNvSpPr/>
      </dsp:nvSpPr>
      <dsp:spPr>
        <a:xfrm>
          <a:off x="435272" y="961879"/>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13C5082-0FBD-4670-9DFB-4C2018BBD7E8}">
      <dsp:nvSpPr>
        <dsp:cNvPr id="0" name=""/>
        <dsp:cNvSpPr/>
      </dsp:nvSpPr>
      <dsp:spPr>
        <a:xfrm>
          <a:off x="868908" y="1795617"/>
          <a:ext cx="7463690"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smtClean="0"/>
            <a:t>Verkehrsträgervergleich</a:t>
          </a:r>
        </a:p>
      </dsp:txBody>
      <dsp:txXfrm>
        <a:off x="868908" y="1795617"/>
        <a:ext cx="7463690" cy="513221"/>
      </dsp:txXfrm>
    </dsp:sp>
    <dsp:sp modelId="{53114754-F35B-4924-8329-EDA5A56352F4}">
      <dsp:nvSpPr>
        <dsp:cNvPr id="0" name=""/>
        <dsp:cNvSpPr/>
      </dsp:nvSpPr>
      <dsp:spPr>
        <a:xfrm>
          <a:off x="548145" y="1731464"/>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6100353-DA78-4DFE-93FB-E136ADC1A1B2}">
      <dsp:nvSpPr>
        <dsp:cNvPr id="0" name=""/>
        <dsp:cNvSpPr/>
      </dsp:nvSpPr>
      <dsp:spPr>
        <a:xfrm>
          <a:off x="756035" y="2565202"/>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55880" rIns="55880" bIns="55880" numCol="1" spcCol="1270" anchor="ctr" anchorCtr="0">
          <a:noAutofit/>
        </a:bodyPr>
        <a:lstStyle/>
        <a:p>
          <a:pPr lvl="0" algn="l" defTabSz="977900">
            <a:lnSpc>
              <a:spcPct val="90000"/>
            </a:lnSpc>
            <a:spcBef>
              <a:spcPct val="0"/>
            </a:spcBef>
            <a:spcAft>
              <a:spcPct val="35000"/>
            </a:spcAft>
          </a:pPr>
          <a:r>
            <a:rPr lang="de-DE" sz="2200" b="1" kern="1200" noProof="0" dirty="0" smtClean="0"/>
            <a:t>Herausforderungen für einen nachhaltigen Güterverkehr</a:t>
          </a:r>
        </a:p>
      </dsp:txBody>
      <dsp:txXfrm>
        <a:off x="756035" y="2565202"/>
        <a:ext cx="7576562" cy="513221"/>
      </dsp:txXfrm>
    </dsp:sp>
    <dsp:sp modelId="{36D88088-1D9D-40D6-BE20-8C223E60D045}">
      <dsp:nvSpPr>
        <dsp:cNvPr id="0" name=""/>
        <dsp:cNvSpPr/>
      </dsp:nvSpPr>
      <dsp:spPr>
        <a:xfrm>
          <a:off x="435272" y="2501050"/>
          <a:ext cx="641526" cy="641526"/>
        </a:xfrm>
        <a:prstGeom prst="ellipse">
          <a:avLst/>
        </a:prstGeom>
        <a:solidFill>
          <a:srgbClr val="92D050"/>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968A4EE-66E0-4DA5-B46C-661C25F5873D}">
      <dsp:nvSpPr>
        <dsp:cNvPr id="0" name=""/>
        <dsp:cNvSpPr/>
      </dsp:nvSpPr>
      <dsp:spPr>
        <a:xfrm>
          <a:off x="388276" y="3334788"/>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smtClean="0"/>
            <a:t>Einflussfaktor Gesellschaft</a:t>
          </a:r>
        </a:p>
      </dsp:txBody>
      <dsp:txXfrm>
        <a:off x="388276" y="3334788"/>
        <a:ext cx="7944321" cy="513221"/>
      </dsp:txXfrm>
    </dsp:sp>
    <dsp:sp modelId="{837F4E03-AA9D-44BB-93B2-9AE14EEAA468}">
      <dsp:nvSpPr>
        <dsp:cNvPr id="0" name=""/>
        <dsp:cNvSpPr/>
      </dsp:nvSpPr>
      <dsp:spPr>
        <a:xfrm>
          <a:off x="67513" y="3270635"/>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47870-D96B-4730-AC8B-F54358B0234B}">
      <dsp:nvSpPr>
        <dsp:cNvPr id="0" name=""/>
        <dsp:cNvSpPr/>
      </dsp:nvSpPr>
      <dsp:spPr>
        <a:xfrm>
          <a:off x="2612" y="0"/>
          <a:ext cx="2513423" cy="2664295"/>
        </a:xfrm>
        <a:prstGeom prst="roundRect">
          <a:avLst>
            <a:gd name="adj" fmla="val 10000"/>
          </a:avLst>
        </a:prstGeom>
        <a:solidFill>
          <a:schemeClr val="lt1"/>
        </a:solidFill>
        <a:ln w="26425" cap="flat" cmpd="sng" algn="ctr">
          <a:solidFill>
            <a:srgbClr val="92D05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noProof="0" dirty="0" smtClean="0">
              <a:solidFill>
                <a:schemeClr val="tx1">
                  <a:lumMod val="75000"/>
                  <a:lumOff val="25000"/>
                </a:schemeClr>
              </a:solidFill>
            </a:rPr>
            <a:t>Güterverkehr Angebot</a:t>
          </a:r>
          <a:endParaRPr lang="de-DE" sz="2000" b="1" kern="1200" noProof="0" dirty="0">
            <a:solidFill>
              <a:schemeClr val="tx1">
                <a:lumMod val="75000"/>
                <a:lumOff val="25000"/>
              </a:schemeClr>
            </a:solidFill>
          </a:endParaRPr>
        </a:p>
      </dsp:txBody>
      <dsp:txXfrm>
        <a:off x="2612" y="0"/>
        <a:ext cx="2513423" cy="799288"/>
      </dsp:txXfrm>
    </dsp:sp>
    <dsp:sp modelId="{88F91FAD-C427-4646-A6C0-635C51ABB4CF}">
      <dsp:nvSpPr>
        <dsp:cNvPr id="0" name=""/>
        <dsp:cNvSpPr/>
      </dsp:nvSpPr>
      <dsp:spPr>
        <a:xfrm>
          <a:off x="253955" y="799353"/>
          <a:ext cx="2010739" cy="388131"/>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noProof="0" dirty="0" smtClean="0"/>
            <a:t>Infrastruktur</a:t>
          </a:r>
          <a:endParaRPr lang="de-DE" sz="1400" kern="1200" noProof="0" dirty="0"/>
        </a:p>
      </dsp:txBody>
      <dsp:txXfrm>
        <a:off x="265323" y="810721"/>
        <a:ext cx="1988003" cy="365395"/>
      </dsp:txXfrm>
    </dsp:sp>
    <dsp:sp modelId="{09CE868F-05D4-4935-AB51-D12575DF60BA}">
      <dsp:nvSpPr>
        <dsp:cNvPr id="0" name=""/>
        <dsp:cNvSpPr/>
      </dsp:nvSpPr>
      <dsp:spPr>
        <a:xfrm>
          <a:off x="253955" y="1247197"/>
          <a:ext cx="2010739" cy="388131"/>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noProof="0" dirty="0" smtClean="0"/>
            <a:t>Neue Technologien</a:t>
          </a:r>
        </a:p>
      </dsp:txBody>
      <dsp:txXfrm>
        <a:off x="265323" y="1258565"/>
        <a:ext cx="1988003" cy="365395"/>
      </dsp:txXfrm>
    </dsp:sp>
    <dsp:sp modelId="{AAA17150-39A2-498B-B35D-B4170F4888F8}">
      <dsp:nvSpPr>
        <dsp:cNvPr id="0" name=""/>
        <dsp:cNvSpPr/>
      </dsp:nvSpPr>
      <dsp:spPr>
        <a:xfrm>
          <a:off x="253955" y="1695041"/>
          <a:ext cx="2010739" cy="388131"/>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noProof="0" dirty="0" smtClean="0"/>
            <a:t>Freie Kapazitäten</a:t>
          </a:r>
          <a:endParaRPr lang="de-DE" sz="1400" kern="1200" noProof="0" dirty="0"/>
        </a:p>
      </dsp:txBody>
      <dsp:txXfrm>
        <a:off x="265323" y="1706409"/>
        <a:ext cx="1988003" cy="365395"/>
      </dsp:txXfrm>
    </dsp:sp>
    <dsp:sp modelId="{2DEFD77D-543E-4866-A80A-4B6BC69A68BF}">
      <dsp:nvSpPr>
        <dsp:cNvPr id="0" name=""/>
        <dsp:cNvSpPr/>
      </dsp:nvSpPr>
      <dsp:spPr>
        <a:xfrm>
          <a:off x="253955" y="2142884"/>
          <a:ext cx="2010739" cy="388131"/>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noProof="0" dirty="0" smtClean="0"/>
            <a:t>Wettbewerb </a:t>
          </a:r>
          <a:endParaRPr lang="de-DE" sz="1400" kern="1200" noProof="0" dirty="0"/>
        </a:p>
      </dsp:txBody>
      <dsp:txXfrm>
        <a:off x="265323" y="2154252"/>
        <a:ext cx="1988003" cy="365395"/>
      </dsp:txXfrm>
    </dsp:sp>
    <dsp:sp modelId="{F2AD4745-2F4E-4235-A44B-5655D96347C4}">
      <dsp:nvSpPr>
        <dsp:cNvPr id="0" name=""/>
        <dsp:cNvSpPr/>
      </dsp:nvSpPr>
      <dsp:spPr>
        <a:xfrm>
          <a:off x="2707156" y="0"/>
          <a:ext cx="2513423" cy="2664295"/>
        </a:xfrm>
        <a:prstGeom prst="roundRect">
          <a:avLst>
            <a:gd name="adj" fmla="val 10000"/>
          </a:avLst>
        </a:prstGeom>
        <a:solidFill>
          <a:schemeClr val="lt1"/>
        </a:solidFill>
        <a:ln w="26425" cap="flat" cmpd="sng" algn="ctr">
          <a:solidFill>
            <a:srgbClr val="92D05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noProof="0" dirty="0" smtClean="0">
              <a:solidFill>
                <a:schemeClr val="tx1">
                  <a:lumMod val="75000"/>
                  <a:lumOff val="25000"/>
                </a:schemeClr>
              </a:solidFill>
            </a:rPr>
            <a:t>Güterverkehr Nachfrage</a:t>
          </a:r>
          <a:endParaRPr lang="de-DE" sz="2000" b="1" kern="1200" noProof="0" dirty="0">
            <a:solidFill>
              <a:schemeClr val="tx1">
                <a:lumMod val="75000"/>
                <a:lumOff val="25000"/>
              </a:schemeClr>
            </a:solidFill>
          </a:endParaRPr>
        </a:p>
      </dsp:txBody>
      <dsp:txXfrm>
        <a:off x="2707156" y="0"/>
        <a:ext cx="2513423" cy="799288"/>
      </dsp:txXfrm>
    </dsp:sp>
    <dsp:sp modelId="{9D5F99E5-4DC6-4F1C-8B5D-887881FE7343}">
      <dsp:nvSpPr>
        <dsp:cNvPr id="0" name=""/>
        <dsp:cNvSpPr/>
      </dsp:nvSpPr>
      <dsp:spPr>
        <a:xfrm>
          <a:off x="2955885" y="799353"/>
          <a:ext cx="2010739" cy="388131"/>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noProof="0" dirty="0" smtClean="0"/>
            <a:t>Unternehmen</a:t>
          </a:r>
          <a:endParaRPr lang="de-DE" sz="1400" kern="1200" noProof="0" dirty="0"/>
        </a:p>
      </dsp:txBody>
      <dsp:txXfrm>
        <a:off x="2967253" y="810721"/>
        <a:ext cx="1988003" cy="365395"/>
      </dsp:txXfrm>
    </dsp:sp>
    <dsp:sp modelId="{83601EBD-FAEC-4ADA-B674-BD8E5DAAE0A7}">
      <dsp:nvSpPr>
        <dsp:cNvPr id="0" name=""/>
        <dsp:cNvSpPr/>
      </dsp:nvSpPr>
      <dsp:spPr>
        <a:xfrm>
          <a:off x="2955885" y="1247197"/>
          <a:ext cx="2010739" cy="388131"/>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noProof="0" dirty="0" smtClean="0"/>
            <a:t>Beschaffungsstrategie</a:t>
          </a:r>
          <a:endParaRPr lang="de-DE" sz="1400" kern="1200" noProof="0" dirty="0"/>
        </a:p>
      </dsp:txBody>
      <dsp:txXfrm>
        <a:off x="2967253" y="1258565"/>
        <a:ext cx="1988003" cy="365395"/>
      </dsp:txXfrm>
    </dsp:sp>
    <dsp:sp modelId="{8D076024-742B-424B-8700-FA134EDAE0C8}">
      <dsp:nvSpPr>
        <dsp:cNvPr id="0" name=""/>
        <dsp:cNvSpPr/>
      </dsp:nvSpPr>
      <dsp:spPr>
        <a:xfrm>
          <a:off x="2955885" y="1695041"/>
          <a:ext cx="2010739" cy="388131"/>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noProof="0" dirty="0" smtClean="0"/>
            <a:t>Distributionsstrategie</a:t>
          </a:r>
          <a:endParaRPr lang="de-DE" sz="1400" kern="1200" noProof="0" dirty="0"/>
        </a:p>
      </dsp:txBody>
      <dsp:txXfrm>
        <a:off x="2967253" y="1706409"/>
        <a:ext cx="1988003" cy="365395"/>
      </dsp:txXfrm>
    </dsp:sp>
    <dsp:sp modelId="{9F2F610B-1C61-4C1F-993A-37E1209AD672}">
      <dsp:nvSpPr>
        <dsp:cNvPr id="0" name=""/>
        <dsp:cNvSpPr/>
      </dsp:nvSpPr>
      <dsp:spPr>
        <a:xfrm>
          <a:off x="2955885" y="2142884"/>
          <a:ext cx="2010739" cy="388131"/>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noProof="0" dirty="0" smtClean="0"/>
            <a:t>Verkehrsverteilung</a:t>
          </a:r>
          <a:endParaRPr lang="de-DE" sz="1400" kern="1200" noProof="0" dirty="0"/>
        </a:p>
      </dsp:txBody>
      <dsp:txXfrm>
        <a:off x="2967253" y="2154252"/>
        <a:ext cx="1988003" cy="3653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388276" y="256446"/>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0" kern="1200" noProof="0" dirty="0" smtClean="0"/>
            <a:t>Verkehr und Umwelt</a:t>
          </a:r>
        </a:p>
      </dsp:txBody>
      <dsp:txXfrm>
        <a:off x="388276" y="256446"/>
        <a:ext cx="7944321" cy="513221"/>
      </dsp:txXfrm>
    </dsp:sp>
    <dsp:sp modelId="{C2A52F33-F895-4B2F-BC4C-05306D79D5F7}">
      <dsp:nvSpPr>
        <dsp:cNvPr id="0" name=""/>
        <dsp:cNvSpPr/>
      </dsp:nvSpPr>
      <dsp:spPr>
        <a:xfrm>
          <a:off x="67513" y="192293"/>
          <a:ext cx="641526" cy="641526"/>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29E20C2-4062-4701-941A-96E5E9546BBD}">
      <dsp:nvSpPr>
        <dsp:cNvPr id="0" name=""/>
        <dsp:cNvSpPr/>
      </dsp:nvSpPr>
      <dsp:spPr>
        <a:xfrm>
          <a:off x="756035" y="1026031"/>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smtClean="0"/>
            <a:t>Nachhaltige Verkehrsträger</a:t>
          </a:r>
        </a:p>
      </dsp:txBody>
      <dsp:txXfrm>
        <a:off x="756035" y="1026031"/>
        <a:ext cx="7576562" cy="513221"/>
      </dsp:txXfrm>
    </dsp:sp>
    <dsp:sp modelId="{EB1F24B5-C955-4DF0-8B66-30DE1C707555}">
      <dsp:nvSpPr>
        <dsp:cNvPr id="0" name=""/>
        <dsp:cNvSpPr/>
      </dsp:nvSpPr>
      <dsp:spPr>
        <a:xfrm>
          <a:off x="435272" y="961879"/>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13C5082-0FBD-4670-9DFB-4C2018BBD7E8}">
      <dsp:nvSpPr>
        <dsp:cNvPr id="0" name=""/>
        <dsp:cNvSpPr/>
      </dsp:nvSpPr>
      <dsp:spPr>
        <a:xfrm>
          <a:off x="868908" y="1795617"/>
          <a:ext cx="7463690"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smtClean="0"/>
            <a:t>Verkehrsträgervergleich</a:t>
          </a:r>
        </a:p>
      </dsp:txBody>
      <dsp:txXfrm>
        <a:off x="868908" y="1795617"/>
        <a:ext cx="7463690" cy="513221"/>
      </dsp:txXfrm>
    </dsp:sp>
    <dsp:sp modelId="{53114754-F35B-4924-8329-EDA5A56352F4}">
      <dsp:nvSpPr>
        <dsp:cNvPr id="0" name=""/>
        <dsp:cNvSpPr/>
      </dsp:nvSpPr>
      <dsp:spPr>
        <a:xfrm>
          <a:off x="548145" y="1731464"/>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6100353-DA78-4DFE-93FB-E136ADC1A1B2}">
      <dsp:nvSpPr>
        <dsp:cNvPr id="0" name=""/>
        <dsp:cNvSpPr/>
      </dsp:nvSpPr>
      <dsp:spPr>
        <a:xfrm>
          <a:off x="756035" y="2565202"/>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smtClean="0"/>
            <a:t>Herausforderungen für einen nachhaltigen Güterverkehr</a:t>
          </a:r>
        </a:p>
      </dsp:txBody>
      <dsp:txXfrm>
        <a:off x="756035" y="2565202"/>
        <a:ext cx="7576562" cy="513221"/>
      </dsp:txXfrm>
    </dsp:sp>
    <dsp:sp modelId="{36D88088-1D9D-40D6-BE20-8C223E60D045}">
      <dsp:nvSpPr>
        <dsp:cNvPr id="0" name=""/>
        <dsp:cNvSpPr/>
      </dsp:nvSpPr>
      <dsp:spPr>
        <a:xfrm>
          <a:off x="435272" y="2501050"/>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968A4EE-66E0-4DA5-B46C-661C25F5873D}">
      <dsp:nvSpPr>
        <dsp:cNvPr id="0" name=""/>
        <dsp:cNvSpPr/>
      </dsp:nvSpPr>
      <dsp:spPr>
        <a:xfrm>
          <a:off x="388276" y="3334788"/>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1" kern="1200" noProof="0" dirty="0" smtClean="0"/>
            <a:t>Einflussfaktor Gesellschaft</a:t>
          </a:r>
        </a:p>
      </dsp:txBody>
      <dsp:txXfrm>
        <a:off x="388276" y="3334788"/>
        <a:ext cx="7944321" cy="513221"/>
      </dsp:txXfrm>
    </dsp:sp>
    <dsp:sp modelId="{837F4E03-AA9D-44BB-93B2-9AE14EEAA468}">
      <dsp:nvSpPr>
        <dsp:cNvPr id="0" name=""/>
        <dsp:cNvSpPr/>
      </dsp:nvSpPr>
      <dsp:spPr>
        <a:xfrm>
          <a:off x="67513" y="3270635"/>
          <a:ext cx="641526" cy="641526"/>
        </a:xfrm>
        <a:prstGeom prst="ellipse">
          <a:avLst/>
        </a:prstGeom>
        <a:solidFill>
          <a:srgbClr val="92D050"/>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5A32E-0858-4EB5-8B17-91C64ED40DCA}">
      <dsp:nvSpPr>
        <dsp:cNvPr id="0" name=""/>
        <dsp:cNvSpPr/>
      </dsp:nvSpPr>
      <dsp:spPr>
        <a:xfrm>
          <a:off x="891574" y="222729"/>
          <a:ext cx="4667952" cy="3742946"/>
        </a:xfrm>
        <a:prstGeom prst="swooshArrow">
          <a:avLst>
            <a:gd name="adj1" fmla="val 25000"/>
            <a:gd name="adj2" fmla="val 25000"/>
          </a:avLst>
        </a:prstGeom>
        <a:gradFill rotWithShape="0">
          <a:gsLst>
            <a:gs pos="20849">
              <a:srgbClr val="AFDC7F">
                <a:lumMod val="94000"/>
                <a:lumOff val="6000"/>
              </a:srgbClr>
            </a:gs>
            <a:gs pos="73750">
              <a:srgbClr val="92D050">
                <a:lumMod val="25000"/>
                <a:lumOff val="75000"/>
              </a:srgbClr>
            </a:gs>
            <a:gs pos="9000">
              <a:srgbClr val="92D050">
                <a:lumMod val="87000"/>
                <a:lumOff val="13000"/>
              </a:srgbClr>
            </a:gs>
            <a:gs pos="91259">
              <a:srgbClr val="C6E5B5">
                <a:lumMod val="55000"/>
                <a:lumOff val="45000"/>
              </a:srgbClr>
            </a:gs>
            <a:gs pos="50000">
              <a:srgbClr val="92D050">
                <a:lumMod val="29000"/>
                <a:lumOff val="71000"/>
              </a:srgbClr>
            </a:gs>
            <a:gs pos="98000">
              <a:srgbClr val="92D050">
                <a:lumMod val="54000"/>
                <a:lumOff val="46000"/>
              </a:srgbClr>
            </a:gs>
          </a:gsLst>
          <a:lin ang="5400000" scaled="0"/>
        </a:gradFill>
        <a:ln>
          <a:noFill/>
        </a:ln>
        <a:effectLst/>
      </dsp:spPr>
      <dsp:style>
        <a:lnRef idx="0">
          <a:scrgbClr r="0" g="0" b="0"/>
        </a:lnRef>
        <a:fillRef idx="1">
          <a:scrgbClr r="0" g="0" b="0"/>
        </a:fillRef>
        <a:effectRef idx="0">
          <a:scrgbClr r="0" g="0" b="0"/>
        </a:effectRef>
        <a:fontRef idx="minor"/>
      </dsp:style>
    </dsp:sp>
    <dsp:sp modelId="{555C1699-3656-477D-B96A-DACE23EE97A5}">
      <dsp:nvSpPr>
        <dsp:cNvPr id="0" name=""/>
        <dsp:cNvSpPr/>
      </dsp:nvSpPr>
      <dsp:spPr>
        <a:xfrm>
          <a:off x="1331258" y="2953659"/>
          <a:ext cx="175785" cy="175785"/>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45D28-D491-4923-9F88-012A50307A2A}">
      <dsp:nvSpPr>
        <dsp:cNvPr id="0" name=""/>
        <dsp:cNvSpPr/>
      </dsp:nvSpPr>
      <dsp:spPr>
        <a:xfrm>
          <a:off x="695170" y="3180645"/>
          <a:ext cx="2848124" cy="113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45" tIns="0" rIns="0" bIns="0" numCol="1" spcCol="1270" anchor="t" anchorCtr="0">
          <a:noAutofit/>
        </a:bodyPr>
        <a:lstStyle/>
        <a:p>
          <a:pPr lvl="0" algn="l" defTabSz="800100">
            <a:lnSpc>
              <a:spcPct val="90000"/>
            </a:lnSpc>
            <a:spcBef>
              <a:spcPct val="0"/>
            </a:spcBef>
            <a:spcAft>
              <a:spcPct val="35000"/>
            </a:spcAft>
          </a:pPr>
          <a:r>
            <a:rPr lang="de-DE" sz="1800" kern="1200" spc="60" noProof="0" smtClean="0">
              <a:solidFill>
                <a:schemeClr val="tx1">
                  <a:lumMod val="75000"/>
                  <a:lumOff val="25000"/>
                </a:schemeClr>
              </a:solidFill>
              <a:latin typeface="+mn-lt"/>
              <a:ea typeface="+mn-ea"/>
              <a:cs typeface="+mn-cs"/>
            </a:rPr>
            <a:t>Erdöl- Abhängigkeit</a:t>
          </a:r>
          <a:endParaRPr lang="de-DE" sz="1800" kern="1200" spc="60" noProof="0" dirty="0">
            <a:solidFill>
              <a:schemeClr val="tx1">
                <a:lumMod val="75000"/>
                <a:lumOff val="25000"/>
              </a:schemeClr>
            </a:solidFill>
            <a:latin typeface="+mn-lt"/>
            <a:ea typeface="+mn-ea"/>
            <a:cs typeface="+mn-cs"/>
          </a:endParaRPr>
        </a:p>
      </dsp:txBody>
      <dsp:txXfrm>
        <a:off x="695170" y="3180645"/>
        <a:ext cx="2848124" cy="1136875"/>
      </dsp:txXfrm>
    </dsp:sp>
    <dsp:sp modelId="{413F5E0C-DCE2-4271-AA97-30E53B328F4B}">
      <dsp:nvSpPr>
        <dsp:cNvPr id="0" name=""/>
        <dsp:cNvSpPr/>
      </dsp:nvSpPr>
      <dsp:spPr>
        <a:xfrm>
          <a:off x="2103132" y="2089562"/>
          <a:ext cx="305714" cy="305714"/>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7B86E1-E57A-4305-AF83-4F673E544AB9}">
      <dsp:nvSpPr>
        <dsp:cNvPr id="0" name=""/>
        <dsp:cNvSpPr/>
      </dsp:nvSpPr>
      <dsp:spPr>
        <a:xfrm>
          <a:off x="1272399" y="2370721"/>
          <a:ext cx="2342899" cy="2182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92" tIns="0" rIns="0" bIns="0" numCol="1" spcCol="1270" anchor="t" anchorCtr="0">
          <a:noAutofit/>
        </a:bodyPr>
        <a:lstStyle/>
        <a:p>
          <a:pPr lvl="0" algn="ctr" defTabSz="800100">
            <a:lnSpc>
              <a:spcPct val="90000"/>
            </a:lnSpc>
            <a:spcBef>
              <a:spcPct val="0"/>
            </a:spcBef>
            <a:spcAft>
              <a:spcPct val="35000"/>
            </a:spcAft>
          </a:pPr>
          <a:r>
            <a:rPr lang="de-DE" sz="1800" kern="1200" spc="60" noProof="0" dirty="0" smtClean="0">
              <a:solidFill>
                <a:schemeClr val="tx1">
                  <a:lumMod val="75000"/>
                  <a:lumOff val="25000"/>
                </a:schemeClr>
              </a:solidFill>
              <a:latin typeface="+mn-lt"/>
              <a:ea typeface="+mn-ea"/>
              <a:cs typeface="+mn-cs"/>
            </a:rPr>
            <a:t>Steigendes Transportvolumen</a:t>
          </a:r>
          <a:endParaRPr lang="de-DE" sz="1800" kern="1200" spc="60" noProof="0" dirty="0">
            <a:solidFill>
              <a:schemeClr val="tx1">
                <a:lumMod val="75000"/>
                <a:lumOff val="25000"/>
              </a:schemeClr>
            </a:solidFill>
            <a:latin typeface="+mn-lt"/>
            <a:ea typeface="+mn-ea"/>
            <a:cs typeface="+mn-cs"/>
          </a:endParaRPr>
        </a:p>
      </dsp:txBody>
      <dsp:txXfrm>
        <a:off x="1272399" y="2370721"/>
        <a:ext cx="2342899" cy="2182991"/>
      </dsp:txXfrm>
    </dsp:sp>
    <dsp:sp modelId="{868A50B4-E6E0-4F0E-9F31-267493AB309A}">
      <dsp:nvSpPr>
        <dsp:cNvPr id="0" name=""/>
        <dsp:cNvSpPr/>
      </dsp:nvSpPr>
      <dsp:spPr>
        <a:xfrm>
          <a:off x="3111246" y="1369484"/>
          <a:ext cx="405071" cy="405071"/>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960B7-5D8A-4F3D-9DE7-C76A59EAAA2C}">
      <dsp:nvSpPr>
        <dsp:cNvPr id="0" name=""/>
        <dsp:cNvSpPr/>
      </dsp:nvSpPr>
      <dsp:spPr>
        <a:xfrm>
          <a:off x="2685076" y="1824724"/>
          <a:ext cx="2075875" cy="2952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639" tIns="0" rIns="0" bIns="0" numCol="1" spcCol="1270" anchor="t" anchorCtr="0">
          <a:noAutofit/>
        </a:bodyPr>
        <a:lstStyle/>
        <a:p>
          <a:pPr lvl="0" algn="ctr" defTabSz="800100">
            <a:lnSpc>
              <a:spcPct val="90000"/>
            </a:lnSpc>
            <a:spcBef>
              <a:spcPct val="0"/>
            </a:spcBef>
            <a:spcAft>
              <a:spcPct val="35000"/>
            </a:spcAft>
          </a:pPr>
          <a:r>
            <a:rPr lang="de-DE" sz="1800" kern="1200" spc="60" noProof="0" smtClean="0">
              <a:solidFill>
                <a:schemeClr val="tx1">
                  <a:lumMod val="75000"/>
                  <a:lumOff val="25000"/>
                </a:schemeClr>
              </a:solidFill>
              <a:latin typeface="+mn-lt"/>
              <a:ea typeface="+mn-ea"/>
              <a:cs typeface="+mn-cs"/>
            </a:rPr>
            <a:t>Treibhausgase </a:t>
          </a:r>
          <a:endParaRPr lang="de-DE" sz="2000" kern="1200" noProof="0" dirty="0">
            <a:solidFill>
              <a:schemeClr val="tx1">
                <a:lumMod val="75000"/>
                <a:lumOff val="25000"/>
              </a:schemeClr>
            </a:solidFill>
          </a:endParaRPr>
        </a:p>
      </dsp:txBody>
      <dsp:txXfrm>
        <a:off x="2685076" y="1824724"/>
        <a:ext cx="2075875" cy="2952054"/>
      </dsp:txXfrm>
    </dsp:sp>
    <dsp:sp modelId="{E3C270F2-C95C-4927-B5C0-7056CC993D52}">
      <dsp:nvSpPr>
        <dsp:cNvPr id="0" name=""/>
        <dsp:cNvSpPr/>
      </dsp:nvSpPr>
      <dsp:spPr>
        <a:xfrm>
          <a:off x="4280081" y="945760"/>
          <a:ext cx="542643" cy="542643"/>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D1F71-6484-4367-9AA8-DD1F7A865A95}">
      <dsp:nvSpPr>
        <dsp:cNvPr id="0" name=""/>
        <dsp:cNvSpPr/>
      </dsp:nvSpPr>
      <dsp:spPr>
        <a:xfrm>
          <a:off x="4279215" y="1351830"/>
          <a:ext cx="2207052" cy="342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535" tIns="0" rIns="0" bIns="0" numCol="1" spcCol="1270" anchor="t" anchorCtr="0">
          <a:noAutofit/>
        </a:bodyPr>
        <a:lstStyle/>
        <a:p>
          <a:pPr lvl="0" algn="ctr" defTabSz="800100">
            <a:lnSpc>
              <a:spcPct val="90000"/>
            </a:lnSpc>
            <a:spcBef>
              <a:spcPct val="0"/>
            </a:spcBef>
            <a:spcAft>
              <a:spcPct val="35000"/>
            </a:spcAft>
          </a:pPr>
          <a:r>
            <a:rPr lang="de-DE" sz="1800" kern="1200" spc="60" noProof="0" smtClean="0">
              <a:solidFill>
                <a:schemeClr val="tx1">
                  <a:lumMod val="75000"/>
                  <a:lumOff val="25000"/>
                </a:schemeClr>
              </a:solidFill>
              <a:latin typeface="+mn-lt"/>
              <a:ea typeface="+mn-ea"/>
              <a:cs typeface="+mn-cs"/>
            </a:rPr>
            <a:t>Multimodalität*</a:t>
          </a:r>
          <a:br>
            <a:rPr lang="de-DE" sz="1800" kern="1200" spc="60" noProof="0" smtClean="0">
              <a:solidFill>
                <a:schemeClr val="tx1">
                  <a:lumMod val="75000"/>
                  <a:lumOff val="25000"/>
                </a:schemeClr>
              </a:solidFill>
              <a:latin typeface="+mn-lt"/>
              <a:ea typeface="+mn-ea"/>
              <a:cs typeface="+mn-cs"/>
            </a:rPr>
          </a:br>
          <a:r>
            <a:rPr lang="de-DE" sz="1800" kern="1200" spc="60" noProof="0" smtClean="0">
              <a:solidFill>
                <a:schemeClr val="tx1">
                  <a:lumMod val="75000"/>
                  <a:lumOff val="25000"/>
                </a:schemeClr>
              </a:solidFill>
              <a:latin typeface="+mn-lt"/>
              <a:ea typeface="+mn-ea"/>
              <a:cs typeface="+mn-cs"/>
            </a:rPr>
            <a:t>/modal shift</a:t>
          </a:r>
          <a:endParaRPr lang="de-DE" sz="1800" kern="1200" spc="60" noProof="0" dirty="0">
            <a:solidFill>
              <a:schemeClr val="tx1">
                <a:lumMod val="75000"/>
                <a:lumOff val="25000"/>
              </a:schemeClr>
            </a:solidFill>
            <a:latin typeface="+mn-lt"/>
            <a:ea typeface="+mn-ea"/>
            <a:cs typeface="+mn-cs"/>
          </a:endParaRPr>
        </a:p>
      </dsp:txBody>
      <dsp:txXfrm>
        <a:off x="4279215" y="1351830"/>
        <a:ext cx="2207052" cy="3424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81F87-AC41-4D8D-A6C8-7B32A7C66667}">
      <dsp:nvSpPr>
        <dsp:cNvPr id="0" name=""/>
        <dsp:cNvSpPr/>
      </dsp:nvSpPr>
      <dsp:spPr>
        <a:xfrm>
          <a:off x="432069" y="0"/>
          <a:ext cx="5181600" cy="3168351"/>
        </a:xfrm>
        <a:prstGeom prst="rightArrow">
          <a:avLst/>
        </a:prstGeom>
        <a:solidFill>
          <a:srgbClr val="92D050">
            <a:alpha val="26000"/>
          </a:srgbClr>
        </a:solidFill>
        <a:ln>
          <a:noFill/>
        </a:ln>
        <a:effectLst/>
      </dsp:spPr>
      <dsp:style>
        <a:lnRef idx="0">
          <a:scrgbClr r="0" g="0" b="0"/>
        </a:lnRef>
        <a:fillRef idx="1">
          <a:scrgbClr r="0" g="0" b="0"/>
        </a:fillRef>
        <a:effectRef idx="0">
          <a:scrgbClr r="0" g="0" b="0"/>
        </a:effectRef>
        <a:fontRef idx="minor"/>
      </dsp:style>
    </dsp:sp>
    <dsp:sp modelId="{B9E9AC92-DC8E-4D48-B721-44CD7531717C}">
      <dsp:nvSpPr>
        <dsp:cNvPr id="0" name=""/>
        <dsp:cNvSpPr/>
      </dsp:nvSpPr>
      <dsp:spPr>
        <a:xfrm>
          <a:off x="0" y="864098"/>
          <a:ext cx="1828800" cy="1440155"/>
        </a:xfrm>
        <a:prstGeom prst="round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noProof="0" dirty="0" smtClean="0"/>
            <a:t>Nachhaltige Produktion</a:t>
          </a:r>
          <a:endParaRPr lang="de-DE" sz="1400" b="1" kern="1200" noProof="0" dirty="0"/>
        </a:p>
      </dsp:txBody>
      <dsp:txXfrm>
        <a:off x="70303" y="934401"/>
        <a:ext cx="1688194" cy="1299549"/>
      </dsp:txXfrm>
    </dsp:sp>
    <dsp:sp modelId="{C2AEEEEC-22ED-454D-8CC6-DEFC2CAEC3EB}">
      <dsp:nvSpPr>
        <dsp:cNvPr id="0" name=""/>
        <dsp:cNvSpPr/>
      </dsp:nvSpPr>
      <dsp:spPr>
        <a:xfrm>
          <a:off x="2133599" y="864098"/>
          <a:ext cx="1828800" cy="1440155"/>
        </a:xfrm>
        <a:prstGeom prst="round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noProof="0" dirty="0" smtClean="0"/>
            <a:t>Nachhaltige Produkte</a:t>
          </a:r>
          <a:endParaRPr lang="de-DE" sz="1400" b="1" kern="1200" noProof="0" dirty="0"/>
        </a:p>
      </dsp:txBody>
      <dsp:txXfrm>
        <a:off x="2203902" y="934401"/>
        <a:ext cx="1688194" cy="1299549"/>
      </dsp:txXfrm>
    </dsp:sp>
    <dsp:sp modelId="{91BCE930-AD29-4C5F-BA3B-34F445325D00}">
      <dsp:nvSpPr>
        <dsp:cNvPr id="0" name=""/>
        <dsp:cNvSpPr/>
      </dsp:nvSpPr>
      <dsp:spPr>
        <a:xfrm>
          <a:off x="4267200" y="864098"/>
          <a:ext cx="1828800" cy="1440155"/>
        </a:xfrm>
        <a:prstGeom prst="round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noProof="0" dirty="0" smtClean="0"/>
            <a:t>Nachhaltiger Transport</a:t>
          </a:r>
        </a:p>
        <a:p>
          <a:pPr lvl="0" algn="ctr" defTabSz="622300">
            <a:lnSpc>
              <a:spcPct val="90000"/>
            </a:lnSpc>
            <a:spcBef>
              <a:spcPct val="0"/>
            </a:spcBef>
            <a:spcAft>
              <a:spcPct val="35000"/>
            </a:spcAft>
          </a:pPr>
          <a:r>
            <a:rPr lang="de-DE" sz="1400" b="1" kern="1200" noProof="0" dirty="0" smtClean="0"/>
            <a:t>(</a:t>
          </a:r>
          <a:r>
            <a:rPr lang="de-DE" sz="1400" b="1" kern="1200" noProof="0" dirty="0" err="1" smtClean="0"/>
            <a:t>green</a:t>
          </a:r>
          <a:r>
            <a:rPr lang="de-DE" sz="1400" b="1" kern="1200" noProof="0" dirty="0" smtClean="0"/>
            <a:t> </a:t>
          </a:r>
          <a:r>
            <a:rPr lang="de-DE" sz="1400" b="1" kern="1200" noProof="0" dirty="0" err="1" smtClean="0"/>
            <a:t>logistics</a:t>
          </a:r>
          <a:r>
            <a:rPr lang="de-DE" sz="1400" b="1" kern="1200" noProof="0" dirty="0" smtClean="0"/>
            <a:t>)</a:t>
          </a:r>
          <a:endParaRPr lang="de-DE" sz="1400" b="1" kern="1200" noProof="0" dirty="0"/>
        </a:p>
      </dsp:txBody>
      <dsp:txXfrm>
        <a:off x="4337503" y="934401"/>
        <a:ext cx="1688194" cy="1299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4BF62-B4D2-4B2D-8812-308B3FA8B94C}">
      <dsp:nvSpPr>
        <dsp:cNvPr id="0" name=""/>
        <dsp:cNvSpPr/>
      </dsp:nvSpPr>
      <dsp:spPr>
        <a:xfrm>
          <a:off x="1986605" y="676085"/>
          <a:ext cx="3813996" cy="3813996"/>
        </a:xfrm>
        <a:prstGeom prst="blockArc">
          <a:avLst>
            <a:gd name="adj1" fmla="val 9000000"/>
            <a:gd name="adj2" fmla="val 16200000"/>
            <a:gd name="adj3" fmla="val 4643"/>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28EFE443-7143-4AAD-ABEC-201551FBAA11}">
      <dsp:nvSpPr>
        <dsp:cNvPr id="0" name=""/>
        <dsp:cNvSpPr/>
      </dsp:nvSpPr>
      <dsp:spPr>
        <a:xfrm>
          <a:off x="1986605" y="676085"/>
          <a:ext cx="3813996" cy="3813996"/>
        </a:xfrm>
        <a:prstGeom prst="blockArc">
          <a:avLst>
            <a:gd name="adj1" fmla="val 1800000"/>
            <a:gd name="adj2" fmla="val 9000000"/>
            <a:gd name="adj3" fmla="val 4643"/>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7BD19704-07BC-439A-9995-CE79F7B5E3B4}">
      <dsp:nvSpPr>
        <dsp:cNvPr id="0" name=""/>
        <dsp:cNvSpPr/>
      </dsp:nvSpPr>
      <dsp:spPr>
        <a:xfrm>
          <a:off x="1986605" y="676085"/>
          <a:ext cx="3813996" cy="3813996"/>
        </a:xfrm>
        <a:prstGeom prst="blockArc">
          <a:avLst>
            <a:gd name="adj1" fmla="val 16200000"/>
            <a:gd name="adj2" fmla="val 1800000"/>
            <a:gd name="adj3" fmla="val 4643"/>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86CBC136-3B15-4498-8873-13D013288D95}">
      <dsp:nvSpPr>
        <dsp:cNvPr id="0" name=""/>
        <dsp:cNvSpPr/>
      </dsp:nvSpPr>
      <dsp:spPr>
        <a:xfrm>
          <a:off x="2565945" y="1256856"/>
          <a:ext cx="2655316" cy="2652453"/>
        </a:xfrm>
        <a:prstGeom prst="ellipse">
          <a:avLst/>
        </a:prstGeom>
        <a:solidFill>
          <a:schemeClr val="lt1">
            <a:hueOff val="0"/>
            <a:satOff val="0"/>
            <a:lumOff val="0"/>
            <a:alphaOff val="0"/>
          </a:schemeClr>
        </a:solidFill>
        <a:ln w="26425"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kern="1200" noProof="0" dirty="0" smtClean="0">
              <a:solidFill>
                <a:schemeClr val="tx1">
                  <a:lumMod val="75000"/>
                  <a:lumOff val="25000"/>
                </a:schemeClr>
              </a:solidFill>
            </a:rPr>
            <a:t>Green</a:t>
          </a:r>
          <a:r>
            <a:rPr lang="de-DE" sz="4300" kern="1200" dirty="0" smtClean="0">
              <a:solidFill>
                <a:schemeClr val="tx1">
                  <a:lumMod val="75000"/>
                  <a:lumOff val="25000"/>
                </a:schemeClr>
              </a:solidFill>
            </a:rPr>
            <a:t> </a:t>
          </a:r>
          <a:r>
            <a:rPr lang="en-US" sz="4300" kern="1200" noProof="0" dirty="0" smtClean="0">
              <a:solidFill>
                <a:schemeClr val="tx1">
                  <a:lumMod val="75000"/>
                  <a:lumOff val="25000"/>
                </a:schemeClr>
              </a:solidFill>
            </a:rPr>
            <a:t>logistics</a:t>
          </a:r>
          <a:endParaRPr lang="en-US" sz="4300" kern="1200" noProof="0" dirty="0">
            <a:solidFill>
              <a:schemeClr val="tx1">
                <a:lumMod val="75000"/>
                <a:lumOff val="25000"/>
              </a:schemeClr>
            </a:solidFill>
          </a:endParaRPr>
        </a:p>
      </dsp:txBody>
      <dsp:txXfrm>
        <a:off x="2954807" y="1645299"/>
        <a:ext cx="1877592" cy="1875567"/>
      </dsp:txXfrm>
    </dsp:sp>
    <dsp:sp modelId="{6708B58E-CDA7-4CC3-8620-9FC845230D40}">
      <dsp:nvSpPr>
        <dsp:cNvPr id="0" name=""/>
        <dsp:cNvSpPr/>
      </dsp:nvSpPr>
      <dsp:spPr>
        <a:xfrm>
          <a:off x="2991615" y="-104699"/>
          <a:ext cx="1803976" cy="1650106"/>
        </a:xfrm>
        <a:prstGeom prst="ellipse">
          <a:avLst/>
        </a:prstGeom>
        <a:solidFill>
          <a:schemeClr val="bg1"/>
        </a:solidFill>
        <a:ln w="2642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de-DE" sz="1900" kern="1200" noProof="0" dirty="0" smtClean="0">
              <a:solidFill>
                <a:schemeClr val="tx1">
                  <a:lumMod val="75000"/>
                  <a:lumOff val="25000"/>
                </a:schemeClr>
              </a:solidFill>
            </a:rPr>
            <a:t>ökonomisch</a:t>
          </a:r>
          <a:endParaRPr lang="de-DE" sz="1900" kern="1200" noProof="0" dirty="0">
            <a:solidFill>
              <a:schemeClr val="tx1">
                <a:lumMod val="75000"/>
                <a:lumOff val="25000"/>
              </a:schemeClr>
            </a:solidFill>
          </a:endParaRPr>
        </a:p>
      </dsp:txBody>
      <dsp:txXfrm>
        <a:off x="3255801" y="136953"/>
        <a:ext cx="1275604" cy="1166802"/>
      </dsp:txXfrm>
    </dsp:sp>
    <dsp:sp modelId="{71652D85-593F-4AB9-8988-2F1F840B4FB3}">
      <dsp:nvSpPr>
        <dsp:cNvPr id="0" name=""/>
        <dsp:cNvSpPr/>
      </dsp:nvSpPr>
      <dsp:spPr>
        <a:xfrm>
          <a:off x="4604787" y="2689394"/>
          <a:ext cx="1803976" cy="1650106"/>
        </a:xfrm>
        <a:prstGeom prst="ellipse">
          <a:avLst/>
        </a:prstGeom>
        <a:solidFill>
          <a:schemeClr val="lt1">
            <a:hueOff val="0"/>
            <a:satOff val="0"/>
            <a:lumOff val="0"/>
            <a:alphaOff val="0"/>
          </a:schemeClr>
        </a:solidFill>
        <a:ln w="2642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de-DE" sz="1900" kern="1200" noProof="0" dirty="0" smtClean="0">
              <a:solidFill>
                <a:schemeClr val="tx1">
                  <a:lumMod val="75000"/>
                  <a:lumOff val="25000"/>
                </a:schemeClr>
              </a:solidFill>
            </a:rPr>
            <a:t>ökologisch</a:t>
          </a:r>
          <a:endParaRPr lang="de-DE" sz="1900" kern="1200" noProof="0" dirty="0">
            <a:solidFill>
              <a:schemeClr val="tx1">
                <a:lumMod val="75000"/>
                <a:lumOff val="25000"/>
              </a:schemeClr>
            </a:solidFill>
          </a:endParaRPr>
        </a:p>
      </dsp:txBody>
      <dsp:txXfrm>
        <a:off x="4868973" y="2931046"/>
        <a:ext cx="1275604" cy="1166802"/>
      </dsp:txXfrm>
    </dsp:sp>
    <dsp:sp modelId="{208ABFAC-2E4C-45E5-885D-03A2DF98BCDA}">
      <dsp:nvSpPr>
        <dsp:cNvPr id="0" name=""/>
        <dsp:cNvSpPr/>
      </dsp:nvSpPr>
      <dsp:spPr>
        <a:xfrm>
          <a:off x="1378444" y="2689394"/>
          <a:ext cx="1803976" cy="1650106"/>
        </a:xfrm>
        <a:prstGeom prst="ellipse">
          <a:avLst/>
        </a:prstGeom>
        <a:solidFill>
          <a:schemeClr val="lt1">
            <a:hueOff val="0"/>
            <a:satOff val="0"/>
            <a:lumOff val="0"/>
            <a:alphaOff val="0"/>
          </a:schemeClr>
        </a:solidFill>
        <a:ln w="2642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de-DE" sz="1900" kern="1200" noProof="0" dirty="0" smtClean="0">
              <a:solidFill>
                <a:schemeClr val="tx1">
                  <a:lumMod val="75000"/>
                  <a:lumOff val="25000"/>
                </a:schemeClr>
              </a:solidFill>
            </a:rPr>
            <a:t>sozial</a:t>
          </a:r>
          <a:endParaRPr lang="de-DE" sz="1900" kern="1200" noProof="0" dirty="0">
            <a:solidFill>
              <a:schemeClr val="tx1">
                <a:lumMod val="75000"/>
                <a:lumOff val="25000"/>
              </a:schemeClr>
            </a:solidFill>
          </a:endParaRPr>
        </a:p>
      </dsp:txBody>
      <dsp:txXfrm>
        <a:off x="1642630" y="2931046"/>
        <a:ext cx="1275604" cy="1166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388276" y="256446"/>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0" kern="1200" noProof="0" dirty="0" smtClean="0"/>
            <a:t>Verkehr und Umwelt</a:t>
          </a:r>
        </a:p>
      </dsp:txBody>
      <dsp:txXfrm>
        <a:off x="388276" y="256446"/>
        <a:ext cx="7944321" cy="513221"/>
      </dsp:txXfrm>
    </dsp:sp>
    <dsp:sp modelId="{C2A52F33-F895-4B2F-BC4C-05306D79D5F7}">
      <dsp:nvSpPr>
        <dsp:cNvPr id="0" name=""/>
        <dsp:cNvSpPr/>
      </dsp:nvSpPr>
      <dsp:spPr>
        <a:xfrm>
          <a:off x="67513" y="192293"/>
          <a:ext cx="641526" cy="641526"/>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29E20C2-4062-4701-941A-96E5E9546BBD}">
      <dsp:nvSpPr>
        <dsp:cNvPr id="0" name=""/>
        <dsp:cNvSpPr/>
      </dsp:nvSpPr>
      <dsp:spPr>
        <a:xfrm>
          <a:off x="756035" y="1026031"/>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1" kern="1200" noProof="0" dirty="0" smtClean="0"/>
            <a:t>Nachhaltige Verkehrsträger</a:t>
          </a:r>
        </a:p>
      </dsp:txBody>
      <dsp:txXfrm>
        <a:off x="756035" y="1026031"/>
        <a:ext cx="7576562" cy="513221"/>
      </dsp:txXfrm>
    </dsp:sp>
    <dsp:sp modelId="{EB1F24B5-C955-4DF0-8B66-30DE1C707555}">
      <dsp:nvSpPr>
        <dsp:cNvPr id="0" name=""/>
        <dsp:cNvSpPr/>
      </dsp:nvSpPr>
      <dsp:spPr>
        <a:xfrm>
          <a:off x="435272" y="961879"/>
          <a:ext cx="641526" cy="641526"/>
        </a:xfrm>
        <a:prstGeom prst="ellipse">
          <a:avLst/>
        </a:prstGeom>
        <a:solidFill>
          <a:srgbClr val="92D050"/>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13C5082-0FBD-4670-9DFB-4C2018BBD7E8}">
      <dsp:nvSpPr>
        <dsp:cNvPr id="0" name=""/>
        <dsp:cNvSpPr/>
      </dsp:nvSpPr>
      <dsp:spPr>
        <a:xfrm>
          <a:off x="868908" y="1795617"/>
          <a:ext cx="7463690"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smtClean="0"/>
            <a:t>Verkehrsträgervergleich</a:t>
          </a:r>
        </a:p>
      </dsp:txBody>
      <dsp:txXfrm>
        <a:off x="868908" y="1795617"/>
        <a:ext cx="7463690" cy="513221"/>
      </dsp:txXfrm>
    </dsp:sp>
    <dsp:sp modelId="{53114754-F35B-4924-8329-EDA5A56352F4}">
      <dsp:nvSpPr>
        <dsp:cNvPr id="0" name=""/>
        <dsp:cNvSpPr/>
      </dsp:nvSpPr>
      <dsp:spPr>
        <a:xfrm>
          <a:off x="548145" y="1731464"/>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6100353-DA78-4DFE-93FB-E136ADC1A1B2}">
      <dsp:nvSpPr>
        <dsp:cNvPr id="0" name=""/>
        <dsp:cNvSpPr/>
      </dsp:nvSpPr>
      <dsp:spPr>
        <a:xfrm>
          <a:off x="756035" y="2565202"/>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smtClean="0"/>
            <a:t>Herausforderungen für einen nachhaltigen Güterverkehr</a:t>
          </a:r>
        </a:p>
      </dsp:txBody>
      <dsp:txXfrm>
        <a:off x="756035" y="2565202"/>
        <a:ext cx="7576562" cy="513221"/>
      </dsp:txXfrm>
    </dsp:sp>
    <dsp:sp modelId="{36D88088-1D9D-40D6-BE20-8C223E60D045}">
      <dsp:nvSpPr>
        <dsp:cNvPr id="0" name=""/>
        <dsp:cNvSpPr/>
      </dsp:nvSpPr>
      <dsp:spPr>
        <a:xfrm>
          <a:off x="435272" y="2501050"/>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968A4EE-66E0-4DA5-B46C-661C25F5873D}">
      <dsp:nvSpPr>
        <dsp:cNvPr id="0" name=""/>
        <dsp:cNvSpPr/>
      </dsp:nvSpPr>
      <dsp:spPr>
        <a:xfrm>
          <a:off x="388276" y="3334788"/>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smtClean="0"/>
            <a:t>Einflussfaktor Gesellschaft</a:t>
          </a:r>
        </a:p>
      </dsp:txBody>
      <dsp:txXfrm>
        <a:off x="388276" y="3334788"/>
        <a:ext cx="7944321" cy="513221"/>
      </dsp:txXfrm>
    </dsp:sp>
    <dsp:sp modelId="{837F4E03-AA9D-44BB-93B2-9AE14EEAA468}">
      <dsp:nvSpPr>
        <dsp:cNvPr id="0" name=""/>
        <dsp:cNvSpPr/>
      </dsp:nvSpPr>
      <dsp:spPr>
        <a:xfrm>
          <a:off x="67513" y="3270635"/>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BC454-D54C-4D68-8C46-0D2FD48A96E5}">
      <dsp:nvSpPr>
        <dsp:cNvPr id="0" name=""/>
        <dsp:cNvSpPr/>
      </dsp:nvSpPr>
      <dsp:spPr>
        <a:xfrm>
          <a:off x="2520" y="20257"/>
          <a:ext cx="2457273" cy="982909"/>
        </a:xfrm>
        <a:prstGeom prst="rect">
          <a:avLst/>
        </a:prstGeom>
        <a:solidFill>
          <a:srgbClr val="92D05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Ökologische Einflussbereiche</a:t>
          </a:r>
          <a:endParaRPr lang="en-GB" sz="1800" b="1" kern="1200" dirty="0">
            <a:solidFill>
              <a:schemeClr val="bg1"/>
            </a:solidFill>
          </a:endParaRPr>
        </a:p>
      </dsp:txBody>
      <dsp:txXfrm>
        <a:off x="2520" y="20257"/>
        <a:ext cx="2457273" cy="982909"/>
      </dsp:txXfrm>
    </dsp:sp>
    <dsp:sp modelId="{678CC1B9-A0AD-466A-87C4-4A8EDC1D0BBB}">
      <dsp:nvSpPr>
        <dsp:cNvPr id="0" name=""/>
        <dsp:cNvSpPr/>
      </dsp:nvSpPr>
      <dsp:spPr>
        <a:xfrm>
          <a:off x="2520" y="1003166"/>
          <a:ext cx="2457273" cy="1712880"/>
        </a:xfrm>
        <a:prstGeom prst="rect">
          <a:avLst/>
        </a:prstGeom>
        <a:solidFill>
          <a:schemeClr val="lt1">
            <a:alpha val="90000"/>
            <a:tint val="40000"/>
            <a:hueOff val="0"/>
            <a:satOff val="0"/>
            <a:lumOff val="0"/>
            <a:alphaOff val="0"/>
          </a:schemeClr>
        </a:solidFill>
        <a:ln w="9525" cap="flat" cmpd="sng" algn="ctr">
          <a:solidFill>
            <a:schemeClr val="tx1">
              <a:lumMod val="75000"/>
              <a:lumOff val="2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smtClean="0">
              <a:solidFill>
                <a:schemeClr val="tx1">
                  <a:lumMod val="75000"/>
                  <a:lumOff val="25000"/>
                </a:schemeClr>
              </a:solidFill>
            </a:rPr>
            <a:t>Emissionen</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de-DE" sz="1600" kern="1200" dirty="0" smtClean="0">
              <a:solidFill>
                <a:schemeClr val="tx1">
                  <a:lumMod val="75000"/>
                  <a:lumOff val="25000"/>
                </a:schemeClr>
              </a:solidFill>
            </a:rPr>
            <a:t>Flächenverbrauch – Wegekosten</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de-DE" sz="1600" kern="1200" dirty="0" smtClean="0">
              <a:solidFill>
                <a:schemeClr val="tx1">
                  <a:lumMod val="75000"/>
                  <a:lumOff val="25000"/>
                </a:schemeClr>
              </a:solidFill>
            </a:rPr>
            <a:t>Lärm</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de-DE" sz="1600" kern="1200" dirty="0" smtClean="0">
              <a:solidFill>
                <a:schemeClr val="tx1">
                  <a:lumMod val="75000"/>
                  <a:lumOff val="25000"/>
                </a:schemeClr>
              </a:solidFill>
            </a:rPr>
            <a:t>Spezifischer Energieverbrauch</a:t>
          </a:r>
          <a:endParaRPr lang="en-GB" sz="1600" kern="1200" dirty="0">
            <a:solidFill>
              <a:schemeClr val="tx1">
                <a:lumMod val="75000"/>
                <a:lumOff val="25000"/>
              </a:schemeClr>
            </a:solidFill>
          </a:endParaRPr>
        </a:p>
      </dsp:txBody>
      <dsp:txXfrm>
        <a:off x="2520" y="1003166"/>
        <a:ext cx="2457273" cy="1712880"/>
      </dsp:txXfrm>
    </dsp:sp>
    <dsp:sp modelId="{F7A2A06A-C4D6-45B4-824D-FAC01FF8F9C0}">
      <dsp:nvSpPr>
        <dsp:cNvPr id="0" name=""/>
        <dsp:cNvSpPr/>
      </dsp:nvSpPr>
      <dsp:spPr>
        <a:xfrm>
          <a:off x="2803811" y="20257"/>
          <a:ext cx="2457273" cy="982909"/>
        </a:xfrm>
        <a:prstGeom prst="rect">
          <a:avLst/>
        </a:prstGeom>
        <a:solidFill>
          <a:srgbClr val="92D05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Soziale</a:t>
          </a:r>
        </a:p>
        <a:p>
          <a:pPr lvl="0" algn="ctr" defTabSz="800100">
            <a:lnSpc>
              <a:spcPct val="90000"/>
            </a:lnSpc>
            <a:spcBef>
              <a:spcPct val="0"/>
            </a:spcBef>
            <a:spcAft>
              <a:spcPct val="35000"/>
            </a:spcAft>
          </a:pPr>
          <a:r>
            <a:rPr lang="de-DE" sz="1800" b="1" kern="1200" dirty="0" smtClean="0">
              <a:solidFill>
                <a:schemeClr val="bg1"/>
              </a:solidFill>
            </a:rPr>
            <a:t>Einflussbereiche</a:t>
          </a:r>
          <a:endParaRPr lang="en-GB" sz="1800" b="1" kern="1200" dirty="0">
            <a:solidFill>
              <a:schemeClr val="bg1"/>
            </a:solidFill>
          </a:endParaRPr>
        </a:p>
      </dsp:txBody>
      <dsp:txXfrm>
        <a:off x="2803811" y="20257"/>
        <a:ext cx="2457273" cy="982909"/>
      </dsp:txXfrm>
    </dsp:sp>
    <dsp:sp modelId="{939E57F4-3C79-4BBF-A523-844DB4326EF1}">
      <dsp:nvSpPr>
        <dsp:cNvPr id="0" name=""/>
        <dsp:cNvSpPr/>
      </dsp:nvSpPr>
      <dsp:spPr>
        <a:xfrm>
          <a:off x="2803811" y="1003166"/>
          <a:ext cx="2457273" cy="1712880"/>
        </a:xfrm>
        <a:prstGeom prst="rect">
          <a:avLst/>
        </a:prstGeom>
        <a:solidFill>
          <a:schemeClr val="lt1">
            <a:alpha val="90000"/>
            <a:tint val="40000"/>
            <a:hueOff val="0"/>
            <a:satOff val="0"/>
            <a:lumOff val="0"/>
            <a:alphaOff val="0"/>
          </a:schemeClr>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smtClean="0">
              <a:solidFill>
                <a:schemeClr val="tx1">
                  <a:lumMod val="75000"/>
                  <a:lumOff val="25000"/>
                </a:schemeClr>
              </a:solidFill>
            </a:rPr>
            <a:t>Verkehrssicherheit</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de-DE" sz="1600" kern="1200" dirty="0" smtClean="0">
              <a:solidFill>
                <a:schemeClr val="tx1">
                  <a:lumMod val="75000"/>
                  <a:lumOff val="25000"/>
                </a:schemeClr>
              </a:solidFill>
            </a:rPr>
            <a:t>Arbeitsbedingungen</a:t>
          </a:r>
          <a:endParaRPr lang="en-GB" sz="1600" kern="1200" dirty="0">
            <a:solidFill>
              <a:schemeClr val="tx1">
                <a:lumMod val="75000"/>
                <a:lumOff val="25000"/>
              </a:schemeClr>
            </a:solidFill>
          </a:endParaRPr>
        </a:p>
      </dsp:txBody>
      <dsp:txXfrm>
        <a:off x="2803811" y="1003166"/>
        <a:ext cx="2457273" cy="1712880"/>
      </dsp:txXfrm>
    </dsp:sp>
    <dsp:sp modelId="{61DEB308-7311-4110-99F7-67C2F240E5ED}">
      <dsp:nvSpPr>
        <dsp:cNvPr id="0" name=""/>
        <dsp:cNvSpPr/>
      </dsp:nvSpPr>
      <dsp:spPr>
        <a:xfrm>
          <a:off x="5605102" y="20257"/>
          <a:ext cx="2457273" cy="982909"/>
        </a:xfrm>
        <a:prstGeom prst="rect">
          <a:avLst/>
        </a:prstGeom>
        <a:solidFill>
          <a:srgbClr val="92D05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Ökonomische Einflussbereiche</a:t>
          </a:r>
          <a:endParaRPr lang="en-GB" sz="1800" b="1" kern="1200" dirty="0">
            <a:solidFill>
              <a:schemeClr val="bg1"/>
            </a:solidFill>
          </a:endParaRPr>
        </a:p>
      </dsp:txBody>
      <dsp:txXfrm>
        <a:off x="5605102" y="20257"/>
        <a:ext cx="2457273" cy="982909"/>
      </dsp:txXfrm>
    </dsp:sp>
    <dsp:sp modelId="{55E3FE89-6C25-4CF7-A435-622A90414E6A}">
      <dsp:nvSpPr>
        <dsp:cNvPr id="0" name=""/>
        <dsp:cNvSpPr/>
      </dsp:nvSpPr>
      <dsp:spPr>
        <a:xfrm>
          <a:off x="5605102" y="1003166"/>
          <a:ext cx="2457273" cy="1712880"/>
        </a:xfrm>
        <a:prstGeom prst="rect">
          <a:avLst/>
        </a:prstGeom>
        <a:solidFill>
          <a:schemeClr val="lt1">
            <a:alpha val="90000"/>
            <a:tint val="40000"/>
            <a:hueOff val="0"/>
            <a:satOff val="0"/>
            <a:lumOff val="0"/>
            <a:alphaOff val="0"/>
          </a:schemeClr>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smtClean="0">
              <a:solidFill>
                <a:schemeClr val="tx1">
                  <a:lumMod val="75000"/>
                  <a:lumOff val="25000"/>
                </a:schemeClr>
              </a:solidFill>
            </a:rPr>
            <a:t>Transportkosten</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de-DE" sz="1600" kern="1200" dirty="0" smtClean="0">
              <a:solidFill>
                <a:schemeClr val="tx1">
                  <a:lumMod val="75000"/>
                  <a:lumOff val="25000"/>
                </a:schemeClr>
              </a:solidFill>
            </a:rPr>
            <a:t>Externe Kosten</a:t>
          </a:r>
          <a:endParaRPr lang="en-GB" sz="1600" kern="1200" dirty="0">
            <a:solidFill>
              <a:schemeClr val="tx1">
                <a:lumMod val="75000"/>
                <a:lumOff val="25000"/>
              </a:schemeClr>
            </a:solidFill>
          </a:endParaRPr>
        </a:p>
      </dsp:txBody>
      <dsp:txXfrm>
        <a:off x="5605102" y="1003166"/>
        <a:ext cx="2457273" cy="1712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388276" y="256446"/>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0" kern="1200" noProof="0" dirty="0" smtClean="0"/>
            <a:t>Verkehr und Umwelt</a:t>
          </a:r>
        </a:p>
      </dsp:txBody>
      <dsp:txXfrm>
        <a:off x="388276" y="256446"/>
        <a:ext cx="7944321" cy="513221"/>
      </dsp:txXfrm>
    </dsp:sp>
    <dsp:sp modelId="{C2A52F33-F895-4B2F-BC4C-05306D79D5F7}">
      <dsp:nvSpPr>
        <dsp:cNvPr id="0" name=""/>
        <dsp:cNvSpPr/>
      </dsp:nvSpPr>
      <dsp:spPr>
        <a:xfrm>
          <a:off x="67513" y="192293"/>
          <a:ext cx="641526" cy="641526"/>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29E20C2-4062-4701-941A-96E5E9546BBD}">
      <dsp:nvSpPr>
        <dsp:cNvPr id="0" name=""/>
        <dsp:cNvSpPr/>
      </dsp:nvSpPr>
      <dsp:spPr>
        <a:xfrm>
          <a:off x="756035" y="1026031"/>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smtClean="0"/>
            <a:t>Nachhaltige Verkehrsträger</a:t>
          </a:r>
        </a:p>
      </dsp:txBody>
      <dsp:txXfrm>
        <a:off x="756035" y="1026031"/>
        <a:ext cx="7576562" cy="513221"/>
      </dsp:txXfrm>
    </dsp:sp>
    <dsp:sp modelId="{EB1F24B5-C955-4DF0-8B66-30DE1C707555}">
      <dsp:nvSpPr>
        <dsp:cNvPr id="0" name=""/>
        <dsp:cNvSpPr/>
      </dsp:nvSpPr>
      <dsp:spPr>
        <a:xfrm>
          <a:off x="435272" y="961879"/>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13C5082-0FBD-4670-9DFB-4C2018BBD7E8}">
      <dsp:nvSpPr>
        <dsp:cNvPr id="0" name=""/>
        <dsp:cNvSpPr/>
      </dsp:nvSpPr>
      <dsp:spPr>
        <a:xfrm>
          <a:off x="868908" y="1795617"/>
          <a:ext cx="7463690"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1" kern="1200" noProof="0" dirty="0" smtClean="0"/>
            <a:t>Verkehrsträgervergleich</a:t>
          </a:r>
        </a:p>
      </dsp:txBody>
      <dsp:txXfrm>
        <a:off x="868908" y="1795617"/>
        <a:ext cx="7463690" cy="513221"/>
      </dsp:txXfrm>
    </dsp:sp>
    <dsp:sp modelId="{53114754-F35B-4924-8329-EDA5A56352F4}">
      <dsp:nvSpPr>
        <dsp:cNvPr id="0" name=""/>
        <dsp:cNvSpPr/>
      </dsp:nvSpPr>
      <dsp:spPr>
        <a:xfrm>
          <a:off x="548145" y="1731464"/>
          <a:ext cx="641526" cy="641526"/>
        </a:xfrm>
        <a:prstGeom prst="ellipse">
          <a:avLst/>
        </a:prstGeom>
        <a:solidFill>
          <a:srgbClr val="92D050"/>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6100353-DA78-4DFE-93FB-E136ADC1A1B2}">
      <dsp:nvSpPr>
        <dsp:cNvPr id="0" name=""/>
        <dsp:cNvSpPr/>
      </dsp:nvSpPr>
      <dsp:spPr>
        <a:xfrm>
          <a:off x="756035" y="2565202"/>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smtClean="0"/>
            <a:t>Herausforderungen für einen nachhaltigen Güterverkehr</a:t>
          </a:r>
        </a:p>
      </dsp:txBody>
      <dsp:txXfrm>
        <a:off x="756035" y="2565202"/>
        <a:ext cx="7576562" cy="513221"/>
      </dsp:txXfrm>
    </dsp:sp>
    <dsp:sp modelId="{36D88088-1D9D-40D6-BE20-8C223E60D045}">
      <dsp:nvSpPr>
        <dsp:cNvPr id="0" name=""/>
        <dsp:cNvSpPr/>
      </dsp:nvSpPr>
      <dsp:spPr>
        <a:xfrm>
          <a:off x="435272" y="2501050"/>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968A4EE-66E0-4DA5-B46C-661C25F5873D}">
      <dsp:nvSpPr>
        <dsp:cNvPr id="0" name=""/>
        <dsp:cNvSpPr/>
      </dsp:nvSpPr>
      <dsp:spPr>
        <a:xfrm>
          <a:off x="388276" y="3334788"/>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smtClean="0"/>
            <a:t>Einflussfaktor Gesellschaft</a:t>
          </a:r>
        </a:p>
      </dsp:txBody>
      <dsp:txXfrm>
        <a:off x="388276" y="3334788"/>
        <a:ext cx="7944321" cy="513221"/>
      </dsp:txXfrm>
    </dsp:sp>
    <dsp:sp modelId="{837F4E03-AA9D-44BB-93B2-9AE14EEAA468}">
      <dsp:nvSpPr>
        <dsp:cNvPr id="0" name=""/>
        <dsp:cNvSpPr/>
      </dsp:nvSpPr>
      <dsp:spPr>
        <a:xfrm>
          <a:off x="67513" y="3270635"/>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22335-C9BA-4DA5-AA47-515C45813889}">
      <dsp:nvSpPr>
        <dsp:cNvPr id="0" name=""/>
        <dsp:cNvSpPr/>
      </dsp:nvSpPr>
      <dsp:spPr>
        <a:xfrm>
          <a:off x="730455" y="720676"/>
          <a:ext cx="7159752" cy="3700116"/>
        </a:xfrm>
        <a:prstGeom prst="rect">
          <a:avLst/>
        </a:prstGeom>
        <a:solidFill>
          <a:schemeClr val="accent5">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59051-6E0A-4117-A0CE-2E7DEA7EA08B}">
      <dsp:nvSpPr>
        <dsp:cNvPr id="0" name=""/>
        <dsp:cNvSpPr/>
      </dsp:nvSpPr>
      <dsp:spPr>
        <a:xfrm>
          <a:off x="916072"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de-DE" sz="2000" kern="1200" noProof="0" dirty="0" smtClean="0"/>
            <a:t>Transportgeschwindigkeit</a:t>
          </a:r>
        </a:p>
        <a:p>
          <a:pPr lvl="0" algn="l" defTabSz="889000">
            <a:lnSpc>
              <a:spcPct val="90000"/>
            </a:lnSpc>
            <a:spcBef>
              <a:spcPct val="0"/>
            </a:spcBef>
            <a:spcAft>
              <a:spcPct val="35000"/>
            </a:spcAft>
          </a:pPr>
          <a:r>
            <a:rPr lang="de-DE" sz="2000" kern="1200" noProof="0" dirty="0" smtClean="0"/>
            <a:t>Flächendeckung</a:t>
          </a:r>
        </a:p>
        <a:p>
          <a:pPr lvl="0" algn="l" defTabSz="889000">
            <a:lnSpc>
              <a:spcPct val="90000"/>
            </a:lnSpc>
            <a:spcBef>
              <a:spcPct val="0"/>
            </a:spcBef>
            <a:spcAft>
              <a:spcPct val="35000"/>
            </a:spcAft>
          </a:pPr>
          <a:r>
            <a:rPr lang="de-DE" sz="2000" kern="1200" noProof="0" dirty="0" smtClean="0"/>
            <a:t>Netzbildungsfähigkeit</a:t>
          </a:r>
        </a:p>
        <a:p>
          <a:pPr lvl="0" algn="l" defTabSz="889000">
            <a:lnSpc>
              <a:spcPct val="90000"/>
            </a:lnSpc>
            <a:spcBef>
              <a:spcPct val="0"/>
            </a:spcBef>
            <a:spcAft>
              <a:spcPct val="35000"/>
            </a:spcAft>
          </a:pPr>
          <a:r>
            <a:rPr lang="de-DE" sz="2000" kern="1200" noProof="0" dirty="0" smtClean="0"/>
            <a:t>Flexibilität</a:t>
          </a:r>
        </a:p>
        <a:p>
          <a:pPr lvl="0" algn="l" defTabSz="889000">
            <a:lnSpc>
              <a:spcPct val="90000"/>
            </a:lnSpc>
            <a:spcBef>
              <a:spcPct val="0"/>
            </a:spcBef>
            <a:spcAft>
              <a:spcPct val="35000"/>
            </a:spcAft>
          </a:pPr>
          <a:r>
            <a:rPr lang="de-DE" sz="2000" kern="1200" noProof="0" dirty="0" smtClean="0"/>
            <a:t>Technischer Fortschritt</a:t>
          </a:r>
        </a:p>
        <a:p>
          <a:pPr lvl="0" algn="l" defTabSz="889000">
            <a:lnSpc>
              <a:spcPct val="90000"/>
            </a:lnSpc>
            <a:spcBef>
              <a:spcPct val="0"/>
            </a:spcBef>
            <a:spcAft>
              <a:spcPct val="35000"/>
            </a:spcAft>
          </a:pPr>
          <a:r>
            <a:rPr lang="de-DE" sz="2000" kern="1200" noProof="0" dirty="0" smtClean="0"/>
            <a:t>Geringe Nutzungskosten </a:t>
          </a:r>
          <a:endParaRPr lang="de-DE" sz="2000" kern="1200" noProof="0" dirty="0"/>
        </a:p>
      </dsp:txBody>
      <dsp:txXfrm>
        <a:off x="916072" y="1129691"/>
        <a:ext cx="3324758" cy="3165404"/>
      </dsp:txXfrm>
    </dsp:sp>
    <dsp:sp modelId="{58AF2CD3-BEB7-4C62-BCF0-31F388F74B93}">
      <dsp:nvSpPr>
        <dsp:cNvPr id="0" name=""/>
        <dsp:cNvSpPr/>
      </dsp:nvSpPr>
      <dsp:spPr>
        <a:xfrm>
          <a:off x="4314896"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de-DE" sz="2000" kern="1200" noProof="0" dirty="0" smtClean="0"/>
            <a:t>Steigende Kosten</a:t>
          </a:r>
          <a:endParaRPr lang="de-DE" sz="2000" kern="1200" noProof="0" dirty="0" smtClean="0">
            <a:sym typeface="Wingdings" panose="05000000000000000000" pitchFamily="2" charset="2"/>
          </a:endParaRPr>
        </a:p>
        <a:p>
          <a:pPr lvl="0" algn="l" defTabSz="889000">
            <a:lnSpc>
              <a:spcPct val="90000"/>
            </a:lnSpc>
            <a:spcBef>
              <a:spcPct val="0"/>
            </a:spcBef>
            <a:spcAft>
              <a:spcPct val="35000"/>
            </a:spcAft>
          </a:pPr>
          <a:r>
            <a:rPr lang="de-DE" sz="2000" kern="1200" noProof="0" dirty="0" smtClean="0"/>
            <a:t>Zeitliche Einschränkungen </a:t>
          </a:r>
          <a:r>
            <a:rPr lang="de-DE" sz="2000" kern="1200" noProof="0" dirty="0" smtClean="0">
              <a:sym typeface="Wingdings" panose="05000000000000000000" pitchFamily="2" charset="2"/>
            </a:rPr>
            <a:t> Fahrverbote</a:t>
          </a:r>
        </a:p>
        <a:p>
          <a:pPr lvl="0" algn="l" defTabSz="889000">
            <a:lnSpc>
              <a:spcPct val="90000"/>
            </a:lnSpc>
            <a:spcBef>
              <a:spcPct val="0"/>
            </a:spcBef>
            <a:spcAft>
              <a:spcPct val="35000"/>
            </a:spcAft>
          </a:pPr>
          <a:r>
            <a:rPr lang="de-DE" sz="2000" kern="1200" noProof="0" dirty="0" smtClean="0">
              <a:sym typeface="Wingdings" panose="05000000000000000000" pitchFamily="2" charset="2"/>
            </a:rPr>
            <a:t>Umweltaspekte (CO2-Ausstoß, Lärm, Unfälle,…)</a:t>
          </a:r>
          <a:r>
            <a:rPr lang="de-DE" sz="2000" kern="1200" noProof="0" dirty="0" smtClean="0"/>
            <a:t> </a:t>
          </a:r>
          <a:endParaRPr lang="de-DE" sz="2000" kern="1200" noProof="0" dirty="0"/>
        </a:p>
      </dsp:txBody>
      <dsp:txXfrm>
        <a:off x="4314896" y="1129691"/>
        <a:ext cx="3324758" cy="3165404"/>
      </dsp:txXfrm>
    </dsp:sp>
    <dsp:sp modelId="{0280E279-A1B9-477C-8BD5-810C6E71925E}">
      <dsp:nvSpPr>
        <dsp:cNvPr id="0" name=""/>
        <dsp:cNvSpPr/>
      </dsp:nvSpPr>
      <dsp:spPr>
        <a:xfrm>
          <a:off x="367745" y="379712"/>
          <a:ext cx="586418" cy="552575"/>
        </a:xfrm>
        <a:prstGeom prst="plus">
          <a:avLst>
            <a:gd name="adj" fmla="val 32810"/>
          </a:avLst>
        </a:prstGeom>
        <a:solidFill>
          <a:schemeClr val="accent5">
            <a:hueOff val="0"/>
            <a:satOff val="0"/>
            <a:lumOff val="0"/>
            <a:alphaOff val="0"/>
          </a:schemeClr>
        </a:solidFill>
        <a:ln w="2642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AB93A9C8-FEF8-4AEE-ACA3-581756AE0CAC}">
      <dsp:nvSpPr>
        <dsp:cNvPr id="0" name=""/>
        <dsp:cNvSpPr/>
      </dsp:nvSpPr>
      <dsp:spPr>
        <a:xfrm flipV="1">
          <a:off x="7206120" y="577767"/>
          <a:ext cx="653101" cy="214918"/>
        </a:xfrm>
        <a:prstGeom prst="rect">
          <a:avLst/>
        </a:prstGeom>
        <a:solidFill>
          <a:srgbClr val="92D050"/>
        </a:solidFill>
        <a:ln w="2642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7E3B3D97-7B5D-47D2-A4D9-0E98B28C9933}">
      <dsp:nvSpPr>
        <dsp:cNvPr id="0" name=""/>
        <dsp:cNvSpPr/>
      </dsp:nvSpPr>
      <dsp:spPr>
        <a:xfrm>
          <a:off x="4281978" y="1136460"/>
          <a:ext cx="822" cy="3023265"/>
        </a:xfrm>
        <a:prstGeom prst="line">
          <a:avLst/>
        </a:pr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22335-C9BA-4DA5-AA47-515C45813889}">
      <dsp:nvSpPr>
        <dsp:cNvPr id="0" name=""/>
        <dsp:cNvSpPr/>
      </dsp:nvSpPr>
      <dsp:spPr>
        <a:xfrm>
          <a:off x="730455" y="720676"/>
          <a:ext cx="7159752" cy="3700116"/>
        </a:xfrm>
        <a:prstGeom prst="rect">
          <a:avLst/>
        </a:prstGeom>
        <a:solidFill>
          <a:schemeClr val="accent5">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59051-6E0A-4117-A0CE-2E7DEA7EA08B}">
      <dsp:nvSpPr>
        <dsp:cNvPr id="0" name=""/>
        <dsp:cNvSpPr/>
      </dsp:nvSpPr>
      <dsp:spPr>
        <a:xfrm>
          <a:off x="916072"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de-DE" sz="2000" kern="1200" dirty="0" smtClean="0"/>
            <a:t>Schnelligkeit</a:t>
          </a:r>
        </a:p>
        <a:p>
          <a:pPr lvl="0" algn="l" defTabSz="889000">
            <a:lnSpc>
              <a:spcPct val="90000"/>
            </a:lnSpc>
            <a:spcBef>
              <a:spcPct val="0"/>
            </a:spcBef>
            <a:spcAft>
              <a:spcPct val="35000"/>
            </a:spcAft>
          </a:pPr>
          <a:r>
            <a:rPr lang="de-DE" sz="2000" kern="1200" dirty="0" smtClean="0"/>
            <a:t>Massenleistungsfähigkeit</a:t>
          </a:r>
        </a:p>
        <a:p>
          <a:pPr lvl="0" algn="l" defTabSz="889000">
            <a:lnSpc>
              <a:spcPct val="90000"/>
            </a:lnSpc>
            <a:spcBef>
              <a:spcPct val="0"/>
            </a:spcBef>
            <a:spcAft>
              <a:spcPct val="35000"/>
            </a:spcAft>
          </a:pPr>
          <a:r>
            <a:rPr lang="de-DE" sz="2000" kern="1200" dirty="0" smtClean="0"/>
            <a:t>Berechenbarkeit</a:t>
          </a:r>
        </a:p>
        <a:p>
          <a:pPr lvl="0" algn="l" defTabSz="889000">
            <a:lnSpc>
              <a:spcPct val="90000"/>
            </a:lnSpc>
            <a:spcBef>
              <a:spcPct val="0"/>
            </a:spcBef>
            <a:spcAft>
              <a:spcPct val="35000"/>
            </a:spcAft>
          </a:pPr>
          <a:r>
            <a:rPr lang="de-DE" sz="2000" kern="1200" dirty="0" smtClean="0"/>
            <a:t>Sicherheit</a:t>
          </a:r>
        </a:p>
        <a:p>
          <a:pPr lvl="0" algn="l" defTabSz="889000">
            <a:lnSpc>
              <a:spcPct val="90000"/>
            </a:lnSpc>
            <a:spcBef>
              <a:spcPct val="0"/>
            </a:spcBef>
            <a:spcAft>
              <a:spcPct val="35000"/>
            </a:spcAft>
          </a:pPr>
          <a:r>
            <a:rPr lang="de-DE" sz="2000" kern="1200" dirty="0" smtClean="0"/>
            <a:t>Transportpreis</a:t>
          </a:r>
        </a:p>
        <a:p>
          <a:pPr lvl="0" algn="l" defTabSz="889000">
            <a:lnSpc>
              <a:spcPct val="90000"/>
            </a:lnSpc>
            <a:spcBef>
              <a:spcPct val="0"/>
            </a:spcBef>
            <a:spcAft>
              <a:spcPct val="35000"/>
            </a:spcAft>
          </a:pPr>
          <a:r>
            <a:rPr lang="de-DE" sz="2000" kern="1200" dirty="0" smtClean="0"/>
            <a:t>Umweltaspekte (CO2-Ausstoß)</a:t>
          </a:r>
        </a:p>
      </dsp:txBody>
      <dsp:txXfrm>
        <a:off x="916072" y="1129691"/>
        <a:ext cx="3324758" cy="3165404"/>
      </dsp:txXfrm>
    </dsp:sp>
    <dsp:sp modelId="{58AF2CD3-BEB7-4C62-BCF0-31F388F74B93}">
      <dsp:nvSpPr>
        <dsp:cNvPr id="0" name=""/>
        <dsp:cNvSpPr/>
      </dsp:nvSpPr>
      <dsp:spPr>
        <a:xfrm>
          <a:off x="4314896"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de-DE" sz="2000" kern="1200" noProof="0" dirty="0" smtClean="0"/>
            <a:t>Grenzüberschreitungen schwierig</a:t>
          </a:r>
        </a:p>
        <a:p>
          <a:pPr lvl="0" algn="l" defTabSz="889000">
            <a:lnSpc>
              <a:spcPct val="90000"/>
            </a:lnSpc>
            <a:spcBef>
              <a:spcPct val="0"/>
            </a:spcBef>
            <a:spcAft>
              <a:spcPct val="35000"/>
            </a:spcAft>
          </a:pPr>
          <a:r>
            <a:rPr lang="de-DE" sz="2000" kern="1200" noProof="0" dirty="0" smtClean="0"/>
            <a:t>Flexibilität</a:t>
          </a:r>
        </a:p>
        <a:p>
          <a:pPr lvl="0" algn="l" defTabSz="889000">
            <a:lnSpc>
              <a:spcPct val="90000"/>
            </a:lnSpc>
            <a:spcBef>
              <a:spcPct val="0"/>
            </a:spcBef>
            <a:spcAft>
              <a:spcPct val="35000"/>
            </a:spcAft>
          </a:pPr>
          <a:r>
            <a:rPr lang="de-DE" sz="2000" kern="1200" noProof="0" dirty="0" smtClean="0"/>
            <a:t>Sendungsverfolgung</a:t>
          </a:r>
        </a:p>
        <a:p>
          <a:pPr lvl="0" algn="l" defTabSz="889000">
            <a:lnSpc>
              <a:spcPct val="90000"/>
            </a:lnSpc>
            <a:spcBef>
              <a:spcPct val="0"/>
            </a:spcBef>
            <a:spcAft>
              <a:spcPct val="35000"/>
            </a:spcAft>
          </a:pPr>
          <a:r>
            <a:rPr lang="de-DE" sz="2000" kern="1200" noProof="0" dirty="0" smtClean="0"/>
            <a:t>Energiekosten </a:t>
          </a:r>
          <a:endParaRPr lang="de-DE" sz="2000" kern="1200" noProof="0" dirty="0"/>
        </a:p>
      </dsp:txBody>
      <dsp:txXfrm>
        <a:off x="4314896" y="1129691"/>
        <a:ext cx="3324758" cy="3165404"/>
      </dsp:txXfrm>
    </dsp:sp>
    <dsp:sp modelId="{0280E279-A1B9-477C-8BD5-810C6E71925E}">
      <dsp:nvSpPr>
        <dsp:cNvPr id="0" name=""/>
        <dsp:cNvSpPr/>
      </dsp:nvSpPr>
      <dsp:spPr>
        <a:xfrm>
          <a:off x="367745" y="379712"/>
          <a:ext cx="586418" cy="552575"/>
        </a:xfrm>
        <a:prstGeom prst="plus">
          <a:avLst>
            <a:gd name="adj" fmla="val 32810"/>
          </a:avLst>
        </a:prstGeom>
        <a:solidFill>
          <a:srgbClr val="92D050"/>
        </a:solidFill>
        <a:ln w="2642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AB93A9C8-FEF8-4AEE-ACA3-581756AE0CAC}">
      <dsp:nvSpPr>
        <dsp:cNvPr id="0" name=""/>
        <dsp:cNvSpPr/>
      </dsp:nvSpPr>
      <dsp:spPr>
        <a:xfrm flipV="1">
          <a:off x="7206120" y="577767"/>
          <a:ext cx="653101" cy="214918"/>
        </a:xfrm>
        <a:prstGeom prst="rect">
          <a:avLst/>
        </a:prstGeom>
        <a:solidFill>
          <a:srgbClr val="92D050"/>
        </a:solidFill>
        <a:ln w="2642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7E3B3D97-7B5D-47D2-A4D9-0E98B28C9933}">
      <dsp:nvSpPr>
        <dsp:cNvPr id="0" name=""/>
        <dsp:cNvSpPr/>
      </dsp:nvSpPr>
      <dsp:spPr>
        <a:xfrm>
          <a:off x="4281978" y="1136460"/>
          <a:ext cx="822" cy="3023265"/>
        </a:xfrm>
        <a:prstGeom prst="line">
          <a:avLst/>
        </a:pr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9.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2125" tIns="46062" rIns="92125" bIns="46062" rtlCol="0"/>
          <a:lstStyle>
            <a:lvl1pPr algn="l">
              <a:defRPr sz="1200"/>
            </a:lvl1pPr>
          </a:lstStyle>
          <a:p>
            <a:endParaRPr lang="de-AT" dirty="0"/>
          </a:p>
        </p:txBody>
      </p:sp>
      <p:sp>
        <p:nvSpPr>
          <p:cNvPr id="3" name="Date Placeholder 2"/>
          <p:cNvSpPr>
            <a:spLocks noGrp="1"/>
          </p:cNvSpPr>
          <p:nvPr>
            <p:ph type="dt" idx="1"/>
          </p:nvPr>
        </p:nvSpPr>
        <p:spPr>
          <a:xfrm>
            <a:off x="3850444" y="0"/>
            <a:ext cx="2945659" cy="496412"/>
          </a:xfrm>
          <a:prstGeom prst="rect">
            <a:avLst/>
          </a:prstGeom>
        </p:spPr>
        <p:txBody>
          <a:bodyPr vert="horz" lIns="92125" tIns="46062" rIns="92125" bIns="46062" rtlCol="0"/>
          <a:lstStyle>
            <a:lvl1pPr algn="r">
              <a:defRPr sz="1200"/>
            </a:lvl1pPr>
          </a:lstStyle>
          <a:p>
            <a:fld id="{CCFC2A34-98BB-4C93-A97D-162B0DCA04A7}" type="datetimeFigureOut">
              <a:rPr lang="de-AT" smtClean="0"/>
              <a:t>23.05.2017</a:t>
            </a:fld>
            <a:endParaRPr lang="de-AT" dirty="0"/>
          </a:p>
        </p:txBody>
      </p:sp>
      <p:sp>
        <p:nvSpPr>
          <p:cNvPr id="4" name="Slide Image Placeholder 3"/>
          <p:cNvSpPr>
            <a:spLocks noGrp="1" noRot="1" noChangeAspect="1"/>
          </p:cNvSpPr>
          <p:nvPr>
            <p:ph type="sldImg" idx="2"/>
          </p:nvPr>
        </p:nvSpPr>
        <p:spPr>
          <a:xfrm>
            <a:off x="950565" y="787648"/>
            <a:ext cx="4965700" cy="3724275"/>
          </a:xfrm>
          <a:prstGeom prst="rect">
            <a:avLst/>
          </a:prstGeom>
          <a:noFill/>
          <a:ln w="12700">
            <a:solidFill>
              <a:prstClr val="black"/>
            </a:solidFill>
          </a:ln>
        </p:spPr>
        <p:txBody>
          <a:bodyPr vert="horz" lIns="92125" tIns="46062" rIns="92125" bIns="46062" rtlCol="0" anchor="ctr"/>
          <a:lstStyle/>
          <a:p>
            <a:endParaRPr lang="de-AT" dirty="0"/>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2125" tIns="46062" rIns="92125" bIns="460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1" y="9430092"/>
            <a:ext cx="2945659" cy="496412"/>
          </a:xfrm>
          <a:prstGeom prst="rect">
            <a:avLst/>
          </a:prstGeom>
        </p:spPr>
        <p:txBody>
          <a:bodyPr vert="horz" lIns="92125" tIns="46062" rIns="92125" bIns="46062" rtlCol="0" anchor="b"/>
          <a:lstStyle>
            <a:lvl1pPr algn="l">
              <a:defRPr sz="1200"/>
            </a:lvl1pPr>
          </a:lstStyle>
          <a:p>
            <a:endParaRPr lang="de-AT" dirty="0"/>
          </a:p>
        </p:txBody>
      </p:sp>
      <p:sp>
        <p:nvSpPr>
          <p:cNvPr id="7" name="Slide Number Placeholder 6"/>
          <p:cNvSpPr>
            <a:spLocks noGrp="1"/>
          </p:cNvSpPr>
          <p:nvPr>
            <p:ph type="sldNum" sz="quarter" idx="5"/>
          </p:nvPr>
        </p:nvSpPr>
        <p:spPr>
          <a:xfrm>
            <a:off x="3850444" y="9430092"/>
            <a:ext cx="2945659" cy="496412"/>
          </a:xfrm>
          <a:prstGeom prst="rect">
            <a:avLst/>
          </a:prstGeom>
        </p:spPr>
        <p:txBody>
          <a:bodyPr vert="horz" lIns="92125" tIns="46062" rIns="92125" bIns="46062" rtlCol="0" anchor="b"/>
          <a:lstStyle>
            <a:lvl1pPr algn="r">
              <a:defRPr sz="1200"/>
            </a:lvl1pPr>
          </a:lstStyle>
          <a:p>
            <a:fld id="{56F06DAA-0A4E-4110-9797-3FB8CA0FEA93}" type="slidenum">
              <a:rPr lang="de-AT" smtClean="0"/>
              <a:t>‹Nr.›</a:t>
            </a:fld>
            <a:endParaRPr lang="de-AT" dirty="0"/>
          </a:p>
        </p:txBody>
      </p:sp>
    </p:spTree>
    <p:extLst>
      <p:ext uri="{BB962C8B-B14F-4D97-AF65-F5344CB8AC3E}">
        <p14:creationId xmlns:p14="http://schemas.microsoft.com/office/powerpoint/2010/main" val="15501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c.europa.eu/transport/modes/inland/promotion/doc/naiades2/com(2013)623_de.pdf"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logistik.din.de/sixcms_upload/media/3820/Pr&#228;sentation_Wutke.pdf" TargetMode="External"/><Relationship Id="rId4" Type="http://schemas.openxmlformats.org/officeDocument/2006/relationships/hyperlink" Target="http://media.havi-logistics.com/Top_Navigation/News_Basics/News/German/_attachment/Fraunhofer_SCS_-_Nachhaltigkeitsindex_f&#252;r_Logistikdienstleister_Mai_2011.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uic.org/download.php/publication/516D.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noise.eionet.europa.eu/viewer.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verkehrsjournal.at/upload/pdf/%C3%96VJ_Feb2009_Krause.pdf"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verkehrsrundschau.de/sixcms/media.php/4513/BAG-Bericht_5D_2014_Fahrzeugf&#252;hrer_2014.pdf" TargetMode="External"/><Relationship Id="rId4" Type="http://schemas.openxmlformats.org/officeDocument/2006/relationships/hyperlink" Target="http://www.wsd-ost.wsv.de/service/Downloads/Verkehrstraegervergleich_Gutachten_komplett.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wsd-ost.wsv.de/service/Downloads/Verkehrstraegervergleich_Gutachten_komplett.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scs.fraunhofer.de/content/dam/scs/de/dokumente/studien/Wirtschaftliche_Rahmenbedingungen_des_Gueterverkehrs.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cs.fraunhofer.de/content/dam/scs/de/dokumente/studien/Wirtschaftliche_Rahmenbedingungen_des_Gueterverkehrs.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cs.fraunhofer.de/content/dam/scs/de/dokumente/studien/Wirtschaftliche_Rahmenbedingungen_des_Gueterverkehrs.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pwc.be/en_BE/be/transport-logistics/pdf/Truck-industry-s-green-challenge-2008-09-23.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jetzt.de/lexikon/ist-online-shopping-schlecht-582714"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tagesspiegel.de/wirtschaft/umweltbelastung-durch-zalando-und-co-warum-anprobieren-besser-ist-als-onlineshopping/9486812.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ko.at/Content.Node/iv/presse/wkoe_presse/presseaussendungen/Studie__FriendsOnTheRoad_Transpoteure_pwk_116_022014.pd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oecd-ilibrary.org/docserver/download/7414021e.pdf?expires=1457012730&amp;id=id&amp;accname=ocid56027859&amp;checksum=F3F96F396835D30F46A01AD6921DC83C" TargetMode="External"/><Relationship Id="rId5" Type="http://schemas.openxmlformats.org/officeDocument/2006/relationships/hyperlink" Target="http://ec.europa.eu/transport/media/publications/doc/trends-to-2050-update-2013.pdf" TargetMode="External"/><Relationship Id="rId4" Type="http://schemas.openxmlformats.org/officeDocument/2006/relationships/hyperlink" Target="http://www.europarl.europa.eu/RegData/etudes/note/join/2010/431578/IPOL-TRAN_NT(2010)431578_DE.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ur-lex.europa.eu/legal-content/de/TXT/PDF/?uri=CELEX:52011DC014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1</a:t>
            </a:fld>
            <a:endParaRPr lang="de-AT" dirty="0"/>
          </a:p>
        </p:txBody>
      </p:sp>
    </p:spTree>
    <p:extLst>
      <p:ext uri="{BB962C8B-B14F-4D97-AF65-F5344CB8AC3E}">
        <p14:creationId xmlns:p14="http://schemas.microsoft.com/office/powerpoint/2010/main" val="1681442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pPr defTabSz="913028">
              <a:defRPr/>
            </a:pPr>
            <a:r>
              <a:rPr lang="de-DE" noProof="0" dirty="0" smtClean="0"/>
              <a:t>Wie</a:t>
            </a:r>
            <a:r>
              <a:rPr lang="de-DE" baseline="0" noProof="0" dirty="0" smtClean="0"/>
              <a:t> in der vorherigen Slide erwähnt, versucht das Konzept “</a:t>
            </a:r>
            <a:r>
              <a:rPr lang="de-DE" baseline="0" noProof="0" dirty="0" err="1" smtClean="0"/>
              <a:t>green</a:t>
            </a:r>
            <a:r>
              <a:rPr lang="de-DE" baseline="0" noProof="0" dirty="0" smtClean="0"/>
              <a:t> </a:t>
            </a:r>
            <a:r>
              <a:rPr lang="de-DE" baseline="0" noProof="0" dirty="0" err="1" smtClean="0"/>
              <a:t>logistic</a:t>
            </a:r>
            <a:r>
              <a:rPr lang="de-DE" baseline="0" noProof="0" dirty="0" smtClean="0"/>
              <a:t>” einen Ausgleich zwischen ökonomischen, ökologischen und sozialen Zielen im Bereich Logistik zu erreichen was wiederum auch den Transportbereich betrifft. Dadurch kommt es zu Spannungsfeldern zwischen diesen drei Bereichen, da nicht alle Ziele der einzelnen Bereiche gleichzeitig verfolgt werden können. Folgende Ziele können den jeweiligen Bereichen zugeordnet werden: </a:t>
            </a:r>
          </a:p>
          <a:p>
            <a:pPr defTabSz="913028">
              <a:defRPr/>
            </a:pPr>
            <a:endParaRPr lang="de-DE" baseline="0" noProof="0" dirty="0" smtClean="0"/>
          </a:p>
          <a:p>
            <a:pPr defTabSz="913028">
              <a:defRPr/>
            </a:pPr>
            <a:r>
              <a:rPr lang="de-DE" u="sng" baseline="0" noProof="0" dirty="0" smtClean="0"/>
              <a:t>Soziale Ziele</a:t>
            </a:r>
            <a:r>
              <a:rPr lang="de-DE" baseline="0" noProof="0" dirty="0" smtClean="0"/>
              <a:t>: Bewusstsein für nachhaltige Transporte schaffen und eine gute Lebensqualität garantieren. </a:t>
            </a:r>
          </a:p>
          <a:p>
            <a:pPr defTabSz="913028">
              <a:defRPr/>
            </a:pPr>
            <a:r>
              <a:rPr lang="de-DE" u="sng" baseline="0" noProof="0" dirty="0" smtClean="0"/>
              <a:t>Ökologische Ziele</a:t>
            </a:r>
            <a:r>
              <a:rPr lang="de-DE" baseline="0" noProof="0" dirty="0" smtClean="0"/>
              <a:t>: Reduktion der Emissionen sowie generell den Ressourcenkonsum reduzieren. </a:t>
            </a:r>
          </a:p>
          <a:p>
            <a:pPr defTabSz="913028">
              <a:defRPr/>
            </a:pPr>
            <a:r>
              <a:rPr lang="de-DE" u="sng" baseline="0" noProof="0" dirty="0" smtClean="0"/>
              <a:t>Ökonomische Ziele</a:t>
            </a:r>
            <a:r>
              <a:rPr lang="de-DE" baseline="0" noProof="0" dirty="0" smtClean="0"/>
              <a:t>: aus finanzieller Sicht sollten keine Mehrkosten anfallen bzw. eine Kostenreduktion realisiert werden und Unproduktivitäten minimiert werden.  </a:t>
            </a:r>
          </a:p>
          <a:p>
            <a:pPr defTabSz="913028">
              <a:defRPr/>
            </a:pPr>
            <a:endParaRPr lang="de-DE" baseline="0" noProof="0" dirty="0" smtClean="0"/>
          </a:p>
          <a:p>
            <a:pPr defTabSz="913028">
              <a:defRPr/>
            </a:pPr>
            <a:r>
              <a:rPr lang="de-DE" baseline="0" noProof="0" dirty="0" smtClean="0"/>
              <a:t>Den unterschiedlichen Bereichen können selbstverständlich noch andere Ziele zugeordnet werden, wodurch sich eine ausgeglichene Zielverfolgung über alle Bereiche hinweg noch schwieriger gestaltet. </a:t>
            </a:r>
          </a:p>
          <a:p>
            <a:pPr defTabSz="913028">
              <a:defRPr/>
            </a:pPr>
            <a:endParaRPr lang="de-DE" dirty="0" smtClean="0"/>
          </a:p>
          <a:p>
            <a:pPr defTabSz="913028">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Saroha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Rituraj</a:t>
            </a:r>
            <a:r>
              <a:rPr lang="en-GB" sz="1200" kern="1200" baseline="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“Green Logistics &amp; its Significance in Modern Day Systems” (2014), </a:t>
            </a:r>
            <a:r>
              <a:rPr lang="de-DE" dirty="0" smtClean="0"/>
              <a:t>S. 90</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„Green</a:t>
            </a:r>
            <a:r>
              <a:rPr lang="de-DE" baseline="0" dirty="0" smtClean="0"/>
              <a:t> Marketing – Green </a:t>
            </a:r>
            <a:r>
              <a:rPr lang="de-DE" baseline="0" dirty="0" err="1" smtClean="0"/>
              <a:t>Logistics</a:t>
            </a:r>
            <a:r>
              <a:rPr lang="de-DE" baseline="0" dirty="0" smtClean="0"/>
              <a:t> – Fact </a:t>
            </a:r>
            <a:r>
              <a:rPr lang="de-DE" baseline="0" dirty="0" err="1" smtClean="0"/>
              <a:t>or</a:t>
            </a:r>
            <a:r>
              <a:rPr lang="de-DE" baseline="0" dirty="0" smtClean="0"/>
              <a:t> Fad?“ (2014), Online: </a:t>
            </a:r>
            <a:r>
              <a:rPr lang="de-DE" dirty="0" smtClean="0"/>
              <a:t>https://www.youtube.com/watch?v=xUF9C10DPrg [05.08.2016]</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10</a:t>
            </a:fld>
            <a:endParaRPr lang="de-AT" dirty="0"/>
          </a:p>
        </p:txBody>
      </p:sp>
    </p:spTree>
    <p:extLst>
      <p:ext uri="{BB962C8B-B14F-4D97-AF65-F5344CB8AC3E}">
        <p14:creationId xmlns:p14="http://schemas.microsoft.com/office/powerpoint/2010/main" val="1266159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de-AT"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11</a:t>
            </a:fld>
            <a:endParaRPr lang="de-AT" dirty="0"/>
          </a:p>
        </p:txBody>
      </p:sp>
    </p:spTree>
    <p:extLst>
      <p:ext uri="{BB962C8B-B14F-4D97-AF65-F5344CB8AC3E}">
        <p14:creationId xmlns:p14="http://schemas.microsoft.com/office/powerpoint/2010/main" val="833131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Aktuell stehen ökologische (vo</a:t>
            </a:r>
            <a:r>
              <a:rPr lang="de-DE" baseline="0" dirty="0" smtClean="0"/>
              <a:t>r allem CO2 Ausstoß) und ökonomische Faktoren (Transportkosten) im Vordergrund bei einer Beurteilung der Verkehrsträger. Umweltschutz ist bei vielen Unternehmen immer noch eine Nebenbedingung und wird vor allem für Marketingzwecke genutzt. Aus betriebswirtschaftlicher Sicht wird Umweltschutz oftmals auch als Möglichkeit gesehen die Kosten zu reduzieren oder den Erlös zu steigern. </a:t>
            </a:r>
            <a:endParaRPr lang="de-DE" dirty="0" smtClean="0"/>
          </a:p>
          <a:p>
            <a:endParaRPr lang="de-DE" dirty="0" smtClean="0"/>
          </a:p>
          <a:p>
            <a:r>
              <a:rPr lang="de-DE" dirty="0" smtClean="0"/>
              <a:t>Für</a:t>
            </a:r>
            <a:r>
              <a:rPr lang="de-DE" baseline="0" dirty="0" smtClean="0"/>
              <a:t> einen umfassenden Vergleich der Verkehrsträger unter dem Gesichtspunkt der Nachhaltigkeit sind jedoch neben den Emissionen sowie den Transportkosten noch weitere Faktoren zu beachten (siehe oben). Die in der Abbildung genannten Faktoren in den drei Einflussbereichen stellen eine Auswahl an möglichen Vergleichsfaktoren dar. Diese können selbstverständlich noch umfangreicher sein. </a:t>
            </a:r>
          </a:p>
          <a:p>
            <a:endParaRPr lang="de-DE" baseline="0" dirty="0" smtClean="0"/>
          </a:p>
          <a:p>
            <a:r>
              <a:rPr lang="de-DE" baseline="0" dirty="0" smtClean="0"/>
              <a:t>Die einzelnen Einflussbereiche sowie die angeführten Faktoren werden in den nachfolgenden Folien näher beschrieben. </a:t>
            </a:r>
            <a:endParaRPr lang="en-GB" dirty="0" smtClean="0"/>
          </a:p>
          <a:p>
            <a:endParaRPr lang="de-DE" dirty="0" smtClean="0"/>
          </a:p>
          <a:p>
            <a:r>
              <a:rPr lang="de-DE" dirty="0" smtClean="0"/>
              <a:t>Quellen: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Pazirandeh</a:t>
            </a:r>
            <a:r>
              <a:rPr lang="en-GB" sz="1200" kern="1200" dirty="0" smtClean="0">
                <a:solidFill>
                  <a:schemeClr val="tx1"/>
                </a:solidFill>
                <a:effectLst/>
                <a:latin typeface="+mn-lt"/>
                <a:ea typeface="+mn-ea"/>
                <a:cs typeface="+mn-cs"/>
              </a:rPr>
              <a:t>, Ali/</a:t>
            </a:r>
            <a:r>
              <a:rPr lang="en-GB" sz="1200" kern="1200" dirty="0" err="1" smtClean="0">
                <a:solidFill>
                  <a:schemeClr val="tx1"/>
                </a:solidFill>
                <a:effectLst/>
                <a:latin typeface="+mn-lt"/>
                <a:ea typeface="+mn-ea"/>
                <a:cs typeface="+mn-cs"/>
              </a:rPr>
              <a:t>Jafari</a:t>
            </a:r>
            <a:r>
              <a:rPr lang="en-GB" sz="1200" kern="1200" dirty="0" smtClean="0">
                <a:solidFill>
                  <a:schemeClr val="tx1"/>
                </a:solidFill>
                <a:effectLst/>
                <a:latin typeface="+mn-lt"/>
                <a:ea typeface="+mn-ea"/>
                <a:cs typeface="+mn-cs"/>
              </a:rPr>
              <a:t>, Hamid: Making sense of green logistics, in: International Journal of Productivity and Performance Management, 2013,</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S.890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Bretzke</a:t>
            </a:r>
            <a:r>
              <a:rPr lang="de-DE" dirty="0" smtClean="0"/>
              <a:t>, Wolf-Rüdiger/Karmin </a:t>
            </a:r>
            <a:r>
              <a:rPr lang="de-DE" dirty="0" err="1" smtClean="0"/>
              <a:t>Barkawi</a:t>
            </a:r>
            <a:r>
              <a:rPr lang="de-DE" dirty="0" smtClean="0"/>
              <a:t>: Nachhaltige Logistik: Antworten auf eine globale Herausforderung. Berlin Heidelberg, 2010,</a:t>
            </a:r>
            <a:r>
              <a:rPr lang="de-DE" baseline="0" dirty="0" smtClean="0"/>
              <a:t> </a:t>
            </a:r>
            <a:r>
              <a:rPr lang="de-DE" dirty="0" smtClean="0"/>
              <a:t>S.47</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12</a:t>
            </a:fld>
            <a:endParaRPr lang="de-AT" dirty="0"/>
          </a:p>
        </p:txBody>
      </p:sp>
    </p:spTree>
    <p:extLst>
      <p:ext uri="{BB962C8B-B14F-4D97-AF65-F5344CB8AC3E}">
        <p14:creationId xmlns:p14="http://schemas.microsoft.com/office/powerpoint/2010/main" val="2745732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Die verschiedenen Verkehrsmittel</a:t>
            </a:r>
            <a:r>
              <a:rPr lang="de-DE" baseline="0" dirty="0" smtClean="0"/>
              <a:t> verursachen je nach Verkehrsaufwand (in Tonnenkilometer gemessen) und verwendeten Kraftstoffen bzw. Antriebsarten eine unterschiedliche Menge an Treibhausgasen, Stickstoffoxiden und Feinstaub. Deshalb wird die Kraftstofferzeugung bei einem Emissionsvergleich ebenfalls berücksichtigt. </a:t>
            </a:r>
          </a:p>
          <a:p>
            <a:endParaRPr lang="de-DE" baseline="0" dirty="0" smtClean="0"/>
          </a:p>
          <a:p>
            <a:r>
              <a:rPr lang="de-DE" baseline="0" dirty="0" smtClean="0"/>
              <a:t>Der Lkw ist im Vergleich zur Bahn und dem Binnenschiff vor allem für Treibhausgase verantwortlich, welche auf globaler Ebene sehr schädlich sind. Diese haben außerdem einen direkten Einfluss auf den Treibhauseffekt. Deshalb sind hier internationale Maßnahmen notwendig, um die Emissionen gemeinsam zu reduzieren. Beispielsweise wurden im Zuge des Kyoto-Protokolls Obergrenzen für den CO2-Ausstoß von Industrieländern festgelegt. </a:t>
            </a:r>
          </a:p>
          <a:p>
            <a:endParaRPr lang="de-DE" baseline="0" dirty="0" smtClean="0"/>
          </a:p>
          <a:p>
            <a:r>
              <a:rPr lang="de-DE" baseline="0" dirty="0" smtClean="0"/>
              <a:t>Auf lokaler Ebene sind Stickstoffoxide und die Feinstaubbelastung von besonderer Bedeutung. Sie beeinflussen die lokale Luftqualität und damit die Gesundheit der unmittelbaren Bevölkerung. Im Vergleich zu den Treibhausgasen sind daher nationale bzw. regionale Maßnahmen notwendig, um den Einfluss dieser Schadstoffe zu minimieren. So gibt es beispielsweise auf den österreichischen Autobahnen bei Überschreitung der Immissionsgrenzwerte eine Geschwindigkeitsbeschränkung, um Immissionen zu reduzieren. Bei diesen Emissionen weißt vor allem das Binnenschiff eine große Menge auf – was mitunter auf die weniger strengen Emissionsgrenzen in der Binnenschifffahrt sowie die lange Lebensdauer von Schiffsmotoren zurück zu führen ist. </a:t>
            </a:r>
            <a:endParaRPr lang="de-DE" dirty="0" smtClean="0"/>
          </a:p>
          <a:p>
            <a:endParaRPr lang="de-DE" dirty="0" smtClean="0"/>
          </a:p>
          <a:p>
            <a:r>
              <a:rPr lang="de-DE" dirty="0" smtClean="0"/>
              <a:t>Quelle: </a:t>
            </a:r>
          </a:p>
          <a:p>
            <a:r>
              <a:rPr lang="en-US" altLang="de-DE" noProof="0" dirty="0" err="1" smtClean="0"/>
              <a:t>Umweltbundesamt</a:t>
            </a:r>
            <a:r>
              <a:rPr lang="en-US" altLang="de-DE" noProof="0" dirty="0" smtClean="0"/>
              <a:t> (UBA), “</a:t>
            </a:r>
            <a:r>
              <a:rPr lang="en-US" altLang="de-DE" noProof="0" dirty="0" err="1" smtClean="0"/>
              <a:t>Daten</a:t>
            </a:r>
            <a:r>
              <a:rPr lang="en-US" altLang="de-DE" baseline="0" noProof="0" dirty="0" smtClean="0"/>
              <a:t> </a:t>
            </a:r>
            <a:r>
              <a:rPr lang="en-US" altLang="de-DE" baseline="0" noProof="0" dirty="0" err="1" smtClean="0"/>
              <a:t>zum</a:t>
            </a:r>
            <a:r>
              <a:rPr lang="en-US" altLang="de-DE" baseline="0" noProof="0" dirty="0" smtClean="0"/>
              <a:t> </a:t>
            </a:r>
            <a:r>
              <a:rPr lang="en-US" altLang="de-DE" baseline="0" noProof="0" dirty="0" err="1" smtClean="0"/>
              <a:t>Verkehr</a:t>
            </a:r>
            <a:r>
              <a:rPr lang="en-US" altLang="de-DE" baseline="0" noProof="0" dirty="0" smtClean="0"/>
              <a:t> – </a:t>
            </a:r>
            <a:r>
              <a:rPr lang="en-US" altLang="de-DE" baseline="0" noProof="0" dirty="0" err="1" smtClean="0"/>
              <a:t>Ausgabe</a:t>
            </a:r>
            <a:r>
              <a:rPr lang="en-US" altLang="de-DE" baseline="0" noProof="0" dirty="0" smtClean="0"/>
              <a:t> 2012” (2012), S.14f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de-DE" baseline="0" noProof="0" dirty="0" smtClean="0"/>
              <a:t>Online: </a:t>
            </a:r>
            <a:r>
              <a:rPr lang="en-US" altLang="de-DE" noProof="0" dirty="0" smtClean="0"/>
              <a:t>https://www.umweltbundesamt.de/sites/default/files/medien/publikation/long/4364.pdf </a:t>
            </a:r>
            <a:r>
              <a:rPr lang="en-US" altLang="de-DE" sz="1200" dirty="0" smtClean="0"/>
              <a:t>[04.08.2016]</a:t>
            </a:r>
          </a:p>
          <a:p>
            <a:endParaRPr lang="en-US" altLang="de-DE"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Europäische Kommission, „Mitteilung der Kommission an das europäische Parlament, den Rat, den europäischen Wirtschafts- und Sozialausschuss und den Ausschuss der Regionen. Mehr Qualität in der Binnenschifffahrt“ (2013). </a:t>
            </a:r>
            <a:r>
              <a:rPr lang="de-DE" sz="1200" kern="1200" baseline="0" dirty="0" smtClean="0">
                <a:solidFill>
                  <a:schemeClr val="tx1"/>
                </a:solidFill>
                <a:effectLst/>
                <a:latin typeface="+mn-lt"/>
                <a:ea typeface="+mn-ea"/>
                <a:cs typeface="+mn-cs"/>
              </a:rPr>
              <a:t>S.8</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Online : </a:t>
            </a:r>
            <a:r>
              <a:rPr lang="de-DE" sz="1200" u="sng" dirty="0" smtClean="0">
                <a:hlinkClick r:id="rId3"/>
              </a:rPr>
              <a:t>http://ec.europa.eu/transport/modes/inland/promotion/doc/naiades2/com(2013)623_de.pdf</a:t>
            </a:r>
            <a:r>
              <a:rPr lang="de-DE" sz="1200" dirty="0" smtClean="0"/>
              <a:t> [04.08.2016]</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Nehm, Alexander, „Nachhaltigkeitsindex für Logistikdienstleister. Orientierungshilfe in einem transparenten Markt“ (2011),</a:t>
            </a:r>
            <a:r>
              <a:rPr lang="de-DE" sz="1200" kern="1200" baseline="0" dirty="0" smtClean="0">
                <a:solidFill>
                  <a:schemeClr val="tx1"/>
                </a:solidFill>
                <a:effectLst/>
                <a:latin typeface="+mn-lt"/>
                <a:ea typeface="+mn-ea"/>
                <a:cs typeface="+mn-cs"/>
              </a:rPr>
              <a:t> S.6,</a:t>
            </a:r>
            <a:r>
              <a:rPr lang="de-DE" sz="1200" kern="1200" dirty="0" smtClean="0">
                <a:solidFill>
                  <a:schemeClr val="tx1"/>
                </a:solidFill>
                <a:effectLst/>
                <a:latin typeface="+mn-lt"/>
                <a:ea typeface="+mn-ea"/>
                <a:cs typeface="+mn-cs"/>
              </a:rPr>
              <a:t> Online: </a:t>
            </a:r>
            <a:r>
              <a:rPr lang="de-DE" sz="1200" u="sng" kern="1200" dirty="0" smtClean="0">
                <a:solidFill>
                  <a:schemeClr val="tx1"/>
                </a:solidFill>
                <a:effectLst/>
                <a:latin typeface="+mn-lt"/>
                <a:ea typeface="+mn-ea"/>
                <a:cs typeface="+mn-cs"/>
                <a:hlinkClick r:id="rId4"/>
              </a:rPr>
              <a:t>http://media.havi-logistics.com/</a:t>
            </a:r>
            <a:r>
              <a:rPr lang="de-DE" sz="1200" u="sng" kern="1200" dirty="0" err="1" smtClean="0">
                <a:solidFill>
                  <a:schemeClr val="tx1"/>
                </a:solidFill>
                <a:effectLst/>
                <a:latin typeface="+mn-lt"/>
                <a:ea typeface="+mn-ea"/>
                <a:cs typeface="+mn-cs"/>
                <a:hlinkClick r:id="rId4"/>
              </a:rPr>
              <a:t>Top_Navigation</a:t>
            </a:r>
            <a:r>
              <a:rPr lang="de-DE" sz="1200" u="sng" kern="1200" dirty="0" smtClean="0">
                <a:solidFill>
                  <a:schemeClr val="tx1"/>
                </a:solidFill>
                <a:effectLst/>
                <a:latin typeface="+mn-lt"/>
                <a:ea typeface="+mn-ea"/>
                <a:cs typeface="+mn-cs"/>
                <a:hlinkClick r:id="rId4"/>
              </a:rPr>
              <a:t>/</a:t>
            </a:r>
            <a:r>
              <a:rPr lang="de-DE" sz="1200" u="sng" kern="1200" dirty="0" err="1" smtClean="0">
                <a:solidFill>
                  <a:schemeClr val="tx1"/>
                </a:solidFill>
                <a:effectLst/>
                <a:latin typeface="+mn-lt"/>
                <a:ea typeface="+mn-ea"/>
                <a:cs typeface="+mn-cs"/>
                <a:hlinkClick r:id="rId4"/>
              </a:rPr>
              <a:t>News_Basics</a:t>
            </a:r>
            <a:r>
              <a:rPr lang="de-DE" sz="1200" u="sng" kern="1200" dirty="0" smtClean="0">
                <a:solidFill>
                  <a:schemeClr val="tx1"/>
                </a:solidFill>
                <a:effectLst/>
                <a:latin typeface="+mn-lt"/>
                <a:ea typeface="+mn-ea"/>
                <a:cs typeface="+mn-cs"/>
                <a:hlinkClick r:id="rId4"/>
              </a:rPr>
              <a:t>/News/German/_</a:t>
            </a:r>
            <a:r>
              <a:rPr lang="de-DE" sz="1200" u="sng" kern="1200" dirty="0" err="1" smtClean="0">
                <a:solidFill>
                  <a:schemeClr val="tx1"/>
                </a:solidFill>
                <a:effectLst/>
                <a:latin typeface="+mn-lt"/>
                <a:ea typeface="+mn-ea"/>
                <a:cs typeface="+mn-cs"/>
                <a:hlinkClick r:id="rId4"/>
              </a:rPr>
              <a:t>attachment</a:t>
            </a:r>
            <a:r>
              <a:rPr lang="de-DE" sz="1200" u="sng" kern="1200" dirty="0" smtClean="0">
                <a:solidFill>
                  <a:schemeClr val="tx1"/>
                </a:solidFill>
                <a:effectLst/>
                <a:latin typeface="+mn-lt"/>
                <a:ea typeface="+mn-ea"/>
                <a:cs typeface="+mn-cs"/>
                <a:hlinkClick r:id="rId4"/>
              </a:rPr>
              <a:t>/Fraunhofer_SCS_-_Nachhaltigkeitsindex_für_Logistikdienstleister_Mai_2011.pdf</a:t>
            </a:r>
            <a:r>
              <a:rPr lang="de-DE" sz="1200" kern="1200" dirty="0" smtClean="0">
                <a:solidFill>
                  <a:schemeClr val="tx1"/>
                </a:solidFill>
                <a:effectLst/>
                <a:latin typeface="+mn-lt"/>
                <a:ea typeface="+mn-ea"/>
                <a:cs typeface="+mn-cs"/>
              </a:rPr>
              <a:t> [10.08.2016]</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smtClean="0">
                <a:solidFill>
                  <a:schemeClr val="tx1"/>
                </a:solidFill>
                <a:effectLst/>
                <a:latin typeface="+mn-lt"/>
                <a:ea typeface="+mn-ea"/>
                <a:cs typeface="+mn-cs"/>
              </a:rPr>
              <a:t>Wutke</a:t>
            </a:r>
            <a:r>
              <a:rPr lang="de-DE" sz="1200" kern="1200" dirty="0" smtClean="0">
                <a:solidFill>
                  <a:schemeClr val="tx1"/>
                </a:solidFill>
                <a:effectLst/>
                <a:latin typeface="+mn-lt"/>
                <a:ea typeface="+mn-ea"/>
                <a:cs typeface="+mn-cs"/>
              </a:rPr>
              <a:t>, Sebastian, „Nachhaltigkeit in der Logistik - Relevanz und Entwicklungen in der Praxis“ (2013),</a:t>
            </a:r>
            <a:r>
              <a:rPr lang="de-DE" sz="1200" kern="1200" baseline="0" dirty="0" smtClean="0">
                <a:solidFill>
                  <a:schemeClr val="tx1"/>
                </a:solidFill>
                <a:effectLst/>
                <a:latin typeface="+mn-lt"/>
                <a:ea typeface="+mn-ea"/>
                <a:cs typeface="+mn-cs"/>
              </a:rPr>
              <a:t> S.8,</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Online : </a:t>
            </a:r>
            <a:r>
              <a:rPr lang="de-DE" sz="1200" u="sng" kern="1200" dirty="0" smtClean="0">
                <a:solidFill>
                  <a:schemeClr val="tx1"/>
                </a:solidFill>
                <a:effectLst/>
                <a:latin typeface="+mn-lt"/>
                <a:ea typeface="+mn-ea"/>
                <a:cs typeface="+mn-cs"/>
                <a:hlinkClick r:id="rId5"/>
              </a:rPr>
              <a:t>http://www.logistik.din.de/</a:t>
            </a:r>
            <a:r>
              <a:rPr lang="de-DE" sz="1200" u="sng" kern="1200" dirty="0" err="1" smtClean="0">
                <a:solidFill>
                  <a:schemeClr val="tx1"/>
                </a:solidFill>
                <a:effectLst/>
                <a:latin typeface="+mn-lt"/>
                <a:ea typeface="+mn-ea"/>
                <a:cs typeface="+mn-cs"/>
                <a:hlinkClick r:id="rId5"/>
              </a:rPr>
              <a:t>sixcms_upload</a:t>
            </a:r>
            <a:r>
              <a:rPr lang="de-DE" sz="1200" u="sng" kern="1200" dirty="0" smtClean="0">
                <a:solidFill>
                  <a:schemeClr val="tx1"/>
                </a:solidFill>
                <a:effectLst/>
                <a:latin typeface="+mn-lt"/>
                <a:ea typeface="+mn-ea"/>
                <a:cs typeface="+mn-cs"/>
                <a:hlinkClick r:id="rId5"/>
              </a:rPr>
              <a:t>/</a:t>
            </a:r>
            <a:r>
              <a:rPr lang="de-DE" sz="1200" u="sng" kern="1200" dirty="0" err="1" smtClean="0">
                <a:solidFill>
                  <a:schemeClr val="tx1"/>
                </a:solidFill>
                <a:effectLst/>
                <a:latin typeface="+mn-lt"/>
                <a:ea typeface="+mn-ea"/>
                <a:cs typeface="+mn-cs"/>
                <a:hlinkClick r:id="rId5"/>
              </a:rPr>
              <a:t>media</a:t>
            </a:r>
            <a:r>
              <a:rPr lang="de-DE" sz="1200" u="sng" kern="1200" dirty="0" smtClean="0">
                <a:solidFill>
                  <a:schemeClr val="tx1"/>
                </a:solidFill>
                <a:effectLst/>
                <a:latin typeface="+mn-lt"/>
                <a:ea typeface="+mn-ea"/>
                <a:cs typeface="+mn-cs"/>
                <a:hlinkClick r:id="rId5"/>
              </a:rPr>
              <a:t>/3820/Präsentation_Wutke.pdf</a:t>
            </a:r>
            <a:r>
              <a:rPr lang="de-DE" sz="1200" kern="1200" dirty="0" smtClean="0">
                <a:solidFill>
                  <a:schemeClr val="tx1"/>
                </a:solidFill>
                <a:effectLst/>
                <a:latin typeface="+mn-lt"/>
                <a:ea typeface="+mn-ea"/>
                <a:cs typeface="+mn-cs"/>
              </a:rPr>
              <a:t> [05.08.2015]</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err="1" smtClean="0">
                <a:solidFill>
                  <a:schemeClr val="tx1"/>
                </a:solidFill>
                <a:effectLst/>
                <a:latin typeface="+mn-lt"/>
                <a:ea typeface="+mn-ea"/>
                <a:cs typeface="+mn-cs"/>
              </a:rPr>
              <a:t>Bmvit</a:t>
            </a:r>
            <a:r>
              <a:rPr lang="de-DE" sz="1200" kern="1200" baseline="0" dirty="0" smtClean="0">
                <a:solidFill>
                  <a:schemeClr val="tx1"/>
                </a:solidFill>
                <a:effectLst/>
                <a:latin typeface="+mn-lt"/>
                <a:ea typeface="+mn-ea"/>
                <a:cs typeface="+mn-cs"/>
              </a:rPr>
              <a:t>, „Faktenblatt. Gesamtverkehrsplan für Österreich. Immissionsschutzgesetz Luft (IG-L) Maßnahmen zum Schutz vor Immissionen durch Luftschadstoffe“ (2012), S.1ff, Online: https://www.bmvit.gv.at/verkehr/gesamtverkehr/gvp/faktenblaetter/umwelt/fb_immissionsschutzg_luft.pdf [10.08.2016]</a:t>
            </a:r>
            <a:endParaRPr lang="de-DE" baseline="0"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t>13</a:t>
            </a:fld>
            <a:endParaRPr lang="de-AT" dirty="0"/>
          </a:p>
        </p:txBody>
      </p:sp>
    </p:spTree>
    <p:extLst>
      <p:ext uri="{BB962C8B-B14F-4D97-AF65-F5344CB8AC3E}">
        <p14:creationId xmlns:p14="http://schemas.microsoft.com/office/powerpoint/2010/main" val="2995991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smtClean="0">
                <a:solidFill>
                  <a:schemeClr val="tx1">
                    <a:lumMod val="75000"/>
                    <a:lumOff val="25000"/>
                  </a:schemeClr>
                </a:solidFill>
              </a:rPr>
              <a:t>Flächenverbrauch/ Wegekosten</a:t>
            </a:r>
          </a:p>
          <a:p>
            <a:r>
              <a:rPr lang="de-DE" dirty="0" smtClean="0"/>
              <a:t>Wegekosten setzen sich aus den Kosten für die Errichtung und die</a:t>
            </a:r>
            <a:r>
              <a:rPr lang="de-DE" baseline="0" dirty="0" smtClean="0"/>
              <a:t> </a:t>
            </a:r>
            <a:r>
              <a:rPr lang="de-DE" dirty="0" smtClean="0"/>
              <a:t>Instandhaltung von Verkehrswegen zusammen. Da im Falle von Binnenwasserstraßen</a:t>
            </a:r>
            <a:r>
              <a:rPr lang="de-DE" baseline="0" dirty="0" smtClean="0"/>
              <a:t> </a:t>
            </a:r>
            <a:r>
              <a:rPr lang="de-DE" dirty="0" smtClean="0"/>
              <a:t>meist auf eine natürliche Infrastruktur zurückgegriffen werden</a:t>
            </a:r>
            <a:r>
              <a:rPr lang="de-DE" baseline="0" dirty="0" smtClean="0"/>
              <a:t> </a:t>
            </a:r>
            <a:r>
              <a:rPr lang="de-DE" dirty="0" smtClean="0"/>
              <a:t>kann, sind die Kosten für die Infrastruktur sowie der Flächenverbrauch</a:t>
            </a:r>
            <a:r>
              <a:rPr lang="de-DE" baseline="0" dirty="0" smtClean="0"/>
              <a:t> </a:t>
            </a:r>
            <a:r>
              <a:rPr lang="de-DE" dirty="0" smtClean="0"/>
              <a:t>entsprechend niedrig. Detaillierte diesbezügliche</a:t>
            </a:r>
            <a:r>
              <a:rPr lang="de-DE" baseline="0" dirty="0" smtClean="0"/>
              <a:t> </a:t>
            </a:r>
            <a:r>
              <a:rPr lang="de-DE" dirty="0" smtClean="0"/>
              <a:t>Vergleiche zu den Landverkehrsträgern liegen aus Deutschland vor:</a:t>
            </a:r>
            <a:r>
              <a:rPr lang="de-DE" baseline="0" dirty="0" smtClean="0"/>
              <a:t> </a:t>
            </a:r>
            <a:r>
              <a:rPr lang="de-DE" dirty="0" smtClean="0"/>
              <a:t>Demnach sind die Infrastrukturkosten je Tonnenkilometer bei Schiene oder</a:t>
            </a:r>
            <a:r>
              <a:rPr lang="de-DE" baseline="0" dirty="0" smtClean="0"/>
              <a:t> </a:t>
            </a:r>
            <a:r>
              <a:rPr lang="de-DE" dirty="0" smtClean="0"/>
              <a:t>Straße rund viermal so hoch wie bei der Wasserstraße.</a:t>
            </a:r>
            <a:r>
              <a:rPr lang="de-DE" baseline="0" dirty="0" smtClean="0"/>
              <a:t> </a:t>
            </a:r>
            <a:r>
              <a:rPr lang="de-DE" dirty="0" smtClean="0"/>
              <a:t>Die Verbesserung der gesamten Infrastruktur der knapp 2.415 km langen</a:t>
            </a:r>
            <a:r>
              <a:rPr lang="de-DE" baseline="0" dirty="0" smtClean="0"/>
              <a:t> </a:t>
            </a:r>
            <a:r>
              <a:rPr lang="de-DE" dirty="0" smtClean="0"/>
              <a:t>Wasserstraße Donau würde</a:t>
            </a:r>
            <a:r>
              <a:rPr lang="de-DE" baseline="0" dirty="0" smtClean="0"/>
              <a:t> </a:t>
            </a:r>
            <a:r>
              <a:rPr lang="de-DE" dirty="0" smtClean="0"/>
              <a:t>gemäß aktueller Kostenschätzungen für Infrastrukturprojekte</a:t>
            </a:r>
            <a:r>
              <a:rPr lang="de-DE" baseline="0" dirty="0" smtClean="0"/>
              <a:t> </a:t>
            </a:r>
            <a:r>
              <a:rPr lang="de-DE" dirty="0" smtClean="0"/>
              <a:t>der Anrainer-Staaten in Summe 1,2 Mrd. EUR betragen.</a:t>
            </a:r>
            <a:r>
              <a:rPr lang="de-DE" baseline="0" dirty="0" smtClean="0"/>
              <a:t> </a:t>
            </a:r>
            <a:r>
              <a:rPr lang="de-DE" dirty="0" smtClean="0"/>
              <a:t>Dies entspricht in etwa jenen Kosten, die für die Errichtung von rund 50 km</a:t>
            </a:r>
            <a:r>
              <a:rPr lang="de-DE" baseline="0" dirty="0" smtClean="0"/>
              <a:t>  </a:t>
            </a:r>
            <a:r>
              <a:rPr lang="de-DE" dirty="0" smtClean="0"/>
              <a:t>Straßen- oder Schieneninfrastruktur anfallen. Aktuelle europäische Eisenbahntunnel-Projekte kosten in etwa je 10 bis 20 Mrd. EUR.</a:t>
            </a:r>
          </a:p>
          <a:p>
            <a:endParaRPr lang="de-DE" dirty="0" smtClean="0"/>
          </a:p>
          <a:p>
            <a:r>
              <a:rPr lang="de-DE" b="1" baseline="0" noProof="0" dirty="0" smtClean="0"/>
              <a:t>Spezifischer Energieverbrauch</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 Bezug auf den spezifischen Energieverbrauch kann die Binnenschifffahrt</a:t>
            </a:r>
            <a:r>
              <a:rPr lang="de-DE" baseline="0" dirty="0" smtClean="0"/>
              <a:t> </a:t>
            </a:r>
            <a:r>
              <a:rPr lang="de-DE" dirty="0" smtClean="0"/>
              <a:t>als der effektivste und somit umweltfreundlichste Verkehrsträger bezeichnet</a:t>
            </a:r>
            <a:r>
              <a:rPr lang="de-DE" baseline="0" dirty="0" smtClean="0"/>
              <a:t> </a:t>
            </a:r>
            <a:r>
              <a:rPr lang="de-DE" dirty="0" smtClean="0"/>
              <a:t>werden. Das Binnenschiff kann eine Tonne Ladung bei gleichem Energieverbrauch</a:t>
            </a:r>
            <a:r>
              <a:rPr lang="de-DE" baseline="0" dirty="0" smtClean="0"/>
              <a:t> </a:t>
            </a:r>
            <a:r>
              <a:rPr lang="de-DE" dirty="0" smtClean="0"/>
              <a:t>beinahe viermal so weit transportieren wie der Lkw. </a:t>
            </a:r>
          </a:p>
          <a:p>
            <a:endParaRPr lang="de-DE" noProof="0" dirty="0" smtClean="0"/>
          </a:p>
          <a:p>
            <a:r>
              <a:rPr lang="de-DE" dirty="0" smtClean="0"/>
              <a:t>Quelle: </a:t>
            </a:r>
          </a:p>
          <a:p>
            <a:r>
              <a:rPr lang="en-US" altLang="de-DE" noProof="0" dirty="0" err="1" smtClean="0"/>
              <a:t>Viadonau</a:t>
            </a:r>
            <a:r>
              <a:rPr lang="en-US" altLang="de-DE" noProof="0" dirty="0" smtClean="0"/>
              <a:t>,</a:t>
            </a:r>
            <a:r>
              <a:rPr lang="en-US" altLang="de-DE" baseline="0" noProof="0" dirty="0" smtClean="0"/>
              <a:t> „</a:t>
            </a:r>
            <a:r>
              <a:rPr lang="en-US" altLang="de-DE" baseline="0" noProof="0" dirty="0" err="1" smtClean="0"/>
              <a:t>Handbuch</a:t>
            </a:r>
            <a:r>
              <a:rPr lang="en-US" altLang="de-DE" baseline="0" noProof="0" dirty="0" smtClean="0"/>
              <a:t> der </a:t>
            </a:r>
            <a:r>
              <a:rPr lang="en-US" altLang="de-DE" baseline="0" noProof="0" dirty="0" err="1" smtClean="0"/>
              <a:t>Donauschifffahrt</a:t>
            </a:r>
            <a:r>
              <a:rPr lang="en-US" altLang="de-DE" baseline="0" noProof="0" dirty="0" smtClean="0"/>
              <a:t>“, </a:t>
            </a:r>
            <a:r>
              <a:rPr lang="de-DE" baseline="0" dirty="0" smtClean="0"/>
              <a:t>S.18-20</a:t>
            </a:r>
          </a:p>
          <a:p>
            <a:endParaRPr lang="de-DE" baseline="0"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t>14</a:t>
            </a:fld>
            <a:endParaRPr lang="de-AT" dirty="0"/>
          </a:p>
        </p:txBody>
      </p:sp>
    </p:spTree>
    <p:extLst>
      <p:ext uri="{BB962C8B-B14F-4D97-AF65-F5344CB8AC3E}">
        <p14:creationId xmlns:p14="http://schemas.microsoft.com/office/powerpoint/2010/main" val="2995991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noProof="0" dirty="0" smtClean="0"/>
              <a:t>Aufgrund</a:t>
            </a:r>
            <a:r>
              <a:rPr lang="de-DE" baseline="0" noProof="0" dirty="0" smtClean="0"/>
              <a:t> der Netzdichte sowie der Nähe zu Siedlungen und Ballungsräumen ist die Lärmbelästigung vor allem durch die Straße gegeben. Der Bahnlärm beeinträchtigt vor allem in bestimmten Bereichen die Umwelt wohingegen der Güterverkehr auf der Wasserstraße kaum Lärm verursacht. Lärm hängt außerdem von der Subjektiven Wahrnehmung ab – so wird bei gleichem Lärmpegel der Straßenlärm als störender empfunden als der Bahnlärm. </a:t>
            </a:r>
          </a:p>
          <a:p>
            <a:endParaRPr lang="de-DE" baseline="0" noProof="0" dirty="0" smtClean="0"/>
          </a:p>
          <a:p>
            <a:r>
              <a:rPr lang="de-AT" sz="1200" kern="1200" dirty="0" smtClean="0">
                <a:solidFill>
                  <a:schemeClr val="tx1"/>
                </a:solidFill>
                <a:effectLst/>
                <a:latin typeface="+mn-lt"/>
                <a:ea typeface="+mn-ea"/>
                <a:cs typeface="+mn-cs"/>
              </a:rPr>
              <a:t>Wie der „Noise Viewer“ des Noise Observation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Information Service </a:t>
            </a:r>
            <a:r>
              <a:rPr lang="de-AT" sz="1200" kern="1200" dirty="0" err="1" smtClean="0">
                <a:solidFill>
                  <a:schemeClr val="tx1"/>
                </a:solidFill>
                <a:effectLst/>
                <a:latin typeface="+mn-lt"/>
                <a:ea typeface="+mn-ea"/>
                <a:cs typeface="+mn-cs"/>
              </a:rPr>
              <a:t>for</a:t>
            </a:r>
            <a:r>
              <a:rPr lang="de-AT" sz="1200" kern="1200" dirty="0" smtClean="0">
                <a:solidFill>
                  <a:schemeClr val="tx1"/>
                </a:solidFill>
                <a:effectLst/>
                <a:latin typeface="+mn-lt"/>
                <a:ea typeface="+mn-ea"/>
                <a:cs typeface="+mn-cs"/>
              </a:rPr>
              <a:t> Europe zeigt, sind</a:t>
            </a:r>
            <a:r>
              <a:rPr lang="de-AT" sz="1200" kern="1200" baseline="0" dirty="0" smtClean="0">
                <a:solidFill>
                  <a:schemeClr val="tx1"/>
                </a:solidFill>
                <a:effectLst/>
                <a:latin typeface="+mn-lt"/>
                <a:ea typeface="+mn-ea"/>
                <a:cs typeface="+mn-cs"/>
              </a:rPr>
              <a:t> Großbritannien </a:t>
            </a:r>
            <a:r>
              <a:rPr lang="de-AT" sz="1200" kern="1200" dirty="0" smtClean="0">
                <a:solidFill>
                  <a:schemeClr val="tx1"/>
                </a:solidFill>
                <a:effectLst/>
                <a:latin typeface="+mn-lt"/>
                <a:ea typeface="+mn-ea"/>
                <a:cs typeface="+mn-cs"/>
              </a:rPr>
              <a:t>und Deutschland vor allem durch den Straßenlärm in der Nacht sowohl bei Tag beeinträchtigt. In</a:t>
            </a:r>
            <a:r>
              <a:rPr lang="de-AT" sz="1200" kern="1200" baseline="0" dirty="0" smtClean="0">
                <a:solidFill>
                  <a:schemeClr val="tx1"/>
                </a:solidFill>
                <a:effectLst/>
                <a:latin typeface="+mn-lt"/>
                <a:ea typeface="+mn-ea"/>
                <a:cs typeface="+mn-cs"/>
              </a:rPr>
              <a:t> </a:t>
            </a:r>
            <a:r>
              <a:rPr lang="de-AT" sz="1200" kern="1200" dirty="0" smtClean="0">
                <a:solidFill>
                  <a:schemeClr val="tx1"/>
                </a:solidFill>
                <a:effectLst/>
                <a:latin typeface="+mn-lt"/>
                <a:ea typeface="+mn-ea"/>
                <a:cs typeface="+mn-cs"/>
              </a:rPr>
              <a:t>Österreich ist am</a:t>
            </a:r>
            <a:r>
              <a:rPr lang="de-AT" sz="1200" kern="1200" baseline="0" dirty="0" smtClean="0">
                <a:solidFill>
                  <a:schemeClr val="tx1"/>
                </a:solidFill>
                <a:effectLst/>
                <a:latin typeface="+mn-lt"/>
                <a:ea typeface="+mn-ea"/>
                <a:cs typeface="+mn-cs"/>
              </a:rPr>
              <a:t> Tag  vor allem die Lärmbelästigung durch den Bahnverkehr zu erkennen</a:t>
            </a:r>
            <a:r>
              <a:rPr lang="de-AT" sz="1200" kern="1200" dirty="0" smtClean="0">
                <a:solidFill>
                  <a:schemeClr val="tx1"/>
                </a:solidFill>
                <a:effectLst/>
                <a:latin typeface="+mn-lt"/>
                <a:ea typeface="+mn-ea"/>
                <a:cs typeface="+mn-cs"/>
              </a:rPr>
              <a:t>. In Italien und Frankreich wird ein Großteil der Bevölkerung</a:t>
            </a:r>
            <a:r>
              <a:rPr lang="de-AT" sz="1200" kern="1200" baseline="0" dirty="0" smtClean="0">
                <a:solidFill>
                  <a:schemeClr val="tx1"/>
                </a:solidFill>
                <a:effectLst/>
                <a:latin typeface="+mn-lt"/>
                <a:ea typeface="+mn-ea"/>
                <a:cs typeface="+mn-cs"/>
              </a:rPr>
              <a:t> durch </a:t>
            </a:r>
            <a:r>
              <a:rPr lang="de-AT" sz="1200" kern="1200" dirty="0" smtClean="0">
                <a:solidFill>
                  <a:schemeClr val="tx1"/>
                </a:solidFill>
                <a:effectLst/>
                <a:latin typeface="+mn-lt"/>
                <a:ea typeface="+mn-ea"/>
                <a:cs typeface="+mn-cs"/>
              </a:rPr>
              <a:t>den Straßen- als auch den Bahnlärm bei Tag und Nacht beeinträchtigt.</a:t>
            </a:r>
          </a:p>
          <a:p>
            <a:endParaRPr lang="de-AT" sz="1200" kern="1200" dirty="0" smtClean="0">
              <a:solidFill>
                <a:schemeClr val="tx1"/>
              </a:solidFill>
              <a:effectLst/>
              <a:latin typeface="+mn-lt"/>
              <a:ea typeface="+mn-ea"/>
              <a:cs typeface="+mn-cs"/>
            </a:endParaRPr>
          </a:p>
          <a:p>
            <a:r>
              <a:rPr lang="de-AT" sz="1200" kern="1200" baseline="0" dirty="0" smtClean="0">
                <a:solidFill>
                  <a:schemeClr val="tx1"/>
                </a:solidFill>
                <a:effectLst/>
                <a:latin typeface="+mn-lt"/>
                <a:ea typeface="+mn-ea"/>
                <a:cs typeface="+mn-cs"/>
              </a:rPr>
              <a:t>Quellen:</a:t>
            </a: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tx1"/>
                </a:solidFill>
              </a:rPr>
              <a:t>Internationaler Eisenbahnverband (UIC), „Bahnlärm in Europa. Sachstandbericht 2010“ (2010). S.4f</a:t>
            </a:r>
            <a:r>
              <a:rPr lang="de-DE" sz="1200" baseline="0" dirty="0" smtClean="0">
                <a:solidFill>
                  <a:schemeClr val="tx1"/>
                </a:solidFill>
              </a:rPr>
              <a:t> </a:t>
            </a:r>
            <a:r>
              <a:rPr lang="de-DE" sz="1200" dirty="0" smtClean="0">
                <a:solidFill>
                  <a:schemeClr val="tx1"/>
                </a:solidFill>
              </a:rPr>
              <a:t>Online : </a:t>
            </a:r>
            <a:r>
              <a:rPr lang="de-DE" sz="1200" u="sng" dirty="0" smtClean="0">
                <a:solidFill>
                  <a:schemeClr val="tx1"/>
                </a:solidFill>
                <a:hlinkClick r:id="rId3"/>
              </a:rPr>
              <a:t>http://www.uic.org/download.php/publication/516D.pdf</a:t>
            </a:r>
            <a:r>
              <a:rPr lang="de-DE" sz="1200" dirty="0" smtClean="0">
                <a:solidFill>
                  <a:schemeClr val="tx1"/>
                </a:solidFill>
              </a:rPr>
              <a:t> [14.08.2015]</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tx1"/>
                </a:solidFill>
              </a:rPr>
              <a:t>„Noise Viewer“, Online:</a:t>
            </a:r>
            <a:r>
              <a:rPr lang="de-DE" sz="1200" baseline="0" dirty="0" smtClean="0">
                <a:solidFill>
                  <a:schemeClr val="tx1"/>
                </a:solidFill>
              </a:rPr>
              <a:t> </a:t>
            </a:r>
            <a:r>
              <a:rPr lang="en-GB" sz="1200" u="none" kern="1200" dirty="0" smtClean="0">
                <a:solidFill>
                  <a:schemeClr val="tx1"/>
                </a:solidFill>
                <a:effectLst/>
                <a:latin typeface="+mn-lt"/>
                <a:ea typeface="+mn-ea"/>
                <a:cs typeface="+mn-cs"/>
                <a:hlinkClick r:id="rId4"/>
              </a:rPr>
              <a:t>http://noise.eionet.europa.eu/viewer.html</a:t>
            </a:r>
            <a:r>
              <a:rPr lang="en-GB" sz="1200" u="none" kern="1200" dirty="0" smtClean="0">
                <a:solidFill>
                  <a:schemeClr val="tx1"/>
                </a:solidFill>
                <a:effectLst/>
                <a:latin typeface="+mn-lt"/>
                <a:ea typeface="+mn-ea"/>
                <a:cs typeface="+mn-cs"/>
              </a:rPr>
              <a:t> [10.08.2016]</a:t>
            </a:r>
            <a:endParaRPr lang="en-GB" sz="1200" u="none" dirty="0" smtClean="0">
              <a:solidFill>
                <a:schemeClr val="tx1"/>
              </a:solidFill>
            </a:endParaRPr>
          </a:p>
          <a:p>
            <a:endParaRPr lang="de-DE" baseline="0"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t>15</a:t>
            </a:fld>
            <a:endParaRPr lang="de-AT" dirty="0"/>
          </a:p>
        </p:txBody>
      </p:sp>
    </p:spTree>
    <p:extLst>
      <p:ext uri="{BB962C8B-B14F-4D97-AF65-F5344CB8AC3E}">
        <p14:creationId xmlns:p14="http://schemas.microsoft.com/office/powerpoint/2010/main" val="2995991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b="1" dirty="0" smtClean="0"/>
              <a:t>Verkehrssicherheit:</a:t>
            </a:r>
            <a:r>
              <a:rPr lang="de-DE" b="1" baseline="0" dirty="0" smtClean="0"/>
              <a:t> </a:t>
            </a:r>
          </a:p>
          <a:p>
            <a:r>
              <a:rPr lang="de-DE" dirty="0" smtClean="0"/>
              <a:t>Das Binnenschiff</a:t>
            </a:r>
            <a:r>
              <a:rPr lang="de-DE" baseline="0" dirty="0" smtClean="0"/>
              <a:t> kann im Vergleich zu Bahn und Lkw als sicherstes Verkehrsmittel bezeichnet werden. Dies wird durch hohe Sicherheitsstandards ermöglicht. Dies wirkt sich wiederum auch auf die Unfallkosten aus, welche vergleichsweise niedrig sind (siehe auch Externe Kosten im Vergleich). Deshalb werden ca. 80% der Gefahrguttransporte in Europa mit dem Binnenschiff durchgeführt.</a:t>
            </a:r>
          </a:p>
          <a:p>
            <a:endParaRPr lang="de-DE" baseline="0" dirty="0" smtClean="0"/>
          </a:p>
          <a:p>
            <a:r>
              <a:rPr lang="de-DE" b="1" dirty="0" smtClean="0"/>
              <a:t>Arbeitsbedingungen:</a:t>
            </a:r>
          </a:p>
          <a:p>
            <a:r>
              <a:rPr lang="de-DE" dirty="0" smtClean="0"/>
              <a:t>In der Binnenschifffahrt sind lange</a:t>
            </a:r>
            <a:r>
              <a:rPr lang="de-DE" baseline="0" dirty="0" smtClean="0"/>
              <a:t> Aufenthalte auf dem Schiff keine Seltenheit, wodurch auch ein Großteil der Freizeit auf dem Schiff verbracht wird. </a:t>
            </a:r>
          </a:p>
          <a:p>
            <a:r>
              <a:rPr lang="de-DE" baseline="0" dirty="0" smtClean="0"/>
              <a:t>Bei der Bahn gibt es oftmals ein 3-Schichten-Modell was zu geregelten Arbeitszeiten führt. Da der Personenverkehr am Tag vorrangig behandelt wird, findet der Großteil des Güterverkehrs in der Nacht statt was wiederum zu Nachtarbeit führt. </a:t>
            </a:r>
          </a:p>
          <a:p>
            <a:r>
              <a:rPr lang="de-DE" baseline="0" dirty="0" smtClean="0"/>
              <a:t>Lkw-Fahrer sind mit langen und unregelmäßigen Arbeitszeiten konfrontiert. Zusätzlich führen der Termin- und Zeitdruck in der wettbewerbsgetriebenen Branche dazu, dass Lenk- und Ruhezeiten vernachlässigt werden. Bei Fernverkehrs-Fahrern kommt zusätzlich die lange Abwesenheit von zu hause hinzu. </a:t>
            </a:r>
            <a:endParaRPr lang="de-DE" dirty="0" smtClean="0"/>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Krause, Alexandra, „Die Donau als Verkehrsweg.“ Das österreichische Verkehrsjournal, 3. Jahrgang, 02/2009, S.67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Online: </a:t>
            </a:r>
            <a:r>
              <a:rPr lang="de-DE" sz="1200" dirty="0" smtClean="0">
                <a:hlinkClick r:id="rId3"/>
              </a:rPr>
              <a:t>http://www.verkehrsjournal.at/upload/pdf/%C3%96VJ_Feb2009_Krause.pdf</a:t>
            </a:r>
            <a:r>
              <a:rPr lang="de-DE" sz="1200" dirty="0" smtClean="0"/>
              <a:t> [04.08.2016]</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PLANCO Consulting GmbH/Bundesanstalt für Gewässerkunde, „Verkehrswirtschaftlicher und ökologischer Vergleich der Verkehrsträger Straße, Schiene und Wasserstraße“, (2007). </a:t>
            </a:r>
            <a:r>
              <a:rPr lang="de-DE" sz="1200" kern="1200" baseline="0" dirty="0" smtClean="0">
                <a:solidFill>
                  <a:schemeClr val="tx1"/>
                </a:solidFill>
                <a:effectLst/>
                <a:latin typeface="+mn-lt"/>
                <a:ea typeface="+mn-ea"/>
                <a:cs typeface="+mn-cs"/>
              </a:rPr>
              <a:t>S.17</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Online : </a:t>
            </a:r>
            <a:r>
              <a:rPr lang="de-DE" sz="1200" u="sng" dirty="0" smtClean="0">
                <a:hlinkClick r:id="rId4"/>
              </a:rPr>
              <a:t>http://www.wsd-ost.wsv.de/service/Downloads/Verkehrstraegervergleich_Gutachten_komplett.pdf</a:t>
            </a:r>
            <a:r>
              <a:rPr lang="de-DE" sz="1200" dirty="0" smtClean="0"/>
              <a:t> [04.08.2016]</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Bundesamt für Güterverkehr (BAG), „Marktbeobachtung Güterverkehr. Auswertung der Arbeitsbedingungen in Güterverkehr und Logistik 2014-I“ (2014). </a:t>
            </a:r>
            <a:r>
              <a:rPr lang="de-DE" sz="1200" kern="1200" baseline="0" dirty="0" smtClean="0">
                <a:solidFill>
                  <a:schemeClr val="tx1"/>
                </a:solidFill>
                <a:effectLst/>
                <a:latin typeface="+mn-lt"/>
                <a:ea typeface="+mn-ea"/>
                <a:cs typeface="+mn-cs"/>
              </a:rPr>
              <a:t>S.9-10, 22, 33</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Online:</a:t>
            </a:r>
            <a:r>
              <a:rPr lang="de-DE" sz="1200" baseline="0" dirty="0" smtClean="0"/>
              <a:t> </a:t>
            </a:r>
            <a:r>
              <a:rPr lang="de-DE" sz="1200" u="sng" dirty="0" smtClean="0">
                <a:hlinkClick r:id="rId5"/>
              </a:rPr>
              <a:t>http://www.verkehrsrundschau.de/</a:t>
            </a:r>
            <a:r>
              <a:rPr lang="de-DE" sz="1200" u="sng" dirty="0" err="1" smtClean="0">
                <a:hlinkClick r:id="rId5"/>
              </a:rPr>
              <a:t>sixcms</a:t>
            </a:r>
            <a:r>
              <a:rPr lang="de-DE" sz="1200" u="sng" dirty="0" smtClean="0">
                <a:hlinkClick r:id="rId5"/>
              </a:rPr>
              <a:t>/</a:t>
            </a:r>
            <a:r>
              <a:rPr lang="de-DE" sz="1200" u="sng" dirty="0" err="1" smtClean="0">
                <a:hlinkClick r:id="rId5"/>
              </a:rPr>
              <a:t>media.php</a:t>
            </a:r>
            <a:r>
              <a:rPr lang="de-DE" sz="1200" u="sng" dirty="0" smtClean="0">
                <a:hlinkClick r:id="rId5"/>
              </a:rPr>
              <a:t>/4513/BAG-Bericht_5D_2014_Fahrzeugführer_2014.pdf</a:t>
            </a:r>
            <a:r>
              <a:rPr lang="de-DE" sz="1200" dirty="0" smtClean="0"/>
              <a:t> [04.08.2016]</a:t>
            </a:r>
          </a:p>
        </p:txBody>
      </p:sp>
      <p:sp>
        <p:nvSpPr>
          <p:cNvPr id="4" name="Foliennummernplatzhalter 3"/>
          <p:cNvSpPr>
            <a:spLocks noGrp="1"/>
          </p:cNvSpPr>
          <p:nvPr>
            <p:ph type="sldNum" sz="quarter" idx="10"/>
          </p:nvPr>
        </p:nvSpPr>
        <p:spPr/>
        <p:txBody>
          <a:bodyPr/>
          <a:lstStyle/>
          <a:p>
            <a:fld id="{56F06DAA-0A4E-4110-9797-3FB8CA0FEA93}" type="slidenum">
              <a:rPr lang="de-AT" smtClean="0"/>
              <a:t>16</a:t>
            </a:fld>
            <a:endParaRPr lang="de-AT" dirty="0"/>
          </a:p>
        </p:txBody>
      </p:sp>
    </p:spTree>
    <p:extLst>
      <p:ext uri="{BB962C8B-B14F-4D97-AF65-F5344CB8AC3E}">
        <p14:creationId xmlns:p14="http://schemas.microsoft.com/office/powerpoint/2010/main" val="3780278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b="1" dirty="0" smtClean="0"/>
              <a:t>Transportkosten:</a:t>
            </a:r>
          </a:p>
          <a:p>
            <a:r>
              <a:rPr lang="de-DE" dirty="0" smtClean="0"/>
              <a:t>Die Transportkosten sind </a:t>
            </a:r>
            <a:r>
              <a:rPr lang="de-DE" baseline="0" dirty="0" smtClean="0"/>
              <a:t>einer der wichtigsten Faktoren im wirtschaftlichen Vergleich. Diese werden vor allem von der Transportmenge und damit der Auslastung der Verkehrsträger, der Transportdistanz und der Art des transportierten Gutes beeinflusst. Grundsätzlich sinken die Transportkosten bei zunehmender Transportdistanz bei allen Verkehrsträgern. Bezogen auf den Transport je Tonnenkilometer ist das Binnenschiff im Vergleich zu Bahn und Lkw am günstigsten. Die konkreten Kosten einer Transportstrecke können jedoch variieren. </a:t>
            </a:r>
            <a:endParaRPr lang="de-DE" dirty="0" smtClean="0"/>
          </a:p>
          <a:p>
            <a:endParaRPr lang="de-DE" dirty="0" smtClean="0"/>
          </a:p>
          <a:p>
            <a:r>
              <a:rPr lang="de-DE" b="1" dirty="0" smtClean="0"/>
              <a:t>Externe Kosten:</a:t>
            </a:r>
          </a:p>
          <a:p>
            <a:r>
              <a:rPr lang="de-DE" dirty="0" smtClean="0"/>
              <a:t>Auch die externen Kosten, also jene Kosten, die aus Klimagasen, Luftschadstoffen,</a:t>
            </a:r>
            <a:r>
              <a:rPr lang="de-DE" baseline="0" dirty="0" smtClean="0"/>
              <a:t> </a:t>
            </a:r>
            <a:r>
              <a:rPr lang="de-DE" dirty="0" smtClean="0"/>
              <a:t>Unfällen und Lärm resultieren, sind beim Binnenschiff am geringsten.</a:t>
            </a:r>
            <a:r>
              <a:rPr lang="de-DE" baseline="0" dirty="0" smtClean="0"/>
              <a:t> </a:t>
            </a:r>
            <a:r>
              <a:rPr lang="de-DE" dirty="0" smtClean="0"/>
              <a:t>Insbesondere der CO2-Ausstoß ist vergleichsweise niedrig, wodurch die Binnenschifffahrt</a:t>
            </a:r>
            <a:r>
              <a:rPr lang="de-DE" baseline="0" dirty="0" smtClean="0"/>
              <a:t> </a:t>
            </a:r>
            <a:r>
              <a:rPr lang="de-DE" dirty="0" smtClean="0"/>
              <a:t>einen Beitrag zur Erreichung der Klimaziele der Europäischen</a:t>
            </a:r>
            <a:r>
              <a:rPr lang="de-DE" baseline="0" dirty="0" smtClean="0"/>
              <a:t> </a:t>
            </a:r>
            <a:r>
              <a:rPr lang="de-DE" dirty="0" smtClean="0"/>
              <a:t>Union leisten kann.</a:t>
            </a:r>
          </a:p>
          <a:p>
            <a:endParaRPr lang="de-DE" dirty="0" smtClean="0"/>
          </a:p>
          <a:p>
            <a:r>
              <a:rPr lang="de-DE" dirty="0" smtClean="0"/>
              <a:t>Quelle: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PLANCO Consulting GmbH/Bundesanstalt für Gewässerkunde, „Verkehrswirtschaftlicher und ökologischer Vergleich der Verkehrsträger Straße, Schiene und Wasserstraße“, (2007). </a:t>
            </a:r>
            <a:r>
              <a:rPr lang="de-DE" sz="1200" kern="1200" baseline="0" dirty="0" smtClean="0">
                <a:solidFill>
                  <a:schemeClr val="tx1"/>
                </a:solidFill>
                <a:effectLst/>
                <a:latin typeface="+mn-lt"/>
                <a:ea typeface="+mn-ea"/>
                <a:cs typeface="+mn-cs"/>
              </a:rPr>
              <a:t>S. 29-41</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Online : </a:t>
            </a:r>
            <a:r>
              <a:rPr lang="de-DE" sz="1200" u="sng" dirty="0" smtClean="0">
                <a:hlinkClick r:id="rId3"/>
              </a:rPr>
              <a:t>http://www.wsd-ost.wsv.de/service/Downloads/Verkehrstraegervergleich_Gutachten_komplett.pdf</a:t>
            </a:r>
            <a:r>
              <a:rPr lang="de-DE" sz="1200" dirty="0" smtClean="0"/>
              <a:t> [04.08.2016]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de-DE"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de-DE" noProof="0" dirty="0" err="1" smtClean="0"/>
              <a:t>Viadonau</a:t>
            </a:r>
            <a:r>
              <a:rPr lang="en-US" altLang="de-DE" noProof="0" dirty="0" smtClean="0"/>
              <a:t>,</a:t>
            </a:r>
            <a:r>
              <a:rPr lang="en-US" altLang="de-DE" baseline="0" noProof="0" dirty="0" smtClean="0"/>
              <a:t> „</a:t>
            </a:r>
            <a:r>
              <a:rPr lang="en-US" altLang="de-DE" baseline="0" noProof="0" dirty="0" err="1" smtClean="0"/>
              <a:t>Handbuch</a:t>
            </a:r>
            <a:r>
              <a:rPr lang="en-US" altLang="de-DE" baseline="0" noProof="0" dirty="0" smtClean="0"/>
              <a:t> der </a:t>
            </a:r>
            <a:r>
              <a:rPr lang="en-US" altLang="de-DE" baseline="0" noProof="0" dirty="0" err="1" smtClean="0"/>
              <a:t>Donauschifffahrt</a:t>
            </a:r>
            <a:r>
              <a:rPr lang="en-US" altLang="de-DE" baseline="0" noProof="0" dirty="0" smtClean="0"/>
              <a:t>“, </a:t>
            </a:r>
            <a:r>
              <a:rPr lang="de-DE" baseline="0" dirty="0" smtClean="0"/>
              <a:t>S.18-20</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Kille, Christian/ Schmidt , Norbert, „Wirtschaftliche Rahmenbedingungen des Güterverkehrs. Studie zum Vergleich der Verkehrsträger im Rahmen des Logistikprozesses in Deutschland“ (2008). S.22</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Online: </a:t>
            </a:r>
            <a:r>
              <a:rPr lang="de-DE" sz="1200" dirty="0" smtClean="0">
                <a:hlinkClick r:id="rId4"/>
              </a:rPr>
              <a:t>http://www.scs.fraunhofer.de/content/dam/scs/de/dokumente/studien/Wirtschaftliche_Rahmenbedingungen_des_Gueterverkehrs.pdf</a:t>
            </a:r>
            <a:r>
              <a:rPr lang="de-DE" sz="1200" dirty="0" smtClean="0"/>
              <a:t> [04.08.2016]</a:t>
            </a:r>
          </a:p>
        </p:txBody>
      </p:sp>
      <p:sp>
        <p:nvSpPr>
          <p:cNvPr id="4" name="Foliennummernplatzhalter 3"/>
          <p:cNvSpPr>
            <a:spLocks noGrp="1"/>
          </p:cNvSpPr>
          <p:nvPr>
            <p:ph type="sldNum" sz="quarter" idx="10"/>
          </p:nvPr>
        </p:nvSpPr>
        <p:spPr/>
        <p:txBody>
          <a:bodyPr/>
          <a:lstStyle/>
          <a:p>
            <a:fld id="{56F06DAA-0A4E-4110-9797-3FB8CA0FEA93}" type="slidenum">
              <a:rPr lang="de-AT" smtClean="0"/>
              <a:t>17</a:t>
            </a:fld>
            <a:endParaRPr lang="de-AT" dirty="0"/>
          </a:p>
        </p:txBody>
      </p:sp>
    </p:spTree>
    <p:extLst>
      <p:ext uri="{BB962C8B-B14F-4D97-AF65-F5344CB8AC3E}">
        <p14:creationId xmlns:p14="http://schemas.microsoft.com/office/powerpoint/2010/main" val="334942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de-AT"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18</a:t>
            </a:fld>
            <a:endParaRPr lang="de-AT" dirty="0"/>
          </a:p>
        </p:txBody>
      </p:sp>
    </p:spTree>
    <p:extLst>
      <p:ext uri="{BB962C8B-B14F-4D97-AF65-F5344CB8AC3E}">
        <p14:creationId xmlns:p14="http://schemas.microsoft.com/office/powerpoint/2010/main" val="833131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dirty="0" smtClean="0"/>
              <a:t>Die hohe Transportgeschwindigkeit</a:t>
            </a:r>
            <a:r>
              <a:rPr lang="de-DE" baseline="0" dirty="0" smtClean="0"/>
              <a:t> im Vergleich zu den Verkehrsträgern Schiene und Wasserstraße kann als ein Vorteil der Straße angeführt werden. Auch die Flächendeckung der Infrastruktur und damit die Möglichkeit zur Netzbildungsfähigkeit (von Tür- zu –Tür) zählen zu den Stärken der Straße. Durch das große Angebot an unterschiedlichen Verkehrsmitteln bietet der Verkehrsträger große Flexibilität. Außerdem finden viele IT-Lösungen (z.B. Tracing und Tracking) bereits verbreitet Anwendung. Zusätzlich ist die Nutzung der Infrastruktur mit geringen Kosten verbunden (Kosten für Straßenschäden werden nur bedingt übernommen). </a:t>
            </a:r>
          </a:p>
          <a:p>
            <a:endParaRPr lang="de-DE" baseline="0" dirty="0" smtClean="0"/>
          </a:p>
          <a:p>
            <a:r>
              <a:rPr lang="de-DE" dirty="0" smtClean="0"/>
              <a:t>Da</a:t>
            </a:r>
            <a:r>
              <a:rPr lang="de-DE" baseline="0" dirty="0" smtClean="0"/>
              <a:t> Kosten für Stau oder Lärmbelästigung (sogenannte externe Kosten) immer mehr Beachtung gewinnen, ist die Straße mit einem steigenden Kostendruck konfrontiert. Auch die zeitliche Einschränkung in Form von Fahrverboten hat Auswirkung auf den Verkehrsträger Straße. Im Hinblick auf Umweltaspekte wie Lärmbelästigung oder Unfälle schneidet die Straße im Verkehrsträgervergleich relativ schlecht ab. </a:t>
            </a:r>
            <a:endParaRPr lang="en-GB" dirty="0" smtClean="0"/>
          </a:p>
          <a:p>
            <a:endParaRPr lang="en-GB" dirty="0" smtClean="0"/>
          </a:p>
          <a:p>
            <a:r>
              <a:rPr lang="de-DE" dirty="0" smtClean="0"/>
              <a:t>Quelle:</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Kille, Christian/ Schmidt , Norbert, „Wirtschaftliche Rahmenbedingungen des Güterverkehrs. Studie zum Vergleich der Verkehrsträger im Rahmen des Logistikprozesses in Deutschland“ (2008),</a:t>
            </a:r>
            <a:r>
              <a:rPr lang="en-GB" dirty="0" smtClean="0"/>
              <a:t> S. 53</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Online: </a:t>
            </a:r>
            <a:r>
              <a:rPr lang="de-DE" sz="1200" dirty="0" smtClean="0">
                <a:hlinkClick r:id="rId3"/>
              </a:rPr>
              <a:t>http://www.scs.fraunhofer.de/content/dam/scs/de/dokumente/studien/Wirtschaftliche_Rahmenbedingungen_des_Gueterverkehrs.pdf</a:t>
            </a:r>
            <a:r>
              <a:rPr lang="de-DE" sz="1200" dirty="0" smtClean="0"/>
              <a:t> [04.08.2016]</a:t>
            </a:r>
          </a:p>
          <a:p>
            <a:endParaRPr lang="en-GB" dirty="0" smtClean="0"/>
          </a:p>
          <a:p>
            <a:r>
              <a:rPr lang="de-DE" dirty="0" err="1" smtClean="0"/>
              <a:t>Viadonau</a:t>
            </a:r>
            <a:r>
              <a:rPr lang="de-DE" dirty="0" smtClean="0"/>
              <a:t>,</a:t>
            </a:r>
            <a:r>
              <a:rPr lang="de-DE" baseline="0" dirty="0" smtClean="0"/>
              <a:t> „</a:t>
            </a:r>
            <a:r>
              <a:rPr lang="de-DE" dirty="0" smtClean="0"/>
              <a:t>Handbuch der Donauschifffahrt“,</a:t>
            </a:r>
            <a:r>
              <a:rPr lang="de-DE" baseline="0" dirty="0" smtClean="0"/>
              <a:t> S. 19-21</a:t>
            </a:r>
            <a:endParaRPr lang="en-GB" dirty="0"/>
          </a:p>
        </p:txBody>
      </p:sp>
      <p:sp>
        <p:nvSpPr>
          <p:cNvPr id="4" name="Slide Number Placeholder 3"/>
          <p:cNvSpPr>
            <a:spLocks noGrp="1"/>
          </p:cNvSpPr>
          <p:nvPr>
            <p:ph type="sldNum" sz="quarter" idx="10"/>
          </p:nvPr>
        </p:nvSpPr>
        <p:spPr/>
        <p:txBody>
          <a:bodyPr/>
          <a:lstStyle/>
          <a:p>
            <a:fld id="{56F06DAA-0A4E-4110-9797-3FB8CA0FEA93}" type="slidenum">
              <a:rPr lang="de-AT" smtClean="0"/>
              <a:t>19</a:t>
            </a:fld>
            <a:endParaRPr lang="de-AT" dirty="0"/>
          </a:p>
        </p:txBody>
      </p:sp>
    </p:spTree>
    <p:extLst>
      <p:ext uri="{BB962C8B-B14F-4D97-AF65-F5344CB8AC3E}">
        <p14:creationId xmlns:p14="http://schemas.microsoft.com/office/powerpoint/2010/main" val="286133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AT" baseline="0" dirty="0" smtClean="0"/>
              <a:t>Als Einstieg zum Thema „Verkehr und Umwelt“ kann eine Diskussion dienen.  </a:t>
            </a:r>
          </a:p>
          <a:p>
            <a:endParaRPr lang="de-AT" baseline="0" dirty="0" smtClean="0"/>
          </a:p>
          <a:p>
            <a:r>
              <a:rPr lang="de-AT" baseline="0" dirty="0" smtClean="0"/>
              <a:t>Der globale Güterverkehr nimmt immer mehr zu – man kann jedes Produkt online oder im Geschäft kaufen. Produkte sind dank Expresslieferungen „nur einen Mausklick entfernt“. Dies führt zu einer Überlastung der Verkehrsinfrastruktur. Vor allem der Verkehrsträger Straße stößt vermehrt an seine Grenzen, was sich in zunehmenden Staus äußert. Auch die Umweltbelastung nimmt zu: zunehmender CO2 Ausstoß, Feinstaubbelastung und Lärmbelästigung. </a:t>
            </a:r>
          </a:p>
          <a:p>
            <a:endParaRPr lang="de-AT" baseline="0" dirty="0" smtClean="0"/>
          </a:p>
          <a:p>
            <a:pPr defTabSz="913028"/>
            <a:r>
              <a:rPr lang="de-AT" b="1" baseline="0" dirty="0" smtClean="0"/>
              <a:t>Diskussionsfragen (5-10 Minuten Diskussion)</a:t>
            </a:r>
            <a:r>
              <a:rPr lang="de-AT" baseline="0" dirty="0" smtClean="0"/>
              <a:t>: </a:t>
            </a:r>
          </a:p>
          <a:p>
            <a:r>
              <a:rPr lang="de-AT" b="0" baseline="0" dirty="0" smtClean="0"/>
              <a:t>Welchen Einfluss hat das Konsumverhalten auf den Güterverkehr?</a:t>
            </a:r>
          </a:p>
          <a:p>
            <a:r>
              <a:rPr lang="de-AT" b="0" baseline="0" dirty="0" smtClean="0"/>
              <a:t>Welchen Beitrag kann jeder einzelne Leisten um den Güterverkehr zu reduzieren? </a:t>
            </a:r>
          </a:p>
          <a:p>
            <a:endParaRPr lang="de-AT" baseline="0" dirty="0" smtClean="0"/>
          </a:p>
          <a:p>
            <a:r>
              <a:rPr lang="de-AT" b="1" baseline="0" dirty="0" smtClean="0"/>
              <a:t>Input- mögliche Diskussionspunkte:</a:t>
            </a:r>
          </a:p>
          <a:p>
            <a:pPr marL="171193" indent="-171193">
              <a:buFont typeface="Arial" panose="020B0604020202020204" pitchFamily="34" charset="0"/>
              <a:buChar char="•"/>
            </a:pPr>
            <a:r>
              <a:rPr lang="de-AT" baseline="0" dirty="0" smtClean="0"/>
              <a:t>Gesellschaft beeinflusst Güterverkehr maßgeblich </a:t>
            </a:r>
          </a:p>
          <a:p>
            <a:pPr marL="171193" indent="-171193">
              <a:buFont typeface="Arial" panose="020B0604020202020204" pitchFamily="34" charset="0"/>
              <a:buChar char="•"/>
            </a:pPr>
            <a:r>
              <a:rPr lang="de-AT" baseline="0" dirty="0" smtClean="0"/>
              <a:t>Beim online-Einkauf Rezessionen lesen um Rücksendungen zu vermeiden</a:t>
            </a:r>
          </a:p>
          <a:p>
            <a:pPr marL="171193" indent="-171193">
              <a:buFont typeface="Arial" panose="020B0604020202020204" pitchFamily="34" charset="0"/>
              <a:buChar char="•"/>
            </a:pPr>
            <a:r>
              <a:rPr lang="de-AT" baseline="0" dirty="0" smtClean="0"/>
              <a:t>Nicht jede Woche mit dem Auto einkaufen fahren </a:t>
            </a:r>
          </a:p>
        </p:txBody>
      </p:sp>
      <p:sp>
        <p:nvSpPr>
          <p:cNvPr id="4" name="Slide Number Placeholder 3"/>
          <p:cNvSpPr>
            <a:spLocks noGrp="1"/>
          </p:cNvSpPr>
          <p:nvPr>
            <p:ph type="sldNum" sz="quarter" idx="10"/>
          </p:nvPr>
        </p:nvSpPr>
        <p:spPr/>
        <p:txBody>
          <a:bodyPr/>
          <a:lstStyle/>
          <a:p>
            <a:fld id="{56F06DAA-0A4E-4110-9797-3FB8CA0FEA93}" type="slidenum">
              <a:rPr lang="de-AT" smtClean="0"/>
              <a:t>2</a:t>
            </a:fld>
            <a:endParaRPr lang="de-AT" dirty="0"/>
          </a:p>
        </p:txBody>
      </p:sp>
    </p:spTree>
    <p:extLst>
      <p:ext uri="{BB962C8B-B14F-4D97-AF65-F5344CB8AC3E}">
        <p14:creationId xmlns:p14="http://schemas.microsoft.com/office/powerpoint/2010/main" val="833131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dirty="0" smtClean="0"/>
              <a:t>Vor allem bei Ganz- oder Direktzügen</a:t>
            </a:r>
            <a:r>
              <a:rPr lang="de-DE" baseline="0" dirty="0" smtClean="0"/>
              <a:t> kann die Schiene mit einer schnellen Transportgeschwindigkeit punkten. Außerdem ist der Verkehrsträger massenleistungsfähig und die Transporte sind berechenbar. Aufgrund von Standards ist das Sicherheitsniveau sehr hoch. Die Transportpreise sind anders als bei der Straße nicht von Mautabgaben beeinflusst und können daher je nach transportierter Menge relativ günstig ausfallen. Auch der geringere CO2 Verbrauch im Vergleich zur Straße können als Vorteil genannt werden.</a:t>
            </a:r>
          </a:p>
          <a:p>
            <a:endParaRPr lang="de-DE" baseline="0" dirty="0" smtClean="0"/>
          </a:p>
          <a:p>
            <a:r>
              <a:rPr lang="de-DE" baseline="0" dirty="0" smtClean="0"/>
              <a:t>Aufgrund infrastruktureller Unterschiede gestaltet sich der grenzüberschreitende Transport auf der Schiene noch schwierig. Die Abhängigkeit von Fahrplänen beeinträchtigt die Flexibilität der Transporte. Die Sendungsverfolgung gestaltet sich außerdem im Vergleich zur Straße sehr schwierig. Außerdem hat der Schienenverkehr, anders als der Luftverkehr, keine steuerlichen Vorteile. </a:t>
            </a:r>
            <a:endParaRPr lang="en-GB" dirty="0" smtClean="0"/>
          </a:p>
          <a:p>
            <a:endParaRPr lang="en-GB" dirty="0" smtClean="0"/>
          </a:p>
          <a:p>
            <a:r>
              <a:rPr lang="de-DE" dirty="0" smtClean="0"/>
              <a:t>Quelle:</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Kille, Christian/ Schmidt , Norbert, „Wirtschaftliche Rahmenbedingungen des Güterverkehrs. Studie zum Vergleich der Verkehrsträger im Rahmen des Logistikprozesses in Deutschland“ (2008),</a:t>
            </a:r>
            <a:r>
              <a:rPr lang="en-GB" dirty="0" smtClean="0"/>
              <a:t> S. 54</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Online: </a:t>
            </a:r>
            <a:r>
              <a:rPr lang="de-DE" sz="1200" dirty="0" smtClean="0">
                <a:hlinkClick r:id="rId3"/>
              </a:rPr>
              <a:t>http://www.scs.fraunhofer.de/content/dam/scs/de/dokumente/studien/Wirtschaftliche_Rahmenbedingungen_des_Gueterverkehrs.pdf</a:t>
            </a:r>
            <a:r>
              <a:rPr lang="de-DE" sz="1200" dirty="0" smtClean="0"/>
              <a:t> [04.08.2016]</a:t>
            </a:r>
          </a:p>
          <a:p>
            <a:endParaRPr lang="en-GB" i="1" dirty="0"/>
          </a:p>
        </p:txBody>
      </p:sp>
      <p:sp>
        <p:nvSpPr>
          <p:cNvPr id="4" name="Slide Number Placeholder 3"/>
          <p:cNvSpPr>
            <a:spLocks noGrp="1"/>
          </p:cNvSpPr>
          <p:nvPr>
            <p:ph type="sldNum" sz="quarter" idx="10"/>
          </p:nvPr>
        </p:nvSpPr>
        <p:spPr/>
        <p:txBody>
          <a:bodyPr/>
          <a:lstStyle/>
          <a:p>
            <a:fld id="{56F06DAA-0A4E-4110-9797-3FB8CA0FEA93}" type="slidenum">
              <a:rPr lang="de-AT" smtClean="0"/>
              <a:t>20</a:t>
            </a:fld>
            <a:endParaRPr lang="de-AT" dirty="0"/>
          </a:p>
        </p:txBody>
      </p:sp>
    </p:spTree>
    <p:extLst>
      <p:ext uri="{BB962C8B-B14F-4D97-AF65-F5344CB8AC3E}">
        <p14:creationId xmlns:p14="http://schemas.microsoft.com/office/powerpoint/2010/main" val="1581411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dirty="0"/>
              <a:t>Die Stärken</a:t>
            </a:r>
            <a:r>
              <a:rPr lang="de-DE" b="1" dirty="0"/>
              <a:t> </a:t>
            </a:r>
            <a:r>
              <a:rPr lang="de-DE" dirty="0"/>
              <a:t>der Donauschifffahrt liegen vor allem in der Fähigkeit, große Mengen pro Schiffseinheit zu transportieren, in den günstigen Transportkosten und in ihrer Umweltfreundlichkeit. Zudem ist sie rund um die Uhr nutzbar (z. B. kein Wochenend- und Nachtfahrverbot) und kann eine hohe Sicherheit und niedrige Infrastrukturkosten vorweisen.</a:t>
            </a:r>
          </a:p>
          <a:p>
            <a:endParaRPr lang="de-DE" noProof="0" dirty="0" smtClean="0"/>
          </a:p>
          <a:p>
            <a:r>
              <a:rPr lang="de-DE" dirty="0"/>
              <a:t>Die Schwächen</a:t>
            </a:r>
            <a:r>
              <a:rPr lang="de-DE" b="1" dirty="0"/>
              <a:t> </a:t>
            </a:r>
            <a:r>
              <a:rPr lang="de-DE" dirty="0"/>
              <a:t>liegen in der Abhängigkeit von schwankenden Fahrwasserverhältnissen und dem damit verbundenen unterschiedlichen Auslastungsgrad der Schiffe, der niedrigen Transportgeschwindigkeit und der geringen Netzdichte, die oft einen Vor- und Nachlauf auf Straße oder Schiene erforderlich m</a:t>
            </a:r>
            <a:r>
              <a:rPr lang="en-GB" dirty="0" err="1"/>
              <a:t>achen</a:t>
            </a:r>
            <a:r>
              <a:rPr lang="en-GB" dirty="0"/>
              <a:t>.</a:t>
            </a:r>
          </a:p>
          <a:p>
            <a:endParaRPr lang="de-DE" noProof="0" dirty="0" smtClean="0"/>
          </a:p>
          <a:p>
            <a:r>
              <a:rPr lang="de-DE" noProof="0" dirty="0" smtClean="0"/>
              <a:t>Quelle:</a:t>
            </a:r>
          </a:p>
          <a:p>
            <a:r>
              <a:rPr lang="en-US" altLang="de-DE" noProof="0" dirty="0" err="1" smtClean="0"/>
              <a:t>viadonau</a:t>
            </a:r>
            <a:r>
              <a:rPr lang="en-US" altLang="de-DE" noProof="0" dirty="0" smtClean="0"/>
              <a:t>,</a:t>
            </a:r>
            <a:r>
              <a:rPr lang="en-US" altLang="de-DE" baseline="0" noProof="0" dirty="0" smtClean="0"/>
              <a:t> „</a:t>
            </a:r>
            <a:r>
              <a:rPr lang="en-US" altLang="de-DE" baseline="0" noProof="0" dirty="0" err="1" smtClean="0"/>
              <a:t>Handbuch</a:t>
            </a:r>
            <a:r>
              <a:rPr lang="en-US" altLang="de-DE" baseline="0" noProof="0" dirty="0" smtClean="0"/>
              <a:t> der </a:t>
            </a:r>
            <a:r>
              <a:rPr lang="en-US" altLang="de-DE" baseline="0" noProof="0" dirty="0" err="1" smtClean="0"/>
              <a:t>Donauschifffahrt</a:t>
            </a:r>
            <a:r>
              <a:rPr lang="en-US" altLang="de-DE" baseline="0" noProof="0" dirty="0" smtClean="0"/>
              <a:t>“</a:t>
            </a:r>
            <a:r>
              <a:rPr lang="de-DE" noProof="0" dirty="0" smtClean="0"/>
              <a:t>,</a:t>
            </a:r>
            <a:r>
              <a:rPr lang="de-DE" baseline="0" noProof="0" dirty="0" smtClean="0"/>
              <a:t> S. 19</a:t>
            </a:r>
            <a:endParaRPr lang="de-DE"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21</a:t>
            </a:fld>
            <a:endParaRPr lang="de-AT" dirty="0"/>
          </a:p>
        </p:txBody>
      </p:sp>
    </p:spTree>
    <p:extLst>
      <p:ext uri="{BB962C8B-B14F-4D97-AF65-F5344CB8AC3E}">
        <p14:creationId xmlns:p14="http://schemas.microsoft.com/office/powerpoint/2010/main" val="376553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noProof="0" dirty="0" smtClean="0"/>
              <a:t>Durch eine Kombination</a:t>
            </a:r>
            <a:r>
              <a:rPr lang="de-DE" baseline="0" noProof="0" dirty="0" smtClean="0"/>
              <a:t> der Verkehrsträger können die spezifischen Vorteile der einzelnen Verkehrsträger genutzt werden und die Nachteile dieser minimiert werden. </a:t>
            </a:r>
          </a:p>
          <a:p>
            <a:endParaRPr lang="de-DE" baseline="0" noProof="0" dirty="0" smtClean="0"/>
          </a:p>
          <a:p>
            <a:r>
              <a:rPr lang="de-DE" baseline="0" noProof="0" dirty="0" smtClean="0"/>
              <a:t>Aufgrund der hohen Netzdichte und der Schnelligkeit bei kurzen Transportstrecken eignet sich die Straße vor allem für den Vor- und Nachlauf von multimodalen Transporten. </a:t>
            </a:r>
          </a:p>
          <a:p>
            <a:r>
              <a:rPr lang="de-DE" baseline="0" noProof="0" dirty="0" smtClean="0"/>
              <a:t>Durch die geringe Umweltbelastung sowie die relativ geringen Transportkosten von Schiene und Wasserstraße bei mittlerer bzw. langer Transportstrecke und hohen Volumina eignen sich diese beiden Verkehrsträger für den Hauptlauf im multimodalen Verkehr. Durch die Bündelung von Gütertransporten können entsprechende Transportvolumina erreicht werden, die den Transport mit diesen Verkehrsträgern aus wirtschaftlicher Sicht rechtfertigen. </a:t>
            </a:r>
            <a:endParaRPr lang="de-DE" noProof="0" dirty="0" smtClean="0"/>
          </a:p>
          <a:p>
            <a:endParaRPr lang="de-DE" noProof="0" dirty="0" smtClean="0"/>
          </a:p>
          <a:p>
            <a:r>
              <a:rPr lang="de-DE" noProof="0" dirty="0" smtClean="0"/>
              <a:t>Quelle:</a:t>
            </a:r>
          </a:p>
          <a:p>
            <a:pPr defTabSz="902878">
              <a:defRPr/>
            </a:pPr>
            <a:r>
              <a:rPr lang="de-DE" dirty="0">
                <a:solidFill>
                  <a:schemeClr val="accent1"/>
                </a:solidFill>
              </a:rPr>
              <a:t>BMVIT, Rechnungshof; „Bericht des Rechnungshof: Nachhaltiger Güterverkehr – Intermodale Vernetzung” (2012), </a:t>
            </a:r>
            <a:r>
              <a:rPr lang="de-DE" spc="60" dirty="0">
                <a:solidFill>
                  <a:schemeClr val="accent1"/>
                </a:solidFill>
              </a:rPr>
              <a:t>S.260</a:t>
            </a:r>
          </a:p>
          <a:p>
            <a:pPr defTabSz="902878">
              <a:defRPr/>
            </a:pPr>
            <a:r>
              <a:rPr lang="de-DE" dirty="0" smtClean="0">
                <a:solidFill>
                  <a:schemeClr val="accent1"/>
                </a:solidFill>
              </a:rPr>
              <a:t>Online:</a:t>
            </a:r>
            <a:r>
              <a:rPr lang="de-DE" baseline="0" dirty="0" smtClean="0">
                <a:solidFill>
                  <a:schemeClr val="accent1"/>
                </a:solidFill>
              </a:rPr>
              <a:t> </a:t>
            </a:r>
            <a:r>
              <a:rPr lang="de-DE" noProof="0" dirty="0" smtClean="0"/>
              <a:t>http://www.rechnungshof.gv.at/fileadmin/downloads/2012/berichte/teilberichte/bund/Bund_2012_05/Bund_2012_05_4.pdf [05.08.2016]</a:t>
            </a:r>
            <a:endParaRPr lang="de-DE"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22</a:t>
            </a:fld>
            <a:endParaRPr lang="de-AT" dirty="0"/>
          </a:p>
        </p:txBody>
      </p:sp>
    </p:spTree>
    <p:extLst>
      <p:ext uri="{BB962C8B-B14F-4D97-AF65-F5344CB8AC3E}">
        <p14:creationId xmlns:p14="http://schemas.microsoft.com/office/powerpoint/2010/main" val="119700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de-AT"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23</a:t>
            </a:fld>
            <a:endParaRPr lang="de-AT" dirty="0"/>
          </a:p>
        </p:txBody>
      </p:sp>
    </p:spTree>
    <p:extLst>
      <p:ext uri="{BB962C8B-B14F-4D97-AF65-F5344CB8AC3E}">
        <p14:creationId xmlns:p14="http://schemas.microsoft.com/office/powerpoint/2010/main" val="833131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pPr defTabSz="912993">
              <a:defRPr/>
            </a:pPr>
            <a:r>
              <a:rPr lang="de-DE" baseline="0" noProof="0" dirty="0" smtClean="0"/>
              <a:t>Der Anteil der jeweiligen Verkehrsträger am Güterverkehrsaufkommen (Modal Split) hängt vor allem vom Güterverkehrsangebot sowie von der –nachfrage ab. Auf der Angebotsseite lassen sich folgende Einflussbereiche identifizieren: vorhandene Infrastruktur, neue Technologien, freie Kapazitäten sowie Wettbewerb am Markt. </a:t>
            </a:r>
          </a:p>
          <a:p>
            <a:pPr defTabSz="912993">
              <a:defRPr/>
            </a:pPr>
            <a:r>
              <a:rPr lang="de-DE" baseline="0" noProof="0" dirty="0" smtClean="0"/>
              <a:t>Zusätzlich bestimmen die Gesellschaft, die Wirtschaft und die Politik das Umfeld des Güterverkehrs. Die Güternachfrage ist vor allem durch die Beschaffungs- und Distributionsstrategie der Unternehmen bestimmt. Auch die Wahl der Verkehrsträger von Unternehmensseite beeinträchtigt das Güterverkehrsaufkommen maßgeblich. Hier kann es zu Spannungen zwischen den Frachtunternehmen sowie den Kunden kommen, da beide Parteien unterschiedliche Anforderungen an den Transport haben können. Zum Beispiel haben Frachtunternehmen das Ziel die Transportkapazitäten größtmöglich auszulasten wohingegen Kunden schnelle Lieferzeiten und geringe Transportkosten wünschen. </a:t>
            </a:r>
          </a:p>
          <a:p>
            <a:pPr defTabSz="912993">
              <a:defRPr/>
            </a:pPr>
            <a:r>
              <a:rPr lang="de-DE" baseline="0" noProof="0" dirty="0" smtClean="0"/>
              <a:t>Zusammenfassend lässt sich sagen, dass der Güteverkehr von vielen unterschiedlichen Faktoren abhängig ist, welche sich wiederum gegenseitig beeinflussen. Deshalb ergeben sich auch für die nachhaltige Ausrichtung des Güterverkehrs unterschiedliche Ansatzpunkte und Herausforderungen. </a:t>
            </a:r>
          </a:p>
          <a:p>
            <a:endParaRPr lang="en-US" dirty="0" smtClean="0"/>
          </a:p>
          <a:p>
            <a:r>
              <a:rPr lang="en-US" dirty="0" err="1" smtClean="0"/>
              <a:t>Quelle</a:t>
            </a:r>
            <a:r>
              <a:rPr lang="en-US" dirty="0" smtClean="0"/>
              <a:t>:</a:t>
            </a:r>
          </a:p>
          <a:p>
            <a:pPr defTabSz="912993">
              <a:defRPr/>
            </a:pPr>
            <a:r>
              <a:rPr lang="en-US" dirty="0"/>
              <a:t>Holderied, Cornelius: Güterverkehr, Spedition und Logistik. Managementkonzepte für Güterverkehrsbetriebe, Speditionsunternehmen und logistische Dienstleister, München, 2005 </a:t>
            </a:r>
            <a:r>
              <a:rPr lang="en-US" dirty="0" smtClean="0"/>
              <a:t>p.17-34</a:t>
            </a:r>
          </a:p>
        </p:txBody>
      </p:sp>
      <p:sp>
        <p:nvSpPr>
          <p:cNvPr id="4" name="Slide Number Placeholder 3"/>
          <p:cNvSpPr>
            <a:spLocks noGrp="1"/>
          </p:cNvSpPr>
          <p:nvPr>
            <p:ph type="sldNum" sz="quarter" idx="10"/>
          </p:nvPr>
        </p:nvSpPr>
        <p:spPr/>
        <p:txBody>
          <a:bodyPr/>
          <a:lstStyle/>
          <a:p>
            <a:fld id="{56F06DAA-0A4E-4110-9797-3FB8CA0FEA93}" type="slidenum">
              <a:rPr lang="de-AT" smtClean="0"/>
              <a:t>24</a:t>
            </a:fld>
            <a:endParaRPr lang="de-AT" dirty="0"/>
          </a:p>
        </p:txBody>
      </p:sp>
    </p:spTree>
    <p:extLst>
      <p:ext uri="{BB962C8B-B14F-4D97-AF65-F5344CB8AC3E}">
        <p14:creationId xmlns:p14="http://schemas.microsoft.com/office/powerpoint/2010/main" val="2454630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Im</a:t>
            </a:r>
            <a:r>
              <a:rPr lang="de-DE" baseline="0" dirty="0" smtClean="0"/>
              <a:t> Zuge der Realisierung eines nachhaltigen Güterverkehrs lassen sich unterschiedliche Herausforderungen identifizieren: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Die Nutzung</a:t>
            </a:r>
            <a:r>
              <a:rPr lang="de-DE" baseline="0" dirty="0" smtClean="0"/>
              <a:t> von neuen Technologien beispielsweise noch nicht im kommerziellen Sinne möglich.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Die Transportwahl ist sehr abhängig von dem Wert der transportierten Ware sowie von der Transportzeit. Durch den Kostenvorteil des Lkw-Transportes wird dieser noch immer häufig als Transportmittel genutzt.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Der Trend weg von der Massenfertigung hin zur Individualisierung führt dazu, dass die Sendungen zunehmen und das Transportaufkommen weiter steigt.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Die</a:t>
            </a:r>
            <a:r>
              <a:rPr lang="de-DE" baseline="0" dirty="0" smtClean="0"/>
              <a:t> Schiene hat den Nachteil das der Personenverkehr oftmals bevorzugt behandelt wird und weniger Innovationen im technischen Bereich verfügbar sind. Dadurch verliert dieser Verkehrsträger an Attraktivität als Alternative zum Lkw.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Da die lokale Entsorgung zurück geht folgt durch den Bedarf an „Umkehrlogistik“ für Recycling-Prozesse oder im Zuge des Abfallmanagements ein höheres Transportaufkommen.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Institute for Transport Studies, “Die </a:t>
            </a:r>
            <a:r>
              <a:rPr lang="en-GB" dirty="0" err="1" smtClean="0"/>
              <a:t>Zukunft</a:t>
            </a:r>
            <a:r>
              <a:rPr lang="en-GB" dirty="0" smtClean="0"/>
              <a:t> der </a:t>
            </a:r>
            <a:r>
              <a:rPr lang="en-GB" dirty="0" err="1" smtClean="0"/>
              <a:t>Nachhaltigkeit</a:t>
            </a:r>
            <a:r>
              <a:rPr lang="en-GB" baseline="0" dirty="0" smtClean="0"/>
              <a:t> in </a:t>
            </a:r>
            <a:r>
              <a:rPr lang="en-GB" baseline="0" dirty="0" err="1" smtClean="0"/>
              <a:t>Güterverkehr</a:t>
            </a:r>
            <a:r>
              <a:rPr lang="en-GB" baseline="0" dirty="0" smtClean="0"/>
              <a:t> und </a:t>
            </a:r>
            <a:r>
              <a:rPr lang="en-GB" baseline="0" dirty="0" err="1" smtClean="0"/>
              <a:t>Logistik</a:t>
            </a:r>
            <a:r>
              <a:rPr lang="en-GB" baseline="0" dirty="0" smtClean="0"/>
              <a:t>” (2010). </a:t>
            </a:r>
            <a:r>
              <a:rPr lang="en-GB" dirty="0" smtClean="0"/>
              <a:t>S.15</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Online: </a:t>
            </a:r>
            <a:r>
              <a:rPr lang="en-GB" dirty="0" smtClean="0"/>
              <a:t>http://www.europarl.europa.eu/RegData/etudes/note/join/2010/431578/IPOL-TRAN_NT(2010)431578_DE.pdf [05.08.2016]</a:t>
            </a:r>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25</a:t>
            </a:fld>
            <a:endParaRPr lang="de-AT" dirty="0"/>
          </a:p>
        </p:txBody>
      </p:sp>
    </p:spTree>
    <p:extLst>
      <p:ext uri="{BB962C8B-B14F-4D97-AF65-F5344CB8AC3E}">
        <p14:creationId xmlns:p14="http://schemas.microsoft.com/office/powerpoint/2010/main" val="3500431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Es lassen sich unterschiedliche Möglichkeiten identifizieren,</a:t>
            </a:r>
            <a:r>
              <a:rPr lang="de-DE" baseline="0" dirty="0" smtClean="0"/>
              <a:t> um einen nachhaltigen Güterverkehr zu fördern.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Da die</a:t>
            </a:r>
            <a:r>
              <a:rPr lang="de-DE" baseline="0" dirty="0" smtClean="0"/>
              <a:t> Verkehrsträgerwahl stark von den </a:t>
            </a:r>
            <a:r>
              <a:rPr lang="de-DE" b="1" baseline="0" dirty="0" smtClean="0"/>
              <a:t>Transportpreisen</a:t>
            </a:r>
            <a:r>
              <a:rPr lang="de-DE" baseline="0" dirty="0" smtClean="0"/>
              <a:t> abhängt, könnte eine neue Preisgestaltung im Transportbereich dazu beitragen, dass vermehrt nachhaltige Verkehrsträger genutzt werden.</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Die</a:t>
            </a:r>
            <a:r>
              <a:rPr lang="de-DE" baseline="0" dirty="0" smtClean="0"/>
              <a:t> Entwicklung und Nutzung von alternativen </a:t>
            </a:r>
            <a:r>
              <a:rPr lang="de-DE" b="1" baseline="0" dirty="0" smtClean="0"/>
              <a:t>Treibstoffen</a:t>
            </a:r>
            <a:r>
              <a:rPr lang="de-DE" baseline="0" dirty="0" smtClean="0"/>
              <a:t> könnte ebenfalls zu einem nachhaltigeren Güterverkehr führen.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Wie bereits am Anfang der Präsentation erwähnt wird auch die </a:t>
            </a:r>
            <a:r>
              <a:rPr lang="de-DE" b="1" baseline="0" dirty="0" smtClean="0"/>
              <a:t>Verkehrsverlagerung</a:t>
            </a:r>
            <a:r>
              <a:rPr lang="de-DE" baseline="0" dirty="0" smtClean="0"/>
              <a:t> als geeignete Maßnahme gesehen, um einen nachhaltigen Güterverkehr zu fördern. Durch die Verlagerung von der Straße auf Schiene oder Wasserstraße sollen somit die Umweltauswirkungen reduziert werden.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Im</a:t>
            </a:r>
            <a:r>
              <a:rPr lang="de-DE" baseline="0" dirty="0" smtClean="0"/>
              <a:t> Bezug auf die Verkehrsmittel können </a:t>
            </a:r>
            <a:r>
              <a:rPr lang="de-DE" b="1" baseline="0" dirty="0" smtClean="0"/>
              <a:t>Verbesserung von bestehenden Verkehrsmitteln </a:t>
            </a:r>
            <a:r>
              <a:rPr lang="de-DE" baseline="0" dirty="0" smtClean="0"/>
              <a:t>bezüglich Größe, Gewicht bzw. Kapazität und Kraftstoffverbrauch sinnvoll sein, um langfristig einen nachhaltigen Güterverkehr zu erzielen. Auch die Entwicklung neuer Verkehrsmittel entsprechend den Anforderungen der transportierten Ware wären ein möglicher Lösungsansatz (bspw. selbstfahrende Verkehrsmittel).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Durch</a:t>
            </a:r>
            <a:r>
              <a:rPr lang="de-DE" baseline="0" dirty="0" smtClean="0"/>
              <a:t> eine effiziente </a:t>
            </a:r>
            <a:r>
              <a:rPr lang="de-DE" b="1" baseline="0" dirty="0" smtClean="0"/>
              <a:t>Kombination</a:t>
            </a:r>
            <a:r>
              <a:rPr lang="de-DE" baseline="0" dirty="0" smtClean="0"/>
              <a:t> der vorhanden Verkehrsträger können die Umweltauswirkungen ebenfalls reduziert werden. Durch die Verwendung von </a:t>
            </a:r>
            <a:r>
              <a:rPr lang="de-DE" b="1" baseline="0" dirty="0" smtClean="0"/>
              <a:t>Informations- und Kommunikationstechnologien (IKT) </a:t>
            </a:r>
            <a:r>
              <a:rPr lang="de-DE" baseline="0" dirty="0" smtClean="0"/>
              <a:t>können Transporte effizienter und besser geplant werden wodurch beispielsweise Leerfahrten reduziert werden könnten bzw. Transporte effizient ausgelastet werden können.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Zuletzt</a:t>
            </a:r>
            <a:r>
              <a:rPr lang="de-DE" baseline="0" dirty="0" smtClean="0"/>
              <a:t> kann auch die Entwicklung </a:t>
            </a:r>
            <a:r>
              <a:rPr lang="de-DE" b="1" baseline="0" dirty="0" smtClean="0"/>
              <a:t>neuer Geschäftsmodelle</a:t>
            </a:r>
            <a:r>
              <a:rPr lang="de-DE" baseline="0" dirty="0" smtClean="0"/>
              <a:t> dazu führen, dass der Güterverkehr nachhaltiger wird. Durch Fokus auf lokale Produktion und lokalen Vertrieb könnten beispielsweise lange Transportwege reduziert werden.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Institute for Transport Studies, “Die </a:t>
            </a:r>
            <a:r>
              <a:rPr lang="en-GB" dirty="0" err="1" smtClean="0"/>
              <a:t>Zukunft</a:t>
            </a:r>
            <a:r>
              <a:rPr lang="en-GB" dirty="0" smtClean="0"/>
              <a:t> der </a:t>
            </a:r>
            <a:r>
              <a:rPr lang="en-GB" dirty="0" err="1" smtClean="0"/>
              <a:t>Nachhaltigkeit</a:t>
            </a:r>
            <a:r>
              <a:rPr lang="en-GB" baseline="0" dirty="0" smtClean="0"/>
              <a:t> in </a:t>
            </a:r>
            <a:r>
              <a:rPr lang="en-GB" baseline="0" dirty="0" err="1" smtClean="0"/>
              <a:t>Güterverkehr</a:t>
            </a:r>
            <a:r>
              <a:rPr lang="en-GB" baseline="0" dirty="0" smtClean="0"/>
              <a:t> und </a:t>
            </a:r>
            <a:r>
              <a:rPr lang="en-GB" baseline="0" dirty="0" err="1" smtClean="0"/>
              <a:t>Logistik</a:t>
            </a:r>
            <a:r>
              <a:rPr lang="en-GB" baseline="0" dirty="0" smtClean="0"/>
              <a:t>” (2010). </a:t>
            </a:r>
            <a:r>
              <a:rPr lang="en-GB" dirty="0" smtClean="0"/>
              <a:t>S.21-26</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Online: </a:t>
            </a:r>
            <a:r>
              <a:rPr lang="en-GB" dirty="0" smtClean="0"/>
              <a:t>http://www.europarl.europa.eu/RegData/etudes/note/join/2010/431578/IPOL-TRAN_NT(2010)431578_DE.pdf [05.08.2016]</a:t>
            </a:r>
          </a:p>
        </p:txBody>
      </p:sp>
      <p:sp>
        <p:nvSpPr>
          <p:cNvPr id="4" name="Foliennummernplatzhalter 3"/>
          <p:cNvSpPr>
            <a:spLocks noGrp="1"/>
          </p:cNvSpPr>
          <p:nvPr>
            <p:ph type="sldNum" sz="quarter" idx="10"/>
          </p:nvPr>
        </p:nvSpPr>
        <p:spPr/>
        <p:txBody>
          <a:bodyPr/>
          <a:lstStyle/>
          <a:p>
            <a:fld id="{56F06DAA-0A4E-4110-9797-3FB8CA0FEA93}" type="slidenum">
              <a:rPr lang="de-AT" smtClean="0"/>
              <a:t>26</a:t>
            </a:fld>
            <a:endParaRPr lang="de-AT" dirty="0"/>
          </a:p>
        </p:txBody>
      </p:sp>
    </p:spTree>
    <p:extLst>
      <p:ext uri="{BB962C8B-B14F-4D97-AF65-F5344CB8AC3E}">
        <p14:creationId xmlns:p14="http://schemas.microsoft.com/office/powerpoint/2010/main" val="330408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Einige</a:t>
            </a:r>
            <a:r>
              <a:rPr lang="de-DE" baseline="0" dirty="0" smtClean="0"/>
              <a:t> Logistikdienstleister bieten bereits die Möglichkeit Waren umweltschonend zu versenden. So bietet DHL im Zuge der Initiative DHL </a:t>
            </a:r>
            <a:r>
              <a:rPr lang="de-DE" baseline="0" dirty="0" err="1" smtClean="0"/>
              <a:t>GoGreen</a:t>
            </a:r>
            <a:r>
              <a:rPr lang="de-DE" baseline="0" dirty="0" smtClean="0"/>
              <a:t> die Möglichkeit durch einen Aufpreis die Sendungen klimaneutral zu versenden. Die Erlöse werden anschließend in Klimaschutzprojekte investiert, um den durch den Transport verursachten CO2 Ausstoß zu kompensieren.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Auch das Unternehmen „Grüne Erde“, welches ökologisch und fair hergestellte Produkte vertreibt versendet alle Sendungen CO2 neutral indem die durch den Transport verursachten CO2 Emissionen durch Investitionen in Klimaschutzprojekte kompensiert werden. So wurden 2014 beispielsweise 85.800 Sendungen (Briefe, Werbung und Pakete) CO2 neutral zugestellt.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Das Start-Up Unternehmen „</a:t>
            </a:r>
            <a:r>
              <a:rPr lang="de-DE" baseline="0" dirty="0" err="1" smtClean="0"/>
              <a:t>ImagineCargo</a:t>
            </a:r>
            <a:r>
              <a:rPr lang="de-DE" baseline="0" dirty="0" smtClean="0"/>
              <a:t>“ bietet Kunden (privat oder Unternehmen) die Möglichkeit Sendungen wie Briefe oder Pakete umweltschonend zu versenden. Dabei wird die Bahn genutzt sowie Radkuriere eingesetzt, um die Sendungen vom Versender zum Empfänger zu transportieren.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URL:</a:t>
            </a:r>
            <a:r>
              <a:rPr lang="de-DE" baseline="0" dirty="0" smtClean="0"/>
              <a:t> http://www.dhl.de/de/paket/information/privatkunden/gogreen-klimafreundlicher-versand.html [10.08.2016]</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URL: http://www.grueneerde.com/de/produkte/zertifizierte-zustellung.html?3 [10.08.2016]</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URL: http://www.imaginecargo.com/ </a:t>
            </a:r>
            <a:r>
              <a:rPr lang="de-DE" baseline="0" dirty="0" smtClean="0"/>
              <a:t>[10.08.2016]</a:t>
            </a:r>
          </a:p>
        </p:txBody>
      </p:sp>
      <p:sp>
        <p:nvSpPr>
          <p:cNvPr id="4" name="Foliennummernplatzhalter 3"/>
          <p:cNvSpPr>
            <a:spLocks noGrp="1"/>
          </p:cNvSpPr>
          <p:nvPr>
            <p:ph type="sldNum" sz="quarter" idx="10"/>
          </p:nvPr>
        </p:nvSpPr>
        <p:spPr/>
        <p:txBody>
          <a:bodyPr/>
          <a:lstStyle/>
          <a:p>
            <a:fld id="{56F06DAA-0A4E-4110-9797-3FB8CA0FEA93}" type="slidenum">
              <a:rPr lang="de-AT" smtClean="0"/>
              <a:t>27</a:t>
            </a:fld>
            <a:endParaRPr lang="de-AT" dirty="0"/>
          </a:p>
        </p:txBody>
      </p:sp>
    </p:spTree>
    <p:extLst>
      <p:ext uri="{BB962C8B-B14F-4D97-AF65-F5344CB8AC3E}">
        <p14:creationId xmlns:p14="http://schemas.microsoft.com/office/powerpoint/2010/main" val="330408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de-AT"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28</a:t>
            </a:fld>
            <a:endParaRPr lang="de-AT" dirty="0"/>
          </a:p>
        </p:txBody>
      </p:sp>
    </p:spTree>
    <p:extLst>
      <p:ext uri="{BB962C8B-B14F-4D97-AF65-F5344CB8AC3E}">
        <p14:creationId xmlns:p14="http://schemas.microsoft.com/office/powerpoint/2010/main" val="833131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Wie bereits erwähnt</a:t>
            </a:r>
            <a:r>
              <a:rPr lang="de-DE" baseline="0" dirty="0" smtClean="0"/>
              <a:t> beeinflussen gesellschaftliche Trends bzw. Forderungen maßgeblich den Güterverkehr. Grundsätzlich lässt sich ein gesteigerter Bedarf an nachhaltigen Produkten (bspw. Im Lebensmittelbereich) erkennen. Zusätzlich werden auch die dahinter liegenden Prozesse immer kritischer vom Konsumenten betrachtet wodurch auch die Forderung nach nachhaltigen Services wie Transport steigt. </a:t>
            </a:r>
          </a:p>
          <a:p>
            <a:r>
              <a:rPr lang="de-DE" baseline="0" dirty="0" smtClean="0"/>
              <a:t>Wie </a:t>
            </a:r>
            <a:r>
              <a:rPr lang="de-AT" sz="1200" kern="1200" dirty="0" smtClean="0">
                <a:solidFill>
                  <a:schemeClr val="tx1"/>
                </a:solidFill>
                <a:effectLst/>
                <a:latin typeface="+mn-lt"/>
                <a:ea typeface="+mn-ea"/>
                <a:cs typeface="+mn-cs"/>
              </a:rPr>
              <a:t>die Onlineumfrage „Green Trend Survey“, welche im Zuge der Trendstudie „</a:t>
            </a:r>
            <a:r>
              <a:rPr lang="de-AT" sz="1200" kern="1200" dirty="0" err="1" smtClean="0">
                <a:solidFill>
                  <a:schemeClr val="tx1"/>
                </a:solidFill>
                <a:effectLst/>
                <a:latin typeface="+mn-lt"/>
                <a:ea typeface="+mn-ea"/>
                <a:cs typeface="+mn-cs"/>
              </a:rPr>
              <a:t>Delivering</a:t>
            </a:r>
            <a:r>
              <a:rPr lang="de-AT" sz="1200" kern="1200" dirty="0" smtClean="0">
                <a:solidFill>
                  <a:schemeClr val="tx1"/>
                </a:solidFill>
                <a:effectLst/>
                <a:latin typeface="+mn-lt"/>
                <a:ea typeface="+mn-ea"/>
                <a:cs typeface="+mn-cs"/>
              </a:rPr>
              <a:t> Tomorrow: Kundenerwartungen im Jahr 2020 und darüber hinaus“ von der Deutschen Post DHL 2012 durchgeführt wurde zeigt, sind Konsumenten bereit eine nachhaltige Transportleistung</a:t>
            </a:r>
            <a:r>
              <a:rPr lang="de-AT" sz="1200" kern="1200" baseline="0" dirty="0" smtClean="0">
                <a:solidFill>
                  <a:schemeClr val="tx1"/>
                </a:solidFill>
                <a:effectLst/>
                <a:latin typeface="+mn-lt"/>
                <a:ea typeface="+mn-ea"/>
                <a:cs typeface="+mn-cs"/>
              </a:rPr>
              <a:t> einer günstigeren </a:t>
            </a:r>
            <a:r>
              <a:rPr lang="de-AT" sz="1200" kern="1200" dirty="0" smtClean="0">
                <a:solidFill>
                  <a:schemeClr val="tx1"/>
                </a:solidFill>
                <a:effectLst/>
                <a:latin typeface="+mn-lt"/>
                <a:ea typeface="+mn-ea"/>
                <a:cs typeface="+mn-cs"/>
              </a:rPr>
              <a:t>Transportleistung</a:t>
            </a:r>
            <a:r>
              <a:rPr lang="de-AT" sz="1200" kern="1200" baseline="0" dirty="0" smtClean="0">
                <a:solidFill>
                  <a:schemeClr val="tx1"/>
                </a:solidFill>
                <a:effectLst/>
                <a:latin typeface="+mn-lt"/>
                <a:ea typeface="+mn-ea"/>
                <a:cs typeface="+mn-cs"/>
              </a:rPr>
              <a:t> vorzuziehen. Zusätzlich besteht auch grundsätzlich die Bereitschaft für diese nachhaltige </a:t>
            </a:r>
            <a:r>
              <a:rPr lang="de-AT" sz="1200" kern="1200" dirty="0" smtClean="0">
                <a:solidFill>
                  <a:schemeClr val="tx1"/>
                </a:solidFill>
                <a:effectLst/>
                <a:latin typeface="+mn-lt"/>
                <a:ea typeface="+mn-ea"/>
                <a:cs typeface="+mn-cs"/>
              </a:rPr>
              <a:t>Transportleistung</a:t>
            </a:r>
            <a:r>
              <a:rPr lang="de-AT" sz="1200" kern="1200" baseline="0" dirty="0" smtClean="0">
                <a:solidFill>
                  <a:schemeClr val="tx1"/>
                </a:solidFill>
                <a:effectLst/>
                <a:latin typeface="+mn-lt"/>
                <a:ea typeface="+mn-ea"/>
                <a:cs typeface="+mn-cs"/>
              </a:rPr>
              <a:t> mehr zu bezahlen. Dennoch erwartet sich ein Großteil der Konsumenten, dass nachhaltige Transportleistung in Zukunft grundsätzlich angeboten werden sollten, ohne dafür einen Mehrpreis zu bezahlen. </a:t>
            </a:r>
          </a:p>
          <a:p>
            <a:r>
              <a:rPr lang="de-AT" sz="1200" kern="1200" baseline="0" dirty="0" smtClean="0">
                <a:solidFill>
                  <a:schemeClr val="tx1"/>
                </a:solidFill>
                <a:effectLst/>
                <a:latin typeface="+mn-lt"/>
                <a:ea typeface="+mn-ea"/>
                <a:cs typeface="+mn-cs"/>
              </a:rPr>
              <a:t>Da auch das Konsumverhalten Einfluss auf den Güterverkehr hat wird in den nächsten Folien der stationäre sowie online Kauf verglichen. </a:t>
            </a:r>
          </a:p>
          <a:p>
            <a:endParaRPr lang="de-AT"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AT" sz="1200" kern="1200" baseline="0" dirty="0" smtClean="0">
                <a:solidFill>
                  <a:schemeClr val="tx1"/>
                </a:solidFill>
                <a:effectLst/>
                <a:latin typeface="+mn-lt"/>
                <a:ea typeface="+mn-ea"/>
                <a:cs typeface="+mn-cs"/>
              </a:rPr>
              <a:t>Quelle:</a:t>
            </a:r>
            <a:br>
              <a:rPr lang="de-AT" sz="1200" kern="1200" baseline="0" dirty="0" smtClean="0">
                <a:solidFill>
                  <a:schemeClr val="tx1"/>
                </a:solidFill>
                <a:effectLst/>
                <a:latin typeface="+mn-lt"/>
                <a:ea typeface="+mn-ea"/>
                <a:cs typeface="+mn-cs"/>
              </a:rPr>
            </a:br>
            <a:r>
              <a:rPr lang="en-GB" sz="1200" u="none" dirty="0" smtClean="0"/>
              <a:t>Deutsche Post AG,</a:t>
            </a:r>
            <a:r>
              <a:rPr lang="en-GB" sz="1200" u="none" baseline="0" dirty="0" smtClean="0"/>
              <a:t> “</a:t>
            </a:r>
            <a:r>
              <a:rPr lang="en-GB" sz="1200" u="none" dirty="0" smtClean="0"/>
              <a:t>Delivering Tomorrow. </a:t>
            </a:r>
            <a:r>
              <a:rPr lang="de-DE" sz="1200" u="none" dirty="0" smtClean="0"/>
              <a:t>Logistik 2050 Eine </a:t>
            </a:r>
            <a:r>
              <a:rPr lang="de-DE" sz="1200" u="none" dirty="0" err="1" smtClean="0"/>
              <a:t>Szenariostudie</a:t>
            </a:r>
            <a:r>
              <a:rPr lang="de-DE" sz="1200" u="none" dirty="0" smtClean="0"/>
              <a:t>“ (2012). </a:t>
            </a:r>
            <a:r>
              <a:rPr lang="de-DE" sz="1200" u="none" kern="1200" dirty="0" smtClean="0">
                <a:solidFill>
                  <a:schemeClr val="tx1"/>
                </a:solidFill>
                <a:effectLst/>
                <a:latin typeface="+mn-lt"/>
                <a:ea typeface="+mn-ea"/>
                <a:cs typeface="+mn-cs"/>
              </a:rPr>
              <a:t>S. 42ff</a:t>
            </a:r>
            <a:endParaRPr lang="en-GB"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u="none" dirty="0" smtClean="0"/>
              <a:t>Online: http://www.dpdhl.com/content/dam/dpdhl/logistik_populaer/trends/StudieSustainableLogistics/dpdhl_delivering_tomorrow_studie.pdf  </a:t>
            </a:r>
            <a:r>
              <a:rPr lang="de-DE" sz="1200" dirty="0" smtClean="0"/>
              <a:t>[05.08.2016]</a:t>
            </a:r>
          </a:p>
        </p:txBody>
      </p:sp>
      <p:sp>
        <p:nvSpPr>
          <p:cNvPr id="4" name="Foliennummernplatzhalter 3"/>
          <p:cNvSpPr>
            <a:spLocks noGrp="1"/>
          </p:cNvSpPr>
          <p:nvPr>
            <p:ph type="sldNum" sz="quarter" idx="10"/>
          </p:nvPr>
        </p:nvSpPr>
        <p:spPr/>
        <p:txBody>
          <a:bodyPr/>
          <a:lstStyle/>
          <a:p>
            <a:fld id="{56F06DAA-0A4E-4110-9797-3FB8CA0FEA93}" type="slidenum">
              <a:rPr lang="de-AT" smtClean="0"/>
              <a:t>29</a:t>
            </a:fld>
            <a:endParaRPr lang="de-AT" dirty="0"/>
          </a:p>
        </p:txBody>
      </p:sp>
    </p:spTree>
    <p:extLst>
      <p:ext uri="{BB962C8B-B14F-4D97-AF65-F5344CB8AC3E}">
        <p14:creationId xmlns:p14="http://schemas.microsoft.com/office/powerpoint/2010/main" val="284679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a:t>
            </a:fld>
            <a:endParaRPr lang="de-AT" dirty="0"/>
          </a:p>
        </p:txBody>
      </p:sp>
    </p:spTree>
    <p:extLst>
      <p:ext uri="{BB962C8B-B14F-4D97-AF65-F5344CB8AC3E}">
        <p14:creationId xmlns:p14="http://schemas.microsoft.com/office/powerpoint/2010/main" val="4084070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noProof="0" dirty="0" smtClean="0">
                <a:solidFill>
                  <a:srgbClr val="FF0000"/>
                </a:solidFill>
              </a:rPr>
              <a:t>Im Rahmen einer Studie von Pricewaterhouse</a:t>
            </a:r>
            <a:r>
              <a:rPr lang="de-DE" baseline="0" noProof="0" dirty="0" smtClean="0">
                <a:solidFill>
                  <a:srgbClr val="FF0000"/>
                </a:solidFill>
              </a:rPr>
              <a:t>Coopers wurden 500 Personen befragt von welchen 86% die Bahn als umweltfreundliches Verkehrsmittel wahrnehmen. Ein Großteil der Befragten nimmt den Lkw als nicht umweltfreundlich wahr und würde vor allem den Zug als geeignete Transportalternative sehen.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noProof="0" dirty="0" smtClean="0">
                <a:solidFill>
                  <a:srgbClr val="FF0000"/>
                </a:solidFill>
              </a:rPr>
              <a:t>Zusätzlich sind mehr als die Hälfte der Befragten bereit für einen nachhaltigen Transport mehr zu zahlen - zwischen 5 und 20 %.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noProof="0" dirty="0" smtClean="0">
                <a:solidFill>
                  <a:srgbClr val="FF0000"/>
                </a:solidFill>
              </a:rPr>
              <a:t>Somit wird aus gesellschaftlicher Sicht vor allem das Schiff und der Zug als nachhaltiger Verkehrsträger wahrgenommen. </a:t>
            </a:r>
            <a:endParaRPr lang="de-DE" noProof="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noProof="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noProof="0" dirty="0" smtClean="0">
                <a:solidFill>
                  <a:srgbClr val="FF0000"/>
                </a:solidFill>
              </a:rPr>
              <a:t>Quelle: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PricewaterhouseCoopers, “The truck industry's green challenge. Headwind or </a:t>
            </a:r>
            <a:r>
              <a:rPr lang="en-GB" sz="1200" dirty="0" err="1" smtClean="0"/>
              <a:t>copmpetitive</a:t>
            </a:r>
            <a:r>
              <a:rPr lang="en-GB" sz="1200" dirty="0" smtClean="0"/>
              <a:t> edge?” (2008). S.45-46. Online: </a:t>
            </a:r>
            <a:r>
              <a:rPr lang="en-GB" sz="1200" u="sng" dirty="0" smtClean="0">
                <a:hlinkClick r:id="rId3"/>
              </a:rPr>
              <a:t>http://www.pwc.be/en_BE/be/transport-logistics/pdf/Truck-industry-s-green-challenge-2008-09-23.pdf</a:t>
            </a:r>
            <a:r>
              <a:rPr lang="en-GB" sz="1200" dirty="0" smtClean="0"/>
              <a:t> [</a:t>
            </a:r>
            <a:r>
              <a:rPr lang="de-DE" sz="1200" dirty="0" smtClean="0"/>
              <a:t>04.08.2016]</a:t>
            </a:r>
            <a:endParaRPr lang="en-GB" sz="1200" dirty="0" smtClean="0"/>
          </a:p>
          <a:p>
            <a:endParaRPr lang="de-DE"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30</a:t>
            </a:fld>
            <a:endParaRPr lang="de-AT" dirty="0"/>
          </a:p>
        </p:txBody>
      </p:sp>
    </p:spTree>
    <p:extLst>
      <p:ext uri="{BB962C8B-B14F-4D97-AF65-F5344CB8AC3E}">
        <p14:creationId xmlns:p14="http://schemas.microsoft.com/office/powerpoint/2010/main" val="1540738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dirty="0" smtClean="0"/>
              <a:t>Unter einem Online</a:t>
            </a:r>
            <a:r>
              <a:rPr lang="de-DE" baseline="0" dirty="0" smtClean="0"/>
              <a:t> Kauf bzw. auch E-Commerce genannt wird eine geschäftliche Transaktion oder ein elektronisch abgewickelter Geschäftsprozess verstanden, bei welchem die Beteiligten Personen nicht im direkten physischen Kontakt stehen. </a:t>
            </a:r>
            <a:endParaRPr lang="de-DE" dirty="0" smtClean="0"/>
          </a:p>
          <a:p>
            <a:r>
              <a:rPr lang="de-DE" dirty="0" smtClean="0"/>
              <a:t>Der Online</a:t>
            </a:r>
            <a:r>
              <a:rPr lang="de-DE" baseline="0" dirty="0" smtClean="0"/>
              <a:t> Kauf wird vor allem mit 3 Vorteilen verbunden:</a:t>
            </a:r>
          </a:p>
          <a:p>
            <a:r>
              <a:rPr lang="de-DE" baseline="0" dirty="0" smtClean="0"/>
              <a:t>Durch den Vergleich der Produkte können Kostenersparnisse realisiert werden. Auch die Möglichkeit der kostenlosen Lieferung ist für Konsumenten attraktiv. </a:t>
            </a:r>
          </a:p>
          <a:p>
            <a:r>
              <a:rPr lang="de-DE" baseline="0" dirty="0" smtClean="0"/>
              <a:t>Zusätzlich ist der Online-Handel nicht an Geschäftszeiten gebunden wodurch der Zugang jederzeit möglich ist. Für die jüngere Konsumentengruppe bietet der Online-Handel außerdem einen gewissen Unterhaltungswert. </a:t>
            </a:r>
          </a:p>
          <a:p>
            <a:endParaRPr lang="de-DE" baseline="0" dirty="0" smtClean="0"/>
          </a:p>
          <a:p>
            <a:r>
              <a:rPr lang="de-DE" baseline="0" dirty="0" smtClean="0"/>
              <a:t>Unter stationärem Kauf bzw. stationärem Handel wird der Einkauf in Geschäften verstanden, welche einen festen Standort haben.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Die</a:t>
            </a:r>
            <a:r>
              <a:rPr lang="de-DE" baseline="0" dirty="0" smtClean="0"/>
              <a:t> Vorteile des stationären Handels sind, dass sich der Konsument von der Qualität des Produktes überzeugen kann und wenn nötig auch eine Beratung in Anspruch nehmen kann. Außerdem können auch soziale Kontakte gepflegt werden. </a:t>
            </a:r>
          </a:p>
          <a:p>
            <a:endParaRPr lang="de-DE" sz="1200" dirty="0" smtClean="0"/>
          </a:p>
          <a:p>
            <a:r>
              <a:rPr lang="de-DE" baseline="0" dirty="0" smtClean="0"/>
              <a:t>Quellen:</a:t>
            </a:r>
          </a:p>
          <a:p>
            <a:r>
              <a:rPr lang="de-DE" baseline="0" dirty="0" smtClean="0"/>
              <a:t>URL: http://wirtschaftslexikon.gabler.de/Definition/e-commerce.html [11.08.2016 ]</a:t>
            </a:r>
          </a:p>
          <a:p>
            <a:endParaRPr lang="de-DE" baseline="0" dirty="0" smtClean="0"/>
          </a:p>
          <a:p>
            <a:r>
              <a:rPr lang="de-DE" baseline="0" dirty="0" smtClean="0"/>
              <a:t>URL: http://wirtschaftslexikon.gabler.de/Definition/stationaerer-handel.html [11.08.2016]</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baseline="0" dirty="0" smtClean="0"/>
              <a:t>Deutsches </a:t>
            </a:r>
            <a:r>
              <a:rPr lang="de-DE" sz="1200" baseline="0" dirty="0" err="1" smtClean="0"/>
              <a:t>CleanTechInstitut</a:t>
            </a:r>
            <a:r>
              <a:rPr lang="de-DE" sz="1200" baseline="0" dirty="0" smtClean="0"/>
              <a:t> (DCTI), „ Klimafreundlich einkaufen. Eine vergleichende Betrachtung von Onlinehandel und stationärem Einzelhandel“ (2015), </a:t>
            </a:r>
            <a:r>
              <a:rPr lang="de-DE" sz="1200" dirty="0" smtClean="0"/>
              <a:t>S.38ff</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aseline="0" dirty="0" smtClean="0"/>
              <a:t>Online: http://www.dcti.de/fileadmin/pdfs_dcti/DCTI_Studien/Studie_Klimafreundlich_Einkaufen_WEB.pdf </a:t>
            </a:r>
            <a:r>
              <a:rPr lang="de-DE" baseline="0" dirty="0" smtClean="0"/>
              <a:t>[11.08.2016]</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aseline="0" dirty="0" smtClean="0"/>
          </a:p>
          <a:p>
            <a:endParaRPr lang="en-GB" sz="1200"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31</a:t>
            </a:fld>
            <a:endParaRPr lang="de-AT" dirty="0"/>
          </a:p>
        </p:txBody>
      </p:sp>
    </p:spTree>
    <p:extLst>
      <p:ext uri="{BB962C8B-B14F-4D97-AF65-F5344CB8AC3E}">
        <p14:creationId xmlns:p14="http://schemas.microsoft.com/office/powerpoint/2010/main" val="3723820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baseline="0" dirty="0" smtClean="0"/>
              <a:t>Die Transportprozesse im stationären Einkauf sind dadurch charakterisiert, dass Unternehmen mehr Bündelungsmöglichkeiten haben für eine Lieferung an ein Geschäft. Außerdem werden durch die Vermeidung des Transportes zu den einzelnen Endkunden im Vergleich zum online Handel weniger Transportleistungen von Seiten der Unternehmen erbracht. Der Kunde ist daher selbst für die „letzte Meile“ und damit für die Abholung der Produkte vom Geschäft selbst verantwortlich. </a:t>
            </a:r>
          </a:p>
          <a:p>
            <a:endParaRPr lang="de-DE" baseline="0" dirty="0" smtClean="0"/>
          </a:p>
          <a:p>
            <a:r>
              <a:rPr lang="de-DE" baseline="0" dirty="0" smtClean="0"/>
              <a:t>Der CO2-Ausstoß beim Kauf eines Kleinartikels (Bsp. Handy) liegt ca. bei 450g, der CO2-Ausstoß beim Kauf eines Großartikels (Bsp. Sofa) liegt bei 8,4 kg. Durch die individuelle Transportleistung, die notwendig ist, um zum Geschäft zu gelangen, wird ein Großteil der CO2 Emissionen verursacht. Zusätzlich wird die Strecke zum Geschäft zumeist mit dem Auto zurückgelegt. Bei der Wahl eines öffentlichen Verkehrsmittels oder eines anderen Verkehrsmittels können niedrigere Werte möglich sein. </a:t>
            </a:r>
          </a:p>
          <a:p>
            <a:endParaRPr lang="de-DE" baseline="0" dirty="0" smtClean="0"/>
          </a:p>
          <a:p>
            <a:r>
              <a:rPr lang="de-DE" baseline="0" dirty="0" smtClean="0"/>
              <a:t>Quelle: </a:t>
            </a:r>
          </a:p>
          <a:p>
            <a:r>
              <a:rPr lang="de-DE" baseline="0" dirty="0" smtClean="0"/>
              <a:t>Deutsches </a:t>
            </a:r>
            <a:r>
              <a:rPr lang="de-DE" baseline="0" dirty="0" err="1" smtClean="0"/>
              <a:t>CleanTechInstitut</a:t>
            </a:r>
            <a:r>
              <a:rPr lang="de-DE" baseline="0" dirty="0" smtClean="0"/>
              <a:t> (DCTI), „ Klimafreundlich einkaufen. Eine vergleichende Betrachtung von Onlinehandel und stationärem Einzelhandel“ (2015), S. 23ff Online: http://www.dcti.de/fileadmin/pdfs_dcti/DCTI_Studien/Studie_Klimafreundlich_Einkaufen_WEB.pdf</a:t>
            </a:r>
          </a:p>
          <a:p>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t>
            </a:r>
            <a:r>
              <a:rPr lang="en-GB" sz="1200" dirty="0" err="1" smtClean="0"/>
              <a:t>Studie</a:t>
            </a:r>
            <a:r>
              <a:rPr lang="en-GB" sz="1200" dirty="0" smtClean="0"/>
              <a:t>: Online-Handel</a:t>
            </a:r>
            <a:r>
              <a:rPr lang="en-GB" sz="1200" baseline="0" dirty="0" smtClean="0"/>
              <a:t> </a:t>
            </a:r>
            <a:r>
              <a:rPr lang="en-GB" sz="1200" baseline="0" dirty="0" err="1" smtClean="0"/>
              <a:t>klimafreundlicher</a:t>
            </a:r>
            <a:r>
              <a:rPr lang="en-GB" sz="1200" baseline="0" dirty="0" smtClean="0"/>
              <a:t> </a:t>
            </a:r>
            <a:r>
              <a:rPr lang="en-GB" sz="1200" baseline="0" dirty="0" err="1" smtClean="0"/>
              <a:t>als</a:t>
            </a:r>
            <a:r>
              <a:rPr lang="en-GB" sz="1200" baseline="0" dirty="0" smtClean="0"/>
              <a:t> </a:t>
            </a:r>
            <a:r>
              <a:rPr lang="en-GB" sz="1200" baseline="0" dirty="0" err="1" smtClean="0"/>
              <a:t>stationärer</a:t>
            </a:r>
            <a:r>
              <a:rPr lang="en-GB" sz="1200" baseline="0" dirty="0" smtClean="0"/>
              <a:t> Handel”. Online</a:t>
            </a:r>
            <a:r>
              <a:rPr lang="en-GB" sz="1200" dirty="0" smtClean="0"/>
              <a:t>: https://www.onlinehaendler-news.de/handel/studien/19828-online-handel-klimafreundlich.html </a:t>
            </a:r>
            <a:r>
              <a:rPr lang="en-GB" sz="1200" u="none" kern="1200" baseline="0" dirty="0" smtClean="0">
                <a:solidFill>
                  <a:schemeClr val="tx1"/>
                </a:solidFill>
                <a:effectLst/>
                <a:latin typeface="+mn-lt"/>
                <a:ea typeface="+mn-ea"/>
                <a:cs typeface="+mn-cs"/>
              </a:rPr>
              <a:t>[04.08.2016]</a:t>
            </a:r>
            <a:endParaRPr lang="en-GB" sz="1200" dirty="0" smtClean="0"/>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32</a:t>
            </a:fld>
            <a:endParaRPr lang="de-AT" dirty="0"/>
          </a:p>
        </p:txBody>
      </p:sp>
    </p:spTree>
    <p:extLst>
      <p:ext uri="{BB962C8B-B14F-4D97-AF65-F5344CB8AC3E}">
        <p14:creationId xmlns:p14="http://schemas.microsoft.com/office/powerpoint/2010/main" val="4233641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baseline="0" dirty="0" smtClean="0"/>
              <a:t>Mit dem online Einkauf sind mehrere Umschlagsprozesse verbunden: Vom Lager werden die waren meistens zu Umschlagspunkten transportiert und anschließend nochmals je nach geografischer Lage der Kunden auf weitere Verteilungszentren aufgeteilt bevor sie zum Kunden transportiert werden. Durch individuelle Bestellungen wie beispielsweise Expressbestellungen haben Unternehmen weniger Bündelungsmöglichkeiten für Sendungen. Deshalb ist eine flexible Tourenplanung notwendig, um diesen Anforderungen gerecht zu werden. Im Online Handel gibt es zusätzlich vermehrt Rücksendungen – die </a:t>
            </a:r>
            <a:r>
              <a:rPr lang="de-DE" baseline="0" dirty="0" err="1" smtClean="0"/>
              <a:t>RücksendungsQuote</a:t>
            </a:r>
            <a:r>
              <a:rPr lang="de-DE" baseline="0" dirty="0" smtClean="0"/>
              <a:t> von Zalando liegt beispielsweise bei 50%. Dennoch sind durch den online Handel im Vergleich zum stationären Handel weniger bzw. kürzere individuelle Transportleistungen von Seiten der Kunden notwendig, da Sendungen gesammelt ausgeliefert werden.  </a:t>
            </a:r>
          </a:p>
          <a:p>
            <a:endParaRPr lang="de-DE" baseline="0" dirty="0" smtClean="0"/>
          </a:p>
          <a:p>
            <a:r>
              <a:rPr lang="de-DE" baseline="0" dirty="0" smtClean="0"/>
              <a:t>Der CO2 Ausstoß beim Versand eines Kleinartikels wie beispielsweise eines Handys liegt bei 310 g  - minus 35% im Vergleich zum stationären Kauf. Bei Großartikel liegt der Wert bei ca. 8 kg.</a:t>
            </a:r>
          </a:p>
          <a:p>
            <a:r>
              <a:rPr lang="de-DE" baseline="0" dirty="0" smtClean="0"/>
              <a:t>Vorteil beim online Einkauf ist, dass die Transportleistungen gebündelt werden können und somit die Transporte relativ effizient ausgelastet werden können. In einer Tour werden so beispielsweise ca. 97,4 Sendungen zusammengefasst. </a:t>
            </a:r>
          </a:p>
          <a:p>
            <a:r>
              <a:rPr lang="de-DE" baseline="0" dirty="0" smtClean="0"/>
              <a:t>Der CO2-Ausstoß ist jedoch sehr abhängig von der Versandart:</a:t>
            </a:r>
          </a:p>
          <a:p>
            <a:pPr marL="171450" indent="-171450">
              <a:buFont typeface="Arial" panose="020B0604020202020204" pitchFamily="34" charset="0"/>
              <a:buChar char="•"/>
            </a:pPr>
            <a:r>
              <a:rPr lang="de-DE" baseline="0" dirty="0" smtClean="0"/>
              <a:t>Bei Wahl der Expresslieferung muss der Transport schneller organisiert werden wodurch Bündelungsmöglichkeiten gemindert werden</a:t>
            </a:r>
          </a:p>
          <a:p>
            <a:pPr marL="171450" indent="-171450">
              <a:buFont typeface="Arial" panose="020B0604020202020204" pitchFamily="34" charset="0"/>
              <a:buChar char="•"/>
            </a:pPr>
            <a:r>
              <a:rPr lang="de-DE" baseline="0" dirty="0" smtClean="0"/>
              <a:t>Bei Lieferung zu einer Paketstation muss der Kunde die Letzte Meile selbst zurücklegen wodurch wiederum CO2 Emissionen aufgrund der individuellen Transportleistung anfallen</a:t>
            </a:r>
          </a:p>
          <a:p>
            <a:pPr marL="171450" indent="-171450">
              <a:buFont typeface="Arial" panose="020B0604020202020204" pitchFamily="34" charset="0"/>
              <a:buChar char="•"/>
            </a:pPr>
            <a:r>
              <a:rPr lang="de-DE" baseline="0" dirty="0" smtClean="0"/>
              <a:t>Bei Lieferung nach Hause besteht die Möglichkeit, dass der Kunde nicht anwesend ist wodurch weitere Zustellversuche notwendig sein können oder der Versand zu einer Paketstation</a:t>
            </a:r>
          </a:p>
          <a:p>
            <a:endParaRPr lang="de-DE" baseline="0" dirty="0" smtClean="0"/>
          </a:p>
          <a:p>
            <a:r>
              <a:rPr lang="de-DE" baseline="0" dirty="0" smtClean="0"/>
              <a:t>Quellen:</a:t>
            </a:r>
          </a:p>
          <a:p>
            <a:pPr marL="0" marR="0" indent="0" algn="l" defTabSz="914400" rtl="0" eaLnBrk="1" fontAlgn="auto" latinLnBrk="0" hangingPunct="1">
              <a:lnSpc>
                <a:spcPct val="100000"/>
              </a:lnSpc>
              <a:spcBef>
                <a:spcPts val="0"/>
              </a:spcBef>
              <a:spcAft>
                <a:spcPts val="0"/>
              </a:spcAft>
              <a:buClrTx/>
              <a:buSzTx/>
              <a:buFontTx/>
              <a:buNone/>
              <a:tabLst/>
              <a:defRPr/>
            </a:pPr>
            <a:r>
              <a:rPr lang="de-DE" sz="1600" baseline="0" dirty="0" smtClean="0"/>
              <a:t>Deutsches </a:t>
            </a:r>
            <a:r>
              <a:rPr lang="de-DE" sz="1600" baseline="0" dirty="0" err="1" smtClean="0"/>
              <a:t>CleanTechInstitut</a:t>
            </a:r>
            <a:r>
              <a:rPr lang="de-DE" sz="1600" baseline="0" dirty="0" smtClean="0"/>
              <a:t> (DCTI), „ Klimafreundlich einkaufen. Eine vergleichende Betrachtung von Onlinehandel und stationärem Einzelhandel“ (2015), </a:t>
            </a:r>
            <a:r>
              <a:rPr lang="de-DE" sz="1600" dirty="0" smtClean="0"/>
              <a:t>S.23ff</a:t>
            </a:r>
          </a:p>
          <a:p>
            <a:pPr marL="0" marR="0" indent="0" algn="l" defTabSz="914400" rtl="0" eaLnBrk="1" fontAlgn="auto" latinLnBrk="0" hangingPunct="1">
              <a:lnSpc>
                <a:spcPct val="100000"/>
              </a:lnSpc>
              <a:spcBef>
                <a:spcPts val="0"/>
              </a:spcBef>
              <a:spcAft>
                <a:spcPts val="0"/>
              </a:spcAft>
              <a:buClrTx/>
              <a:buSzTx/>
              <a:buFontTx/>
              <a:buNone/>
              <a:tabLst/>
              <a:defRPr/>
            </a:pPr>
            <a:r>
              <a:rPr lang="de-DE" sz="1600" baseline="0" dirty="0" smtClean="0"/>
              <a:t>Online: http://www.dcti.de/fileadmin/pdfs_dcti/DCTI_Studien/Studie_Klimafreundlich_Einkaufen_WEB.pdf</a:t>
            </a:r>
          </a:p>
          <a:p>
            <a:endParaRPr lang="de-DE"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a:t>
            </a:r>
            <a:r>
              <a:rPr lang="en-GB" sz="1600" dirty="0" err="1" smtClean="0"/>
              <a:t>Studie</a:t>
            </a:r>
            <a:r>
              <a:rPr lang="en-GB" sz="1600" dirty="0" smtClean="0"/>
              <a:t>: Online-Handel</a:t>
            </a:r>
            <a:r>
              <a:rPr lang="en-GB" sz="1600" baseline="0" dirty="0" smtClean="0"/>
              <a:t> </a:t>
            </a:r>
            <a:r>
              <a:rPr lang="en-GB" sz="1600" baseline="0" dirty="0" err="1" smtClean="0"/>
              <a:t>klimafreundlicher</a:t>
            </a:r>
            <a:r>
              <a:rPr lang="en-GB" sz="1600" baseline="0" dirty="0" smtClean="0"/>
              <a:t> </a:t>
            </a:r>
            <a:r>
              <a:rPr lang="en-GB" sz="1600" baseline="0" dirty="0" err="1" smtClean="0"/>
              <a:t>als</a:t>
            </a:r>
            <a:r>
              <a:rPr lang="en-GB" sz="1600" baseline="0" dirty="0" smtClean="0"/>
              <a:t> </a:t>
            </a:r>
            <a:r>
              <a:rPr lang="en-GB" sz="1600" baseline="0" dirty="0" err="1" smtClean="0"/>
              <a:t>stationärer</a:t>
            </a:r>
            <a:r>
              <a:rPr lang="en-GB" sz="1600" baseline="0" dirty="0" smtClean="0"/>
              <a:t> Handel”. Online</a:t>
            </a:r>
            <a:r>
              <a:rPr lang="en-GB" sz="1600" dirty="0" smtClean="0"/>
              <a:t>: https://www.onlinehaendler-news.de/handel/studien/19828-online-handel-klimafreundlich.html </a:t>
            </a:r>
            <a:r>
              <a:rPr lang="en-GB" sz="1600" u="none" kern="1200" baseline="0" dirty="0" smtClean="0">
                <a:solidFill>
                  <a:schemeClr val="tx1"/>
                </a:solidFill>
                <a:effectLst/>
                <a:latin typeface="+mn-lt"/>
                <a:ea typeface="+mn-ea"/>
                <a:cs typeface="+mn-cs"/>
              </a:rPr>
              <a:t>[04.08.2016]</a:t>
            </a: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„Ist Online-Shopping</a:t>
            </a:r>
            <a:r>
              <a:rPr lang="de-DE" sz="1600" baseline="0" dirty="0" smtClean="0"/>
              <a:t> schlecht?“. URL</a:t>
            </a:r>
            <a:r>
              <a:rPr lang="de-DE" sz="1600" dirty="0" smtClean="0"/>
              <a:t>: </a:t>
            </a:r>
            <a:r>
              <a:rPr lang="de-DE" sz="1600" u="sng" kern="1200" dirty="0" smtClean="0">
                <a:solidFill>
                  <a:schemeClr val="tx1"/>
                </a:solidFill>
                <a:effectLst/>
                <a:latin typeface="+mn-lt"/>
                <a:ea typeface="+mn-ea"/>
                <a:cs typeface="+mn-cs"/>
                <a:hlinkClick r:id="rId3"/>
              </a:rPr>
              <a:t>http://www.jetzt.de/lexikon/ist-online-shopping-schlecht-582714</a:t>
            </a:r>
            <a:r>
              <a:rPr lang="en-GB" sz="1600" u="none" kern="1200" baseline="0" dirty="0" smtClean="0">
                <a:solidFill>
                  <a:schemeClr val="tx1"/>
                </a:solidFill>
                <a:effectLst/>
                <a:latin typeface="+mn-lt"/>
                <a:ea typeface="+mn-ea"/>
                <a:cs typeface="+mn-cs"/>
              </a:rPr>
              <a:t> [04.08.2016]</a:t>
            </a:r>
            <a:endParaRPr lang="en-GB" sz="1600" kern="1200" dirty="0" smtClean="0">
              <a:solidFill>
                <a:schemeClr val="tx1"/>
              </a:solidFill>
              <a:effectLst/>
              <a:latin typeface="+mn-lt"/>
              <a:ea typeface="+mn-ea"/>
              <a:cs typeface="+mn-cs"/>
            </a:endParaRPr>
          </a:p>
          <a:p>
            <a:endParaRPr lang="de-DE" sz="1600"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t>33</a:t>
            </a:fld>
            <a:endParaRPr lang="de-AT" dirty="0"/>
          </a:p>
        </p:txBody>
      </p:sp>
    </p:spTree>
    <p:extLst>
      <p:ext uri="{BB962C8B-B14F-4D97-AF65-F5344CB8AC3E}">
        <p14:creationId xmlns:p14="http://schemas.microsoft.com/office/powerpoint/2010/main" val="481085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dirty="0" smtClean="0"/>
              <a:t>Es</a:t>
            </a:r>
            <a:r>
              <a:rPr lang="de-DE" baseline="0" dirty="0" smtClean="0"/>
              <a:t> können unterschiedliche Maßnahmen von Seiten der Unternehmen bzw. der Politik identifiziert werden, um den Einkauf im Online Handel sowie im stationären Handel nachhaltiger zu gestalten:</a:t>
            </a:r>
          </a:p>
          <a:p>
            <a:endParaRPr lang="de-DE" baseline="0" dirty="0" smtClean="0"/>
          </a:p>
          <a:p>
            <a:r>
              <a:rPr lang="de-DE" baseline="0" dirty="0" smtClean="0"/>
              <a:t>Im Online Handel kann eine Senkung der Retouren Quote mit Hilfe einer genaueren Beschreibung der Artikel erreicht werden. Durch die Minimierung der Zustellversuche im Zuge von optimierter Kundenabsprache bzw. effizienter Zeitfensterzustellung können zusätzliche Transportwege vermieden werden. Logistikunternehmen können außerdem durch die Nutzung von umweltfreundlichen Fahrzeugen (bspw. Hybridantrieb) den CO2 Ausstoß vermindern. Durch die Entwicklung nachhaltiger Mobilitätskonzepte wie beispielsweise Verteilungskonzepte in Ballungszentren wie Städten können wiederum CO2 Einsparungen realisiert werden.</a:t>
            </a:r>
          </a:p>
          <a:p>
            <a:endParaRPr lang="de-DE" baseline="0" dirty="0" smtClean="0"/>
          </a:p>
          <a:p>
            <a:r>
              <a:rPr lang="de-DE" dirty="0" smtClean="0"/>
              <a:t>Im stationären</a:t>
            </a:r>
            <a:r>
              <a:rPr lang="de-DE" baseline="0" dirty="0" smtClean="0"/>
              <a:t> Handel kann eine Verbesserung der Infrastruktur, um den Umstieg auf alternative Verkehrsmittel wie Fahrrad oder öffentliche Verkehrsmittel zu ermöglichen, eine mögliche Maßnahme von Seiten der Politik sein um den Einkauf umweltfreundlicher zu gestalten. Der Handel kann durch die Kombination von unterschiedlichen Verkaufskanälen (online, stationär) neue Konzepte entwickeln und dadurch ein CO2 bewusstes Einkaufsverhalten der Konsumenten fördern. So kann der Kunde beispielsweise mit Hilfe des </a:t>
            </a:r>
            <a:r>
              <a:rPr lang="de-DE" baseline="0" dirty="0" err="1" smtClean="0"/>
              <a:t>click</a:t>
            </a:r>
            <a:r>
              <a:rPr lang="de-DE" baseline="0" dirty="0" smtClean="0"/>
              <a:t> &amp; </a:t>
            </a:r>
            <a:r>
              <a:rPr lang="de-DE" baseline="0" dirty="0" err="1" smtClean="0"/>
              <a:t>collects</a:t>
            </a:r>
            <a:r>
              <a:rPr lang="de-DE" baseline="0" dirty="0" smtClean="0"/>
              <a:t> Konzept Produkte online bestellen und im Geschäft des Unternehmens abholen und somit Verkaufswege optimieren. </a:t>
            </a:r>
            <a:endParaRPr lang="de-DE" dirty="0" smtClean="0"/>
          </a:p>
          <a:p>
            <a:endParaRPr lang="de-DE" dirty="0" smtClean="0"/>
          </a:p>
          <a:p>
            <a:r>
              <a:rPr lang="de-DE" dirty="0" smtClean="0"/>
              <a:t>Quellen: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t>
            </a:r>
            <a:r>
              <a:rPr lang="en-GB" sz="1200" dirty="0" err="1" smtClean="0"/>
              <a:t>Studie</a:t>
            </a:r>
            <a:r>
              <a:rPr lang="en-GB" sz="1200" dirty="0" smtClean="0"/>
              <a:t>: Online-Handel</a:t>
            </a:r>
            <a:r>
              <a:rPr lang="en-GB" sz="1200" baseline="0" dirty="0" smtClean="0"/>
              <a:t> </a:t>
            </a:r>
            <a:r>
              <a:rPr lang="en-GB" sz="1200" baseline="0" dirty="0" err="1" smtClean="0"/>
              <a:t>klimafreundlicher</a:t>
            </a:r>
            <a:r>
              <a:rPr lang="en-GB" sz="1200" baseline="0" dirty="0" smtClean="0"/>
              <a:t> </a:t>
            </a:r>
            <a:r>
              <a:rPr lang="en-GB" sz="1200" baseline="0" dirty="0" err="1" smtClean="0"/>
              <a:t>als</a:t>
            </a:r>
            <a:r>
              <a:rPr lang="en-GB" sz="1200" baseline="0" dirty="0" smtClean="0"/>
              <a:t> </a:t>
            </a:r>
            <a:r>
              <a:rPr lang="en-GB" sz="1200" baseline="0" dirty="0" err="1" smtClean="0"/>
              <a:t>stationärer</a:t>
            </a:r>
            <a:r>
              <a:rPr lang="en-GB" sz="1200" baseline="0" dirty="0" smtClean="0"/>
              <a:t> Handel”. Online</a:t>
            </a:r>
            <a:r>
              <a:rPr lang="en-GB" sz="1200" dirty="0" smtClean="0"/>
              <a:t>: https://www.onlinehaendler-news.de/handel/studien/19828-online-handel-klimafreundlich.html </a:t>
            </a:r>
            <a:r>
              <a:rPr lang="en-GB" sz="1200" u="none" kern="1200" baseline="0" dirty="0" smtClean="0">
                <a:solidFill>
                  <a:schemeClr val="tx1"/>
                </a:solidFill>
                <a:effectLst/>
                <a:latin typeface="+mn-lt"/>
                <a:ea typeface="+mn-ea"/>
                <a:cs typeface="+mn-cs"/>
              </a:rPr>
              <a:t>[04.08.2016]</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Ritter, Helmut</a:t>
            </a:r>
            <a:r>
              <a:rPr lang="de-DE" sz="1200" baseline="0" dirty="0" smtClean="0"/>
              <a:t>; „</a:t>
            </a:r>
            <a:r>
              <a:rPr lang="de-DE" sz="1200" baseline="0" dirty="0" err="1" smtClean="0"/>
              <a:t>Multichannel</a:t>
            </a:r>
            <a:r>
              <a:rPr lang="de-DE" sz="1200" baseline="0" dirty="0" smtClean="0"/>
              <a:t>: Digitale (R)Evolution im Handel - Qualitative Studie im Auftrag von Handelsverband und Google Austria GmbH“,(2013), S. 5f. Online: https://www.handelsverband.at/fileadmin/content/pdf/Studie_Multichannel_2013.pdf [10.08.2016]</a:t>
            </a:r>
            <a:endParaRPr lang="en-GB" sz="1200"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34</a:t>
            </a:fld>
            <a:endParaRPr lang="de-AT" dirty="0"/>
          </a:p>
        </p:txBody>
      </p:sp>
    </p:spTree>
    <p:extLst>
      <p:ext uri="{BB962C8B-B14F-4D97-AF65-F5344CB8AC3E}">
        <p14:creationId xmlns:p14="http://schemas.microsoft.com/office/powerpoint/2010/main" val="3723820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baseline="0" dirty="0" smtClean="0"/>
              <a:t>Auch von Seiten des Konsumenten können unterschiedliche Maßnahmen erfolgen, um den Einkauf im Online Handel sowie im stationären Handel nachhaltiger zu gestalten:</a:t>
            </a:r>
          </a:p>
          <a:p>
            <a:endParaRPr lang="de-DE" baseline="0" dirty="0" smtClean="0"/>
          </a:p>
          <a:p>
            <a:r>
              <a:rPr lang="de-DE" baseline="0" dirty="0" smtClean="0"/>
              <a:t>Durch die Wahl der Versandart kann der Konsument bereits Einfluss auf das Transportaufkommen nehmen. Durch Vermeidung von Expresslieferungen sowie den Versand der Waren in einer gesammelten Lieferung können Bündelungseffekte von Seiten der Unternehmen genutzt werden. Beim Kauf selbst können Konsumenten auf die Produktbeschreibungen sowie die Kundenrezessionen zurückgreifen, um nicht unnötig viele Produkte zu bestellen von welchen ein Großteil wieder zurück gesendet wird. Vor allem im Textilbereich werden oftmals unterschiedliche Größen vom selben Artikel bestellt wodurch die Retouren Quote sehr hoch ist. </a:t>
            </a:r>
          </a:p>
          <a:p>
            <a:r>
              <a:rPr lang="de-DE" baseline="0" dirty="0" smtClean="0"/>
              <a:t>Auch die Anzahl der Zustellversuche kann durch den Konsumenten beeinflusst werden: Durch Nutzung der Paketverfolgung kann der Tag der Zustellung besser abgeschätzt werden wodurch man sicherstellen kann bei der Lieferung zu Hause zu sein. Außerdem gibt es die Möglichkeit sich Pakete zum Arbeitsplatz zu liefern oder die Zustellung zu einer Paketstation zu wählen, welche auf dem täglichen Arbeitsweg liegt, um dadurch zusätzliche individuelle Transportwege mit dem Pkw zu vermeiden. </a:t>
            </a:r>
          </a:p>
          <a:p>
            <a:endParaRPr lang="de-DE" baseline="0" dirty="0" smtClean="0"/>
          </a:p>
          <a:p>
            <a:r>
              <a:rPr lang="de-DE" dirty="0" smtClean="0"/>
              <a:t>Im stationären</a:t>
            </a:r>
            <a:r>
              <a:rPr lang="de-DE" baseline="0" dirty="0" smtClean="0"/>
              <a:t> Handel kann durch den Umstieg auf öffentliche Verkehrsmittel oder alternative Transportmittel wie das Fahrrad der individuelle CO2 Ausstoß reduziert werden. Bei Nutzung eines Pkws sollten die Transportwege minimiert werden, um die individuelle Transportleistung so gering wie möglich zu halten (beispielsweise zentralen Parkplatz suchen und Einkäufe zu Fuß erledigen). Zusätzlich kann durch die Wahl von nachhaltigen Produkten wie beispielsweise </a:t>
            </a:r>
            <a:r>
              <a:rPr lang="de-DE" baseline="0" dirty="0" err="1" smtClean="0"/>
              <a:t>Fairtrade</a:t>
            </a:r>
            <a:r>
              <a:rPr lang="de-DE" baseline="0" dirty="0" smtClean="0"/>
              <a:t> Produkte oder von regionalen Produkten sichergestellt werden, dass der Transportweg der konsumierten Ware so gering wie möglich ist. </a:t>
            </a:r>
          </a:p>
          <a:p>
            <a:endParaRPr lang="de-DE" dirty="0" smtClean="0"/>
          </a:p>
          <a:p>
            <a:r>
              <a:rPr lang="de-DE" dirty="0" smtClean="0"/>
              <a:t>Quellen:</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t>
            </a:r>
            <a:r>
              <a:rPr lang="en-GB" sz="1200" dirty="0" err="1" smtClean="0"/>
              <a:t>Studie</a:t>
            </a:r>
            <a:r>
              <a:rPr lang="en-GB" sz="1200" dirty="0" smtClean="0"/>
              <a:t>: Online-Handel</a:t>
            </a:r>
            <a:r>
              <a:rPr lang="en-GB" sz="1200" baseline="0" dirty="0" smtClean="0"/>
              <a:t> </a:t>
            </a:r>
            <a:r>
              <a:rPr lang="en-GB" sz="1200" baseline="0" dirty="0" err="1" smtClean="0"/>
              <a:t>klimafreundlicher</a:t>
            </a:r>
            <a:r>
              <a:rPr lang="en-GB" sz="1200" baseline="0" dirty="0" smtClean="0"/>
              <a:t> </a:t>
            </a:r>
            <a:r>
              <a:rPr lang="en-GB" sz="1200" baseline="0" dirty="0" err="1" smtClean="0"/>
              <a:t>als</a:t>
            </a:r>
            <a:r>
              <a:rPr lang="en-GB" sz="1200" baseline="0" dirty="0" smtClean="0"/>
              <a:t> </a:t>
            </a:r>
            <a:r>
              <a:rPr lang="en-GB" sz="1200" baseline="0" dirty="0" err="1" smtClean="0"/>
              <a:t>stationärer</a:t>
            </a:r>
            <a:r>
              <a:rPr lang="en-GB" sz="1200" baseline="0" dirty="0" smtClean="0"/>
              <a:t> Handel”. Online</a:t>
            </a:r>
            <a:r>
              <a:rPr lang="en-GB" sz="1200" dirty="0" smtClean="0"/>
              <a:t>: https://www.onlinehaendler-news.de/handel/studien/19828-online-handel-klimafreundlich.html </a:t>
            </a:r>
            <a:r>
              <a:rPr lang="en-GB" sz="1200" u="none" kern="1200" baseline="0" dirty="0" smtClean="0">
                <a:solidFill>
                  <a:schemeClr val="tx1"/>
                </a:solidFill>
                <a:effectLst/>
                <a:latin typeface="+mn-lt"/>
                <a:ea typeface="+mn-ea"/>
                <a:cs typeface="+mn-cs"/>
              </a:rPr>
              <a:t>[04.08.2016]</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„Warum Anprobieren besser ist als Onlineshopping“. URL:</a:t>
            </a:r>
            <a:r>
              <a:rPr lang="de-DE" sz="1200" baseline="0" dirty="0" smtClean="0"/>
              <a:t> </a:t>
            </a:r>
            <a:r>
              <a:rPr lang="de-DE" sz="1200" u="sng" kern="1200" dirty="0" smtClean="0">
                <a:solidFill>
                  <a:schemeClr val="tx1"/>
                </a:solidFill>
                <a:effectLst/>
                <a:latin typeface="+mn-lt"/>
                <a:ea typeface="+mn-ea"/>
                <a:cs typeface="+mn-cs"/>
                <a:hlinkClick r:id="rId3"/>
              </a:rPr>
              <a:t>http://www.tagesspiegel.de/wirtschaft/umweltbelastung-durch-zalando-und-co-warum-anprobieren-besser-ist-als-onlineshopping/9486812.html</a:t>
            </a:r>
            <a:r>
              <a:rPr lang="en-GB" sz="1200" u="none" kern="1200" baseline="0" dirty="0" smtClean="0">
                <a:solidFill>
                  <a:schemeClr val="tx1"/>
                </a:solidFill>
                <a:effectLst/>
                <a:latin typeface="+mn-lt"/>
                <a:ea typeface="+mn-ea"/>
                <a:cs typeface="+mn-cs"/>
              </a:rPr>
              <a:t> [10.08.2016]</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u="none" kern="1200" baseline="0" dirty="0" smtClean="0">
                <a:solidFill>
                  <a:schemeClr val="tx1"/>
                </a:solidFill>
                <a:effectLst/>
                <a:latin typeface="+mn-lt"/>
                <a:ea typeface="+mn-ea"/>
                <a:cs typeface="+mn-cs"/>
              </a:rPr>
              <a:t>URL: http://www.nachhaltig-einkaufen.de/ [10.08.2016]</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35</a:t>
            </a:fld>
            <a:endParaRPr lang="de-AT" dirty="0"/>
          </a:p>
        </p:txBody>
      </p:sp>
    </p:spTree>
    <p:extLst>
      <p:ext uri="{BB962C8B-B14F-4D97-AF65-F5344CB8AC3E}">
        <p14:creationId xmlns:p14="http://schemas.microsoft.com/office/powerpoint/2010/main" val="3723820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F06DAA-0A4E-4110-9797-3FB8CA0FEA93}" type="slidenum">
              <a:rPr lang="de-AT" smtClean="0"/>
              <a:t>36</a:t>
            </a:fld>
            <a:endParaRPr lang="de-AT" dirty="0"/>
          </a:p>
        </p:txBody>
      </p:sp>
    </p:spTree>
    <p:extLst>
      <p:ext uri="{BB962C8B-B14F-4D97-AF65-F5344CB8AC3E}">
        <p14:creationId xmlns:p14="http://schemas.microsoft.com/office/powerpoint/2010/main" val="1167420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F06DAA-0A4E-4110-9797-3FB8CA0FEA93}" type="slidenum">
              <a:rPr lang="de-AT" smtClean="0"/>
              <a:t>37</a:t>
            </a:fld>
            <a:endParaRPr lang="de-AT" dirty="0"/>
          </a:p>
        </p:txBody>
      </p:sp>
    </p:spTree>
    <p:extLst>
      <p:ext uri="{BB962C8B-B14F-4D97-AF65-F5344CB8AC3E}">
        <p14:creationId xmlns:p14="http://schemas.microsoft.com/office/powerpoint/2010/main" val="1167420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38</a:t>
            </a:fld>
            <a:endParaRPr lang="de-AT" dirty="0"/>
          </a:p>
        </p:txBody>
      </p:sp>
    </p:spTree>
    <p:extLst>
      <p:ext uri="{BB962C8B-B14F-4D97-AF65-F5344CB8AC3E}">
        <p14:creationId xmlns:p14="http://schemas.microsoft.com/office/powerpoint/2010/main" val="414970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de-AT"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4</a:t>
            </a:fld>
            <a:endParaRPr lang="de-AT" dirty="0"/>
          </a:p>
        </p:txBody>
      </p:sp>
    </p:spTree>
    <p:extLst>
      <p:ext uri="{BB962C8B-B14F-4D97-AF65-F5344CB8AC3E}">
        <p14:creationId xmlns:p14="http://schemas.microsoft.com/office/powerpoint/2010/main" val="83313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Die Logistik spielt</a:t>
            </a:r>
            <a:r>
              <a:rPr lang="de-DE" baseline="0" dirty="0" smtClean="0"/>
              <a:t> eine essenzielle Rolle in der Wirtschaft, da sie dafür sorgt, dass die Waren vom Rohstofflieferanten über den Produzenten bis zum Endkonsumenten transportiert werden. Obwohl die Logistik viele Prozesse und Tätigkeiten umfasst, kann der Transport und damit der Güterverkehr als der umweltschädlichste Bereich identifiziert werden. </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Für 2050 wird zusätzlich eine Zunahme des Lkw-Transportes um 55 % prognostiziert wobei auch das gesamte Transportaufkommen um 57 % steigen wird. Vor allem der internationale Güterverkehr wird zunehmen und dadurch auch die Transportstrecken. Zusätzlich stößt die Transportinfrastruktur immer mehr an ihre Grenzen – Staus sind die Folge. </a:t>
            </a:r>
          </a:p>
          <a:p>
            <a:pPr marL="0" marR="0" indent="0" algn="l" defTabSz="914400" rtl="0" eaLnBrk="1" fontAlgn="auto" latinLnBrk="0" hangingPunct="1">
              <a:lnSpc>
                <a:spcPct val="100000"/>
              </a:lnSpc>
              <a:spcBef>
                <a:spcPts val="0"/>
              </a:spcBef>
              <a:spcAft>
                <a:spcPts val="0"/>
              </a:spcAft>
              <a:buClrTx/>
              <a:buSzTx/>
              <a:buFontTx/>
              <a:buNone/>
              <a:tabLst/>
              <a:defRPr/>
            </a:pPr>
            <a:endParaRPr lang="de-A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Quellen:</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smtClean="0">
                <a:solidFill>
                  <a:schemeClr val="tx1"/>
                </a:solidFill>
                <a:effectLst/>
                <a:latin typeface="+mn-lt"/>
                <a:ea typeface="+mn-ea"/>
                <a:cs typeface="+mn-cs"/>
              </a:rPr>
              <a:t>Consent</a:t>
            </a:r>
            <a:r>
              <a:rPr lang="de-DE" sz="1200" kern="1200" dirty="0" smtClean="0">
                <a:solidFill>
                  <a:schemeClr val="tx1"/>
                </a:solidFill>
                <a:effectLst/>
                <a:latin typeface="+mn-lt"/>
                <a:ea typeface="+mn-ea"/>
                <a:cs typeface="+mn-cs"/>
              </a:rPr>
              <a:t> Markt- und Sozialforschung: Imageanalyse FRIENDS on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road</a:t>
            </a:r>
            <a:r>
              <a:rPr lang="de-DE" sz="1200" kern="1200" dirty="0" smtClean="0">
                <a:solidFill>
                  <a:schemeClr val="tx1"/>
                </a:solidFill>
                <a:effectLst/>
                <a:latin typeface="+mn-lt"/>
                <a:ea typeface="+mn-ea"/>
                <a:cs typeface="+mn-cs"/>
              </a:rPr>
              <a:t> (2014),</a:t>
            </a:r>
            <a:r>
              <a:rPr lang="de-DE" sz="1200" kern="1200" baseline="0" dirty="0" smtClean="0">
                <a:solidFill>
                  <a:schemeClr val="tx1"/>
                </a:solidFill>
                <a:effectLst/>
                <a:latin typeface="+mn-lt"/>
                <a:ea typeface="+mn-ea"/>
                <a:cs typeface="+mn-cs"/>
              </a:rPr>
              <a:t> S. 6 </a:t>
            </a:r>
            <a:r>
              <a:rPr lang="de-DE" sz="1200" kern="1200" dirty="0" smtClean="0">
                <a:solidFill>
                  <a:schemeClr val="tx1"/>
                </a:solidFill>
                <a:effectLst/>
                <a:latin typeface="+mn-lt"/>
                <a:ea typeface="+mn-ea"/>
                <a:cs typeface="+mn-cs"/>
              </a:rPr>
              <a:t>Online:</a:t>
            </a:r>
            <a:r>
              <a:rPr lang="de-DE" sz="1200" kern="1200" baseline="0" dirty="0" smtClean="0">
                <a:solidFill>
                  <a:schemeClr val="tx1"/>
                </a:solidFill>
                <a:effectLst/>
                <a:latin typeface="+mn-lt"/>
                <a:ea typeface="+mn-ea"/>
                <a:cs typeface="+mn-cs"/>
              </a:rPr>
              <a:t> </a:t>
            </a:r>
            <a:r>
              <a:rPr lang="de-DE" sz="1200" u="sng" kern="1200" dirty="0" smtClean="0">
                <a:solidFill>
                  <a:schemeClr val="tx1"/>
                </a:solidFill>
                <a:effectLst/>
                <a:latin typeface="+mn-lt"/>
                <a:ea typeface="+mn-ea"/>
                <a:cs typeface="+mn-cs"/>
                <a:hlinkClick r:id="rId3"/>
              </a:rPr>
              <a:t>https://www.wko.at/Content.Node/iv/presse/wkoe_presse/presseaussendungen/Studie__FriendsOnTheRoad_Transpoteure_pwk_116_022014.pdf</a:t>
            </a:r>
            <a:r>
              <a:rPr lang="de-DE" sz="1200" kern="1200" dirty="0" smtClean="0">
                <a:solidFill>
                  <a:schemeClr val="tx1"/>
                </a:solidFill>
                <a:effectLst/>
                <a:latin typeface="+mn-lt"/>
                <a:ea typeface="+mn-ea"/>
                <a:cs typeface="+mn-cs"/>
              </a:rPr>
              <a:t> [09.08.2016]</a:t>
            </a:r>
            <a:endParaRPr lang="en-GB" sz="1200" kern="1200" dirty="0" smtClean="0">
              <a:solidFill>
                <a:schemeClr val="tx1"/>
              </a:solidFill>
              <a:effectLst/>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err="1" smtClean="0"/>
              <a:t>Whiteing</a:t>
            </a:r>
            <a:r>
              <a:rPr lang="de-DE" sz="1200" dirty="0" smtClean="0"/>
              <a:t> A. :</a:t>
            </a:r>
            <a:r>
              <a:rPr lang="de-AT" sz="1200" dirty="0" smtClean="0"/>
              <a:t> „Die Zukunft der Nachhaltigkeit in </a:t>
            </a:r>
          </a:p>
          <a:p>
            <a:pPr marL="0" marR="0" indent="0" algn="l" defTabSz="914400" rtl="0" eaLnBrk="1" fontAlgn="auto" latinLnBrk="0" hangingPunct="1">
              <a:lnSpc>
                <a:spcPct val="100000"/>
              </a:lnSpc>
              <a:spcBef>
                <a:spcPts val="0"/>
              </a:spcBef>
              <a:spcAft>
                <a:spcPts val="0"/>
              </a:spcAft>
              <a:buClrTx/>
              <a:buSzTx/>
              <a:buFontTx/>
              <a:buNone/>
              <a:tabLst/>
              <a:defRPr/>
            </a:pPr>
            <a:r>
              <a:rPr lang="de-AT" sz="1200" dirty="0" smtClean="0"/>
              <a:t>Güterverkehr und Logistik“ (2010), </a:t>
            </a:r>
            <a:r>
              <a:rPr lang="en-GB" dirty="0" smtClean="0"/>
              <a:t>S.7</a:t>
            </a:r>
          </a:p>
          <a:p>
            <a:pPr marL="0" marR="0" indent="0" algn="l" defTabSz="914400" rtl="0" eaLnBrk="1" fontAlgn="auto" latinLnBrk="0" hangingPunct="1">
              <a:lnSpc>
                <a:spcPct val="100000"/>
              </a:lnSpc>
              <a:spcBef>
                <a:spcPts val="0"/>
              </a:spcBef>
              <a:spcAft>
                <a:spcPts val="0"/>
              </a:spcAft>
              <a:buClrTx/>
              <a:buSzTx/>
              <a:buFontTx/>
              <a:buNone/>
              <a:tabLst/>
              <a:defRPr/>
            </a:pPr>
            <a:r>
              <a:rPr lang="de-AT" sz="1200" dirty="0" smtClean="0"/>
              <a:t>Online: </a:t>
            </a:r>
            <a:r>
              <a:rPr lang="de-AT" sz="1200" b="0" u="none" dirty="0" smtClean="0">
                <a:hlinkClick r:id="rId4"/>
              </a:rPr>
              <a:t>http://www.europarl.europa.eu/RegData/etudes/note/join/2010/431578/IPOL-TRAN_NT(2010)431578_DE.pdf</a:t>
            </a:r>
            <a:r>
              <a:rPr lang="de-AT" sz="1200" b="0" u="none" dirty="0" smtClean="0"/>
              <a:t>  </a:t>
            </a:r>
            <a:r>
              <a:rPr lang="de-DE" sz="1200" b="0" u="none" dirty="0" smtClean="0"/>
              <a:t>[26.07.2016]</a:t>
            </a:r>
          </a:p>
          <a:p>
            <a:pPr marL="0" marR="0" indent="0" algn="l" defTabSz="914400" rtl="0" eaLnBrk="1" fontAlgn="auto" latinLnBrk="0" hangingPunct="1">
              <a:lnSpc>
                <a:spcPct val="100000"/>
              </a:lnSpc>
              <a:spcBef>
                <a:spcPts val="0"/>
              </a:spcBef>
              <a:spcAft>
                <a:spcPts val="0"/>
              </a:spcAft>
              <a:buClrTx/>
              <a:buSzTx/>
              <a:buFontTx/>
              <a:buNone/>
              <a:tabLst/>
              <a:defRPr/>
            </a:pPr>
            <a:endParaRPr lang="de-AT" sz="1200" dirty="0" smtClean="0"/>
          </a:p>
          <a:p>
            <a:pPr defTabSz="902878">
              <a:defRPr/>
            </a:pPr>
            <a:r>
              <a:rPr lang="en-US" sz="1800" dirty="0" smtClean="0">
                <a:solidFill>
                  <a:schemeClr val="accent1"/>
                </a:solidFill>
              </a:rPr>
              <a:t>European Commission, “EU energy, transport and GHG emissions  - Trends to 2050 Reference Scenario 2013” (2013), </a:t>
            </a:r>
            <a:r>
              <a:rPr lang="en-US" sz="1800" spc="60" dirty="0" smtClean="0">
                <a:solidFill>
                  <a:schemeClr val="accent1"/>
                </a:solidFill>
              </a:rPr>
              <a:t>S.39</a:t>
            </a:r>
          </a:p>
          <a:p>
            <a:pPr marL="0" marR="0" indent="0" algn="l" defTabSz="902878"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Online:</a:t>
            </a:r>
            <a:r>
              <a:rPr lang="en-US" dirty="0" smtClean="0">
                <a:solidFill>
                  <a:schemeClr val="accent1"/>
                </a:solidFill>
              </a:rPr>
              <a:t> </a:t>
            </a:r>
            <a:r>
              <a:rPr lang="en-US" spc="60" dirty="0" smtClean="0">
                <a:solidFill>
                  <a:schemeClr val="accent1"/>
                </a:solidFill>
                <a:hlinkClick r:id="rId5"/>
              </a:rPr>
              <a:t>http://ec.europa.eu/transport/media/publications/doc/trends-to-2050-update-2013.pdf</a:t>
            </a:r>
            <a:r>
              <a:rPr lang="en-US" spc="60" dirty="0" smtClean="0">
                <a:solidFill>
                  <a:schemeClr val="accent1"/>
                </a:solidFill>
              </a:rPr>
              <a:t>  </a:t>
            </a:r>
            <a:r>
              <a:rPr lang="de-AT" sz="1200" dirty="0" smtClean="0"/>
              <a:t>[09.08.2016]</a:t>
            </a:r>
          </a:p>
          <a:p>
            <a:pPr defTabSz="902878">
              <a:defRPr/>
            </a:pPr>
            <a:endParaRPr lang="en-US" spc="60" dirty="0" smtClean="0">
              <a:solidFill>
                <a:schemeClr val="accent1"/>
              </a:solidFill>
            </a:endParaRPr>
          </a:p>
          <a:p>
            <a:pPr defTabSz="902878">
              <a:defRPr/>
            </a:pPr>
            <a:r>
              <a:rPr lang="en-US" sz="1800" dirty="0" smtClean="0">
                <a:solidFill>
                  <a:schemeClr val="accent1"/>
                </a:solidFill>
              </a:rPr>
              <a:t>International Transport Forum/ OECD, “ITF Transport Outlook 2015”, (2015), S</a:t>
            </a:r>
            <a:r>
              <a:rPr lang="en-US" sz="1800" spc="60" dirty="0" smtClean="0">
                <a:solidFill>
                  <a:schemeClr val="accent1"/>
                </a:solidFill>
              </a:rPr>
              <a:t>.28,75,76</a:t>
            </a:r>
          </a:p>
          <a:p>
            <a:pPr marL="0" marR="0" indent="0" algn="l" defTabSz="902878"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Online</a:t>
            </a:r>
            <a:r>
              <a:rPr lang="en-US" dirty="0" smtClean="0">
                <a:solidFill>
                  <a:schemeClr val="accent1"/>
                </a:solidFill>
              </a:rPr>
              <a:t>: </a:t>
            </a:r>
            <a:r>
              <a:rPr lang="en-US" spc="60" dirty="0" smtClean="0">
                <a:solidFill>
                  <a:schemeClr val="accent1"/>
                </a:solidFill>
                <a:hlinkClick r:id="rId6"/>
              </a:rPr>
              <a:t>http://www.oecd-ilibrary.org/docserver/download/7414021e.pdf?expires=1457012730&amp;id=id&amp;accname=ocid56027859&amp;checksum=F3F96F396835D30F46A01AD6921DC83C</a:t>
            </a:r>
            <a:r>
              <a:rPr lang="en-US" spc="60" dirty="0" smtClean="0">
                <a:solidFill>
                  <a:schemeClr val="accent1"/>
                </a:solidFill>
              </a:rPr>
              <a:t> </a:t>
            </a:r>
            <a:r>
              <a:rPr lang="de-AT" sz="1200" dirty="0" smtClean="0"/>
              <a:t>[09.08.2016]</a:t>
            </a:r>
            <a:endParaRPr lang="de-AT"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AT" sz="1200"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t>5</a:t>
            </a:fld>
            <a:endParaRPr lang="de-AT" dirty="0"/>
          </a:p>
        </p:txBody>
      </p:sp>
    </p:spTree>
    <p:extLst>
      <p:ext uri="{BB962C8B-B14F-4D97-AF65-F5344CB8AC3E}">
        <p14:creationId xmlns:p14="http://schemas.microsoft.com/office/powerpoint/2010/main" val="1861623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Auf</a:t>
            </a:r>
            <a:r>
              <a:rPr lang="de-DE" baseline="0" dirty="0" smtClean="0"/>
              <a:t> globaler Ebene war der Transport 2005 für 23 % der CO2 Emissionen verantwortlich, über alle OECD Länder lag der Wert bei 30%. Auch auf europäischer Ebene ist der Transportbereich, nach der Kraftstoffverbrennung, der zweit-größte Treibhausgase-Verursacher (23,2 % der Treibhausgase). </a:t>
            </a:r>
          </a:p>
          <a:p>
            <a:r>
              <a:rPr lang="de-DE" baseline="0" dirty="0" smtClean="0"/>
              <a:t>Wie der Vergleich 2010 der Treibhausgasemissionen auf Verkehrsträgerebene in Deutschland zeigt, ist vor allem der Lkw für einen Großteil der Treibhausgase verantwortlich (über 50 %), gefolgt vom Binnenschiff mit einem Anteil von 22 %.  </a:t>
            </a:r>
            <a:endParaRPr lang="de-DE" dirty="0" smtClean="0"/>
          </a:p>
          <a:p>
            <a:endParaRPr lang="de-DE" dirty="0" smtClean="0"/>
          </a:p>
          <a:p>
            <a:r>
              <a:rPr lang="de-DE" dirty="0" smtClean="0"/>
              <a:t>Quellen:</a:t>
            </a:r>
          </a:p>
          <a:p>
            <a:r>
              <a:rPr lang="de-AT" sz="1200" dirty="0" err="1" smtClean="0"/>
              <a:t>Eurostat</a:t>
            </a:r>
            <a:r>
              <a:rPr lang="de-AT" sz="1200" dirty="0" smtClean="0"/>
              <a:t>, „</a:t>
            </a:r>
            <a:r>
              <a:rPr lang="de-AT" sz="1200" dirty="0" err="1" smtClean="0"/>
              <a:t>Greenhouse</a:t>
            </a:r>
            <a:r>
              <a:rPr lang="de-AT" sz="1200" dirty="0" smtClean="0"/>
              <a:t> gas </a:t>
            </a:r>
            <a:r>
              <a:rPr lang="de-AT" sz="1200" dirty="0" err="1" smtClean="0"/>
              <a:t>emission</a:t>
            </a:r>
            <a:r>
              <a:rPr lang="de-AT" sz="1200" baseline="0" dirty="0" smtClean="0"/>
              <a:t> </a:t>
            </a:r>
            <a:r>
              <a:rPr lang="de-AT" sz="1200" baseline="0" dirty="0" err="1" smtClean="0"/>
              <a:t>statistics</a:t>
            </a:r>
            <a:r>
              <a:rPr lang="de-AT" sz="1200" dirty="0" smtClean="0"/>
              <a:t>“, (2016), Online: </a:t>
            </a:r>
            <a:r>
              <a:rPr lang="en-GB" dirty="0" smtClean="0"/>
              <a:t>http://ec.europa.eu/eurostat/statistics-explained/index.php/Greenhouse_gas_emission_statistics</a:t>
            </a:r>
            <a:r>
              <a:rPr lang="en-GB" baseline="0" dirty="0" smtClean="0"/>
              <a:t> </a:t>
            </a:r>
            <a:r>
              <a:rPr lang="de-AT" sz="1200" dirty="0" smtClean="0"/>
              <a:t>[05.08.2016]</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r>
              <a:rPr lang="en-US" altLang="de-DE" noProof="0" dirty="0" err="1" smtClean="0"/>
              <a:t>Umweltbundesamt</a:t>
            </a:r>
            <a:r>
              <a:rPr lang="en-US" altLang="de-DE" noProof="0" dirty="0" smtClean="0"/>
              <a:t> (UBA), “</a:t>
            </a:r>
            <a:r>
              <a:rPr lang="en-US" altLang="de-DE" noProof="0" dirty="0" err="1" smtClean="0"/>
              <a:t>Daten</a:t>
            </a:r>
            <a:r>
              <a:rPr lang="en-US" altLang="de-DE" baseline="0" noProof="0" dirty="0" smtClean="0"/>
              <a:t> </a:t>
            </a:r>
            <a:r>
              <a:rPr lang="en-US" altLang="de-DE" baseline="0" noProof="0" dirty="0" err="1" smtClean="0"/>
              <a:t>zum</a:t>
            </a:r>
            <a:r>
              <a:rPr lang="en-US" altLang="de-DE" baseline="0" noProof="0" dirty="0" smtClean="0"/>
              <a:t> </a:t>
            </a:r>
            <a:r>
              <a:rPr lang="en-US" altLang="de-DE" baseline="0" noProof="0" dirty="0" err="1" smtClean="0"/>
              <a:t>Verkehr</a:t>
            </a:r>
            <a:r>
              <a:rPr lang="en-US" altLang="de-DE" baseline="0" noProof="0" dirty="0" smtClean="0"/>
              <a:t> – </a:t>
            </a:r>
            <a:r>
              <a:rPr lang="en-US" altLang="de-DE" baseline="0" noProof="0" dirty="0" err="1" smtClean="0"/>
              <a:t>Ausgabe</a:t>
            </a:r>
            <a:r>
              <a:rPr lang="en-US" altLang="de-DE" baseline="0" noProof="0" dirty="0" smtClean="0"/>
              <a:t> 2012” (2012), S.14</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de-DE" baseline="0" noProof="0" dirty="0" smtClean="0"/>
              <a:t>Online: </a:t>
            </a:r>
            <a:r>
              <a:rPr lang="en-US" altLang="de-DE" noProof="0" dirty="0" smtClean="0"/>
              <a:t>https://www.umweltbundesamt.de/sites/default/files/medien/publikation/long/4364.pdf </a:t>
            </a:r>
            <a:r>
              <a:rPr lang="en-US" altLang="de-DE" sz="1200" dirty="0" smtClean="0"/>
              <a:t>[04.08.2016]</a:t>
            </a:r>
          </a:p>
          <a:p>
            <a:endParaRPr lang="de-DE"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International Transport Forum, “Reducing Transport Greenhouse Gas Emissions. Trends &amp; Data 2010.”, (2010), </a:t>
            </a:r>
            <a:r>
              <a:rPr lang="en-GB" dirty="0" smtClean="0"/>
              <a:t>S.7</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Online: </a:t>
            </a:r>
            <a:r>
              <a:rPr lang="en-GB" dirty="0" smtClean="0"/>
              <a:t>http://www.itf-oecd.org/sites/default/files/docs/10ghgtrends.pdf </a:t>
            </a:r>
            <a:r>
              <a:rPr lang="de-AT" sz="1200" dirty="0" smtClean="0"/>
              <a:t>[05.08.2016]</a:t>
            </a:r>
          </a:p>
        </p:txBody>
      </p:sp>
      <p:sp>
        <p:nvSpPr>
          <p:cNvPr id="4" name="Foliennummernplatzhalter 3"/>
          <p:cNvSpPr>
            <a:spLocks noGrp="1"/>
          </p:cNvSpPr>
          <p:nvPr>
            <p:ph type="sldNum" sz="quarter" idx="10"/>
          </p:nvPr>
        </p:nvSpPr>
        <p:spPr/>
        <p:txBody>
          <a:bodyPr/>
          <a:lstStyle/>
          <a:p>
            <a:fld id="{56F06DAA-0A4E-4110-9797-3FB8CA0FEA93}" type="slidenum">
              <a:rPr lang="de-AT" smtClean="0"/>
              <a:t>6</a:t>
            </a:fld>
            <a:endParaRPr lang="de-AT" dirty="0"/>
          </a:p>
        </p:txBody>
      </p:sp>
    </p:spTree>
    <p:extLst>
      <p:ext uri="{BB962C8B-B14F-4D97-AF65-F5344CB8AC3E}">
        <p14:creationId xmlns:p14="http://schemas.microsoft.com/office/powerpoint/2010/main" val="186162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noProof="0" dirty="0" smtClean="0"/>
              <a:t>Bretzke</a:t>
            </a:r>
            <a:r>
              <a:rPr lang="de-DE" baseline="0" noProof="0" dirty="0" smtClean="0"/>
              <a:t> &amp; Barkawi zufolge, können vier Treiber identifiziert werden, welche eine nachhaltige Entwicklung vorantreiben: der Anstieg der Energiekosten aufgrund der Abhängigkeit von Erdöl und das steigende Transportvolumen. Letzteres führt zu einer zunehmenden Verkehrsüberlastung, welche sich in einem steigenden Stauaufkommen äußert. Daraus folgt ein Engpass der Transportinfrastruktur. </a:t>
            </a:r>
          </a:p>
          <a:p>
            <a:r>
              <a:rPr lang="de-DE" baseline="0" noProof="0" dirty="0" smtClean="0"/>
              <a:t>Der dritte und vierte Treiber ist der steigende politische und öffentliche Druck, welcher sich durch Steuern, eine steigende Berücksichtigung der externen Kosten sowie der Vorgabe von Emissionsgrenzen für Verkehrsmittel äußert. Zusätzlich hat die Gesellschaft ein gesteigertes Interesse an umweltfreundlichen Transportlösungen ohne dabei die eigene Mobilität einschränken zu müssen. Die Transportbranche ist vor allem von gesellschaftlichen Trends beeinflusst, aufgrund der Nähe zur Wirtschaft und zu privaten Versendern. </a:t>
            </a:r>
          </a:p>
          <a:p>
            <a:endParaRPr lang="de-DE" noProof="0" dirty="0" smtClean="0"/>
          </a:p>
          <a:p>
            <a:r>
              <a:rPr lang="de-DE" baseline="0" noProof="0" dirty="0" smtClean="0"/>
              <a:t>Die genannten Einflussbereiche treffen vor allem den Lkw-Transport, was dazu führt, dass nachhaltige Verkehrsträger wie Schiene oder Wasserstraße vermehrt forciert werden. </a:t>
            </a:r>
          </a:p>
          <a:p>
            <a:endParaRPr lang="de-DE" dirty="0" smtClean="0"/>
          </a:p>
          <a:p>
            <a:r>
              <a:rPr lang="de-DE" dirty="0" smtClean="0"/>
              <a:t>Quellen:</a:t>
            </a:r>
          </a:p>
          <a:p>
            <a:pPr defTabSz="913028">
              <a:defRPr/>
            </a:pPr>
            <a:r>
              <a:rPr lang="de-DE" dirty="0" err="1" smtClean="0"/>
              <a:t>Bretzke</a:t>
            </a:r>
            <a:r>
              <a:rPr lang="de-DE" dirty="0" smtClean="0"/>
              <a:t>, Wolf-Rüdiger/Karmin </a:t>
            </a:r>
            <a:r>
              <a:rPr lang="de-DE" dirty="0" err="1" smtClean="0"/>
              <a:t>Barkawi</a:t>
            </a:r>
            <a:r>
              <a:rPr lang="de-DE" dirty="0" smtClean="0"/>
              <a:t>: Nachhaltige Logistik: Antworten auf eine globale Herausforderung. Berlin Heidelberg, 2010,</a:t>
            </a:r>
            <a:r>
              <a:rPr lang="de-DE" baseline="0" dirty="0" smtClean="0"/>
              <a:t> </a:t>
            </a:r>
            <a:r>
              <a:rPr lang="de-DE" dirty="0" smtClean="0"/>
              <a:t>S.33ff</a:t>
            </a:r>
          </a:p>
          <a:p>
            <a:pPr defTabSz="913028">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smtClean="0">
                <a:solidFill>
                  <a:schemeClr val="tx1"/>
                </a:solidFill>
                <a:effectLst/>
                <a:latin typeface="+mn-lt"/>
                <a:ea typeface="+mn-ea"/>
                <a:cs typeface="+mn-cs"/>
              </a:rPr>
              <a:t>Kudla</a:t>
            </a:r>
            <a:r>
              <a:rPr lang="de-DE" sz="1200" kern="1200" dirty="0" smtClean="0">
                <a:solidFill>
                  <a:schemeClr val="tx1"/>
                </a:solidFill>
                <a:effectLst/>
                <a:latin typeface="+mn-lt"/>
                <a:ea typeface="+mn-ea"/>
                <a:cs typeface="+mn-cs"/>
              </a:rPr>
              <a:t>, Nicole: Nachhaltigkeitsmanagement, in: Fagagnini Hans Peter/</a:t>
            </a:r>
            <a:r>
              <a:rPr lang="de-DE" sz="1200" kern="1200" dirty="0" err="1" smtClean="0">
                <a:solidFill>
                  <a:schemeClr val="tx1"/>
                </a:solidFill>
                <a:effectLst/>
                <a:latin typeface="+mn-lt"/>
                <a:ea typeface="+mn-ea"/>
                <a:cs typeface="+mn-cs"/>
              </a:rPr>
              <a:t>Stöltzle</a:t>
            </a:r>
            <a:r>
              <a:rPr lang="de-DE" sz="1200" kern="1200" dirty="0" smtClean="0">
                <a:solidFill>
                  <a:schemeClr val="tx1"/>
                </a:solidFill>
                <a:effectLst/>
                <a:latin typeface="+mn-lt"/>
                <a:ea typeface="+mn-ea"/>
                <a:cs typeface="+mn-cs"/>
              </a:rPr>
              <a:t> Wolfgang (Hrsg.): Güterverkehr kompakt, 2010, S.232</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Bildquelle</a:t>
            </a:r>
            <a:r>
              <a:rPr lang="de-DE" baseline="0" dirty="0" smtClean="0"/>
              <a:t> - URL: </a:t>
            </a:r>
            <a:r>
              <a:rPr lang="de-DE" dirty="0" smtClean="0"/>
              <a:t>http://inrix.com/press/scorecard-report-united-kingdom/ [04.08.2016]</a:t>
            </a:r>
            <a:endParaRPr lang="de-DE" dirty="0"/>
          </a:p>
        </p:txBody>
      </p:sp>
      <p:sp>
        <p:nvSpPr>
          <p:cNvPr id="4" name="Slide Number Placeholder 3"/>
          <p:cNvSpPr>
            <a:spLocks noGrp="1"/>
          </p:cNvSpPr>
          <p:nvPr>
            <p:ph type="sldNum" sz="quarter" idx="10"/>
          </p:nvPr>
        </p:nvSpPr>
        <p:spPr/>
        <p:txBody>
          <a:bodyPr/>
          <a:lstStyle/>
          <a:p>
            <a:fld id="{56F06DAA-0A4E-4110-9797-3FB8CA0FEA93}" type="slidenum">
              <a:rPr lang="de-AT" smtClean="0"/>
              <a:t>7</a:t>
            </a:fld>
            <a:endParaRPr lang="de-AT" dirty="0"/>
          </a:p>
        </p:txBody>
      </p:sp>
    </p:spTree>
    <p:extLst>
      <p:ext uri="{BB962C8B-B14F-4D97-AF65-F5344CB8AC3E}">
        <p14:creationId xmlns:p14="http://schemas.microsoft.com/office/powerpoint/2010/main" val="2804907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noProof="0" dirty="0" smtClean="0"/>
              <a:t>Wie</a:t>
            </a:r>
            <a:r>
              <a:rPr lang="de-DE" baseline="0" noProof="0" dirty="0" smtClean="0"/>
              <a:t> in der vorhergehenden Slide beschrieben ist ein Wechsel zu nachhaltigen Verkehrsträgern notwendig. </a:t>
            </a:r>
          </a:p>
          <a:p>
            <a:r>
              <a:rPr lang="de-DE" baseline="0" noProof="0" dirty="0" smtClean="0"/>
              <a:t>Deshalb versucht die EU-Politik mit Hilfe von unterschiedlichen Maßnahmen einen Wechsel zu solchen Verkehrsträgern zu bewerben. Im Weißbuch der Europäischen Kommission von 2011 “Fahrplan zu einem einheitlichen europäischen Verkehrsraum – Hin zu einem wettbewerbsorientierten und ressourcenschonenden Verkehrssystem“ wurde die Vision der EU für den Transport in der Zukunft vorgestellt. Dieses Weißbuch enthält Vorschläge für Maßnahmen von Seiten der EU, um den Transport in Zukunft nachhaltiger zu gestalten. Da Schiene und Binnenwasser als nachhaltige Verkehrsträger anerkannt sind soll auch eine Verkehrsverlagerung hin zu diesen Verkehrsträgern erfolgen. Ziel bis 2030 ist es 30 % vom Straßenverkehr, der eine Transportstrecke von 300 km überschreitet auf die Schiene oder das Binnenwasser zu verlagern. Bis 2050 soll der Wert bei 50 % liegen. </a:t>
            </a:r>
          </a:p>
          <a:p>
            <a:endParaRPr lang="de-DE" dirty="0" smtClean="0"/>
          </a:p>
          <a:p>
            <a:endParaRPr lang="de-DE" dirty="0" smtClean="0"/>
          </a:p>
          <a:p>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Europäische</a:t>
            </a:r>
            <a:r>
              <a:rPr lang="en-US" sz="1200" dirty="0" smtClean="0"/>
              <a:t> </a:t>
            </a:r>
            <a:r>
              <a:rPr lang="en-US" sz="1200" dirty="0" err="1" smtClean="0"/>
              <a:t>Komission</a:t>
            </a:r>
            <a:r>
              <a:rPr lang="en-US" sz="1200" dirty="0" smtClean="0"/>
              <a:t>, “</a:t>
            </a:r>
            <a:r>
              <a:rPr lang="en-US" sz="1200" dirty="0" err="1" smtClean="0"/>
              <a:t>Weissbuch</a:t>
            </a:r>
            <a:r>
              <a:rPr lang="en-US" sz="1200" dirty="0" smtClean="0"/>
              <a:t> - </a:t>
            </a:r>
            <a:r>
              <a:rPr lang="de-DE" sz="1200" dirty="0" smtClean="0"/>
              <a:t>Fahrplan zu einem einheitlichen europäischen Verkehrsraum – Hin zu einem wettbewerbsorientierten und ressourcenschonenden Verkehrssystem</a:t>
            </a:r>
            <a:r>
              <a:rPr lang="en-US" sz="1200" dirty="0" smtClean="0"/>
              <a:t>” (2011), </a:t>
            </a:r>
            <a:r>
              <a:rPr lang="de-DE" baseline="0" dirty="0" smtClean="0"/>
              <a:t>S. 3ff</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Online: </a:t>
            </a:r>
            <a:r>
              <a:rPr lang="en-US" sz="1200" dirty="0" smtClean="0">
                <a:hlinkClick r:id="rId3"/>
              </a:rPr>
              <a:t>http://eur-lex.europa.eu/legal-content/de/TXT/PDF/?uri=CELEX:52011DC0144</a:t>
            </a:r>
            <a:r>
              <a:rPr lang="en-US" sz="1200" dirty="0" smtClean="0"/>
              <a:t> </a:t>
            </a:r>
            <a:r>
              <a:rPr lang="de-DE" sz="1200" dirty="0" smtClean="0"/>
              <a:t>[05.08.2016]</a:t>
            </a:r>
            <a:endParaRPr lang="en-US" sz="1200"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8</a:t>
            </a:fld>
            <a:endParaRPr lang="de-AT" dirty="0"/>
          </a:p>
        </p:txBody>
      </p:sp>
    </p:spTree>
    <p:extLst>
      <p:ext uri="{BB962C8B-B14F-4D97-AF65-F5344CB8AC3E}">
        <p14:creationId xmlns:p14="http://schemas.microsoft.com/office/powerpoint/2010/main" val="156278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noProof="0" dirty="0" smtClean="0"/>
              <a:t>Nachdem eine Vielzahl</a:t>
            </a:r>
            <a:r>
              <a:rPr lang="de-DE" baseline="0" noProof="0" dirty="0" smtClean="0"/>
              <a:t> von Produzenten ihre Produktion zunehmend nachhaltig gestalten und auch immer mehr nachhaltige Produkte vom Konsumenten nachgefragt werden (vor allem im Lebensmittelbereich), gibt es auch einen gesteigerten Bedarf an nachhaltigen Transporten. Ein wichtiges Logistikkonzept in diesem Zusammenhang ist “</a:t>
            </a:r>
            <a:r>
              <a:rPr lang="de-DE" baseline="0" noProof="0" dirty="0" err="1" smtClean="0"/>
              <a:t>green</a:t>
            </a:r>
            <a:r>
              <a:rPr lang="de-DE" baseline="0" noProof="0" dirty="0" smtClean="0"/>
              <a:t> </a:t>
            </a:r>
            <a:r>
              <a:rPr lang="de-DE" baseline="0" noProof="0" dirty="0" err="1" smtClean="0"/>
              <a:t>logistics</a:t>
            </a:r>
            <a:r>
              <a:rPr lang="de-DE" baseline="0" noProof="0" dirty="0" smtClean="0"/>
              <a:t>”.  Wie in der Beschreibung ersichtlich ist neben der Umweltfreundlichkeit  und Sozialverträglichkeit der Verkehrsträger auch der finanzielle Aspekt sehr wichtig. Da Transport essenziell ist, um alle Akteure entlang der Wertschöpfungskette zu verbinden (vom Rohstofflieferant über den Produzenten zum Konsument) kann dieser als eines der wichtigsten Elemente der Logistik identifiziert werden. Deshalb ist es wichtig, zuerst die Auswirkungen des Transportbereiches aus ökologischer, sozialer und ökonomischer Sicht zu messen und anschließend entsprechende Maßnahmen zu definieren um diese zu vermindern. </a:t>
            </a:r>
            <a:endParaRPr lang="de-DE" noProof="0" dirty="0" smtClean="0"/>
          </a:p>
          <a:p>
            <a:endParaRPr lang="de-DE" noProof="0" dirty="0" smtClean="0"/>
          </a:p>
          <a:p>
            <a:r>
              <a:rPr lang="de-DE" noProof="0" dirty="0" smtClean="0"/>
              <a:t>Quellen:</a:t>
            </a:r>
            <a:r>
              <a:rPr lang="de-DE" dirty="0" smtClean="0"/>
              <a:t> </a:t>
            </a:r>
          </a:p>
          <a:p>
            <a:pPr defTabSz="913028">
              <a:defRPr/>
            </a:pPr>
            <a:r>
              <a:rPr lang="de-DE" dirty="0" smtClean="0"/>
              <a:t>„</a:t>
            </a:r>
            <a:r>
              <a:rPr lang="de-DE" dirty="0" err="1" smtClean="0"/>
              <a:t>Synchromodality</a:t>
            </a:r>
            <a:r>
              <a:rPr lang="de-DE" dirty="0" smtClean="0"/>
              <a:t>“</a:t>
            </a:r>
            <a:r>
              <a:rPr lang="de-DE" baseline="0" dirty="0" smtClean="0"/>
              <a:t> (2013), Online</a:t>
            </a:r>
            <a:r>
              <a:rPr lang="de-DE" dirty="0" smtClean="0"/>
              <a:t>: https://www.youtube.com/watch?v=5ofhMxRRyec [03.08.2016]</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Saroha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Rituraj</a:t>
            </a:r>
            <a:r>
              <a:rPr lang="en-GB" sz="1200" kern="1200" baseline="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“Green Logistics &amp; its Significance in Modern Day Systems” (2014), </a:t>
            </a:r>
            <a:r>
              <a:rPr lang="de-DE" dirty="0" smtClean="0"/>
              <a:t>S. 90</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r>
              <a:rPr lang="en-GB" dirty="0" smtClean="0"/>
              <a:t>Transportation Research Board of the National Academies, “The Value of Freight: Introduction to the Role of Freight Transportation” (2011), Online: </a:t>
            </a:r>
            <a:r>
              <a:rPr lang="de-DE" dirty="0" smtClean="0"/>
              <a:t>http://www.envisionfreight.com/value/index.html%3Fid=introduction.html [03.08.2016]</a:t>
            </a:r>
          </a:p>
          <a:p>
            <a:endParaRPr lang="de-DE" dirty="0" smtClean="0"/>
          </a:p>
          <a:p>
            <a:r>
              <a:rPr lang="de-DE" sz="1200" kern="1200" dirty="0" err="1" smtClean="0">
                <a:solidFill>
                  <a:schemeClr val="tx1"/>
                </a:solidFill>
                <a:effectLst/>
                <a:latin typeface="+mn-lt"/>
                <a:ea typeface="+mn-ea"/>
                <a:cs typeface="+mn-cs"/>
              </a:rPr>
              <a:t>Kudla</a:t>
            </a:r>
            <a:r>
              <a:rPr lang="de-DE" sz="1200" kern="1200" dirty="0" smtClean="0">
                <a:solidFill>
                  <a:schemeClr val="tx1"/>
                </a:solidFill>
                <a:effectLst/>
                <a:latin typeface="+mn-lt"/>
                <a:ea typeface="+mn-ea"/>
                <a:cs typeface="+mn-cs"/>
              </a:rPr>
              <a:t>, Nicole: Nachhaltigkeitsmanagement, in: Fagagnini Hans Peter/</a:t>
            </a:r>
            <a:r>
              <a:rPr lang="de-DE" sz="1200" kern="1200" dirty="0" err="1" smtClean="0">
                <a:solidFill>
                  <a:schemeClr val="tx1"/>
                </a:solidFill>
                <a:effectLst/>
                <a:latin typeface="+mn-lt"/>
                <a:ea typeface="+mn-ea"/>
                <a:cs typeface="+mn-cs"/>
              </a:rPr>
              <a:t>Stöltzle</a:t>
            </a:r>
            <a:r>
              <a:rPr lang="de-DE" sz="1200" kern="1200" dirty="0" smtClean="0">
                <a:solidFill>
                  <a:schemeClr val="tx1"/>
                </a:solidFill>
                <a:effectLst/>
                <a:latin typeface="+mn-lt"/>
                <a:ea typeface="+mn-ea"/>
                <a:cs typeface="+mn-cs"/>
              </a:rPr>
              <a:t> Wolfgang (Hrsg.): Güterverkehr kompakt, München, 2010, S.232</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9</a:t>
            </a:fld>
            <a:endParaRPr lang="de-AT" dirty="0"/>
          </a:p>
        </p:txBody>
      </p:sp>
    </p:spTree>
    <p:extLst>
      <p:ext uri="{BB962C8B-B14F-4D97-AF65-F5344CB8AC3E}">
        <p14:creationId xmlns:p14="http://schemas.microsoft.com/office/powerpoint/2010/main" val="1847802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lstStyle>
            <a:lvl1pPr>
              <a:defRPr lang="en-US" sz="5400" kern="1200" cap="all" spc="-100" baseline="0" smtClean="0">
                <a:solidFill>
                  <a:schemeClr val="accent1"/>
                </a:solidFill>
                <a:latin typeface="+mj-lt"/>
                <a:ea typeface="+mj-ea"/>
                <a:cs typeface="+mj-cs"/>
              </a:defRPr>
            </a:lvl1pPr>
          </a:lstStyle>
          <a:p>
            <a:r>
              <a:rPr lang="en-US" dirty="0" smtClean="0"/>
              <a:t>Click to edit Master title style</a:t>
            </a:r>
            <a:endParaRPr lang="de-AT" dirty="0"/>
          </a:p>
        </p:txBody>
      </p:sp>
      <p:sp>
        <p:nvSpPr>
          <p:cNvPr id="3" name="Subtitle 2"/>
          <p:cNvSpPr>
            <a:spLocks noGrp="1"/>
          </p:cNvSpPr>
          <p:nvPr>
            <p:ph type="subTitle" idx="1"/>
          </p:nvPr>
        </p:nvSpPr>
        <p:spPr>
          <a:xfrm>
            <a:off x="1371600" y="3764632"/>
            <a:ext cx="6400800" cy="1752600"/>
          </a:xfrm>
        </p:spPr>
        <p:txBody>
          <a:bodyPr/>
          <a:lstStyle>
            <a:lvl1pPr marL="0" indent="0" algn="ctr">
              <a:buNone/>
              <a:defRPr lang="en-US" sz="2400" kern="1200" smtClean="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AT" dirty="0"/>
          </a:p>
        </p:txBody>
      </p:sp>
      <p:sp>
        <p:nvSpPr>
          <p:cNvPr id="4" name="Date Placeholder 3"/>
          <p:cNvSpPr>
            <a:spLocks noGrp="1"/>
          </p:cNvSpPr>
          <p:nvPr>
            <p:ph type="dt" sz="half" idx="10"/>
          </p:nvPr>
        </p:nvSpPr>
        <p:spPr/>
        <p:txBody>
          <a:bodyPr/>
          <a:lstStyle/>
          <a:p>
            <a:fld id="{2420A945-DE7A-412C-AA2C-5248D6F31DDF}" type="datetime7">
              <a:rPr lang="de-DE" smtClean="0"/>
              <a:t>Mai-17</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CD93F612-187A-48BF-B5EE-AA4BEE289BC1}" type="slidenum">
              <a:rPr lang="de-AT" smtClean="0"/>
              <a:t>‹Nr.›</a:t>
            </a:fld>
            <a:endParaRPr lang="de-AT" dirty="0"/>
          </a:p>
        </p:txBody>
      </p:sp>
      <p:cxnSp>
        <p:nvCxnSpPr>
          <p:cNvPr id="8" name="Straight Connector 7"/>
          <p:cNvCxnSpPr/>
          <p:nvPr userDrawn="1"/>
        </p:nvCxnSpPr>
        <p:spPr>
          <a:xfrm>
            <a:off x="685800" y="3398520"/>
            <a:ext cx="7848600" cy="1588"/>
          </a:xfrm>
          <a:prstGeom prst="line">
            <a:avLst/>
          </a:prstGeom>
          <a:ln w="28575">
            <a:solidFill>
              <a:srgbClr val="92D05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68027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8CCFD-0186-4EED-98F8-CB74F878E417}" type="datetime7">
              <a:rPr lang="de-DE" smtClean="0">
                <a:solidFill>
                  <a:prstClr val="white"/>
                </a:solidFill>
              </a:rPr>
              <a:t>Mai-17</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9593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78A94-9312-426F-982C-F0CB91424F17}" type="datetime7">
              <a:rPr lang="de-DE" smtClean="0">
                <a:solidFill>
                  <a:prstClr val="white"/>
                </a:solidFill>
              </a:rPr>
              <a:t>Mai-17</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233649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459AC-E033-4E48-B6E6-A41111AFBD07}" type="datetime7">
              <a:rPr lang="de-DE" smtClean="0">
                <a:solidFill>
                  <a:prstClr val="white"/>
                </a:solidFill>
              </a:rPr>
              <a:t>Mai-17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51803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8D53E3-C2D9-4B1F-8715-01E89BCF3A80}" type="datetime7">
              <a:rPr lang="de-DE" smtClean="0">
                <a:solidFill>
                  <a:prstClr val="white"/>
                </a:solidFill>
              </a:rPr>
              <a:t>Mai-17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5409340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3868927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74AA2E8-FA4B-45C9-9C9E-40409E7C68A1}" type="datetime7">
              <a:rPr lang="de-DE" smtClean="0">
                <a:solidFill>
                  <a:prstClr val="white"/>
                </a:solidFill>
              </a:rPr>
              <a:t>Mai-17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76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92D050"/>
              </a:buClr>
              <a:defRPr/>
            </a:lvl1pPr>
            <a:lvl2pPr>
              <a:buClr>
                <a:srgbClr val="92D050"/>
              </a:buClr>
              <a:defRPr/>
            </a:lvl2pPr>
            <a:lvl3pPr>
              <a:buClr>
                <a:srgbClr val="92D050"/>
              </a:buClr>
              <a:defRPr/>
            </a:lvl3pPr>
            <a:lvl4pPr>
              <a:buClr>
                <a:srgbClr val="92D050"/>
              </a:buClr>
              <a:defRPr/>
            </a:lvl4pPr>
            <a:lvl5pPr>
              <a:buClr>
                <a:srgbClr val="92D05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2761899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0C6CC5-D769-42EF-BD49-D7E5DE07B5D4}" type="datetime7">
              <a:rPr lang="de-DE" smtClean="0">
                <a:solidFill>
                  <a:prstClr val="black"/>
                </a:solidFill>
              </a:rPr>
              <a:t>Mai-17</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‹Nr.›</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4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5ECA88-A1BE-48D7-A399-3859B651142F}" type="datetime7">
              <a:rPr lang="de-DE" smtClean="0">
                <a:solidFill>
                  <a:prstClr val="white"/>
                </a:solidFill>
              </a:rPr>
              <a:t>Mai-17</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8563305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642AE0-FABF-494C-8114-6678CC27F463}" type="datetime7">
              <a:rPr lang="de-DE" smtClean="0">
                <a:solidFill>
                  <a:prstClr val="white"/>
                </a:solidFill>
              </a:rPr>
              <a:t>Mai-17</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39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8EFE5A1-2FD0-49AA-A50A-D195E2A6ADF9}" type="datetime7">
              <a:rPr lang="de-DE" smtClean="0">
                <a:solidFill>
                  <a:prstClr val="white"/>
                </a:solidFill>
              </a:rPr>
              <a:t>Mai-17</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6810766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1BF87-BFB6-4B99-904D-3EC787A81E5D}" type="datetime7">
              <a:rPr lang="de-DE" smtClean="0">
                <a:solidFill>
                  <a:prstClr val="white"/>
                </a:solidFill>
              </a:rPr>
              <a:t>Mai-17</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5581967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de-AT"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3EDB7-6E2C-4F3C-B73B-83D5AF25D4A0}" type="datetime7">
              <a:rPr lang="de-DE" smtClean="0"/>
              <a:t>Mai-17</a:t>
            </a:fld>
            <a:endParaRPr lang="de-A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3F612-187A-48BF-B5EE-AA4BEE289BC1}" type="slidenum">
              <a:rPr lang="de-AT" smtClean="0"/>
              <a:t>‹Nr.›</a:t>
            </a:fld>
            <a:endParaRPr lang="de-AT" dirty="0"/>
          </a:p>
        </p:txBody>
      </p:sp>
    </p:spTree>
    <p:extLst>
      <p:ext uri="{BB962C8B-B14F-4D97-AF65-F5344CB8AC3E}">
        <p14:creationId xmlns:p14="http://schemas.microsoft.com/office/powerpoint/2010/main" val="2973639843"/>
      </p:ext>
    </p:extLst>
  </p:cSld>
  <p:clrMap bg1="lt1" tx1="dk1" bg2="lt2" tx2="dk2" accent1="accent1" accent2="accent2" accent3="accent3" accent4="accent4" accent5="accent5" accent6="accent6" hlink="hlink" folHlink="folHlink"/>
  <p:sldLayoutIdLst>
    <p:sldLayoutId id="2147483673" r:id="rId1"/>
    <p:sldLayoutId id="2147483687" r:id="rId2"/>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 y="1484783"/>
            <a:ext cx="9252521" cy="16363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4EA701C3-84C2-4A30-A51F-1D873A00160D}" type="datetime7">
              <a:rPr lang="de-DE" smtClean="0">
                <a:solidFill>
                  <a:prstClr val="white"/>
                </a:solidFill>
              </a:rPr>
              <a:t>Mai-17</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6125549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ftr="0"/>
  <p:txStyles>
    <p:titleStyle>
      <a:lvl1pPr algn="l" defTabSz="914400" rtl="0" eaLnBrk="1" latinLnBrk="0" hangingPunct="1">
        <a:spcBef>
          <a:spcPct val="0"/>
        </a:spcBef>
        <a:buNone/>
        <a:defRPr sz="2800" kern="1200" spc="-100" baseline="0">
          <a:solidFill>
            <a:schemeClr val="accent1"/>
          </a:solidFill>
          <a:latin typeface="+mj-lt"/>
          <a:ea typeface="+mj-ea"/>
          <a:cs typeface="+mj-cs"/>
        </a:defRPr>
      </a:lvl1pPr>
    </p:titleStyle>
    <p:bodyStyle>
      <a:lvl1pPr marL="182880" indent="-182880" algn="l" defTabSz="914400" rtl="0" eaLnBrk="1" latinLnBrk="0" hangingPunct="1">
        <a:spcBef>
          <a:spcPct val="20000"/>
        </a:spcBef>
        <a:buClr>
          <a:srgbClr val="92D050"/>
        </a:buClr>
        <a:buSzPct val="85000"/>
        <a:buFont typeface="Arial" pitchFamily="34" charset="0"/>
        <a:buChar char="•"/>
        <a:defRPr sz="2400" kern="1200">
          <a:solidFill>
            <a:schemeClr val="tx1">
              <a:lumMod val="75000"/>
              <a:lumOff val="25000"/>
            </a:schemeClr>
          </a:solidFill>
          <a:latin typeface="+mn-lt"/>
          <a:ea typeface="+mn-ea"/>
          <a:cs typeface="+mn-cs"/>
        </a:defRPr>
      </a:lvl1pPr>
      <a:lvl2pPr marL="457200" indent="-182880" algn="l" defTabSz="914400" rtl="0" eaLnBrk="1" latinLnBrk="0" hangingPunct="1">
        <a:spcBef>
          <a:spcPct val="20000"/>
        </a:spcBef>
        <a:buClr>
          <a:srgbClr val="92D050"/>
        </a:buClr>
        <a:buSzPct val="85000"/>
        <a:buFont typeface="Arial" pitchFamily="34" charset="0"/>
        <a:buChar char="•"/>
        <a:defRPr sz="2000" kern="1200">
          <a:solidFill>
            <a:schemeClr val="tx1">
              <a:lumMod val="75000"/>
              <a:lumOff val="25000"/>
            </a:schemeClr>
          </a:solidFill>
          <a:latin typeface="+mn-lt"/>
          <a:ea typeface="+mn-ea"/>
          <a:cs typeface="+mn-cs"/>
        </a:defRPr>
      </a:lvl2pPr>
      <a:lvl3pPr marL="731520" indent="-182880" algn="l" defTabSz="914400" rtl="0" eaLnBrk="1" latinLnBrk="0" hangingPunct="1">
        <a:spcBef>
          <a:spcPct val="20000"/>
        </a:spcBef>
        <a:buClr>
          <a:srgbClr val="92D050"/>
        </a:buClr>
        <a:buSzPct val="90000"/>
        <a:buFont typeface="Arial" pitchFamily="34" charset="0"/>
        <a:buChar char="•"/>
        <a:defRPr sz="1800" kern="1200">
          <a:solidFill>
            <a:schemeClr val="tx1">
              <a:lumMod val="75000"/>
              <a:lumOff val="25000"/>
            </a:schemeClr>
          </a:solidFill>
          <a:latin typeface="+mn-lt"/>
          <a:ea typeface="+mn-ea"/>
          <a:cs typeface="+mn-cs"/>
        </a:defRPr>
      </a:lvl3pPr>
      <a:lvl4pPr marL="1005840" indent="-182880" algn="l" defTabSz="914400" rtl="0" eaLnBrk="1" latinLnBrk="0" hangingPunct="1">
        <a:spcBef>
          <a:spcPct val="20000"/>
        </a:spcBef>
        <a:buClr>
          <a:srgbClr val="92D050"/>
        </a:buClr>
        <a:buFont typeface="Arial" pitchFamily="34" charset="0"/>
        <a:buChar char="•"/>
        <a:defRPr sz="1600" kern="1200">
          <a:solidFill>
            <a:schemeClr val="tx1">
              <a:lumMod val="75000"/>
              <a:lumOff val="25000"/>
            </a:schemeClr>
          </a:solidFill>
          <a:latin typeface="+mn-lt"/>
          <a:ea typeface="+mn-ea"/>
          <a:cs typeface="+mn-cs"/>
        </a:defRPr>
      </a:lvl4pPr>
      <a:lvl5pPr marL="1188720" indent="-137160" algn="l" defTabSz="914400" rtl="0" eaLnBrk="1" latinLnBrk="0" hangingPunct="1">
        <a:spcBef>
          <a:spcPct val="20000"/>
        </a:spcBef>
        <a:buClr>
          <a:srgbClr val="92D050"/>
        </a:buClr>
        <a:buSzPct val="100000"/>
        <a:buFont typeface="Arial" pitchFamily="34" charset="0"/>
        <a:buChar char="•"/>
        <a:defRPr sz="1400" kern="1200" baseline="0">
          <a:solidFill>
            <a:schemeClr val="tx1">
              <a:lumMod val="75000"/>
              <a:lumOff val="2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google.at/url?sa=i&amp;rct=j&amp;q=&amp;esrc=s&amp;source=images&amp;cd=&amp;cad=rja&amp;uact=8&amp;ved=0ahUKEwjcxcDUzO3NAhVHtxoKHfJMDdYQjRwIBw&amp;url=https://de.wikipedia.org/wiki/Bundesministerium_f%C3%BCr_Verkehr,_Innovation_und_Technologie&amp;psig=AFQjCNHGjX9UsxmjNOF8epXptjaCelCWuA&amp;ust=1468401675549195"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www.google.at/url?sa=i&amp;rct=j&amp;q=&amp;esrc=s&amp;source=images&amp;cd=&amp;cad=rja&amp;uact=8&amp;ved=0ahUKEwjd1fHE7Y7OAhXDtBoKHfmbDx0QjRwIBw&amp;url=http://www.fh-vie.ac.at/&amp;psig=AFQjCNEl4I0fGUYi1of8ynV5awPPYLc_0w&amp;ust=1469544364666043"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www.envisionfreight.com/value/index.html?id=introduction.html" TargetMode="External"/><Relationship Id="rId13" Type="http://schemas.openxmlformats.org/officeDocument/2006/relationships/hyperlink" Target="http://www.viadonau.org/de/newsroom/publikationen/handbuch-der-donauschifffahrt/" TargetMode="External"/><Relationship Id="rId18" Type="http://schemas.openxmlformats.org/officeDocument/2006/relationships/hyperlink" Target="http://noise.eionet.europa.eu/viewer.html" TargetMode="External"/><Relationship Id="rId3" Type="http://schemas.openxmlformats.org/officeDocument/2006/relationships/hyperlink" Target="http://ec.europa.eu/eurostat/statistics-explained/index.php/Greenhouse_gas_emission_statistics" TargetMode="External"/><Relationship Id="rId7" Type="http://schemas.openxmlformats.org/officeDocument/2006/relationships/hyperlink" Target="http://www.ripublication.com/iraer-spl/iraerv4n1spl_14.pdf" TargetMode="External"/><Relationship Id="rId12" Type="http://schemas.openxmlformats.org/officeDocument/2006/relationships/hyperlink" Target="http://ec.europa.eu/transport/modes/inland/promotion/doc/naiades2/com(2013)623_de.pdf" TargetMode="External"/><Relationship Id="rId17" Type="http://schemas.openxmlformats.org/officeDocument/2006/relationships/hyperlink" Target="http://media.havi-logistics.com/Top_Navigation/News_Basics/News/German/_attachment/Fraunhofer_SCS_-_Nachhaltigkeitsindex_f&#252;r_Logistikdienstleister_Mai_2011.pdf" TargetMode="External"/><Relationship Id="rId2" Type="http://schemas.openxmlformats.org/officeDocument/2006/relationships/notesSlide" Target="../notesSlides/notesSlide36.xml"/><Relationship Id="rId16" Type="http://schemas.openxmlformats.org/officeDocument/2006/relationships/hyperlink" Target="https://www.bmvit.gv.at/verkehr/gesamtverkehr/gvp/faktenblaetter/umwelt/fb_immissionsschutzg_luft.pdf" TargetMode="External"/><Relationship Id="rId1" Type="http://schemas.openxmlformats.org/officeDocument/2006/relationships/slideLayout" Target="../slideLayouts/slideLayout4.xml"/><Relationship Id="rId6" Type="http://schemas.openxmlformats.org/officeDocument/2006/relationships/hyperlink" Target="http://eur-lex.europa.eu/legal-content/de/TXT/PDF/?uri=CELEX:52011DC0144" TargetMode="External"/><Relationship Id="rId11" Type="http://schemas.openxmlformats.org/officeDocument/2006/relationships/hyperlink" Target="https://www.umweltbundesamt.de/sites/default/files/medien/publikation/long/4364.pdf" TargetMode="External"/><Relationship Id="rId5" Type="http://schemas.openxmlformats.org/officeDocument/2006/relationships/hyperlink" Target="http://www.itf-oecd.org/sites/default/files/docs/10ghgtrends.pdf" TargetMode="External"/><Relationship Id="rId15" Type="http://schemas.openxmlformats.org/officeDocument/2006/relationships/hyperlink" Target="http://www.wsd-ost.wsv.de/service/Downloads/Verkehrstraegervergleich_Gutachten_komplett.pdf" TargetMode="External"/><Relationship Id="rId10" Type="http://schemas.openxmlformats.org/officeDocument/2006/relationships/hyperlink" Target="https://www.youtube.com/watch?v=xUF9C10DPrg" TargetMode="External"/><Relationship Id="rId4" Type="http://schemas.openxmlformats.org/officeDocument/2006/relationships/hyperlink" Target="http://www.europarl.europa.eu/RegData/etudes/note/join/2010/431578/IPOL-TRAN_NT(2010)431578_DE.pdf" TargetMode="External"/><Relationship Id="rId9" Type="http://schemas.openxmlformats.org/officeDocument/2006/relationships/hyperlink" Target="https://www.youtube.com/watch?v=5ofhMxRRyec" TargetMode="External"/><Relationship Id="rId14" Type="http://schemas.openxmlformats.org/officeDocument/2006/relationships/hyperlink" Target="http://www.uic.org/download.php/publication/516D.pdf"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dpdhl.com/content/dam/dpdhl/logistik_populaer/trends/StudieSustainableLogistics/dpdhl_delivering_tomorrow_studie.pdf" TargetMode="External"/><Relationship Id="rId13" Type="http://schemas.openxmlformats.org/officeDocument/2006/relationships/hyperlink" Target="http://ec.europa.eu/transport/media/publications/doc/trends-to-2050-update-2013.pdf" TargetMode="External"/><Relationship Id="rId18" Type="http://schemas.openxmlformats.org/officeDocument/2006/relationships/hyperlink" Target="http://www.tagesspiegel.de/wirtschaft/umweltbelastung-durch-zalando-und-co-warum-anprobieren-besser-ist-als-onlineshopping/9486812.html" TargetMode="External"/><Relationship Id="rId3" Type="http://schemas.openxmlformats.org/officeDocument/2006/relationships/hyperlink" Target="http://www.verkehrsjournal.at/upload/pdf/%C3%96VJ_Feb2009_Krause.pdf" TargetMode="External"/><Relationship Id="rId7" Type="http://schemas.openxmlformats.org/officeDocument/2006/relationships/hyperlink" Target="http://www.rechnungshof.gv.at/fileadmin/downloads/2012/berichte/teilberichte/bund/Bund_2012_05/Bund_2012_05_4.pdf" TargetMode="External"/><Relationship Id="rId12" Type="http://schemas.openxmlformats.org/officeDocument/2006/relationships/hyperlink" Target="http://www.europarl.europa.eu/RegData/etudes/note/join/2010/431578/IPOL-TRAN_NT(2010)431578_DE.pdf" TargetMode="External"/><Relationship Id="rId17" Type="http://schemas.openxmlformats.org/officeDocument/2006/relationships/hyperlink" Target="https://www.handelsverband.at/fileadmin/content/pdf/Studie_Multichannel_2013.pdf" TargetMode="External"/><Relationship Id="rId2" Type="http://schemas.openxmlformats.org/officeDocument/2006/relationships/notesSlide" Target="../notesSlides/notesSlide37.xml"/><Relationship Id="rId16" Type="http://schemas.openxmlformats.org/officeDocument/2006/relationships/hyperlink" Target="http://www.logistik.din.de/sixcms_upload/media/3820/Pr&#228;sentation_Wutke.pdf" TargetMode="External"/><Relationship Id="rId1" Type="http://schemas.openxmlformats.org/officeDocument/2006/relationships/slideLayout" Target="../slideLayouts/slideLayout4.xml"/><Relationship Id="rId6" Type="http://schemas.openxmlformats.org/officeDocument/2006/relationships/hyperlink" Target="http://www.pwc.be/en_BE/be/transport-logistics/pdf/Truck-industry-s-green-challenge-2008-09-23.pdf" TargetMode="External"/><Relationship Id="rId11" Type="http://schemas.openxmlformats.org/officeDocument/2006/relationships/hyperlink" Target="http://www.jetzt.de/lexikon/ist-online-shopping-schlecht-582714" TargetMode="External"/><Relationship Id="rId5" Type="http://schemas.openxmlformats.org/officeDocument/2006/relationships/hyperlink" Target="http://www.scs.fraunhofer.de/content/dam/scs/de/dokumente/studien/Wirtschaftliche_Rahmenbedingungen_des_Gueterverkehrs.pdf" TargetMode="External"/><Relationship Id="rId15" Type="http://schemas.openxmlformats.org/officeDocument/2006/relationships/hyperlink" Target="https://www.wko.at/Content.Node/iv/presse/wkoe_presse/presseaussendungen/Studie__FriendsOnTheRoad_Transpoteure_pwk_116_022014.pdf" TargetMode="External"/><Relationship Id="rId10" Type="http://schemas.openxmlformats.org/officeDocument/2006/relationships/hyperlink" Target="https://www.onlinehaendler-news.de/handel/studien/19828-online-handel-klimafreundlich.html" TargetMode="External"/><Relationship Id="rId19" Type="http://schemas.openxmlformats.org/officeDocument/2006/relationships/hyperlink" Target="http://www.nachhaltig-einkaufen.de/" TargetMode="External"/><Relationship Id="rId4" Type="http://schemas.openxmlformats.org/officeDocument/2006/relationships/hyperlink" Target="http://www.verkehrsrundschau.de/sixcms/media.php/4513/BAG-Bericht_5D_2014_Fahrzeugf&#252;hrer_2014.pdf" TargetMode="External"/><Relationship Id="rId9" Type="http://schemas.openxmlformats.org/officeDocument/2006/relationships/hyperlink" Target="http://www.dcti.de/fileadmin/pdfs_dcti/DCTI_Studien/Studie_Klimafreundlich_Einkaufen_WEB.pdf" TargetMode="External"/><Relationship Id="rId14" Type="http://schemas.openxmlformats.org/officeDocument/2006/relationships/hyperlink" Target="http://www.oecd-ilibrary.org/docserver/download/7414021e.pdf?expires=1457012730&amp;id=id&amp;accname=ocid56027859&amp;checksum=F3F96F396835D30F46A01AD6921DC83C"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b="1" dirty="0" smtClean="0">
                <a:solidFill>
                  <a:schemeClr val="tx1">
                    <a:lumMod val="75000"/>
                    <a:lumOff val="25000"/>
                  </a:schemeClr>
                </a:solidFill>
              </a:rPr>
              <a:t>Wie arbeite ich mit diesem Lernmaterial</a:t>
            </a:r>
            <a:r>
              <a:rPr lang="de-DE" dirty="0" smtClean="0">
                <a:solidFill>
                  <a:schemeClr val="tx1">
                    <a:lumMod val="75000"/>
                    <a:lumOff val="25000"/>
                  </a:schemeClr>
                </a:solidFill>
              </a:rPr>
              <a:t>?</a:t>
            </a:r>
            <a:endParaRPr lang="de-DE" dirty="0">
              <a:solidFill>
                <a:schemeClr val="tx1">
                  <a:lumMod val="75000"/>
                  <a:lumOff val="25000"/>
                </a:schemeClr>
              </a:solidFill>
            </a:endParaRPr>
          </a:p>
        </p:txBody>
      </p:sp>
      <p:sp>
        <p:nvSpPr>
          <p:cNvPr id="2" name="Content Placeholder 1"/>
          <p:cNvSpPr>
            <a:spLocks noGrp="1"/>
          </p:cNvSpPr>
          <p:nvPr>
            <p:ph idx="1"/>
          </p:nvPr>
        </p:nvSpPr>
        <p:spPr/>
        <p:txBody>
          <a:bodyPr>
            <a:normAutofit fontScale="92500" lnSpcReduction="10000"/>
          </a:bodyPr>
          <a:lstStyle/>
          <a:p>
            <a:r>
              <a:rPr lang="de-DE" dirty="0" smtClean="0"/>
              <a:t>Power Point</a:t>
            </a:r>
          </a:p>
          <a:p>
            <a:pPr marL="274320" lvl="1" indent="0">
              <a:buNone/>
            </a:pPr>
            <a:r>
              <a:rPr lang="de-DE" dirty="0" smtClean="0"/>
              <a:t>In der folgenden PowerPoint wird das Thema Verkehr und Umwelt präsentiert. In den zugehörigen Notizen sind die Slides kurz beschrieben und die verwendeten Quellen für diese angeführt, falls weiterführende Informationen benötigt werden.</a:t>
            </a:r>
          </a:p>
          <a:p>
            <a:r>
              <a:rPr lang="de-DE" dirty="0" smtClean="0"/>
              <a:t>Reader</a:t>
            </a:r>
          </a:p>
          <a:p>
            <a:pPr marL="274320" lvl="1" indent="0">
              <a:buNone/>
            </a:pPr>
            <a:r>
              <a:rPr lang="de-DE" dirty="0" smtClean="0"/>
              <a:t>Zusätzlich zu den PowerPoint Präsentationen ist auch ein Reader bereitgestellt, welcher das Thema detaillierter beschreibt und als Skript verwendet werden kann.  </a:t>
            </a:r>
          </a:p>
          <a:p>
            <a:r>
              <a:rPr lang="de-DE" dirty="0" smtClean="0"/>
              <a:t>Links </a:t>
            </a:r>
          </a:p>
          <a:p>
            <a:pPr marL="274320" lvl="1" indent="0">
              <a:buNone/>
            </a:pPr>
            <a:r>
              <a:rPr lang="de-DE" dirty="0" smtClean="0"/>
              <a:t>Die für die Präsentation verwendeten Quellen sind in den Lernpaketen unter einer Linksammlung zur Verfügung gestellt.</a:t>
            </a:r>
          </a:p>
          <a:p>
            <a:r>
              <a:rPr lang="de-DE" dirty="0" smtClean="0"/>
              <a:t>Videos</a:t>
            </a:r>
          </a:p>
          <a:p>
            <a:pPr marL="274320" lvl="2" indent="0">
              <a:buNone/>
            </a:pPr>
            <a:r>
              <a:rPr lang="de-DE" sz="2000" dirty="0" smtClean="0"/>
              <a:t>Zusätzlich sind auch Videos zur Verfügung gestellt, welche genutzt werden können. Diese sind ebenfalls in den betreffenden Lernpaketen zu finden. </a:t>
            </a:r>
            <a:endParaRPr lang="de-DE" dirty="0" smtClean="0"/>
          </a:p>
        </p:txBody>
      </p:sp>
      <p:sp>
        <p:nvSpPr>
          <p:cNvPr id="3" name="Date Placeholder 2"/>
          <p:cNvSpPr>
            <a:spLocks noGrp="1"/>
          </p:cNvSpPr>
          <p:nvPr>
            <p:ph type="dt" sz="half" idx="10"/>
          </p:nvPr>
        </p:nvSpPr>
        <p:spPr/>
        <p:txBody>
          <a:bodyPr/>
          <a:lstStyle/>
          <a:p>
            <a:fld id="{A6C09D35-7505-45A4-9BFB-46830CC8E846}" type="datetime6">
              <a:rPr lang="en-GB" smtClean="0">
                <a:solidFill>
                  <a:prstClr val="white"/>
                </a:solidFill>
              </a:rPr>
              <a:t>May 17</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a:t>
            </a:fld>
            <a:endParaRPr lang="de-AT" dirty="0">
              <a:solidFill>
                <a:prstClr val="white"/>
              </a:solidFill>
            </a:endParaRPr>
          </a:p>
        </p:txBody>
      </p:sp>
    </p:spTree>
    <p:extLst>
      <p:ext uri="{BB962C8B-B14F-4D97-AF65-F5344CB8AC3E}">
        <p14:creationId xmlns:p14="http://schemas.microsoft.com/office/powerpoint/2010/main" val="3803271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chemeClr val="tx1">
                    <a:lumMod val="75000"/>
                    <a:lumOff val="25000"/>
                  </a:schemeClr>
                </a:solidFill>
              </a:rPr>
              <a:t>Green </a:t>
            </a:r>
            <a:r>
              <a:rPr lang="en-US" b="1" dirty="0" smtClean="0">
                <a:solidFill>
                  <a:schemeClr val="tx1">
                    <a:lumMod val="75000"/>
                    <a:lumOff val="25000"/>
                  </a:schemeClr>
                </a:solidFill>
              </a:rPr>
              <a:t>logistics</a:t>
            </a:r>
            <a:r>
              <a:rPr lang="en-US" dirty="0" smtClean="0">
                <a:solidFill>
                  <a:schemeClr val="tx1">
                    <a:lumMod val="75000"/>
                    <a:lumOff val="25000"/>
                  </a:schemeClr>
                </a:solidFill>
              </a:rPr>
              <a:t/>
            </a:r>
            <a:br>
              <a:rPr lang="en-US" dirty="0" smtClean="0">
                <a:solidFill>
                  <a:schemeClr val="tx1">
                    <a:lumMod val="75000"/>
                    <a:lumOff val="25000"/>
                  </a:schemeClr>
                </a:solidFill>
              </a:rPr>
            </a:br>
            <a:r>
              <a:rPr lang="de-DE" sz="2000" dirty="0" smtClean="0">
                <a:solidFill>
                  <a:schemeClr val="tx1">
                    <a:lumMod val="75000"/>
                    <a:lumOff val="25000"/>
                  </a:schemeClr>
                </a:solidFill>
              </a:rPr>
              <a:t>Ziele</a:t>
            </a:r>
            <a:endParaRPr lang="de-DE" dirty="0">
              <a:solidFill>
                <a:schemeClr val="tx1">
                  <a:lumMod val="75000"/>
                  <a:lumOff val="2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352386"/>
              </p:ext>
            </p:extLst>
          </p:nvPr>
        </p:nvGraphicFramePr>
        <p:xfrm>
          <a:off x="683568" y="1825822"/>
          <a:ext cx="7787208" cy="4632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F5857142-FA75-484E-AA9C-93254F4AF63B}" type="datetime6">
              <a:rPr lang="en-GB" smtClean="0">
                <a:solidFill>
                  <a:prstClr val="white"/>
                </a:solidFill>
              </a:rPr>
              <a:t>May 17</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10</a:t>
            </a:fld>
            <a:endParaRPr lang="de-AT" dirty="0">
              <a:solidFill>
                <a:prstClr val="white"/>
              </a:solidFill>
            </a:endParaRPr>
          </a:p>
        </p:txBody>
      </p:sp>
      <p:sp>
        <p:nvSpPr>
          <p:cNvPr id="7" name="TextBox 6"/>
          <p:cNvSpPr txBox="1"/>
          <p:nvPr/>
        </p:nvSpPr>
        <p:spPr>
          <a:xfrm>
            <a:off x="270384" y="4797152"/>
            <a:ext cx="2232248" cy="646331"/>
          </a:xfrm>
          <a:prstGeom prst="rect">
            <a:avLst/>
          </a:prstGeom>
          <a:noFill/>
        </p:spPr>
        <p:txBody>
          <a:bodyPr wrap="square" rtlCol="0">
            <a:spAutoFit/>
          </a:bodyPr>
          <a:lstStyle/>
          <a:p>
            <a:pPr marL="285750" indent="-285750">
              <a:buFontTx/>
              <a:buChar char="-"/>
            </a:pPr>
            <a:r>
              <a:rPr lang="en-US" dirty="0" smtClean="0"/>
              <a:t>Bewusstsein</a:t>
            </a:r>
          </a:p>
          <a:p>
            <a:pPr marL="285750" indent="-285750">
              <a:buFontTx/>
              <a:buChar char="-"/>
            </a:pPr>
            <a:r>
              <a:rPr lang="de-DE" dirty="0" smtClean="0"/>
              <a:t>Lebensqualität</a:t>
            </a:r>
            <a:endParaRPr lang="en-US" dirty="0" smtClean="0"/>
          </a:p>
        </p:txBody>
      </p:sp>
      <p:sp>
        <p:nvSpPr>
          <p:cNvPr id="8" name="TextBox 7"/>
          <p:cNvSpPr txBox="1"/>
          <p:nvPr/>
        </p:nvSpPr>
        <p:spPr>
          <a:xfrm>
            <a:off x="5508104" y="1808261"/>
            <a:ext cx="2520280" cy="646331"/>
          </a:xfrm>
          <a:prstGeom prst="rect">
            <a:avLst/>
          </a:prstGeom>
          <a:noFill/>
        </p:spPr>
        <p:txBody>
          <a:bodyPr wrap="square" rtlCol="0">
            <a:spAutoFit/>
          </a:bodyPr>
          <a:lstStyle/>
          <a:p>
            <a:pPr marL="285750" indent="-285750">
              <a:buFontTx/>
              <a:buChar char="-"/>
            </a:pPr>
            <a:r>
              <a:rPr lang="de-DE" dirty="0" smtClean="0"/>
              <a:t>Kosten</a:t>
            </a:r>
          </a:p>
          <a:p>
            <a:pPr marL="285750" indent="-285750">
              <a:buFontTx/>
              <a:buChar char="-"/>
            </a:pPr>
            <a:r>
              <a:rPr lang="de-DE" dirty="0" smtClean="0"/>
              <a:t>Unproduktivität</a:t>
            </a:r>
          </a:p>
        </p:txBody>
      </p:sp>
      <p:sp>
        <p:nvSpPr>
          <p:cNvPr id="9" name="TextBox 8"/>
          <p:cNvSpPr txBox="1"/>
          <p:nvPr/>
        </p:nvSpPr>
        <p:spPr>
          <a:xfrm>
            <a:off x="7038900" y="4797152"/>
            <a:ext cx="2520280" cy="923330"/>
          </a:xfrm>
          <a:prstGeom prst="rect">
            <a:avLst/>
          </a:prstGeom>
          <a:noFill/>
        </p:spPr>
        <p:txBody>
          <a:bodyPr wrap="square" rtlCol="0">
            <a:spAutoFit/>
          </a:bodyPr>
          <a:lstStyle/>
          <a:p>
            <a:pPr marL="285750" indent="-285750">
              <a:buFontTx/>
              <a:buChar char="-"/>
            </a:pPr>
            <a:r>
              <a:rPr lang="de-DE" dirty="0" smtClean="0"/>
              <a:t>Emissionen</a:t>
            </a:r>
          </a:p>
          <a:p>
            <a:pPr marL="285750" indent="-285750">
              <a:buFontTx/>
              <a:buChar char="-"/>
            </a:pPr>
            <a:r>
              <a:rPr lang="de-DE" dirty="0" smtClean="0"/>
              <a:t>Ressourcen- </a:t>
            </a:r>
            <a:br>
              <a:rPr lang="de-DE" dirty="0" smtClean="0"/>
            </a:br>
            <a:r>
              <a:rPr lang="de-DE" dirty="0" err="1" smtClean="0"/>
              <a:t>konsum</a:t>
            </a:r>
            <a:endParaRPr lang="de-DE" dirty="0" smtClean="0"/>
          </a:p>
        </p:txBody>
      </p:sp>
      <p:sp>
        <p:nvSpPr>
          <p:cNvPr id="10" name="Up Arrow 9"/>
          <p:cNvSpPr/>
          <p:nvPr/>
        </p:nvSpPr>
        <p:spPr>
          <a:xfrm>
            <a:off x="0" y="4686528"/>
            <a:ext cx="432048" cy="756955"/>
          </a:xfrm>
          <a:prstGeom prst="upArrow">
            <a:avLst/>
          </a:prstGeom>
          <a:solidFill>
            <a:srgbClr val="92D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1" name="Down Arrow 10"/>
          <p:cNvSpPr/>
          <p:nvPr/>
        </p:nvSpPr>
        <p:spPr>
          <a:xfrm>
            <a:off x="7376764" y="1881603"/>
            <a:ext cx="341412" cy="756955"/>
          </a:xfrm>
          <a:prstGeom prst="downArrow">
            <a:avLst/>
          </a:prstGeom>
          <a:solidFill>
            <a:srgbClr val="92D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Down Arrow 11"/>
          <p:cNvSpPr/>
          <p:nvPr/>
        </p:nvSpPr>
        <p:spPr>
          <a:xfrm>
            <a:off x="8746504" y="4802460"/>
            <a:ext cx="341412" cy="756955"/>
          </a:xfrm>
          <a:prstGeom prst="downArrow">
            <a:avLst/>
          </a:prstGeom>
          <a:solidFill>
            <a:srgbClr val="92D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3" name="TextBox 2"/>
          <p:cNvSpPr txBox="1"/>
          <p:nvPr/>
        </p:nvSpPr>
        <p:spPr>
          <a:xfrm>
            <a:off x="323528" y="1881603"/>
            <a:ext cx="2952328" cy="1846659"/>
          </a:xfrm>
          <a:prstGeom prst="rect">
            <a:avLst/>
          </a:prstGeom>
          <a:noFill/>
        </p:spPr>
        <p:txBody>
          <a:bodyPr wrap="square" rtlCol="0">
            <a:spAutoFit/>
          </a:bodyPr>
          <a:lstStyle/>
          <a:p>
            <a:pPr>
              <a:spcBef>
                <a:spcPct val="0"/>
              </a:spcBef>
            </a:pPr>
            <a:r>
              <a:rPr lang="de-DE" sz="2400" b="1" spc="-100" dirty="0" smtClean="0">
                <a:solidFill>
                  <a:schemeClr val="tx1">
                    <a:lumMod val="75000"/>
                    <a:lumOff val="25000"/>
                  </a:schemeClr>
                </a:solidFill>
                <a:latin typeface="+mj-lt"/>
                <a:ea typeface="+mj-ea"/>
                <a:cs typeface="+mj-cs"/>
              </a:rPr>
              <a:t>„…umweltfreundlich und sozialverträglich aber auch finanziell tragbar“</a:t>
            </a:r>
          </a:p>
          <a:p>
            <a:endParaRPr lang="de-DE" dirty="0">
              <a:solidFill>
                <a:schemeClr val="tx1">
                  <a:lumMod val="75000"/>
                  <a:lumOff val="25000"/>
                </a:schemeClr>
              </a:solidFill>
            </a:endParaRPr>
          </a:p>
        </p:txBody>
      </p:sp>
    </p:spTree>
    <p:extLst>
      <p:ext uri="{BB962C8B-B14F-4D97-AF65-F5344CB8AC3E}">
        <p14:creationId xmlns:p14="http://schemas.microsoft.com/office/powerpoint/2010/main" val="105721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AT" sz="3100" b="1" dirty="0" smtClean="0">
                <a:solidFill>
                  <a:schemeClr val="tx1">
                    <a:lumMod val="75000"/>
                    <a:lumOff val="25000"/>
                  </a:schemeClr>
                </a:solidFill>
              </a:rPr>
              <a:t>Agenda </a:t>
            </a:r>
            <a:r>
              <a:rPr lang="de-AT" b="1" dirty="0" smtClean="0">
                <a:solidFill>
                  <a:schemeClr val="tx1">
                    <a:lumMod val="75000"/>
                    <a:lumOff val="25000"/>
                  </a:schemeClr>
                </a:solidFill>
              </a:rPr>
              <a:t/>
            </a:r>
            <a:br>
              <a:rPr lang="de-AT" b="1" dirty="0" smtClean="0">
                <a:solidFill>
                  <a:schemeClr val="tx1">
                    <a:lumMod val="75000"/>
                    <a:lumOff val="25000"/>
                  </a:schemeClr>
                </a:solidFill>
              </a:rPr>
            </a:br>
            <a:r>
              <a:rPr lang="de-AT" sz="2200" dirty="0" smtClean="0">
                <a:solidFill>
                  <a:schemeClr val="tx1">
                    <a:lumMod val="75000"/>
                    <a:lumOff val="25000"/>
                  </a:schemeClr>
                </a:solidFill>
              </a:rPr>
              <a:t>Verkehr und Umwelt und welchen Beitrag jeder einzelne leisten kann</a:t>
            </a:r>
            <a:endParaRPr lang="de-AT" sz="2200" dirty="0">
              <a:solidFill>
                <a:schemeClr val="tx1">
                  <a:lumMod val="75000"/>
                  <a:lumOff val="25000"/>
                </a:schemeClr>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11</a:t>
            </a:fld>
            <a:endParaRPr lang="de-AT" dirty="0">
              <a:solidFill>
                <a:prstClr val="white"/>
              </a:solidFill>
            </a:endParaRPr>
          </a:p>
        </p:txBody>
      </p:sp>
      <p:graphicFrame>
        <p:nvGraphicFramePr>
          <p:cNvPr id="7" name="Inhaltsplatzhalter 4"/>
          <p:cNvGraphicFramePr>
            <a:graphicFrameLocks/>
          </p:cNvGraphicFramePr>
          <p:nvPr>
            <p:extLst>
              <p:ext uri="{D42A27DB-BD31-4B8C-83A1-F6EECF244321}">
                <p14:modId xmlns:p14="http://schemas.microsoft.com/office/powerpoint/2010/main" val="2454162417"/>
              </p:ext>
            </p:extLst>
          </p:nvPr>
        </p:nvGraphicFramePr>
        <p:xfrm>
          <a:off x="432048" y="1988840"/>
          <a:ext cx="838842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075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1" dirty="0" smtClean="0">
                <a:solidFill>
                  <a:schemeClr val="tx1">
                    <a:lumMod val="75000"/>
                    <a:lumOff val="25000"/>
                  </a:schemeClr>
                </a:solidFill>
              </a:rPr>
              <a:t>Was macht einen nachhaltigen Verkehrsträger aus?</a:t>
            </a:r>
            <a:endParaRPr lang="en-GB" sz="2000" dirty="0">
              <a:solidFill>
                <a:schemeClr val="tx1">
                  <a:lumMod val="75000"/>
                  <a:lumOff val="25000"/>
                </a:schemeClr>
              </a:solidFill>
            </a:endParaRPr>
          </a:p>
        </p:txBody>
      </p:sp>
      <p:sp>
        <p:nvSpPr>
          <p:cNvPr id="3" name="Content Placeholder 2"/>
          <p:cNvSpPr>
            <a:spLocks noGrp="1"/>
          </p:cNvSpPr>
          <p:nvPr>
            <p:ph idx="1"/>
          </p:nvPr>
        </p:nvSpPr>
        <p:spPr>
          <a:xfrm>
            <a:off x="457200" y="1700808"/>
            <a:ext cx="8229600" cy="2088232"/>
          </a:xfrm>
        </p:spPr>
        <p:txBody>
          <a:bodyPr>
            <a:normAutofit fontScale="92500" lnSpcReduction="20000"/>
          </a:bodyPr>
          <a:lstStyle/>
          <a:p>
            <a:r>
              <a:rPr lang="de-DE" sz="2000" dirty="0" smtClean="0"/>
              <a:t>Aktuell Fokus auf ökologische und ökonomische Einflussbereiche</a:t>
            </a:r>
          </a:p>
          <a:p>
            <a:pPr lvl="1"/>
            <a:r>
              <a:rPr lang="de-DE" sz="1800" dirty="0" smtClean="0"/>
              <a:t>CO2 Emissionen</a:t>
            </a:r>
          </a:p>
          <a:p>
            <a:pPr lvl="1"/>
            <a:r>
              <a:rPr lang="de-DE" sz="1800" dirty="0" smtClean="0"/>
              <a:t>Transportkosten</a:t>
            </a:r>
          </a:p>
          <a:p>
            <a:r>
              <a:rPr lang="de-DE" sz="2000" dirty="0" smtClean="0"/>
              <a:t>Möglichkeit zur Kostenreduktion/Erlössteigerung</a:t>
            </a:r>
          </a:p>
          <a:p>
            <a:r>
              <a:rPr lang="de-DE" sz="2000" dirty="0" smtClean="0"/>
              <a:t>Umweltschutz als Nebenbedingungen - Marketing</a:t>
            </a:r>
          </a:p>
          <a:p>
            <a:endParaRPr lang="de-DE" sz="1600" dirty="0"/>
          </a:p>
          <a:p>
            <a:pPr marL="0" indent="0">
              <a:buNone/>
            </a:pPr>
            <a:r>
              <a:rPr lang="de-DE" sz="2000" u="sng" dirty="0"/>
              <a:t>Weitere Beurteilungskriterien sind notwendig: </a:t>
            </a:r>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12</a:t>
            </a:fld>
            <a:endParaRPr lang="de-AT" dirty="0">
              <a:solidFill>
                <a:prstClr val="white"/>
              </a:solidFill>
            </a:endParaRPr>
          </a:p>
        </p:txBody>
      </p:sp>
      <p:graphicFrame>
        <p:nvGraphicFramePr>
          <p:cNvPr id="6" name="Diagramm 5"/>
          <p:cNvGraphicFramePr/>
          <p:nvPr>
            <p:extLst>
              <p:ext uri="{D42A27DB-BD31-4B8C-83A1-F6EECF244321}">
                <p14:modId xmlns:p14="http://schemas.microsoft.com/office/powerpoint/2010/main" val="1423161137"/>
              </p:ext>
            </p:extLst>
          </p:nvPr>
        </p:nvGraphicFramePr>
        <p:xfrm>
          <a:off x="467544" y="3789040"/>
          <a:ext cx="8064896"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5553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tx1">
                    <a:lumMod val="75000"/>
                    <a:lumOff val="25000"/>
                  </a:schemeClr>
                </a:solidFill>
              </a:rPr>
              <a:t>Emissionen</a:t>
            </a:r>
            <a:br>
              <a:rPr lang="de-DE" b="1" dirty="0" smtClean="0">
                <a:solidFill>
                  <a:schemeClr val="tx1">
                    <a:lumMod val="75000"/>
                    <a:lumOff val="25000"/>
                  </a:schemeClr>
                </a:solidFill>
              </a:rPr>
            </a:br>
            <a:r>
              <a:rPr lang="de-DE" sz="2400" dirty="0" smtClean="0">
                <a:solidFill>
                  <a:schemeClr val="tx1">
                    <a:lumMod val="75000"/>
                    <a:lumOff val="25000"/>
                  </a:schemeClr>
                </a:solidFill>
              </a:rPr>
              <a:t>Ökologische Einflussbereiche</a:t>
            </a:r>
            <a:endParaRPr lang="en-GB" dirty="0">
              <a:solidFill>
                <a:schemeClr val="tx1">
                  <a:lumMod val="75000"/>
                  <a:lumOff val="25000"/>
                </a:schemeClr>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13</a:t>
            </a:fld>
            <a:endParaRPr lang="de-AT" dirty="0">
              <a:solidFill>
                <a:prstClr val="white"/>
              </a:solidFill>
            </a:endParaRPr>
          </a:p>
        </p:txBody>
      </p:sp>
      <p:graphicFrame>
        <p:nvGraphicFramePr>
          <p:cNvPr id="11" name="Diagramm 10"/>
          <p:cNvGraphicFramePr/>
          <p:nvPr>
            <p:extLst>
              <p:ext uri="{D42A27DB-BD31-4B8C-83A1-F6EECF244321}">
                <p14:modId xmlns:p14="http://schemas.microsoft.com/office/powerpoint/2010/main" val="2454478572"/>
              </p:ext>
            </p:extLst>
          </p:nvPr>
        </p:nvGraphicFramePr>
        <p:xfrm>
          <a:off x="3131840" y="1700808"/>
          <a:ext cx="2664296"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p:cNvSpPr txBox="1"/>
          <p:nvPr/>
        </p:nvSpPr>
        <p:spPr>
          <a:xfrm>
            <a:off x="414568" y="2051160"/>
            <a:ext cx="2716460" cy="3293209"/>
          </a:xfrm>
          <a:prstGeom prst="rect">
            <a:avLst/>
          </a:prstGeom>
          <a:noFill/>
          <a:ln>
            <a:solidFill>
              <a:srgbClr val="92D050"/>
            </a:solidFill>
          </a:ln>
        </p:spPr>
        <p:txBody>
          <a:bodyPr wrap="square" rtlCol="0">
            <a:spAutoFit/>
          </a:bodyPr>
          <a:lstStyle/>
          <a:p>
            <a:r>
              <a:rPr lang="de-DE" sz="2400" u="sng" dirty="0" smtClean="0"/>
              <a:t>Globaler </a:t>
            </a:r>
            <a:r>
              <a:rPr lang="de-DE" sz="2400" u="sng" dirty="0" smtClean="0"/>
              <a:t>Effekt</a:t>
            </a:r>
          </a:p>
          <a:p>
            <a:endParaRPr lang="de-DE" sz="2400" u="sng" dirty="0" smtClean="0"/>
          </a:p>
          <a:p>
            <a:pPr marL="285750" indent="-285750">
              <a:buFont typeface="Wingdings"/>
              <a:buChar char="à"/>
            </a:pPr>
            <a:r>
              <a:rPr lang="de-DE" sz="2000" dirty="0" smtClean="0">
                <a:sym typeface="Wingdings" panose="05000000000000000000" pitchFamily="2" charset="2"/>
              </a:rPr>
              <a:t>Direkten Einfluss auf Treibhauseffekt</a:t>
            </a:r>
          </a:p>
          <a:p>
            <a:pPr marL="285750" indent="-285750">
              <a:buFont typeface="Wingdings"/>
              <a:buChar char="à"/>
            </a:pPr>
            <a:r>
              <a:rPr lang="de-DE" sz="2000" dirty="0" smtClean="0"/>
              <a:t>Internationale Maßnahmen notwendig (Kyoto Protokoll</a:t>
            </a:r>
            <a:r>
              <a:rPr lang="de-DE" sz="2000" dirty="0" smtClean="0"/>
              <a:t>)</a:t>
            </a:r>
          </a:p>
          <a:p>
            <a:endParaRPr lang="en-GB" sz="2000" dirty="0" smtClean="0"/>
          </a:p>
          <a:p>
            <a:endParaRPr lang="en-GB" sz="2000" dirty="0"/>
          </a:p>
        </p:txBody>
      </p:sp>
      <p:sp>
        <p:nvSpPr>
          <p:cNvPr id="21" name="Textfeld 20"/>
          <p:cNvSpPr txBox="1"/>
          <p:nvPr/>
        </p:nvSpPr>
        <p:spPr>
          <a:xfrm>
            <a:off x="4067945" y="2051160"/>
            <a:ext cx="4680520" cy="3170099"/>
          </a:xfrm>
          <a:prstGeom prst="rect">
            <a:avLst/>
          </a:prstGeom>
          <a:noFill/>
          <a:ln>
            <a:solidFill>
              <a:srgbClr val="92D050"/>
            </a:solidFill>
          </a:ln>
        </p:spPr>
        <p:txBody>
          <a:bodyPr wrap="square" rtlCol="0">
            <a:spAutoFit/>
          </a:bodyPr>
          <a:lstStyle/>
          <a:p>
            <a:r>
              <a:rPr lang="de-DE" sz="2400" u="sng" dirty="0" smtClean="0"/>
              <a:t>Regionaler </a:t>
            </a:r>
            <a:r>
              <a:rPr lang="de-DE" sz="2400" u="sng" dirty="0" smtClean="0"/>
              <a:t>Effekt</a:t>
            </a:r>
          </a:p>
          <a:p>
            <a:endParaRPr lang="de-DE" sz="1600" u="sng" dirty="0" smtClean="0"/>
          </a:p>
          <a:p>
            <a:pPr marL="285750" indent="-285750">
              <a:buFont typeface="Wingdings"/>
              <a:buChar char="à"/>
            </a:pPr>
            <a:r>
              <a:rPr lang="de-DE" sz="2000" dirty="0" smtClean="0">
                <a:sym typeface="Wingdings" panose="05000000000000000000" pitchFamily="2" charset="2"/>
              </a:rPr>
              <a:t>Einfluss auf lokale Luftqualität/Gesundheit, Versauerung</a:t>
            </a:r>
          </a:p>
          <a:p>
            <a:pPr marL="285750" indent="-285750">
              <a:buFont typeface="Wingdings"/>
              <a:buChar char="à"/>
            </a:pPr>
            <a:r>
              <a:rPr lang="de-DE" sz="2000" dirty="0" smtClean="0">
                <a:sym typeface="Wingdings" panose="05000000000000000000" pitchFamily="2" charset="2"/>
              </a:rPr>
              <a:t>Nationale bzw. regionale Maßnahmen notwendig</a:t>
            </a:r>
          </a:p>
          <a:p>
            <a:pPr marL="285750" indent="-285750">
              <a:buFont typeface="Wingdings"/>
              <a:buChar char="à"/>
            </a:pPr>
            <a:r>
              <a:rPr lang="de-DE" sz="2000" dirty="0" smtClean="0">
                <a:sym typeface="Wingdings" panose="05000000000000000000" pitchFamily="2" charset="2"/>
              </a:rPr>
              <a:t>IG-L (Immissionsschutzgesetz Luft) – Geschwindigkeitsbeschränkung auf </a:t>
            </a:r>
            <a:r>
              <a:rPr lang="de-DE" sz="2000" dirty="0" smtClean="0">
                <a:sym typeface="Wingdings" panose="05000000000000000000" pitchFamily="2" charset="2"/>
              </a:rPr>
              <a:t>Autobahn</a:t>
            </a:r>
          </a:p>
          <a:p>
            <a:endParaRPr lang="de-DE" sz="2000" dirty="0" smtClean="0">
              <a:sym typeface="Wingdings" panose="05000000000000000000" pitchFamily="2" charset="2"/>
            </a:endParaRPr>
          </a:p>
        </p:txBody>
      </p:sp>
    </p:spTree>
    <p:extLst>
      <p:ext uri="{BB962C8B-B14F-4D97-AF65-F5344CB8AC3E}">
        <p14:creationId xmlns:p14="http://schemas.microsoft.com/office/powerpoint/2010/main" val="900842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tx1">
                    <a:lumMod val="75000"/>
                    <a:lumOff val="25000"/>
                  </a:schemeClr>
                </a:solidFill>
              </a:rPr>
              <a:t>Ökologische Einflussbereiche</a:t>
            </a:r>
            <a:endParaRPr lang="en-GB" b="1" dirty="0">
              <a:solidFill>
                <a:schemeClr val="tx1">
                  <a:lumMod val="75000"/>
                  <a:lumOff val="25000"/>
                </a:schemeClr>
              </a:solidFill>
            </a:endParaRPr>
          </a:p>
        </p:txBody>
      </p:sp>
      <p:sp>
        <p:nvSpPr>
          <p:cNvPr id="3" name="Inhaltsplatzhalter 2"/>
          <p:cNvSpPr>
            <a:spLocks noGrp="1"/>
          </p:cNvSpPr>
          <p:nvPr>
            <p:ph idx="1"/>
          </p:nvPr>
        </p:nvSpPr>
        <p:spPr>
          <a:xfrm>
            <a:off x="467544" y="1700808"/>
            <a:ext cx="8136904" cy="4776192"/>
          </a:xfrm>
        </p:spPr>
        <p:txBody>
          <a:bodyPr>
            <a:normAutofit/>
          </a:bodyPr>
          <a:lstStyle/>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a:p>
          <a:p>
            <a:endParaRPr lang="en-GB"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14</a:t>
            </a:fld>
            <a:endParaRPr lang="de-AT" dirty="0">
              <a:solidFill>
                <a:prstClr val="white"/>
              </a:solidFill>
            </a:endParaRPr>
          </a:p>
        </p:txBody>
      </p:sp>
      <p:grpSp>
        <p:nvGrpSpPr>
          <p:cNvPr id="6" name="Gruppieren 5"/>
          <p:cNvGrpSpPr/>
          <p:nvPr/>
        </p:nvGrpSpPr>
        <p:grpSpPr>
          <a:xfrm>
            <a:off x="4474818" y="2093116"/>
            <a:ext cx="4454996" cy="2416004"/>
            <a:chOff x="1989212" y="4109340"/>
            <a:chExt cx="4454996" cy="2416004"/>
          </a:xfrm>
        </p:grpSpPr>
        <p:sp>
          <p:nvSpPr>
            <p:cNvPr id="7" name="Title 3"/>
            <p:cNvSpPr txBox="1">
              <a:spLocks/>
            </p:cNvSpPr>
            <p:nvPr/>
          </p:nvSpPr>
          <p:spPr>
            <a:xfrm>
              <a:off x="1989212" y="4109340"/>
              <a:ext cx="4454996" cy="4953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r>
                <a:rPr lang="de-DE" sz="2400" dirty="0" smtClean="0">
                  <a:solidFill>
                    <a:schemeClr val="tx1">
                      <a:lumMod val="75000"/>
                      <a:lumOff val="25000"/>
                    </a:schemeClr>
                  </a:solidFill>
                </a:rPr>
                <a:t>Flächenverbrauch/ Wegekosten</a:t>
              </a:r>
              <a:endParaRPr lang="de-DE" sz="2400" dirty="0">
                <a:solidFill>
                  <a:schemeClr val="tx1">
                    <a:lumMod val="75000"/>
                    <a:lumOff val="25000"/>
                  </a:schemeClr>
                </a:solidFill>
              </a:endParaRPr>
            </a:p>
          </p:txBody>
        </p:sp>
        <p:pic>
          <p:nvPicPr>
            <p:cNvPr id="8" name="Picture 20"/>
            <p:cNvPicPr/>
            <p:nvPr/>
          </p:nvPicPr>
          <p:blipFill rotWithShape="1">
            <a:blip r:embed="rId3" cstate="screen">
              <a:graysc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bwMode="auto">
            <a:xfrm>
              <a:off x="2063069" y="4528463"/>
              <a:ext cx="3483421" cy="1782131"/>
            </a:xfrm>
            <a:prstGeom prst="rect">
              <a:avLst/>
            </a:prstGeom>
            <a:ln>
              <a:noFill/>
            </a:ln>
            <a:extLst>
              <a:ext uri="{53640926-AAD7-44D8-BBD7-CCE9431645EC}">
                <a14:shadowObscured xmlns:a14="http://schemas.microsoft.com/office/drawing/2010/main"/>
              </a:ext>
            </a:extLst>
          </p:spPr>
        </p:pic>
        <p:sp>
          <p:nvSpPr>
            <p:cNvPr id="9" name="TextBox 21"/>
            <p:cNvSpPr txBox="1"/>
            <p:nvPr/>
          </p:nvSpPr>
          <p:spPr>
            <a:xfrm>
              <a:off x="2184006" y="6271428"/>
              <a:ext cx="4186346" cy="253916"/>
            </a:xfrm>
            <a:prstGeom prst="rect">
              <a:avLst/>
            </a:prstGeom>
            <a:noFill/>
          </p:spPr>
          <p:txBody>
            <a:bodyPr wrap="square" rtlCol="0">
              <a:spAutoFit/>
            </a:bodyPr>
            <a:lstStyle/>
            <a:p>
              <a:r>
                <a:rPr lang="de-DE" sz="1050" dirty="0" smtClean="0">
                  <a:solidFill>
                    <a:schemeClr val="tx1">
                      <a:lumMod val="75000"/>
                      <a:lumOff val="25000"/>
                    </a:schemeClr>
                  </a:solidFill>
                </a:rPr>
                <a:t>Quelle: PLANCO Consulting &amp; Bundesanstalt für Gewässerkunde 2007</a:t>
              </a:r>
              <a:endParaRPr lang="en-US" sz="1050" dirty="0">
                <a:solidFill>
                  <a:schemeClr val="tx1">
                    <a:lumMod val="75000"/>
                    <a:lumOff val="25000"/>
                  </a:schemeClr>
                </a:solidFill>
              </a:endParaRPr>
            </a:p>
          </p:txBody>
        </p:sp>
      </p:grpSp>
      <p:grpSp>
        <p:nvGrpSpPr>
          <p:cNvPr id="12" name="Gruppieren 11"/>
          <p:cNvGrpSpPr/>
          <p:nvPr/>
        </p:nvGrpSpPr>
        <p:grpSpPr>
          <a:xfrm>
            <a:off x="312158" y="2060848"/>
            <a:ext cx="4176465" cy="2614758"/>
            <a:chOff x="467544" y="1606330"/>
            <a:chExt cx="4176465" cy="2614758"/>
          </a:xfrm>
        </p:grpSpPr>
        <p:sp>
          <p:nvSpPr>
            <p:cNvPr id="13" name="Title 3"/>
            <p:cNvSpPr txBox="1">
              <a:spLocks/>
            </p:cNvSpPr>
            <p:nvPr/>
          </p:nvSpPr>
          <p:spPr>
            <a:xfrm>
              <a:off x="467544" y="1606330"/>
              <a:ext cx="4176465" cy="453752"/>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r>
                <a:rPr lang="de-DE" sz="2400" dirty="0" smtClean="0">
                  <a:solidFill>
                    <a:schemeClr val="tx1">
                      <a:lumMod val="75000"/>
                      <a:lumOff val="25000"/>
                    </a:schemeClr>
                  </a:solidFill>
                </a:rPr>
                <a:t>Spezifischer Energieverbrauch</a:t>
              </a:r>
              <a:endParaRPr lang="en-US" sz="2400" dirty="0">
                <a:solidFill>
                  <a:schemeClr val="tx1">
                    <a:lumMod val="75000"/>
                    <a:lumOff val="25000"/>
                  </a:schemeClr>
                </a:solidFill>
              </a:endParaRPr>
            </a:p>
          </p:txBody>
        </p:sp>
        <p:grpSp>
          <p:nvGrpSpPr>
            <p:cNvPr id="14" name="Group 2"/>
            <p:cNvGrpSpPr/>
            <p:nvPr/>
          </p:nvGrpSpPr>
          <p:grpSpPr>
            <a:xfrm>
              <a:off x="539552" y="2132856"/>
              <a:ext cx="3295692" cy="2088232"/>
              <a:chOff x="323527" y="2204864"/>
              <a:chExt cx="4006131" cy="2487072"/>
            </a:xfrm>
          </p:grpSpPr>
          <p:pic>
            <p:nvPicPr>
              <p:cNvPr id="15" name="Picture 6"/>
              <p:cNvPicPr/>
              <p:nvPr/>
            </p:nvPicPr>
            <p:blipFill rotWithShape="1">
              <a:blip r:embed="rId5" cstate="screen">
                <a:grayscl/>
                <a:extLst>
                  <a:ext uri="{28A0092B-C50C-407E-A947-70E740481C1C}">
                    <a14:useLocalDpi xmlns:a14="http://schemas.microsoft.com/office/drawing/2010/main"/>
                  </a:ext>
                </a:extLst>
              </a:blip>
              <a:srcRect/>
              <a:stretch/>
            </p:blipFill>
            <p:spPr bwMode="auto">
              <a:xfrm>
                <a:off x="323527" y="2204864"/>
                <a:ext cx="4006131" cy="2376264"/>
              </a:xfrm>
              <a:prstGeom prst="rect">
                <a:avLst/>
              </a:prstGeom>
              <a:ln>
                <a:noFill/>
              </a:ln>
              <a:extLst>
                <a:ext uri="{53640926-AAD7-44D8-BBD7-CCE9431645EC}">
                  <a14:shadowObscured xmlns:a14="http://schemas.microsoft.com/office/drawing/2010/main"/>
                </a:ext>
              </a:extLst>
            </p:spPr>
          </p:pic>
          <p:sp>
            <p:nvSpPr>
              <p:cNvPr id="16" name="TextBox 13"/>
              <p:cNvSpPr txBox="1"/>
              <p:nvPr/>
            </p:nvSpPr>
            <p:spPr>
              <a:xfrm>
                <a:off x="324271" y="4464019"/>
                <a:ext cx="2117872" cy="227917"/>
              </a:xfrm>
              <a:prstGeom prst="rect">
                <a:avLst/>
              </a:prstGeom>
              <a:noFill/>
            </p:spPr>
            <p:txBody>
              <a:bodyPr wrap="square" rtlCol="0">
                <a:spAutoFit/>
              </a:bodyPr>
              <a:lstStyle/>
              <a:p>
                <a:r>
                  <a:rPr lang="de-DE" sz="1050" dirty="0" smtClean="0">
                    <a:solidFill>
                      <a:schemeClr val="tx1">
                        <a:lumMod val="75000"/>
                        <a:lumOff val="25000"/>
                      </a:schemeClr>
                    </a:solidFill>
                  </a:rPr>
                  <a:t>Quelle: via  donau</a:t>
                </a:r>
                <a:endParaRPr lang="en-US" sz="1050" dirty="0">
                  <a:solidFill>
                    <a:schemeClr val="tx1">
                      <a:lumMod val="75000"/>
                      <a:lumOff val="25000"/>
                    </a:schemeClr>
                  </a:solidFill>
                </a:endParaRPr>
              </a:p>
            </p:txBody>
          </p:sp>
        </p:grpSp>
      </p:grpSp>
      <p:sp>
        <p:nvSpPr>
          <p:cNvPr id="17" name="Content Placeholder 2"/>
          <p:cNvSpPr txBox="1">
            <a:spLocks/>
          </p:cNvSpPr>
          <p:nvPr/>
        </p:nvSpPr>
        <p:spPr>
          <a:xfrm>
            <a:off x="4669612" y="4702145"/>
            <a:ext cx="4186346" cy="1800200"/>
          </a:xfrm>
          <a:prstGeom prst="rect">
            <a:avLst/>
          </a:prstGeom>
          <a:ln w="19050">
            <a:solidFill>
              <a:schemeClr val="tx1">
                <a:lumMod val="75000"/>
                <a:lumOff val="25000"/>
              </a:schemeClr>
            </a:solidFill>
          </a:ln>
        </p:spPr>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Font typeface="Arial" pitchFamily="34" charset="0"/>
              <a:buNone/>
            </a:pPr>
            <a:r>
              <a:rPr lang="de-AT" sz="1800" dirty="0" smtClean="0">
                <a:solidFill>
                  <a:schemeClr val="tx1">
                    <a:lumMod val="75000"/>
                    <a:lumOff val="25000"/>
                  </a:schemeClr>
                </a:solidFill>
              </a:rPr>
              <a:t>Die Verbesserung der Infrastruktur der </a:t>
            </a:r>
            <a:r>
              <a:rPr lang="de-AT" sz="1800" b="1" dirty="0" smtClean="0">
                <a:solidFill>
                  <a:schemeClr val="tx1">
                    <a:lumMod val="75000"/>
                    <a:lumOff val="25000"/>
                  </a:schemeClr>
                </a:solidFill>
              </a:rPr>
              <a:t>gesamten Donau </a:t>
            </a:r>
            <a:r>
              <a:rPr lang="de-AT" sz="1800" dirty="0" smtClean="0">
                <a:solidFill>
                  <a:schemeClr val="tx1">
                    <a:lumMod val="75000"/>
                    <a:lumOff val="25000"/>
                  </a:schemeClr>
                </a:solidFill>
              </a:rPr>
              <a:t>würde                      rund </a:t>
            </a:r>
            <a:r>
              <a:rPr lang="de-AT" sz="1800" b="1" dirty="0" smtClean="0">
                <a:solidFill>
                  <a:schemeClr val="tx1">
                    <a:lumMod val="75000"/>
                    <a:lumOff val="25000"/>
                  </a:schemeClr>
                </a:solidFill>
              </a:rPr>
              <a:t>1,2 Mrd. EUR </a:t>
            </a:r>
            <a:r>
              <a:rPr lang="de-AT" sz="1800" dirty="0" smtClean="0">
                <a:solidFill>
                  <a:schemeClr val="tx1">
                    <a:lumMod val="75000"/>
                    <a:lumOff val="25000"/>
                  </a:schemeClr>
                </a:solidFill>
              </a:rPr>
              <a:t>kosten</a:t>
            </a:r>
          </a:p>
          <a:p>
            <a:pPr marL="546100" indent="0">
              <a:buClr>
                <a:srgbClr val="3C628F"/>
              </a:buClr>
              <a:buFont typeface="Arial" pitchFamily="34" charset="0"/>
              <a:buNone/>
            </a:pPr>
            <a:r>
              <a:rPr lang="de-AT" sz="1800" dirty="0" smtClean="0">
                <a:solidFill>
                  <a:schemeClr val="tx1">
                    <a:lumMod val="75000"/>
                    <a:lumOff val="25000"/>
                  </a:schemeClr>
                </a:solidFill>
              </a:rPr>
              <a:t>dies entspricht den Errichtungskosten von NUR rund </a:t>
            </a:r>
            <a:r>
              <a:rPr lang="de-AT" sz="1800" b="1" dirty="0" smtClean="0">
                <a:solidFill>
                  <a:schemeClr val="tx1">
                    <a:lumMod val="75000"/>
                    <a:lumOff val="25000"/>
                  </a:schemeClr>
                </a:solidFill>
              </a:rPr>
              <a:t>50 Straßenkilometern</a:t>
            </a:r>
            <a:endParaRPr lang="de-AT" sz="1800" b="1" dirty="0">
              <a:solidFill>
                <a:schemeClr val="tx1">
                  <a:lumMod val="75000"/>
                  <a:lumOff val="25000"/>
                </a:schemeClr>
              </a:solidFill>
            </a:endParaRPr>
          </a:p>
        </p:txBody>
      </p:sp>
      <p:sp>
        <p:nvSpPr>
          <p:cNvPr id="18" name="Content Placeholder 2"/>
          <p:cNvSpPr txBox="1">
            <a:spLocks/>
          </p:cNvSpPr>
          <p:nvPr/>
        </p:nvSpPr>
        <p:spPr>
          <a:xfrm>
            <a:off x="352529" y="4754381"/>
            <a:ext cx="3744416" cy="1747964"/>
          </a:xfrm>
          <a:prstGeom prst="rect">
            <a:avLst/>
          </a:prstGeom>
          <a:ln w="19050">
            <a:solidFill>
              <a:schemeClr val="tx1">
                <a:lumMod val="75000"/>
                <a:lumOff val="25000"/>
              </a:schemeClr>
            </a:solidFill>
          </a:ln>
        </p:spPr>
        <p:txBody>
          <a:bodyPr vert="horz" lIns="91440" tIns="45720" rIns="91440" bIns="45720" rtlCol="0" anchor="ctr">
            <a:normAutofit fontScale="5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Font typeface="Arial" pitchFamily="34" charset="0"/>
              <a:buNone/>
            </a:pPr>
            <a:r>
              <a:rPr lang="de-DE" sz="3300" spc="60" dirty="0" smtClean="0">
                <a:solidFill>
                  <a:schemeClr val="tx1">
                    <a:lumMod val="75000"/>
                    <a:lumOff val="25000"/>
                  </a:schemeClr>
                </a:solidFill>
              </a:rPr>
              <a:t>Ein </a:t>
            </a:r>
            <a:r>
              <a:rPr lang="de-DE" sz="3300" spc="60" dirty="0">
                <a:solidFill>
                  <a:schemeClr val="tx1">
                    <a:lumMod val="75000"/>
                    <a:lumOff val="25000"/>
                  </a:schemeClr>
                </a:solidFill>
              </a:rPr>
              <a:t>Binnenschiff kann </a:t>
            </a:r>
            <a:r>
              <a:rPr lang="de-DE" sz="3300" b="1" spc="60" dirty="0">
                <a:solidFill>
                  <a:schemeClr val="tx1">
                    <a:lumMod val="75000"/>
                    <a:lumOff val="25000"/>
                  </a:schemeClr>
                </a:solidFill>
              </a:rPr>
              <a:t>eine Tonne Ladung </a:t>
            </a:r>
            <a:r>
              <a:rPr lang="de-DE" sz="3300" spc="60" dirty="0">
                <a:solidFill>
                  <a:schemeClr val="tx1">
                    <a:lumMod val="75000"/>
                    <a:lumOff val="25000"/>
                  </a:schemeClr>
                </a:solidFill>
              </a:rPr>
              <a:t>bei </a:t>
            </a:r>
            <a:r>
              <a:rPr lang="de-DE" sz="3300" spc="60" dirty="0" smtClean="0">
                <a:solidFill>
                  <a:schemeClr val="tx1">
                    <a:lumMod val="75000"/>
                    <a:lumOff val="25000"/>
                  </a:schemeClr>
                </a:solidFill>
              </a:rPr>
              <a:t>gleichem Energieverbrauch </a:t>
            </a:r>
            <a:r>
              <a:rPr lang="de-DE" sz="3300" spc="60" dirty="0">
                <a:solidFill>
                  <a:schemeClr val="tx1">
                    <a:lumMod val="75000"/>
                    <a:lumOff val="25000"/>
                  </a:schemeClr>
                </a:solidFill>
              </a:rPr>
              <a:t>beinahe </a:t>
            </a:r>
            <a:r>
              <a:rPr lang="de-DE" sz="3300" b="1" spc="60" dirty="0">
                <a:solidFill>
                  <a:schemeClr val="tx1">
                    <a:lumMod val="75000"/>
                    <a:lumOff val="25000"/>
                  </a:schemeClr>
                </a:solidFill>
              </a:rPr>
              <a:t>viermal so weit</a:t>
            </a:r>
            <a:r>
              <a:rPr lang="de-DE" sz="3300" spc="60" dirty="0">
                <a:solidFill>
                  <a:schemeClr val="tx1">
                    <a:lumMod val="75000"/>
                    <a:lumOff val="25000"/>
                  </a:schemeClr>
                </a:solidFill>
              </a:rPr>
              <a:t> transportieren wie </a:t>
            </a:r>
            <a:r>
              <a:rPr lang="de-DE" sz="3300" spc="60" dirty="0" smtClean="0">
                <a:solidFill>
                  <a:schemeClr val="tx1">
                    <a:lumMod val="75000"/>
                    <a:lumOff val="25000"/>
                  </a:schemeClr>
                </a:solidFill>
              </a:rPr>
              <a:t>ein LKW</a:t>
            </a:r>
            <a:endParaRPr lang="de-DE" sz="3300" spc="60" dirty="0">
              <a:solidFill>
                <a:schemeClr val="tx1">
                  <a:lumMod val="75000"/>
                  <a:lumOff val="25000"/>
                </a:schemeClr>
              </a:solidFill>
            </a:endParaRPr>
          </a:p>
          <a:p>
            <a:pPr marL="546100" indent="0">
              <a:buClr>
                <a:srgbClr val="3C628F"/>
              </a:buClr>
              <a:buFont typeface="Arial" pitchFamily="34" charset="0"/>
              <a:buNone/>
            </a:pPr>
            <a:endParaRPr lang="de-AT" sz="1800" dirty="0">
              <a:solidFill>
                <a:schemeClr val="tx1">
                  <a:lumMod val="75000"/>
                  <a:lumOff val="25000"/>
                </a:schemeClr>
              </a:solidFill>
            </a:endParaRPr>
          </a:p>
        </p:txBody>
      </p:sp>
    </p:spTree>
    <p:extLst>
      <p:ext uri="{BB962C8B-B14F-4D97-AF65-F5344CB8AC3E}">
        <p14:creationId xmlns:p14="http://schemas.microsoft.com/office/powerpoint/2010/main" val="2428351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tx1">
                    <a:lumMod val="75000"/>
                    <a:lumOff val="25000"/>
                  </a:schemeClr>
                </a:solidFill>
              </a:rPr>
              <a:t>Lärm</a:t>
            </a:r>
            <a:br>
              <a:rPr lang="de-DE" b="1" dirty="0" smtClean="0">
                <a:solidFill>
                  <a:schemeClr val="tx1">
                    <a:lumMod val="75000"/>
                    <a:lumOff val="25000"/>
                  </a:schemeClr>
                </a:solidFill>
              </a:rPr>
            </a:br>
            <a:r>
              <a:rPr lang="de-DE" sz="2000" dirty="0" smtClean="0">
                <a:solidFill>
                  <a:schemeClr val="tx1">
                    <a:lumMod val="75000"/>
                    <a:lumOff val="25000"/>
                  </a:schemeClr>
                </a:solidFill>
              </a:rPr>
              <a:t>ökologische Einflussbereiche</a:t>
            </a:r>
            <a:endParaRPr lang="en-GB" sz="2000" dirty="0">
              <a:solidFill>
                <a:schemeClr val="tx1">
                  <a:lumMod val="75000"/>
                  <a:lumOff val="25000"/>
                </a:schemeClr>
              </a:solidFill>
            </a:endParaRPr>
          </a:p>
        </p:txBody>
      </p:sp>
      <p:sp>
        <p:nvSpPr>
          <p:cNvPr id="3" name="Inhaltsplatzhalter 2"/>
          <p:cNvSpPr>
            <a:spLocks noGrp="1"/>
          </p:cNvSpPr>
          <p:nvPr>
            <p:ph idx="1"/>
          </p:nvPr>
        </p:nvSpPr>
        <p:spPr>
          <a:xfrm>
            <a:off x="467544" y="1700808"/>
            <a:ext cx="4104456" cy="4776192"/>
          </a:xfrm>
        </p:spPr>
        <p:txBody>
          <a:bodyPr>
            <a:normAutofit/>
          </a:bodyPr>
          <a:lstStyle/>
          <a:p>
            <a:pPr marL="0" indent="0">
              <a:buNone/>
            </a:pPr>
            <a:r>
              <a:rPr lang="de-DE" b="1" dirty="0" smtClean="0"/>
              <a:t>Lärm</a:t>
            </a:r>
          </a:p>
          <a:p>
            <a:pPr>
              <a:lnSpc>
                <a:spcPct val="110000"/>
              </a:lnSpc>
            </a:pPr>
            <a:r>
              <a:rPr lang="de-DE" sz="1800" dirty="0" smtClean="0"/>
              <a:t>Lärmbelästigung vor allem durch Straße </a:t>
            </a:r>
            <a:br>
              <a:rPr lang="de-DE" sz="1800" dirty="0" smtClean="0"/>
            </a:br>
            <a:r>
              <a:rPr lang="de-DE" sz="1800" dirty="0" smtClean="0">
                <a:sym typeface="Wingdings" panose="05000000000000000000" pitchFamily="2" charset="2"/>
              </a:rPr>
              <a:t> Netzdichte im Vergleich zu Schiene und Wasserstraße</a:t>
            </a:r>
          </a:p>
          <a:p>
            <a:pPr>
              <a:lnSpc>
                <a:spcPct val="150000"/>
              </a:lnSpc>
            </a:pPr>
            <a:r>
              <a:rPr lang="de-DE" sz="1800" dirty="0" smtClean="0"/>
              <a:t>Bahnlärm in bestimmten Bereichen</a:t>
            </a:r>
          </a:p>
          <a:p>
            <a:pPr>
              <a:lnSpc>
                <a:spcPct val="150000"/>
              </a:lnSpc>
            </a:pPr>
            <a:r>
              <a:rPr lang="de-DE" sz="1800" dirty="0" smtClean="0"/>
              <a:t>Subjektive Wahrnehmung </a:t>
            </a:r>
          </a:p>
          <a:p>
            <a:pPr>
              <a:lnSpc>
                <a:spcPct val="150000"/>
              </a:lnSpc>
            </a:pPr>
            <a:r>
              <a:rPr lang="de-DE" sz="1800" dirty="0" smtClean="0"/>
              <a:t>durch Wasserstraße kaum Lärmbelästigung</a:t>
            </a:r>
            <a:endParaRPr lang="de-DE" sz="1800" dirty="0"/>
          </a:p>
          <a:p>
            <a:endParaRPr lang="en-GB"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15</a:t>
            </a:fld>
            <a:endParaRPr lang="de-AT" dirty="0">
              <a:solidFill>
                <a:prstClr val="white"/>
              </a:solidFill>
            </a:endParaRPr>
          </a:p>
        </p:txBody>
      </p:sp>
      <p:pic>
        <p:nvPicPr>
          <p:cNvPr id="17" name="Picture 2" descr="Europa, Karte, Western, Politischen, Umrissen"/>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t="41539" r="14515" b="14152"/>
          <a:stretch/>
        </p:blipFill>
        <p:spPr bwMode="auto">
          <a:xfrm>
            <a:off x="4377895" y="2636912"/>
            <a:ext cx="4638757" cy="343837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4"/>
          <p:cNvSpPr txBox="1"/>
          <p:nvPr/>
        </p:nvSpPr>
        <p:spPr>
          <a:xfrm>
            <a:off x="4516778" y="6075289"/>
            <a:ext cx="4509746"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dirty="0" err="1" smtClean="0"/>
              <a:t>Quelle</a:t>
            </a:r>
            <a:r>
              <a:rPr lang="en-US" sz="900" dirty="0" smtClean="0"/>
              <a:t>: </a:t>
            </a:r>
            <a:r>
              <a:rPr lang="en-US" sz="900" dirty="0"/>
              <a:t>https://</a:t>
            </a:r>
            <a:r>
              <a:rPr lang="en-US" sz="900" dirty="0" smtClean="0"/>
              <a:t>pixabay.com/de/europa-karte-western-politischen-32847/c</a:t>
            </a:r>
            <a:endParaRPr lang="en-US" sz="900" dirty="0"/>
          </a:p>
        </p:txBody>
      </p:sp>
      <p:pic>
        <p:nvPicPr>
          <p:cNvPr id="19"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401500" y="3670796"/>
            <a:ext cx="740301" cy="2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553900" y="5013176"/>
            <a:ext cx="587901" cy="19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845146" y="5357638"/>
            <a:ext cx="785490" cy="20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997546" y="4437112"/>
            <a:ext cx="785490" cy="20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148064" y="3476490"/>
            <a:ext cx="587901" cy="19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411565" y="4437112"/>
            <a:ext cx="587901" cy="19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354471" y="4711101"/>
            <a:ext cx="785490" cy="20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519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tx1">
                    <a:lumMod val="75000"/>
                    <a:lumOff val="25000"/>
                  </a:schemeClr>
                </a:solidFill>
              </a:rPr>
              <a:t>Soziale Einflussbereiche</a:t>
            </a:r>
            <a:endParaRPr lang="en-GB" b="1" dirty="0">
              <a:solidFill>
                <a:schemeClr val="tx1">
                  <a:lumMod val="75000"/>
                  <a:lumOff val="25000"/>
                </a:schemeClr>
              </a:solidFill>
            </a:endParaRPr>
          </a:p>
        </p:txBody>
      </p:sp>
      <p:sp>
        <p:nvSpPr>
          <p:cNvPr id="3" name="Inhaltsplatzhalter 2"/>
          <p:cNvSpPr>
            <a:spLocks noGrp="1"/>
          </p:cNvSpPr>
          <p:nvPr>
            <p:ph idx="1"/>
          </p:nvPr>
        </p:nvSpPr>
        <p:spPr>
          <a:xfrm>
            <a:off x="457200" y="1700808"/>
            <a:ext cx="8291264" cy="4776192"/>
          </a:xfrm>
        </p:spPr>
        <p:txBody>
          <a:bodyPr>
            <a:normAutofit fontScale="92500" lnSpcReduction="10000"/>
          </a:bodyPr>
          <a:lstStyle/>
          <a:p>
            <a:pPr marL="0" indent="0">
              <a:buNone/>
            </a:pPr>
            <a:r>
              <a:rPr lang="de-DE" b="1" dirty="0" smtClean="0"/>
              <a:t>Verkehrssicherheit</a:t>
            </a:r>
          </a:p>
          <a:p>
            <a:r>
              <a:rPr lang="de-DE" sz="2000" dirty="0" smtClean="0"/>
              <a:t>Binnenschiff ist im Vergleich zu Bahn und Lkw am sichersten</a:t>
            </a:r>
          </a:p>
          <a:p>
            <a:pPr lvl="1"/>
            <a:r>
              <a:rPr lang="de-DE" sz="1800" dirty="0" smtClean="0"/>
              <a:t>Hohe Sicherheitsstandards</a:t>
            </a:r>
          </a:p>
          <a:p>
            <a:pPr lvl="1"/>
            <a:r>
              <a:rPr lang="de-DE" sz="1800" dirty="0" smtClean="0"/>
              <a:t>Geringe Unfallkosten</a:t>
            </a:r>
          </a:p>
          <a:p>
            <a:pPr lvl="1"/>
            <a:r>
              <a:rPr lang="de-DE" sz="1800" dirty="0" smtClean="0"/>
              <a:t>80% der Gefahrguttransporte in Europa mit Binnenschiff durchgeführt</a:t>
            </a:r>
          </a:p>
          <a:p>
            <a:pPr lvl="1"/>
            <a:endParaRPr lang="de-DE" dirty="0"/>
          </a:p>
          <a:p>
            <a:pPr marL="0" indent="0">
              <a:buNone/>
            </a:pPr>
            <a:r>
              <a:rPr lang="de-DE" b="1" dirty="0" smtClean="0"/>
              <a:t>Arbeitsbedingungen</a:t>
            </a:r>
          </a:p>
          <a:p>
            <a:r>
              <a:rPr lang="de-DE" sz="2000" dirty="0" smtClean="0"/>
              <a:t>Binnenschiff: lange Aufenthalte auf Schiff </a:t>
            </a:r>
            <a:r>
              <a:rPr lang="de-DE" sz="2000" dirty="0" smtClean="0">
                <a:sym typeface="Wingdings" panose="05000000000000000000" pitchFamily="2" charset="2"/>
              </a:rPr>
              <a:t> lange Arbeitszeiten</a:t>
            </a:r>
          </a:p>
          <a:p>
            <a:r>
              <a:rPr lang="de-DE" sz="2000" dirty="0" smtClean="0">
                <a:sym typeface="Wingdings" panose="05000000000000000000" pitchFamily="2" charset="2"/>
              </a:rPr>
              <a:t>Bahn: </a:t>
            </a:r>
          </a:p>
          <a:p>
            <a:pPr lvl="1"/>
            <a:r>
              <a:rPr lang="de-DE" sz="1600" dirty="0" smtClean="0">
                <a:sym typeface="Wingdings" panose="05000000000000000000" pitchFamily="2" charset="2"/>
              </a:rPr>
              <a:t>Schichtbetrieb  geregelte Arbeitszeiten</a:t>
            </a:r>
          </a:p>
          <a:p>
            <a:pPr lvl="1"/>
            <a:r>
              <a:rPr lang="de-DE" sz="1600" dirty="0" smtClean="0">
                <a:sym typeface="Wingdings" panose="05000000000000000000" pitchFamily="2" charset="2"/>
              </a:rPr>
              <a:t>Personenverkehr vorrangig am Tag  Nachtarbeit</a:t>
            </a:r>
          </a:p>
          <a:p>
            <a:r>
              <a:rPr lang="de-DE" sz="2000" dirty="0" smtClean="0">
                <a:sym typeface="Wingdings" panose="05000000000000000000" pitchFamily="2" charset="2"/>
              </a:rPr>
              <a:t>Lkw: </a:t>
            </a:r>
          </a:p>
          <a:p>
            <a:pPr lvl="1"/>
            <a:r>
              <a:rPr lang="de-DE" sz="1600" dirty="0" smtClean="0">
                <a:sym typeface="Wingdings" panose="05000000000000000000" pitchFamily="2" charset="2"/>
              </a:rPr>
              <a:t>Lange und unregelmäßige Arbeitszeiten</a:t>
            </a:r>
          </a:p>
          <a:p>
            <a:pPr lvl="1"/>
            <a:r>
              <a:rPr lang="de-DE" sz="1600" dirty="0" smtClean="0">
                <a:sym typeface="Wingdings" panose="05000000000000000000" pitchFamily="2" charset="2"/>
              </a:rPr>
              <a:t>Termin- und Zeitdruck  Nicht-Einhaltung der Lenk- und Ruhezeit</a:t>
            </a:r>
          </a:p>
          <a:p>
            <a:pPr lvl="1"/>
            <a:r>
              <a:rPr lang="de-DE" sz="1600" dirty="0" smtClean="0">
                <a:sym typeface="Wingdings" panose="05000000000000000000" pitchFamily="2" charset="2"/>
              </a:rPr>
              <a:t>Fernverkehr: Abwesenheit von zu Hause </a:t>
            </a:r>
            <a:endParaRPr lang="de-DE" sz="1600" dirty="0" smtClean="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16</a:t>
            </a:fld>
            <a:endParaRPr lang="de-AT" dirty="0">
              <a:solidFill>
                <a:prstClr val="white"/>
              </a:solidFill>
            </a:endParaRPr>
          </a:p>
        </p:txBody>
      </p:sp>
    </p:spTree>
    <p:extLst>
      <p:ext uri="{BB962C8B-B14F-4D97-AF65-F5344CB8AC3E}">
        <p14:creationId xmlns:p14="http://schemas.microsoft.com/office/powerpoint/2010/main" val="3441492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tx1">
                    <a:lumMod val="75000"/>
                    <a:lumOff val="25000"/>
                  </a:schemeClr>
                </a:solidFill>
              </a:rPr>
              <a:t>Ökonomische Einflussbereiche</a:t>
            </a:r>
            <a:endParaRPr lang="en-GB" b="1" dirty="0">
              <a:solidFill>
                <a:schemeClr val="tx1">
                  <a:lumMod val="75000"/>
                  <a:lumOff val="25000"/>
                </a:schemeClr>
              </a:solidFill>
            </a:endParaRPr>
          </a:p>
        </p:txBody>
      </p:sp>
      <p:sp>
        <p:nvSpPr>
          <p:cNvPr id="3" name="Inhaltsplatzhalter 2"/>
          <p:cNvSpPr>
            <a:spLocks noGrp="1"/>
          </p:cNvSpPr>
          <p:nvPr>
            <p:ph idx="1"/>
          </p:nvPr>
        </p:nvSpPr>
        <p:spPr>
          <a:xfrm>
            <a:off x="457200" y="1700808"/>
            <a:ext cx="4114800" cy="4776192"/>
          </a:xfrm>
        </p:spPr>
        <p:txBody>
          <a:bodyPr>
            <a:normAutofit lnSpcReduction="10000"/>
          </a:bodyPr>
          <a:lstStyle/>
          <a:p>
            <a:pPr marL="0" indent="0">
              <a:buNone/>
            </a:pPr>
            <a:r>
              <a:rPr lang="de-DE" b="1" dirty="0" smtClean="0"/>
              <a:t>Transportkosten </a:t>
            </a:r>
          </a:p>
          <a:p>
            <a:r>
              <a:rPr lang="de-DE" sz="2000" dirty="0" smtClean="0"/>
              <a:t>Wichtigster Faktor im wirtschaftlichen Vergleich</a:t>
            </a:r>
          </a:p>
          <a:p>
            <a:endParaRPr lang="de-DE" sz="2000" dirty="0" smtClean="0"/>
          </a:p>
          <a:p>
            <a:r>
              <a:rPr lang="de-DE" sz="2000" dirty="0" smtClean="0"/>
              <a:t>Einflussfaktoren:</a:t>
            </a:r>
          </a:p>
          <a:p>
            <a:pPr lvl="1"/>
            <a:r>
              <a:rPr lang="de-DE" sz="1600" dirty="0" smtClean="0"/>
              <a:t>Transportmenge - Auslastung</a:t>
            </a:r>
          </a:p>
          <a:p>
            <a:pPr lvl="1"/>
            <a:r>
              <a:rPr lang="de-DE" sz="1600" dirty="0" smtClean="0"/>
              <a:t>Transportdistanz</a:t>
            </a:r>
          </a:p>
          <a:p>
            <a:pPr lvl="1"/>
            <a:r>
              <a:rPr lang="de-DE" sz="1600" dirty="0" smtClean="0"/>
              <a:t>Transportiertes Gut</a:t>
            </a:r>
          </a:p>
          <a:p>
            <a:pPr lvl="1"/>
            <a:endParaRPr lang="de-DE" sz="1600" dirty="0" smtClean="0"/>
          </a:p>
          <a:p>
            <a:r>
              <a:rPr lang="de-DE" sz="2000" dirty="0" smtClean="0"/>
              <a:t>Sinkende Transportkosten bei zunehmender Transportdistanz bei allen Verkehrsträgern</a:t>
            </a:r>
          </a:p>
          <a:p>
            <a:endParaRPr lang="de-DE" sz="2000" dirty="0"/>
          </a:p>
          <a:p>
            <a:r>
              <a:rPr lang="de-DE" sz="2000" dirty="0" smtClean="0"/>
              <a:t>Transport je Tonnenkilometer mit Binnenschiff am günstigsten</a:t>
            </a:r>
          </a:p>
          <a:p>
            <a:pPr marL="0" indent="0">
              <a:buNone/>
            </a:pPr>
            <a:endParaRPr lang="de-DE" dirty="0"/>
          </a:p>
          <a:p>
            <a:pPr marL="0" indent="0">
              <a:buNone/>
            </a:pPr>
            <a:endParaRPr lang="de-DE" b="1" dirty="0" smtClean="0"/>
          </a:p>
          <a:p>
            <a:pPr marL="0" indent="0">
              <a:buNone/>
            </a:pPr>
            <a:endParaRPr lang="de-DE" b="1"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17</a:t>
            </a:fld>
            <a:endParaRPr lang="de-AT" dirty="0">
              <a:solidFill>
                <a:prstClr val="white"/>
              </a:solidFill>
            </a:endParaRPr>
          </a:p>
        </p:txBody>
      </p:sp>
      <p:grpSp>
        <p:nvGrpSpPr>
          <p:cNvPr id="6" name="Gruppieren 5"/>
          <p:cNvGrpSpPr/>
          <p:nvPr/>
        </p:nvGrpSpPr>
        <p:grpSpPr>
          <a:xfrm>
            <a:off x="4458566" y="1700808"/>
            <a:ext cx="4712446" cy="3304354"/>
            <a:chOff x="3882502" y="1578826"/>
            <a:chExt cx="4712446" cy="3304354"/>
          </a:xfrm>
        </p:grpSpPr>
        <p:sp>
          <p:nvSpPr>
            <p:cNvPr id="7" name="Title 3"/>
            <p:cNvSpPr txBox="1">
              <a:spLocks/>
            </p:cNvSpPr>
            <p:nvPr/>
          </p:nvSpPr>
          <p:spPr>
            <a:xfrm>
              <a:off x="4139952" y="1578826"/>
              <a:ext cx="4454996" cy="4953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r>
                <a:rPr lang="de-DE" sz="2400" dirty="0" smtClean="0">
                  <a:solidFill>
                    <a:schemeClr val="tx1">
                      <a:lumMod val="75000"/>
                      <a:lumOff val="25000"/>
                    </a:schemeClr>
                  </a:solidFill>
                </a:rPr>
                <a:t>Externe Kosten</a:t>
              </a:r>
              <a:endParaRPr lang="de-DE" sz="2400" dirty="0">
                <a:solidFill>
                  <a:schemeClr val="tx1">
                    <a:lumMod val="75000"/>
                    <a:lumOff val="25000"/>
                  </a:schemeClr>
                </a:solidFill>
              </a:endParaRPr>
            </a:p>
          </p:txBody>
        </p:sp>
        <p:grpSp>
          <p:nvGrpSpPr>
            <p:cNvPr id="8" name="Group 1"/>
            <p:cNvGrpSpPr/>
            <p:nvPr/>
          </p:nvGrpSpPr>
          <p:grpSpPr>
            <a:xfrm>
              <a:off x="3882502" y="2145012"/>
              <a:ext cx="4580161" cy="2738168"/>
              <a:chOff x="3882502" y="2705022"/>
              <a:chExt cx="4580161" cy="2738168"/>
            </a:xfrm>
          </p:grpSpPr>
          <p:pic>
            <p:nvPicPr>
              <p:cNvPr id="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82502" y="2705022"/>
                <a:ext cx="4145883" cy="245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4"/>
              <p:cNvSpPr txBox="1"/>
              <p:nvPr/>
            </p:nvSpPr>
            <p:spPr>
              <a:xfrm>
                <a:off x="4062659" y="5189274"/>
                <a:ext cx="4400004" cy="253916"/>
              </a:xfrm>
              <a:prstGeom prst="rect">
                <a:avLst/>
              </a:prstGeom>
              <a:noFill/>
            </p:spPr>
            <p:txBody>
              <a:bodyPr wrap="square" rtlCol="0">
                <a:spAutoFit/>
              </a:bodyPr>
              <a:lstStyle/>
              <a:p>
                <a:r>
                  <a:rPr lang="de-DE" sz="1000" dirty="0" smtClean="0">
                    <a:solidFill>
                      <a:schemeClr val="tx1">
                        <a:lumMod val="75000"/>
                        <a:lumOff val="25000"/>
                      </a:schemeClr>
                    </a:solidFill>
                  </a:rPr>
                  <a:t>Quelle: PLANCO Consulting &amp; Bundesanstalt für Gewässerkunde 2007</a:t>
                </a:r>
                <a:endParaRPr lang="en-US" sz="1000" dirty="0">
                  <a:solidFill>
                    <a:schemeClr val="tx1">
                      <a:lumMod val="75000"/>
                      <a:lumOff val="25000"/>
                    </a:schemeClr>
                  </a:solidFill>
                </a:endParaRPr>
              </a:p>
            </p:txBody>
          </p:sp>
        </p:grpSp>
      </p:grpSp>
    </p:spTree>
    <p:extLst>
      <p:ext uri="{BB962C8B-B14F-4D97-AF65-F5344CB8AC3E}">
        <p14:creationId xmlns:p14="http://schemas.microsoft.com/office/powerpoint/2010/main" val="3933658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AT" sz="3100" b="1" dirty="0" smtClean="0">
                <a:solidFill>
                  <a:schemeClr val="tx1">
                    <a:lumMod val="75000"/>
                    <a:lumOff val="25000"/>
                  </a:schemeClr>
                </a:solidFill>
              </a:rPr>
              <a:t>Agenda </a:t>
            </a:r>
            <a:r>
              <a:rPr lang="de-AT" b="1" dirty="0" smtClean="0">
                <a:solidFill>
                  <a:schemeClr val="tx1">
                    <a:lumMod val="75000"/>
                    <a:lumOff val="25000"/>
                  </a:schemeClr>
                </a:solidFill>
              </a:rPr>
              <a:t/>
            </a:r>
            <a:br>
              <a:rPr lang="de-AT" b="1" dirty="0" smtClean="0">
                <a:solidFill>
                  <a:schemeClr val="tx1">
                    <a:lumMod val="75000"/>
                    <a:lumOff val="25000"/>
                  </a:schemeClr>
                </a:solidFill>
              </a:rPr>
            </a:br>
            <a:r>
              <a:rPr lang="de-AT" sz="2200" dirty="0" smtClean="0">
                <a:solidFill>
                  <a:schemeClr val="tx1">
                    <a:lumMod val="75000"/>
                    <a:lumOff val="25000"/>
                  </a:schemeClr>
                </a:solidFill>
              </a:rPr>
              <a:t>Verkehr und Umwelt und welchen Beitrag jeder einzelne leisten kann</a:t>
            </a:r>
            <a:endParaRPr lang="de-AT" sz="2200" dirty="0">
              <a:solidFill>
                <a:schemeClr val="tx1">
                  <a:lumMod val="75000"/>
                  <a:lumOff val="25000"/>
                </a:schemeClr>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18</a:t>
            </a:fld>
            <a:endParaRPr lang="de-AT" dirty="0">
              <a:solidFill>
                <a:prstClr val="white"/>
              </a:solidFill>
            </a:endParaRPr>
          </a:p>
        </p:txBody>
      </p:sp>
      <p:graphicFrame>
        <p:nvGraphicFramePr>
          <p:cNvPr id="5" name="Inhaltsplatzhalter 4"/>
          <p:cNvGraphicFramePr>
            <a:graphicFrameLocks/>
          </p:cNvGraphicFramePr>
          <p:nvPr>
            <p:extLst>
              <p:ext uri="{D42A27DB-BD31-4B8C-83A1-F6EECF244321}">
                <p14:modId xmlns:p14="http://schemas.microsoft.com/office/powerpoint/2010/main" val="391579407"/>
              </p:ext>
            </p:extLst>
          </p:nvPr>
        </p:nvGraphicFramePr>
        <p:xfrm>
          <a:off x="432048" y="1988840"/>
          <a:ext cx="838842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4965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chemeClr val="tx1">
                    <a:lumMod val="75000"/>
                    <a:lumOff val="25000"/>
                  </a:schemeClr>
                </a:solidFill>
              </a:rPr>
              <a:t>Verkehrsträger Straße</a:t>
            </a:r>
            <a:br>
              <a:rPr lang="de-DE" b="1" dirty="0" smtClean="0">
                <a:solidFill>
                  <a:schemeClr val="tx1">
                    <a:lumMod val="75000"/>
                    <a:lumOff val="25000"/>
                  </a:schemeClr>
                </a:solidFill>
              </a:rPr>
            </a:br>
            <a:r>
              <a:rPr lang="de-DE" sz="2000" dirty="0" smtClean="0">
                <a:solidFill>
                  <a:schemeClr val="tx1">
                    <a:lumMod val="75000"/>
                    <a:lumOff val="25000"/>
                  </a:schemeClr>
                </a:solidFill>
              </a:rPr>
              <a:t>Verkehrsträgervergleich</a:t>
            </a:r>
            <a:endParaRPr lang="en-US" sz="2000" dirty="0">
              <a:solidFill>
                <a:schemeClr val="tx1">
                  <a:lumMod val="75000"/>
                  <a:lumOff val="2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1818738"/>
              </p:ext>
            </p:extLst>
          </p:nvPr>
        </p:nvGraphicFramePr>
        <p:xfrm>
          <a:off x="457200" y="1700213"/>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19</a:t>
            </a:fld>
            <a:endParaRPr lang="de-AT" dirty="0">
              <a:solidFill>
                <a:prstClr val="white"/>
              </a:solidFill>
            </a:endParaRPr>
          </a:p>
        </p:txBody>
      </p:sp>
    </p:spTree>
    <p:extLst>
      <p:ext uri="{BB962C8B-B14F-4D97-AF65-F5344CB8AC3E}">
        <p14:creationId xmlns:p14="http://schemas.microsoft.com/office/powerpoint/2010/main" val="3801551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ieren 12"/>
          <p:cNvGrpSpPr/>
          <p:nvPr/>
        </p:nvGrpSpPr>
        <p:grpSpPr>
          <a:xfrm>
            <a:off x="256619" y="1916832"/>
            <a:ext cx="3597925" cy="4340316"/>
            <a:chOff x="398011" y="2185028"/>
            <a:chExt cx="3024336" cy="3609683"/>
          </a:xfrm>
        </p:grpSpPr>
        <p:grpSp>
          <p:nvGrpSpPr>
            <p:cNvPr id="14" name="Gruppieren 13"/>
            <p:cNvGrpSpPr/>
            <p:nvPr/>
          </p:nvGrpSpPr>
          <p:grpSpPr>
            <a:xfrm>
              <a:off x="398011" y="2185028"/>
              <a:ext cx="3024336" cy="3609683"/>
              <a:chOff x="3699510" y="2434272"/>
              <a:chExt cx="1744980" cy="1989455"/>
            </a:xfrm>
          </p:grpSpPr>
          <p:grpSp>
            <p:nvGrpSpPr>
              <p:cNvPr id="16" name="Group 17"/>
              <p:cNvGrpSpPr/>
              <p:nvPr/>
            </p:nvGrpSpPr>
            <p:grpSpPr>
              <a:xfrm>
                <a:off x="3841750" y="2820987"/>
                <a:ext cx="1602740" cy="1602740"/>
                <a:chOff x="0" y="0"/>
                <a:chExt cx="6506678" cy="6506678"/>
              </a:xfrm>
            </p:grpSpPr>
            <p:pic>
              <p:nvPicPr>
                <p:cNvPr id="18"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506678" cy="6506678"/>
                </a:xfrm>
                <a:prstGeom prst="rect">
                  <a:avLst/>
                </a:prstGeom>
              </p:spPr>
            </p:pic>
            <p:pic>
              <p:nvPicPr>
                <p:cNvPr id="19"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6183" r="17764"/>
                <a:stretch/>
              </p:blipFill>
              <p:spPr bwMode="auto">
                <a:xfrm>
                  <a:off x="2069348" y="1968140"/>
                  <a:ext cx="549990" cy="589444"/>
                </a:xfrm>
                <a:prstGeom prst="rect">
                  <a:avLst/>
                </a:prstGeom>
                <a:ln>
                  <a:noFill/>
                </a:ln>
                <a:extLst>
                  <a:ext uri="{53640926-AAD7-44D8-BBD7-CCE9431645EC}">
                    <a14:shadowObscured xmlns:a14="http://schemas.microsoft.com/office/drawing/2010/main"/>
                  </a:ext>
                </a:extLst>
              </p:spPr>
            </p:pic>
          </p:grpSp>
          <p:sp>
            <p:nvSpPr>
              <p:cNvPr id="17" name="Cloud Callout 5"/>
              <p:cNvSpPr/>
              <p:nvPr/>
            </p:nvSpPr>
            <p:spPr>
              <a:xfrm>
                <a:off x="3699510" y="2434272"/>
                <a:ext cx="873760" cy="717550"/>
              </a:xfrm>
              <a:prstGeom prst="cloudCallout">
                <a:avLst>
                  <a:gd name="adj1" fmla="val 51261"/>
                  <a:gd name="adj2" fmla="val 37567"/>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AT" sz="1100">
                    <a:effectLst/>
                    <a:ea typeface="Calibri"/>
                    <a:cs typeface="Times New Roman"/>
                  </a:rPr>
                  <a:t> </a:t>
                </a:r>
                <a:endParaRPr lang="en-GB" sz="1100">
                  <a:effectLst/>
                  <a:ea typeface="Calibri"/>
                  <a:cs typeface="Times New Roman"/>
                </a:endParaRPr>
              </a:p>
            </p:txBody>
          </p:sp>
        </p:grpSp>
        <p:pic>
          <p:nvPicPr>
            <p:cNvPr id="15" name="Picture 4" descr="Buch, Bildung, Bücher, Referenz, Hilf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848" y="2404112"/>
              <a:ext cx="972928" cy="863759"/>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5976" y="1760472"/>
            <a:ext cx="4389120" cy="4218432"/>
          </a:xfrm>
          <a:prstGeom prst="rect">
            <a:avLst/>
          </a:prstGeom>
        </p:spPr>
      </p:pic>
      <p:sp>
        <p:nvSpPr>
          <p:cNvPr id="4" name="Title 3"/>
          <p:cNvSpPr>
            <a:spLocks noGrp="1"/>
          </p:cNvSpPr>
          <p:nvPr>
            <p:ph type="title"/>
          </p:nvPr>
        </p:nvSpPr>
        <p:spPr/>
        <p:txBody>
          <a:bodyPr/>
          <a:lstStyle/>
          <a:p>
            <a:r>
              <a:rPr lang="de-AT" b="1" dirty="0" smtClean="0">
                <a:solidFill>
                  <a:schemeClr val="tx1">
                    <a:lumMod val="75000"/>
                    <a:lumOff val="25000"/>
                  </a:schemeClr>
                </a:solidFill>
              </a:rPr>
              <a:t>Warm-Up: Diskussion</a:t>
            </a:r>
            <a:endParaRPr lang="de-AT" b="1" dirty="0">
              <a:solidFill>
                <a:schemeClr val="tx1">
                  <a:lumMod val="75000"/>
                  <a:lumOff val="25000"/>
                </a:schemeClr>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2</a:t>
            </a:fld>
            <a:endParaRPr lang="de-AT" dirty="0">
              <a:solidFill>
                <a:prstClr val="white"/>
              </a:solidFill>
            </a:endParaRPr>
          </a:p>
        </p:txBody>
      </p:sp>
      <p:sp>
        <p:nvSpPr>
          <p:cNvPr id="10" name="TextBox 9"/>
          <p:cNvSpPr txBox="1"/>
          <p:nvPr/>
        </p:nvSpPr>
        <p:spPr>
          <a:xfrm>
            <a:off x="4355976" y="6021288"/>
            <a:ext cx="4392488" cy="230832"/>
          </a:xfrm>
          <a:prstGeom prst="rect">
            <a:avLst/>
          </a:prstGeom>
          <a:noFill/>
        </p:spPr>
        <p:txBody>
          <a:bodyPr wrap="square" rtlCol="0">
            <a:spAutoFit/>
          </a:bodyPr>
          <a:lstStyle/>
          <a:p>
            <a:r>
              <a:rPr lang="de-DE" sz="900" dirty="0">
                <a:solidFill>
                  <a:schemeClr val="tx1">
                    <a:lumMod val="75000"/>
                    <a:lumOff val="25000"/>
                  </a:schemeClr>
                </a:solidFill>
              </a:rPr>
              <a:t>Quelle: https://pixabay.com/de/autobahn-stau-baustellenstau-pkw-1338440/</a:t>
            </a:r>
            <a:endParaRPr lang="en-GB" sz="900" dirty="0">
              <a:solidFill>
                <a:schemeClr val="tx1">
                  <a:lumMod val="75000"/>
                  <a:lumOff val="25000"/>
                </a:schemeClr>
              </a:solidFill>
            </a:endParaRPr>
          </a:p>
        </p:txBody>
      </p:sp>
      <p:sp>
        <p:nvSpPr>
          <p:cNvPr id="29" name="Cloud Callout 28"/>
          <p:cNvSpPr/>
          <p:nvPr/>
        </p:nvSpPr>
        <p:spPr>
          <a:xfrm>
            <a:off x="6840252" y="1707080"/>
            <a:ext cx="2196244" cy="1325363"/>
          </a:xfrm>
          <a:prstGeom prst="cloudCallout">
            <a:avLst>
              <a:gd name="adj1" fmla="val -34756"/>
              <a:gd name="adj2" fmla="val 78270"/>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lumMod val="75000"/>
                    <a:lumOff val="25000"/>
                  </a:schemeClr>
                </a:solidFill>
              </a:rPr>
              <a:t>Feinstaub</a:t>
            </a:r>
            <a:endParaRPr lang="en-GB" sz="2400" b="1" dirty="0">
              <a:solidFill>
                <a:schemeClr val="tx1">
                  <a:lumMod val="75000"/>
                  <a:lumOff val="25000"/>
                </a:schemeClr>
              </a:solidFill>
            </a:endParaRPr>
          </a:p>
        </p:txBody>
      </p:sp>
      <p:sp>
        <p:nvSpPr>
          <p:cNvPr id="30" name="Cloud Callout 29"/>
          <p:cNvSpPr/>
          <p:nvPr/>
        </p:nvSpPr>
        <p:spPr>
          <a:xfrm>
            <a:off x="3719796" y="1325738"/>
            <a:ext cx="2088232" cy="1325363"/>
          </a:xfrm>
          <a:prstGeom prst="cloudCallout">
            <a:avLst>
              <a:gd name="adj1" fmla="val 32751"/>
              <a:gd name="adj2" fmla="val 71562"/>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lumMod val="75000"/>
                    <a:lumOff val="25000"/>
                  </a:schemeClr>
                </a:solidFill>
              </a:rPr>
              <a:t>CO2</a:t>
            </a:r>
            <a:endParaRPr lang="en-GB" sz="2400" b="1" dirty="0">
              <a:solidFill>
                <a:schemeClr val="tx1">
                  <a:lumMod val="75000"/>
                  <a:lumOff val="25000"/>
                </a:schemeClr>
              </a:solidFill>
            </a:endParaRPr>
          </a:p>
        </p:txBody>
      </p:sp>
      <p:sp>
        <p:nvSpPr>
          <p:cNvPr id="26" name="Right Arrow 25"/>
          <p:cNvSpPr/>
          <p:nvPr/>
        </p:nvSpPr>
        <p:spPr>
          <a:xfrm>
            <a:off x="3584412" y="3789040"/>
            <a:ext cx="699556" cy="936104"/>
          </a:xfrm>
          <a:prstGeom prst="rightArrow">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Cloud Callout 32"/>
          <p:cNvSpPr/>
          <p:nvPr/>
        </p:nvSpPr>
        <p:spPr>
          <a:xfrm>
            <a:off x="3584412" y="4725144"/>
            <a:ext cx="2196244" cy="1325363"/>
          </a:xfrm>
          <a:prstGeom prst="cloudCallout">
            <a:avLst>
              <a:gd name="adj1" fmla="val 2252"/>
              <a:gd name="adj2" fmla="val -100919"/>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lumMod val="75000"/>
                    <a:lumOff val="25000"/>
                  </a:schemeClr>
                </a:solidFill>
              </a:rPr>
              <a:t>Lärm</a:t>
            </a:r>
            <a:endParaRPr lang="en-GB" sz="2400" b="1" dirty="0">
              <a:solidFill>
                <a:schemeClr val="tx1">
                  <a:lumMod val="75000"/>
                  <a:lumOff val="25000"/>
                </a:schemeClr>
              </a:solidFill>
            </a:endParaRPr>
          </a:p>
        </p:txBody>
      </p:sp>
      <p:sp>
        <p:nvSpPr>
          <p:cNvPr id="34" name="Date Placehold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Mai-17</a:t>
            </a:fld>
            <a:endParaRPr lang="de-AT" dirty="0">
              <a:solidFill>
                <a:prstClr val="white"/>
              </a:solidFill>
            </a:endParaRPr>
          </a:p>
        </p:txBody>
      </p:sp>
    </p:spTree>
    <p:extLst>
      <p:ext uri="{BB962C8B-B14F-4D97-AF65-F5344CB8AC3E}">
        <p14:creationId xmlns:p14="http://schemas.microsoft.com/office/powerpoint/2010/main" val="121649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chemeClr val="tx1">
                    <a:lumMod val="75000"/>
                    <a:lumOff val="25000"/>
                  </a:schemeClr>
                </a:solidFill>
              </a:rPr>
              <a:t>Verkehrsträger Schiene</a:t>
            </a:r>
            <a:br>
              <a:rPr lang="de-DE" b="1" dirty="0" smtClean="0">
                <a:solidFill>
                  <a:schemeClr val="tx1">
                    <a:lumMod val="75000"/>
                    <a:lumOff val="25000"/>
                  </a:schemeClr>
                </a:solidFill>
              </a:rPr>
            </a:br>
            <a:r>
              <a:rPr lang="de-DE" sz="2000" dirty="0">
                <a:solidFill>
                  <a:schemeClr val="tx1">
                    <a:lumMod val="75000"/>
                    <a:lumOff val="25000"/>
                  </a:schemeClr>
                </a:solidFill>
              </a:rPr>
              <a:t>Verkehrsträgervergleich</a:t>
            </a:r>
            <a:endParaRPr lang="en-US" sz="2000" b="1" dirty="0">
              <a:solidFill>
                <a:schemeClr val="tx1">
                  <a:lumMod val="75000"/>
                  <a:lumOff val="2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1064222"/>
              </p:ext>
            </p:extLst>
          </p:nvPr>
        </p:nvGraphicFramePr>
        <p:xfrm>
          <a:off x="457200" y="1700213"/>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20</a:t>
            </a:fld>
            <a:endParaRPr lang="de-AT" dirty="0">
              <a:solidFill>
                <a:prstClr val="white"/>
              </a:solidFill>
            </a:endParaRPr>
          </a:p>
        </p:txBody>
      </p:sp>
    </p:spTree>
    <p:extLst>
      <p:ext uri="{BB962C8B-B14F-4D97-AF65-F5344CB8AC3E}">
        <p14:creationId xmlns:p14="http://schemas.microsoft.com/office/powerpoint/2010/main" val="3039383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chemeClr val="tx1">
                    <a:lumMod val="75000"/>
                    <a:lumOff val="25000"/>
                  </a:schemeClr>
                </a:solidFill>
              </a:rPr>
              <a:t>Verkehrsträger Wasserstraße</a:t>
            </a:r>
            <a:br>
              <a:rPr lang="de-DE" b="1" dirty="0" smtClean="0">
                <a:solidFill>
                  <a:schemeClr val="tx1">
                    <a:lumMod val="75000"/>
                    <a:lumOff val="25000"/>
                  </a:schemeClr>
                </a:solidFill>
              </a:rPr>
            </a:br>
            <a:r>
              <a:rPr lang="de-DE" sz="2000" dirty="0">
                <a:solidFill>
                  <a:schemeClr val="tx1">
                    <a:lumMod val="75000"/>
                    <a:lumOff val="25000"/>
                  </a:schemeClr>
                </a:solidFill>
              </a:rPr>
              <a:t>Verkehrsträgervergleich</a:t>
            </a:r>
            <a:endParaRPr lang="en-US" sz="2000" b="1" dirty="0">
              <a:solidFill>
                <a:schemeClr val="tx1">
                  <a:lumMod val="75000"/>
                  <a:lumOff val="2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1828913"/>
              </p:ext>
            </p:extLst>
          </p:nvPr>
        </p:nvGraphicFramePr>
        <p:xfrm>
          <a:off x="457200" y="1700213"/>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21</a:t>
            </a:fld>
            <a:endParaRPr lang="de-AT" dirty="0">
              <a:solidFill>
                <a:prstClr val="white"/>
              </a:solidFill>
            </a:endParaRPr>
          </a:p>
        </p:txBody>
      </p:sp>
    </p:spTree>
    <p:extLst>
      <p:ext uri="{BB962C8B-B14F-4D97-AF65-F5344CB8AC3E}">
        <p14:creationId xmlns:p14="http://schemas.microsoft.com/office/powerpoint/2010/main" val="4265154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chemeClr val="tx1">
                    <a:lumMod val="75000"/>
                    <a:lumOff val="25000"/>
                  </a:schemeClr>
                </a:solidFill>
              </a:rPr>
              <a:t>Vorteile durch Kombination der Verkehrsträger</a:t>
            </a:r>
            <a:endParaRPr lang="en-GB" b="1" dirty="0">
              <a:solidFill>
                <a:schemeClr val="tx1">
                  <a:lumMod val="75000"/>
                  <a:lumOff val="25000"/>
                </a:schemeClr>
              </a:solidFill>
            </a:endParaRPr>
          </a:p>
        </p:txBody>
      </p:sp>
      <p:sp>
        <p:nvSpPr>
          <p:cNvPr id="3" name="Content Placeholder 2"/>
          <p:cNvSpPr>
            <a:spLocks noGrp="1"/>
          </p:cNvSpPr>
          <p:nvPr>
            <p:ph idx="1"/>
          </p:nvPr>
        </p:nvSpPr>
        <p:spPr/>
        <p:txBody>
          <a:bodyPr>
            <a:normAutofit/>
          </a:bodyPr>
          <a:lstStyle/>
          <a:p>
            <a:r>
              <a:rPr lang="de-DE" dirty="0" smtClean="0"/>
              <a:t>Spezifische Vorteile der Verkehrsträger nutzen</a:t>
            </a:r>
          </a:p>
          <a:p>
            <a:r>
              <a:rPr lang="de-DE" dirty="0" smtClean="0"/>
              <a:t>Nachteile der Verkehrsträger minimieren</a:t>
            </a:r>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22</a:t>
            </a:fld>
            <a:endParaRPr lang="de-AT" dirty="0">
              <a:solidFill>
                <a:prstClr val="white"/>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547992631"/>
              </p:ext>
            </p:extLst>
          </p:nvPr>
        </p:nvGraphicFramePr>
        <p:xfrm>
          <a:off x="323529" y="2636912"/>
          <a:ext cx="8496943" cy="3571240"/>
        </p:xfrm>
        <a:graphic>
          <a:graphicData uri="http://schemas.openxmlformats.org/drawingml/2006/table">
            <a:tbl>
              <a:tblPr firstRow="1" bandRow="1">
                <a:tableStyleId>{FABFCF23-3B69-468F-B69F-88F6DE6A72F2}</a:tableStyleId>
              </a:tblPr>
              <a:tblGrid>
                <a:gridCol w="1872208">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gridCol w="3168351">
                  <a:extLst>
                    <a:ext uri="{9D8B030D-6E8A-4147-A177-3AD203B41FA5}">
                      <a16:colId xmlns:a16="http://schemas.microsoft.com/office/drawing/2014/main" val="20002"/>
                    </a:ext>
                  </a:extLst>
                </a:gridCol>
              </a:tblGrid>
              <a:tr h="370840">
                <a:tc>
                  <a:txBody>
                    <a:bodyPr/>
                    <a:lstStyle/>
                    <a:p>
                      <a:r>
                        <a:rPr lang="de-DE" dirty="0" smtClean="0"/>
                        <a:t>Verkehrsträger</a:t>
                      </a:r>
                      <a:endParaRPr lang="en-GB" dirty="0"/>
                    </a:p>
                  </a:txBody>
                  <a:tcPr/>
                </a:tc>
                <a:tc>
                  <a:txBody>
                    <a:bodyPr/>
                    <a:lstStyle/>
                    <a:p>
                      <a:r>
                        <a:rPr lang="de-DE" dirty="0" smtClean="0"/>
                        <a:t>Stärken</a:t>
                      </a:r>
                      <a:endParaRPr lang="en-GB" dirty="0"/>
                    </a:p>
                  </a:txBody>
                  <a:tcPr/>
                </a:tc>
                <a:tc>
                  <a:txBody>
                    <a:bodyPr/>
                    <a:lstStyle/>
                    <a:p>
                      <a:r>
                        <a:rPr lang="de-DE" dirty="0" smtClean="0"/>
                        <a:t>Schwächen</a:t>
                      </a:r>
                      <a:endParaRPr lang="en-GB" dirty="0"/>
                    </a:p>
                  </a:txBody>
                  <a:tcPr/>
                </a:tc>
                <a:extLst>
                  <a:ext uri="{0D108BD9-81ED-4DB2-BD59-A6C34878D82A}">
                    <a16:rowId xmlns:a16="http://schemas.microsoft.com/office/drawing/2014/main" val="10000"/>
                  </a:ext>
                </a:extLst>
              </a:tr>
              <a:tr h="370840">
                <a:tc>
                  <a:txBody>
                    <a:bodyPr/>
                    <a:lstStyle/>
                    <a:p>
                      <a:r>
                        <a:rPr lang="de-DE" dirty="0" smtClean="0"/>
                        <a:t>Straße</a:t>
                      </a:r>
                      <a:endParaRPr lang="en-GB" b="1" dirty="0"/>
                    </a:p>
                  </a:txBody>
                  <a:tcPr/>
                </a:tc>
                <a:tc>
                  <a:txBody>
                    <a:bodyPr/>
                    <a:lstStyle/>
                    <a:p>
                      <a:pPr marL="285750" indent="-285750">
                        <a:buFont typeface="Arial" panose="020B0604020202020204" pitchFamily="34" charset="0"/>
                        <a:buChar char="•"/>
                      </a:pPr>
                      <a:r>
                        <a:rPr lang="de-DE" sz="1600" dirty="0" smtClean="0"/>
                        <a:t>Hohe</a:t>
                      </a:r>
                      <a:r>
                        <a:rPr lang="de-DE" sz="1600" baseline="0" dirty="0" smtClean="0"/>
                        <a:t> Netzdichte</a:t>
                      </a:r>
                    </a:p>
                    <a:p>
                      <a:pPr marL="285750" indent="-285750">
                        <a:buFont typeface="Arial" panose="020B0604020202020204" pitchFamily="34" charset="0"/>
                        <a:buChar char="•"/>
                      </a:pPr>
                      <a:r>
                        <a:rPr lang="de-DE" sz="1600" baseline="0" dirty="0" smtClean="0"/>
                        <a:t>Schnelligkeit bei kurzen Transportstrecken</a:t>
                      </a:r>
                      <a:endParaRPr lang="en-GB" sz="1600" dirty="0"/>
                    </a:p>
                  </a:txBody>
                  <a:tcPr/>
                </a:tc>
                <a:tc>
                  <a:txBody>
                    <a:bodyPr/>
                    <a:lstStyle/>
                    <a:p>
                      <a:pPr marL="285750" indent="-285750">
                        <a:buFont typeface="Arial" panose="020B0604020202020204" pitchFamily="34" charset="0"/>
                        <a:buChar char="•"/>
                      </a:pPr>
                      <a:r>
                        <a:rPr lang="de-DE" sz="1600" dirty="0" smtClean="0"/>
                        <a:t>Niedrige</a:t>
                      </a:r>
                      <a:r>
                        <a:rPr lang="de-DE" sz="1600" baseline="0" dirty="0" smtClean="0"/>
                        <a:t> Transportvolumina</a:t>
                      </a:r>
                    </a:p>
                    <a:p>
                      <a:pPr marL="285750" indent="-285750">
                        <a:buFont typeface="Arial" panose="020B0604020202020204" pitchFamily="34" charset="0"/>
                        <a:buChar char="•"/>
                      </a:pPr>
                      <a:r>
                        <a:rPr lang="de-DE" sz="1600" baseline="0" dirty="0" smtClean="0"/>
                        <a:t>Hohe externe Kosten</a:t>
                      </a:r>
                    </a:p>
                  </a:txBody>
                  <a:tcPr/>
                </a:tc>
                <a:extLst>
                  <a:ext uri="{0D108BD9-81ED-4DB2-BD59-A6C34878D82A}">
                    <a16:rowId xmlns:a16="http://schemas.microsoft.com/office/drawing/2014/main" val="10001"/>
                  </a:ext>
                </a:extLst>
              </a:tr>
              <a:tr h="370840">
                <a:tc>
                  <a:txBody>
                    <a:bodyPr/>
                    <a:lstStyle/>
                    <a:p>
                      <a:r>
                        <a:rPr lang="de-DE" dirty="0" smtClean="0"/>
                        <a:t>Schiene</a:t>
                      </a:r>
                      <a:endParaRPr lang="en-GB" b="1" dirty="0"/>
                    </a:p>
                  </a:txBody>
                  <a:tcPr/>
                </a:tc>
                <a:tc>
                  <a:txBody>
                    <a:bodyPr/>
                    <a:lstStyle/>
                    <a:p>
                      <a:pPr marL="285750" indent="-285750">
                        <a:buFont typeface="Arial" panose="020B0604020202020204" pitchFamily="34" charset="0"/>
                        <a:buChar char="•"/>
                      </a:pPr>
                      <a:r>
                        <a:rPr lang="de-DE" sz="1600" dirty="0" smtClean="0"/>
                        <a:t>Geringe Umweltbelastung (CO2, Schadstoffe,</a:t>
                      </a:r>
                      <a:r>
                        <a:rPr lang="de-DE" sz="1600" baseline="0" dirty="0" smtClean="0"/>
                        <a:t> Lärm)</a:t>
                      </a:r>
                    </a:p>
                    <a:p>
                      <a:pPr marL="285750" indent="-285750">
                        <a:buFont typeface="Arial" panose="020B0604020202020204" pitchFamily="34" charset="0"/>
                        <a:buChar char="•"/>
                      </a:pPr>
                      <a:r>
                        <a:rPr lang="de-DE" sz="1600" baseline="0" dirty="0" smtClean="0"/>
                        <a:t>Dichteres Netz (Vergleich Wasserstraße)</a:t>
                      </a:r>
                    </a:p>
                    <a:p>
                      <a:pPr marL="285750" indent="-285750">
                        <a:buFont typeface="Arial" panose="020B0604020202020204" pitchFamily="34" charset="0"/>
                        <a:buChar char="•"/>
                      </a:pPr>
                      <a:r>
                        <a:rPr lang="de-DE" sz="1600" baseline="0" dirty="0" smtClean="0"/>
                        <a:t>Günstig &amp; schnell auf mittlerer Transportstrecke</a:t>
                      </a:r>
                      <a:endParaRPr lang="en-GB" sz="1600" dirty="0"/>
                    </a:p>
                  </a:txBody>
                  <a:tcPr/>
                </a:tc>
                <a:tc>
                  <a:txBody>
                    <a:bodyPr/>
                    <a:lstStyle/>
                    <a:p>
                      <a:pPr marL="285750" indent="-285750">
                        <a:buFont typeface="Arial" panose="020B0604020202020204" pitchFamily="34" charset="0"/>
                        <a:buChar char="•"/>
                      </a:pPr>
                      <a:r>
                        <a:rPr lang="de-DE" sz="1600" dirty="0" smtClean="0"/>
                        <a:t>Geringe Netzdichte</a:t>
                      </a:r>
                      <a:r>
                        <a:rPr lang="de-DE" sz="1600" baseline="0" dirty="0" smtClean="0"/>
                        <a:t> als Straße </a:t>
                      </a:r>
                      <a:endParaRPr lang="en-GB" sz="1600" dirty="0"/>
                    </a:p>
                  </a:txBody>
                  <a:tcPr/>
                </a:tc>
                <a:extLst>
                  <a:ext uri="{0D108BD9-81ED-4DB2-BD59-A6C34878D82A}">
                    <a16:rowId xmlns:a16="http://schemas.microsoft.com/office/drawing/2014/main" val="10002"/>
                  </a:ext>
                </a:extLst>
              </a:tr>
              <a:tr h="370840">
                <a:tc>
                  <a:txBody>
                    <a:bodyPr/>
                    <a:lstStyle/>
                    <a:p>
                      <a:r>
                        <a:rPr lang="de-DE" dirty="0" smtClean="0"/>
                        <a:t>Wasserstraße</a:t>
                      </a:r>
                      <a:endParaRPr lang="en-GB" b="1" dirty="0"/>
                    </a:p>
                  </a:txBody>
                  <a:tcPr/>
                </a:tc>
                <a:tc>
                  <a:txBody>
                    <a:bodyPr/>
                    <a:lstStyle/>
                    <a:p>
                      <a:pPr marL="285750" indent="-285750">
                        <a:buFont typeface="Arial" panose="020B0604020202020204" pitchFamily="34" charset="0"/>
                        <a:buChar char="•"/>
                      </a:pPr>
                      <a:r>
                        <a:rPr lang="de-DE" sz="1600" dirty="0" smtClean="0"/>
                        <a:t>Niedrige Transportkosten</a:t>
                      </a:r>
                      <a:r>
                        <a:rPr lang="de-DE" sz="1600" baseline="0" dirty="0" smtClean="0"/>
                        <a:t> und geringe negative Effekte bei hohen Volumina</a:t>
                      </a:r>
                      <a:endParaRPr lang="en-GB" sz="1600" dirty="0"/>
                    </a:p>
                  </a:txBody>
                  <a:tcPr/>
                </a:tc>
                <a:tc>
                  <a:txBody>
                    <a:bodyPr/>
                    <a:lstStyle/>
                    <a:p>
                      <a:pPr marL="285750" indent="-285750">
                        <a:buFont typeface="Arial" panose="020B0604020202020204" pitchFamily="34" charset="0"/>
                        <a:buChar char="•"/>
                      </a:pPr>
                      <a:r>
                        <a:rPr lang="de-DE" sz="1600" dirty="0" smtClean="0"/>
                        <a:t>Transportdauer</a:t>
                      </a:r>
                    </a:p>
                    <a:p>
                      <a:pPr marL="285750" indent="-285750">
                        <a:buFont typeface="Arial" panose="020B0604020202020204" pitchFamily="34" charset="0"/>
                        <a:buChar char="•"/>
                      </a:pPr>
                      <a:r>
                        <a:rPr lang="de-DE" sz="1600" dirty="0" smtClean="0"/>
                        <a:t>Netzdichte</a:t>
                      </a:r>
                      <a:endParaRPr lang="en-GB"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85326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AT" sz="3100" b="1" smtClean="0">
                <a:solidFill>
                  <a:schemeClr val="tx1">
                    <a:lumMod val="75000"/>
                    <a:lumOff val="25000"/>
                  </a:schemeClr>
                </a:solidFill>
              </a:rPr>
              <a:t>Agenda </a:t>
            </a:r>
            <a:r>
              <a:rPr lang="de-AT" b="1" smtClean="0">
                <a:solidFill>
                  <a:schemeClr val="tx1">
                    <a:lumMod val="75000"/>
                    <a:lumOff val="25000"/>
                  </a:schemeClr>
                </a:solidFill>
              </a:rPr>
              <a:t/>
            </a:r>
            <a:br>
              <a:rPr lang="de-AT" b="1" smtClean="0">
                <a:solidFill>
                  <a:schemeClr val="tx1">
                    <a:lumMod val="75000"/>
                    <a:lumOff val="25000"/>
                  </a:schemeClr>
                </a:solidFill>
              </a:rPr>
            </a:br>
            <a:r>
              <a:rPr lang="de-AT" sz="2200" smtClean="0">
                <a:solidFill>
                  <a:schemeClr val="tx1">
                    <a:lumMod val="75000"/>
                    <a:lumOff val="25000"/>
                  </a:schemeClr>
                </a:solidFill>
              </a:rPr>
              <a:t>Verkehr und Umwelt und welchen Beitrag jeder einzelne leisten kann</a:t>
            </a:r>
            <a:endParaRPr lang="de-AT" sz="2200" dirty="0">
              <a:solidFill>
                <a:schemeClr val="tx1">
                  <a:lumMod val="75000"/>
                  <a:lumOff val="25000"/>
                </a:schemeClr>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23</a:t>
            </a:fld>
            <a:endParaRPr lang="de-AT" dirty="0">
              <a:solidFill>
                <a:prstClr val="white"/>
              </a:solidFill>
            </a:endParaRPr>
          </a:p>
        </p:txBody>
      </p:sp>
      <p:graphicFrame>
        <p:nvGraphicFramePr>
          <p:cNvPr id="6" name="Inhaltsplatzhalter 4"/>
          <p:cNvGraphicFramePr>
            <a:graphicFrameLocks/>
          </p:cNvGraphicFramePr>
          <p:nvPr>
            <p:extLst>
              <p:ext uri="{D42A27DB-BD31-4B8C-83A1-F6EECF244321}">
                <p14:modId xmlns:p14="http://schemas.microsoft.com/office/powerpoint/2010/main" val="4220728392"/>
              </p:ext>
            </p:extLst>
          </p:nvPr>
        </p:nvGraphicFramePr>
        <p:xfrm>
          <a:off x="432048" y="1988840"/>
          <a:ext cx="838842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7888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chemeClr val="tx1">
                    <a:lumMod val="75000"/>
                    <a:lumOff val="25000"/>
                  </a:schemeClr>
                </a:solidFill>
              </a:rPr>
              <a:t>Einflussbereiche im Güterverkehr</a:t>
            </a:r>
            <a:endParaRPr lang="de-DE" b="1" dirty="0">
              <a:solidFill>
                <a:schemeClr val="tx1">
                  <a:lumMod val="75000"/>
                  <a:lumOff val="25000"/>
                </a:schemeClr>
              </a:solidFill>
            </a:endParaRPr>
          </a:p>
        </p:txBody>
      </p:sp>
      <p:sp>
        <p:nvSpPr>
          <p:cNvPr id="8" name="Rounded Rectangle 7"/>
          <p:cNvSpPr/>
          <p:nvPr/>
        </p:nvSpPr>
        <p:spPr>
          <a:xfrm>
            <a:off x="179512" y="1811647"/>
            <a:ext cx="6048672" cy="3276088"/>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99819345"/>
              </p:ext>
            </p:extLst>
          </p:nvPr>
        </p:nvGraphicFramePr>
        <p:xfrm>
          <a:off x="593558" y="2268543"/>
          <a:ext cx="5220580"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A913158E-B566-4089-83F2-C47E65AFF73D}" type="datetime6">
              <a:rPr lang="en-GB" smtClean="0">
                <a:solidFill>
                  <a:prstClr val="white"/>
                </a:solidFill>
              </a:rPr>
              <a:t>May 17</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24</a:t>
            </a:fld>
            <a:endParaRPr lang="de-AT" dirty="0">
              <a:solidFill>
                <a:prstClr val="white"/>
              </a:solidFill>
            </a:endParaRPr>
          </a:p>
        </p:txBody>
      </p:sp>
      <p:sp>
        <p:nvSpPr>
          <p:cNvPr id="9" name="TextBox 8"/>
          <p:cNvSpPr txBox="1"/>
          <p:nvPr/>
        </p:nvSpPr>
        <p:spPr>
          <a:xfrm>
            <a:off x="539552" y="1835145"/>
            <a:ext cx="5328592" cy="400110"/>
          </a:xfrm>
          <a:prstGeom prst="rect">
            <a:avLst/>
          </a:prstGeom>
          <a:noFill/>
        </p:spPr>
        <p:txBody>
          <a:bodyPr wrap="square" rtlCol="0">
            <a:spAutoFit/>
          </a:bodyPr>
          <a:lstStyle/>
          <a:p>
            <a:pPr algn="ctr"/>
            <a:r>
              <a:rPr lang="de-DE" sz="2000" b="1" dirty="0" smtClean="0">
                <a:solidFill>
                  <a:schemeClr val="tx1">
                    <a:lumMod val="75000"/>
                    <a:lumOff val="25000"/>
                  </a:schemeClr>
                </a:solidFill>
              </a:rPr>
              <a:t>Umfeld</a:t>
            </a:r>
            <a:r>
              <a:rPr lang="de-DE" sz="2000" dirty="0" smtClean="0">
                <a:solidFill>
                  <a:schemeClr val="tx1">
                    <a:lumMod val="75000"/>
                    <a:lumOff val="25000"/>
                  </a:schemeClr>
                </a:solidFill>
              </a:rPr>
              <a:t>:</a:t>
            </a:r>
            <a:r>
              <a:rPr lang="de-DE" dirty="0" smtClean="0">
                <a:solidFill>
                  <a:schemeClr val="tx1">
                    <a:lumMod val="75000"/>
                    <a:lumOff val="25000"/>
                  </a:schemeClr>
                </a:solidFill>
              </a:rPr>
              <a:t>  Gesellschaft - Wirtschaft- Politik</a:t>
            </a:r>
            <a:endParaRPr lang="de-DE" dirty="0">
              <a:solidFill>
                <a:schemeClr val="tx1">
                  <a:lumMod val="75000"/>
                  <a:lumOff val="25000"/>
                </a:schemeClr>
              </a:solidFill>
            </a:endParaRPr>
          </a:p>
        </p:txBody>
      </p:sp>
      <p:sp>
        <p:nvSpPr>
          <p:cNvPr id="10" name="Down Arrow 9"/>
          <p:cNvSpPr/>
          <p:nvPr/>
        </p:nvSpPr>
        <p:spPr>
          <a:xfrm>
            <a:off x="2716560" y="5177168"/>
            <a:ext cx="1008112" cy="342185"/>
          </a:xfrm>
          <a:prstGeom prst="downArrow">
            <a:avLst/>
          </a:prstGeom>
          <a:solidFill>
            <a:srgbClr val="92D05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1296116" y="5519353"/>
            <a:ext cx="3849000" cy="982111"/>
            <a:chOff x="2612" y="0"/>
            <a:chExt cx="2513423" cy="2664295"/>
          </a:xfrm>
          <a:noFill/>
        </p:grpSpPr>
        <p:sp>
          <p:nvSpPr>
            <p:cNvPr id="15" name="Rounded Rectangle 14"/>
            <p:cNvSpPr/>
            <p:nvPr/>
          </p:nvSpPr>
          <p:spPr>
            <a:xfrm>
              <a:off x="2612" y="0"/>
              <a:ext cx="2513423" cy="2664295"/>
            </a:xfrm>
            <a:prstGeom prst="roundRect">
              <a:avLst>
                <a:gd name="adj" fmla="val 10000"/>
              </a:avLst>
            </a:prstGeom>
            <a:grp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2612" y="171684"/>
              <a:ext cx="2513423" cy="799288"/>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dirty="0" smtClean="0">
                  <a:solidFill>
                    <a:schemeClr val="tx1">
                      <a:lumMod val="75000"/>
                      <a:lumOff val="25000"/>
                    </a:schemeClr>
                  </a:solidFill>
                </a:rPr>
                <a:t>Spannungsfelder</a:t>
              </a:r>
              <a:endParaRPr lang="de-DE" sz="2000" b="1" kern="1200" dirty="0">
                <a:solidFill>
                  <a:schemeClr val="tx1">
                    <a:lumMod val="75000"/>
                    <a:lumOff val="25000"/>
                  </a:schemeClr>
                </a:solidFill>
              </a:endParaRPr>
            </a:p>
          </p:txBody>
        </p:sp>
      </p:grpSp>
      <p:sp>
        <p:nvSpPr>
          <p:cNvPr id="18" name="Rounded Rectangle 17"/>
          <p:cNvSpPr/>
          <p:nvPr/>
        </p:nvSpPr>
        <p:spPr>
          <a:xfrm>
            <a:off x="1475657" y="5911668"/>
            <a:ext cx="1728192" cy="407827"/>
          </a:xfrm>
          <a:prstGeom prst="roundRect">
            <a:avLst>
              <a:gd name="adj" fmla="val 10000"/>
            </a:avLst>
          </a:prstGeom>
          <a:solidFill>
            <a:srgbClr val="92D05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1485428" y="5923613"/>
            <a:ext cx="1708651" cy="38393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Frachtunternehmen</a:t>
            </a:r>
            <a:endParaRPr lang="de-DE" sz="1400" kern="1200" dirty="0"/>
          </a:p>
        </p:txBody>
      </p:sp>
      <p:sp>
        <p:nvSpPr>
          <p:cNvPr id="24" name="Rounded Rectangle 23"/>
          <p:cNvSpPr/>
          <p:nvPr/>
        </p:nvSpPr>
        <p:spPr>
          <a:xfrm>
            <a:off x="3317281" y="5899724"/>
            <a:ext cx="1728192" cy="407827"/>
          </a:xfrm>
          <a:prstGeom prst="roundRect">
            <a:avLst>
              <a:gd name="adj" fmla="val 10000"/>
            </a:avLst>
          </a:pr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ounded Rectangle 4"/>
          <p:cNvSpPr/>
          <p:nvPr/>
        </p:nvSpPr>
        <p:spPr>
          <a:xfrm>
            <a:off x="3300265" y="5911669"/>
            <a:ext cx="1708651" cy="383937"/>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noProof="0" dirty="0" smtClean="0"/>
              <a:t>Kunden</a:t>
            </a:r>
            <a:endParaRPr lang="en-US" sz="1400" kern="1200" noProof="0" dirty="0"/>
          </a:p>
        </p:txBody>
      </p:sp>
      <p:sp>
        <p:nvSpPr>
          <p:cNvPr id="26" name="Down Arrow 25"/>
          <p:cNvSpPr/>
          <p:nvPr/>
        </p:nvSpPr>
        <p:spPr>
          <a:xfrm rot="16200000">
            <a:off x="6039238" y="3503771"/>
            <a:ext cx="1008112" cy="342185"/>
          </a:xfrm>
          <a:prstGeom prst="downArrow">
            <a:avLst/>
          </a:prstGeom>
          <a:solidFill>
            <a:srgbClr val="92D05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p:cNvGrpSpPr/>
          <p:nvPr/>
        </p:nvGrpSpPr>
        <p:grpSpPr>
          <a:xfrm>
            <a:off x="6888297" y="3379103"/>
            <a:ext cx="2010739" cy="591520"/>
            <a:chOff x="2955885" y="1695041"/>
            <a:chExt cx="2010739" cy="388131"/>
          </a:xfrm>
        </p:grpSpPr>
        <p:sp>
          <p:nvSpPr>
            <p:cNvPr id="40" name="Rounded Rectangle 39"/>
            <p:cNvSpPr/>
            <p:nvPr/>
          </p:nvSpPr>
          <p:spPr>
            <a:xfrm>
              <a:off x="2955885" y="1695041"/>
              <a:ext cx="2010739" cy="388131"/>
            </a:xfrm>
            <a:prstGeom prst="roundRect">
              <a:avLst>
                <a:gd name="adj" fmla="val 10000"/>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4"/>
            <p:cNvSpPr/>
            <p:nvPr/>
          </p:nvSpPr>
          <p:spPr>
            <a:xfrm>
              <a:off x="2967253" y="1706409"/>
              <a:ext cx="1988003" cy="365395"/>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b="1" kern="1200" noProof="0" dirty="0" smtClean="0"/>
                <a:t>Modal Split*</a:t>
              </a:r>
              <a:endParaRPr lang="en-US" b="1" kern="1200" noProof="0" dirty="0"/>
            </a:p>
          </p:txBody>
        </p:sp>
      </p:grpSp>
      <p:sp>
        <p:nvSpPr>
          <p:cNvPr id="28" name="TextBox 6"/>
          <p:cNvSpPr txBox="1"/>
          <p:nvPr/>
        </p:nvSpPr>
        <p:spPr>
          <a:xfrm>
            <a:off x="5508104" y="6237312"/>
            <a:ext cx="3635896" cy="461665"/>
          </a:xfrm>
          <a:prstGeom prst="rect">
            <a:avLst/>
          </a:prstGeom>
          <a:noFill/>
        </p:spPr>
        <p:txBody>
          <a:bodyPr wrap="square" rtlCol="0">
            <a:spAutoFit/>
          </a:bodyPr>
          <a:lstStyle/>
          <a:p>
            <a:r>
              <a:rPr lang="de-AT" sz="1200" dirty="0" smtClean="0">
                <a:solidFill>
                  <a:schemeClr val="tx1">
                    <a:lumMod val="75000"/>
                    <a:lumOff val="25000"/>
                  </a:schemeClr>
                </a:solidFill>
              </a:rPr>
              <a:t>*Anteil  des jeweiligen Verkehrsmittels am gesamten Güterverkehrsaufkommen</a:t>
            </a:r>
            <a:endParaRPr lang="de-AT" sz="1200" dirty="0">
              <a:solidFill>
                <a:schemeClr val="tx1">
                  <a:lumMod val="75000"/>
                  <a:lumOff val="25000"/>
                </a:schemeClr>
              </a:solidFill>
            </a:endParaRPr>
          </a:p>
        </p:txBody>
      </p:sp>
    </p:spTree>
    <p:extLst>
      <p:ext uri="{BB962C8B-B14F-4D97-AF65-F5344CB8AC3E}">
        <p14:creationId xmlns:p14="http://schemas.microsoft.com/office/powerpoint/2010/main" val="2810190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tx1">
                    <a:lumMod val="75000"/>
                    <a:lumOff val="25000"/>
                  </a:schemeClr>
                </a:solidFill>
              </a:rPr>
              <a:t>Herausforderungen für einen nachhaltigen Güterverkehr</a:t>
            </a:r>
            <a:endParaRPr lang="en-GB" b="1" dirty="0">
              <a:solidFill>
                <a:schemeClr val="tx1">
                  <a:lumMod val="75000"/>
                  <a:lumOff val="25000"/>
                </a:schemeClr>
              </a:solidFill>
            </a:endParaRPr>
          </a:p>
        </p:txBody>
      </p:sp>
      <p:sp>
        <p:nvSpPr>
          <p:cNvPr id="3" name="Inhaltsplatzhalter 2"/>
          <p:cNvSpPr>
            <a:spLocks noGrp="1"/>
          </p:cNvSpPr>
          <p:nvPr>
            <p:ph idx="1"/>
          </p:nvPr>
        </p:nvSpPr>
        <p:spPr/>
        <p:txBody>
          <a:bodyPr>
            <a:normAutofit/>
          </a:bodyPr>
          <a:lstStyle/>
          <a:p>
            <a:r>
              <a:rPr lang="de-DE" dirty="0" smtClean="0"/>
              <a:t>Nutzung von neuen Technologien </a:t>
            </a:r>
          </a:p>
          <a:p>
            <a:r>
              <a:rPr lang="de-DE" dirty="0" smtClean="0"/>
              <a:t>Transportwahl abhängig von Gütern </a:t>
            </a:r>
          </a:p>
          <a:p>
            <a:pPr lvl="1"/>
            <a:r>
              <a:rPr lang="de-DE" dirty="0" smtClean="0">
                <a:sym typeface="Wingdings" panose="05000000000000000000" pitchFamily="2" charset="2"/>
              </a:rPr>
              <a:t>Warenwert</a:t>
            </a:r>
          </a:p>
          <a:p>
            <a:pPr lvl="1"/>
            <a:r>
              <a:rPr lang="de-DE" dirty="0" smtClean="0">
                <a:sym typeface="Wingdings" panose="05000000000000000000" pitchFamily="2" charset="2"/>
              </a:rPr>
              <a:t>Zeitfaktor</a:t>
            </a:r>
            <a:endParaRPr lang="de-DE" dirty="0">
              <a:sym typeface="Wingdings" panose="05000000000000000000" pitchFamily="2" charset="2"/>
            </a:endParaRPr>
          </a:p>
          <a:p>
            <a:r>
              <a:rPr lang="de-DE" dirty="0" smtClean="0">
                <a:sym typeface="Wingdings" panose="05000000000000000000" pitchFamily="2" charset="2"/>
              </a:rPr>
              <a:t>Trend hin zur Individualisierung  Transportaufkommen steigt</a:t>
            </a:r>
          </a:p>
          <a:p>
            <a:r>
              <a:rPr lang="de-DE" dirty="0" smtClean="0">
                <a:sym typeface="Wingdings" panose="05000000000000000000" pitchFamily="2" charset="2"/>
              </a:rPr>
              <a:t>Schiene</a:t>
            </a:r>
          </a:p>
          <a:p>
            <a:pPr lvl="1"/>
            <a:r>
              <a:rPr lang="de-DE" dirty="0" smtClean="0">
                <a:sym typeface="Wingdings" panose="05000000000000000000" pitchFamily="2" charset="2"/>
              </a:rPr>
              <a:t>Personenverkehr hat Priorität</a:t>
            </a:r>
          </a:p>
          <a:p>
            <a:pPr lvl="1"/>
            <a:r>
              <a:rPr lang="de-DE" dirty="0" smtClean="0">
                <a:sym typeface="Wingdings" panose="05000000000000000000" pitchFamily="2" charset="2"/>
              </a:rPr>
              <a:t>Weniger Innovationen </a:t>
            </a:r>
          </a:p>
          <a:p>
            <a:r>
              <a:rPr lang="de-DE" dirty="0" smtClean="0"/>
              <a:t>Bedarf an Umkehrlogistik (Recycling, Abfallmanagement)</a:t>
            </a:r>
          </a:p>
          <a:p>
            <a:pPr lvl="1"/>
            <a:r>
              <a:rPr lang="de-DE" dirty="0" smtClean="0"/>
              <a:t>Lokale Entsorgung nimmt ab</a:t>
            </a:r>
            <a:endParaRPr lang="en-GB"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25</a:t>
            </a:fld>
            <a:endParaRPr lang="de-AT" dirty="0">
              <a:solidFill>
                <a:prstClr val="white"/>
              </a:solidFill>
            </a:endParaRPr>
          </a:p>
        </p:txBody>
      </p:sp>
    </p:spTree>
    <p:extLst>
      <p:ext uri="{BB962C8B-B14F-4D97-AF65-F5344CB8AC3E}">
        <p14:creationId xmlns:p14="http://schemas.microsoft.com/office/powerpoint/2010/main" val="2070844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tx1">
                    <a:lumMod val="75000"/>
                    <a:lumOff val="25000"/>
                  </a:schemeClr>
                </a:solidFill>
              </a:rPr>
              <a:t>Förderung eines nachhaltigen Güterverkehrs</a:t>
            </a:r>
            <a:endParaRPr lang="en-GB" b="1" dirty="0">
              <a:solidFill>
                <a:schemeClr val="tx1">
                  <a:lumMod val="75000"/>
                  <a:lumOff val="25000"/>
                </a:schemeClr>
              </a:solidFill>
            </a:endParaRPr>
          </a:p>
        </p:txBody>
      </p:sp>
      <p:sp>
        <p:nvSpPr>
          <p:cNvPr id="3" name="Inhaltsplatzhalter 2"/>
          <p:cNvSpPr>
            <a:spLocks noGrp="1"/>
          </p:cNvSpPr>
          <p:nvPr>
            <p:ph idx="1"/>
          </p:nvPr>
        </p:nvSpPr>
        <p:spPr/>
        <p:txBody>
          <a:bodyPr>
            <a:normAutofit lnSpcReduction="10000"/>
          </a:bodyPr>
          <a:lstStyle/>
          <a:p>
            <a:pPr>
              <a:lnSpc>
                <a:spcPct val="150000"/>
              </a:lnSpc>
            </a:pPr>
            <a:r>
              <a:rPr lang="de-DE" dirty="0" smtClean="0"/>
              <a:t>Transportpreise</a:t>
            </a:r>
          </a:p>
          <a:p>
            <a:pPr>
              <a:lnSpc>
                <a:spcPct val="150000"/>
              </a:lnSpc>
            </a:pPr>
            <a:r>
              <a:rPr lang="de-DE" dirty="0" smtClean="0"/>
              <a:t>Alternative Treibstoffe</a:t>
            </a:r>
          </a:p>
          <a:p>
            <a:pPr>
              <a:lnSpc>
                <a:spcPct val="150000"/>
              </a:lnSpc>
            </a:pPr>
            <a:r>
              <a:rPr lang="de-DE" dirty="0" smtClean="0"/>
              <a:t>Verkehrsverlagerung</a:t>
            </a:r>
          </a:p>
          <a:p>
            <a:pPr>
              <a:lnSpc>
                <a:spcPct val="150000"/>
              </a:lnSpc>
            </a:pPr>
            <a:r>
              <a:rPr lang="de-DE" dirty="0" smtClean="0"/>
              <a:t>Verbesserung bestehender Verkehrsmittel oder Entwicklung neuer Verkehrsmittel</a:t>
            </a:r>
          </a:p>
          <a:p>
            <a:pPr>
              <a:lnSpc>
                <a:spcPct val="150000"/>
              </a:lnSpc>
            </a:pPr>
            <a:r>
              <a:rPr lang="de-DE" dirty="0" smtClean="0"/>
              <a:t>Verkehrsträgerkombination</a:t>
            </a:r>
          </a:p>
          <a:p>
            <a:pPr>
              <a:lnSpc>
                <a:spcPct val="150000"/>
              </a:lnSpc>
            </a:pPr>
            <a:r>
              <a:rPr lang="de-DE" dirty="0" smtClean="0"/>
              <a:t>Informations- und Kommunikationstechnologien (IKT)</a:t>
            </a:r>
          </a:p>
          <a:p>
            <a:pPr>
              <a:lnSpc>
                <a:spcPct val="150000"/>
              </a:lnSpc>
            </a:pPr>
            <a:r>
              <a:rPr lang="de-DE" dirty="0" smtClean="0"/>
              <a:t>neue Geschäftsmodelle</a:t>
            </a:r>
          </a:p>
          <a:p>
            <a:endParaRPr lang="de-DE" dirty="0" smtClean="0"/>
          </a:p>
          <a:p>
            <a:endParaRPr lang="en-GB"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26</a:t>
            </a:fld>
            <a:endParaRPr lang="de-AT" dirty="0">
              <a:solidFill>
                <a:prstClr val="white"/>
              </a:solidFill>
            </a:endParaRPr>
          </a:p>
        </p:txBody>
      </p:sp>
    </p:spTree>
    <p:extLst>
      <p:ext uri="{BB962C8B-B14F-4D97-AF65-F5344CB8AC3E}">
        <p14:creationId xmlns:p14="http://schemas.microsoft.com/office/powerpoint/2010/main" val="394835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tx1">
                    <a:lumMod val="75000"/>
                    <a:lumOff val="25000"/>
                  </a:schemeClr>
                </a:solidFill>
              </a:rPr>
              <a:t>Best Practice Beispiele</a:t>
            </a:r>
            <a:br>
              <a:rPr lang="de-DE" b="1" dirty="0" smtClean="0">
                <a:solidFill>
                  <a:schemeClr val="tx1">
                    <a:lumMod val="75000"/>
                    <a:lumOff val="25000"/>
                  </a:schemeClr>
                </a:solidFill>
              </a:rPr>
            </a:br>
            <a:r>
              <a:rPr lang="de-DE" sz="2000" dirty="0" smtClean="0">
                <a:solidFill>
                  <a:schemeClr val="tx1">
                    <a:lumMod val="75000"/>
                    <a:lumOff val="25000"/>
                  </a:schemeClr>
                </a:solidFill>
              </a:rPr>
              <a:t>nachhaltiger Güterverkehr</a:t>
            </a:r>
            <a:endParaRPr lang="en-GB" sz="2000" dirty="0">
              <a:solidFill>
                <a:schemeClr val="tx1">
                  <a:lumMod val="75000"/>
                  <a:lumOff val="25000"/>
                </a:schemeClr>
              </a:solidFill>
            </a:endParaRPr>
          </a:p>
        </p:txBody>
      </p:sp>
      <p:sp>
        <p:nvSpPr>
          <p:cNvPr id="3" name="Inhaltsplatzhalter 2"/>
          <p:cNvSpPr>
            <a:spLocks noGrp="1"/>
          </p:cNvSpPr>
          <p:nvPr>
            <p:ph idx="1"/>
          </p:nvPr>
        </p:nvSpPr>
        <p:spPr/>
        <p:txBody>
          <a:bodyPr>
            <a:normAutofit fontScale="92500" lnSpcReduction="10000"/>
          </a:bodyPr>
          <a:lstStyle/>
          <a:p>
            <a:r>
              <a:rPr lang="de-DE" dirty="0" smtClean="0"/>
              <a:t>DHL </a:t>
            </a:r>
            <a:r>
              <a:rPr lang="de-DE" dirty="0" err="1" smtClean="0"/>
              <a:t>GoGreen</a:t>
            </a:r>
            <a:endParaRPr lang="de-DE" dirty="0" smtClean="0"/>
          </a:p>
          <a:p>
            <a:pPr lvl="1"/>
            <a:r>
              <a:rPr lang="de-DE" dirty="0" smtClean="0"/>
              <a:t>Ausgleich der durch Transport verursachte CO2-Emissionen</a:t>
            </a:r>
          </a:p>
          <a:p>
            <a:pPr lvl="1"/>
            <a:r>
              <a:rPr lang="de-DE" dirty="0" smtClean="0"/>
              <a:t>Gegen Aufpreis „klimaneutral“ versenden</a:t>
            </a:r>
          </a:p>
          <a:p>
            <a:pPr lvl="1"/>
            <a:r>
              <a:rPr lang="de-DE" dirty="0" smtClean="0"/>
              <a:t>Investition in Klimaschutzprojekte </a:t>
            </a:r>
          </a:p>
          <a:p>
            <a:pPr lvl="1"/>
            <a:endParaRPr lang="de-DE" dirty="0"/>
          </a:p>
          <a:p>
            <a:r>
              <a:rPr lang="de-DE" dirty="0" smtClean="0"/>
              <a:t>Grüne Erde</a:t>
            </a:r>
          </a:p>
          <a:p>
            <a:pPr lvl="1"/>
            <a:r>
              <a:rPr lang="de-DE" dirty="0" smtClean="0"/>
              <a:t>alle Sendungen werden CO2 neutral zugestellt </a:t>
            </a:r>
            <a:r>
              <a:rPr lang="de-DE" dirty="0" smtClean="0">
                <a:sym typeface="Wingdings" panose="05000000000000000000" pitchFamily="2" charset="2"/>
              </a:rPr>
              <a:t> CO2 Emissionen werden durch Unterstützung von Klimaschutzprojekten kompensiert</a:t>
            </a:r>
            <a:endParaRPr lang="de-DE" dirty="0" smtClean="0"/>
          </a:p>
          <a:p>
            <a:pPr lvl="1"/>
            <a:r>
              <a:rPr lang="de-DE" dirty="0" smtClean="0"/>
              <a:t>2014: 85.800 Sendungen (Briefe, Werbung, Pakete) wurden CO2 neutral zugestellt</a:t>
            </a:r>
          </a:p>
          <a:p>
            <a:pPr lvl="1"/>
            <a:endParaRPr lang="de-DE" dirty="0"/>
          </a:p>
          <a:p>
            <a:r>
              <a:rPr lang="de-DE" dirty="0" err="1" smtClean="0"/>
              <a:t>ImagineCargo</a:t>
            </a:r>
            <a:endParaRPr lang="de-DE" dirty="0" smtClean="0"/>
          </a:p>
          <a:p>
            <a:pPr lvl="1"/>
            <a:r>
              <a:rPr lang="de-DE" dirty="0" smtClean="0"/>
              <a:t>Nutzung von Bahn und Radkurieren für Expresslieferungen in AT, DE, CH</a:t>
            </a:r>
          </a:p>
          <a:p>
            <a:pPr lvl="1"/>
            <a:r>
              <a:rPr lang="de-DE" dirty="0" smtClean="0"/>
              <a:t>Kann von Privatpersonen und Unternehmen genutzt werden</a:t>
            </a:r>
          </a:p>
          <a:p>
            <a:pPr lvl="1"/>
            <a:endParaRPr lang="de-DE" dirty="0" smtClean="0"/>
          </a:p>
          <a:p>
            <a:endParaRPr lang="en-GB"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27</a:t>
            </a:fld>
            <a:endParaRPr lang="de-AT" dirty="0">
              <a:solidFill>
                <a:prstClr val="white"/>
              </a:solidFill>
            </a:endParaRPr>
          </a:p>
        </p:txBody>
      </p:sp>
    </p:spTree>
    <p:extLst>
      <p:ext uri="{BB962C8B-B14F-4D97-AF65-F5344CB8AC3E}">
        <p14:creationId xmlns:p14="http://schemas.microsoft.com/office/powerpoint/2010/main" val="1587495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AT" sz="3100" b="1" dirty="0" smtClean="0">
                <a:solidFill>
                  <a:schemeClr val="tx1">
                    <a:lumMod val="75000"/>
                    <a:lumOff val="25000"/>
                  </a:schemeClr>
                </a:solidFill>
              </a:rPr>
              <a:t>Agenda </a:t>
            </a:r>
            <a:r>
              <a:rPr lang="de-AT" b="1" dirty="0" smtClean="0">
                <a:solidFill>
                  <a:schemeClr val="tx1">
                    <a:lumMod val="75000"/>
                    <a:lumOff val="25000"/>
                  </a:schemeClr>
                </a:solidFill>
              </a:rPr>
              <a:t/>
            </a:r>
            <a:br>
              <a:rPr lang="de-AT" b="1" dirty="0" smtClean="0">
                <a:solidFill>
                  <a:schemeClr val="tx1">
                    <a:lumMod val="75000"/>
                    <a:lumOff val="25000"/>
                  </a:schemeClr>
                </a:solidFill>
              </a:rPr>
            </a:br>
            <a:r>
              <a:rPr lang="de-AT" sz="2200" dirty="0" smtClean="0">
                <a:solidFill>
                  <a:schemeClr val="tx1">
                    <a:lumMod val="75000"/>
                    <a:lumOff val="25000"/>
                  </a:schemeClr>
                </a:solidFill>
              </a:rPr>
              <a:t>Verkehr und Umwelt und welchen Beitrag jeder einzelne leisten kann</a:t>
            </a:r>
            <a:endParaRPr lang="de-AT" sz="2200" dirty="0">
              <a:solidFill>
                <a:schemeClr val="tx1">
                  <a:lumMod val="75000"/>
                  <a:lumOff val="25000"/>
                </a:schemeClr>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28</a:t>
            </a:fld>
            <a:endParaRPr lang="de-AT" dirty="0">
              <a:solidFill>
                <a:prstClr val="white"/>
              </a:solidFill>
            </a:endParaRPr>
          </a:p>
        </p:txBody>
      </p:sp>
      <p:graphicFrame>
        <p:nvGraphicFramePr>
          <p:cNvPr id="5" name="Inhaltsplatzhalter 4"/>
          <p:cNvGraphicFramePr>
            <a:graphicFrameLocks/>
          </p:cNvGraphicFramePr>
          <p:nvPr>
            <p:extLst>
              <p:ext uri="{D42A27DB-BD31-4B8C-83A1-F6EECF244321}">
                <p14:modId xmlns:p14="http://schemas.microsoft.com/office/powerpoint/2010/main" val="872960060"/>
              </p:ext>
            </p:extLst>
          </p:nvPr>
        </p:nvGraphicFramePr>
        <p:xfrm>
          <a:off x="432048" y="1988840"/>
          <a:ext cx="838842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2697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tx1">
                    <a:lumMod val="75000"/>
                    <a:lumOff val="25000"/>
                  </a:schemeClr>
                </a:solidFill>
              </a:rPr>
              <a:t>Einfluss der Gesellschaft auf den Güterverkehr</a:t>
            </a:r>
            <a:endParaRPr lang="en-GB" b="1" dirty="0">
              <a:solidFill>
                <a:schemeClr val="tx1">
                  <a:lumMod val="75000"/>
                  <a:lumOff val="25000"/>
                </a:schemeClr>
              </a:solidFill>
            </a:endParaRPr>
          </a:p>
        </p:txBody>
      </p:sp>
      <p:sp>
        <p:nvSpPr>
          <p:cNvPr id="3" name="Inhaltsplatzhalter 2"/>
          <p:cNvSpPr>
            <a:spLocks noGrp="1"/>
          </p:cNvSpPr>
          <p:nvPr>
            <p:ph idx="1"/>
          </p:nvPr>
        </p:nvSpPr>
        <p:spPr>
          <a:xfrm>
            <a:off x="457200" y="1700808"/>
            <a:ext cx="4834880" cy="4776192"/>
          </a:xfrm>
        </p:spPr>
        <p:txBody>
          <a:bodyPr>
            <a:normAutofit fontScale="92500" lnSpcReduction="10000"/>
          </a:bodyPr>
          <a:lstStyle/>
          <a:p>
            <a:r>
              <a:rPr lang="de-DE" dirty="0" smtClean="0"/>
              <a:t>Gesellschaft bzw. Kunden als entscheidender Faktor im Güterverkehr </a:t>
            </a:r>
            <a:r>
              <a:rPr lang="de-DE" dirty="0" smtClean="0">
                <a:sym typeface="Wingdings" panose="05000000000000000000" pitchFamily="2" charset="2"/>
              </a:rPr>
              <a:t> Konsumverhalten</a:t>
            </a:r>
            <a:endParaRPr lang="de-DE" dirty="0" smtClean="0"/>
          </a:p>
          <a:p>
            <a:pPr>
              <a:lnSpc>
                <a:spcPct val="150000"/>
              </a:lnSpc>
            </a:pPr>
            <a:r>
              <a:rPr lang="de-DE" dirty="0" smtClean="0"/>
              <a:t>Steigender Bedarf an nachhaltigen Produkten und Service</a:t>
            </a:r>
          </a:p>
          <a:p>
            <a:r>
              <a:rPr lang="de-DE" dirty="0" smtClean="0"/>
              <a:t>Grüne </a:t>
            </a:r>
            <a:r>
              <a:rPr lang="de-AT" dirty="0"/>
              <a:t>Transportleistung </a:t>
            </a:r>
            <a:r>
              <a:rPr lang="de-DE" dirty="0" smtClean="0"/>
              <a:t>werden gegenüber günstigeren </a:t>
            </a:r>
            <a:r>
              <a:rPr lang="de-AT" dirty="0"/>
              <a:t>Transportleistung </a:t>
            </a:r>
            <a:r>
              <a:rPr lang="de-DE" dirty="0" smtClean="0"/>
              <a:t>bevorzugt</a:t>
            </a:r>
          </a:p>
          <a:p>
            <a:pPr>
              <a:lnSpc>
                <a:spcPct val="150000"/>
              </a:lnSpc>
            </a:pPr>
            <a:r>
              <a:rPr lang="de-DE" dirty="0" smtClean="0"/>
              <a:t>Zahlungsbereitschaft</a:t>
            </a:r>
          </a:p>
          <a:p>
            <a:pPr>
              <a:lnSpc>
                <a:spcPct val="150000"/>
              </a:lnSpc>
            </a:pPr>
            <a:r>
              <a:rPr lang="de-DE" dirty="0" smtClean="0"/>
              <a:t>Angebot an nachhaltigen </a:t>
            </a:r>
            <a:r>
              <a:rPr lang="de-AT" dirty="0"/>
              <a:t>Transportleistung </a:t>
            </a:r>
            <a:r>
              <a:rPr lang="de-DE" dirty="0" smtClean="0"/>
              <a:t>werden erwartet</a:t>
            </a:r>
          </a:p>
          <a:p>
            <a:pPr marL="0" indent="0">
              <a:lnSpc>
                <a:spcPct val="150000"/>
              </a:lnSpc>
              <a:buNone/>
            </a:pPr>
            <a:endParaRPr lang="de-DE" dirty="0" smtClean="0"/>
          </a:p>
          <a:p>
            <a:pPr marL="274320" lvl="1" indent="0">
              <a:buNone/>
            </a:pPr>
            <a:endParaRPr lang="en-GB"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29</a:t>
            </a:fld>
            <a:endParaRPr lang="de-AT" dirty="0">
              <a:solidFill>
                <a:prstClr val="white"/>
              </a:solidFill>
            </a:endParaRPr>
          </a:p>
        </p:txBody>
      </p:sp>
      <p:pic>
        <p:nvPicPr>
          <p:cNvPr id="1026" name="Picture 2" descr="Person, Silhouetten, Menschen, Schattenspiel, Glob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132855"/>
            <a:ext cx="3761656" cy="3761657"/>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rot="16200000">
            <a:off x="7266682" y="4135936"/>
            <a:ext cx="3069473" cy="215444"/>
          </a:xfrm>
          <a:prstGeom prst="rect">
            <a:avLst/>
          </a:prstGeom>
          <a:noFill/>
        </p:spPr>
        <p:txBody>
          <a:bodyPr wrap="square" rtlCol="0">
            <a:spAutoFit/>
          </a:bodyPr>
          <a:lstStyle/>
          <a:p>
            <a:r>
              <a:rPr lang="de-DE" sz="800" dirty="0"/>
              <a:t>https://pixabay.com/de/person-silhouetten-menschen-540261/</a:t>
            </a:r>
            <a:endParaRPr lang="en-GB" sz="800" dirty="0"/>
          </a:p>
        </p:txBody>
      </p:sp>
    </p:spTree>
    <p:extLst>
      <p:ext uri="{BB962C8B-B14F-4D97-AF65-F5344CB8AC3E}">
        <p14:creationId xmlns:p14="http://schemas.microsoft.com/office/powerpoint/2010/main" val="1991827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3568" y="1484784"/>
            <a:ext cx="7772400" cy="1470025"/>
          </a:xfrm>
        </p:spPr>
        <p:txBody>
          <a:bodyPr>
            <a:normAutofit/>
          </a:bodyPr>
          <a:lstStyle/>
          <a:p>
            <a:r>
              <a:rPr lang="de-AT" sz="3200" b="1" cap="none" dirty="0" smtClean="0">
                <a:solidFill>
                  <a:schemeClr val="tx1">
                    <a:lumMod val="75000"/>
                    <a:lumOff val="25000"/>
                  </a:schemeClr>
                </a:solidFill>
              </a:rPr>
              <a:t>Verkehr und Umwelt</a:t>
            </a:r>
            <a:endParaRPr lang="de-AT" sz="3200" b="1" cap="none" dirty="0">
              <a:solidFill>
                <a:schemeClr val="tx1">
                  <a:lumMod val="75000"/>
                  <a:lumOff val="25000"/>
                </a:schemeClr>
              </a:solidFill>
            </a:endParaRPr>
          </a:p>
        </p:txBody>
      </p:sp>
      <p:sp>
        <p:nvSpPr>
          <p:cNvPr id="8" name="Subtitle 7"/>
          <p:cNvSpPr>
            <a:spLocks noGrp="1"/>
          </p:cNvSpPr>
          <p:nvPr>
            <p:ph type="subTitle" idx="1"/>
          </p:nvPr>
        </p:nvSpPr>
        <p:spPr>
          <a:xfrm>
            <a:off x="1406247" y="2420888"/>
            <a:ext cx="6400800" cy="1752600"/>
          </a:xfrm>
        </p:spPr>
        <p:txBody>
          <a:bodyPr>
            <a:normAutofit/>
          </a:bodyPr>
          <a:lstStyle/>
          <a:p>
            <a:r>
              <a:rPr lang="de-AT" dirty="0" smtClean="0"/>
              <a:t>und welchen Beitrag jeder einzelne leisten kann </a:t>
            </a:r>
            <a:endParaRPr lang="de-AT" dirty="0"/>
          </a:p>
        </p:txBody>
      </p:sp>
      <p:pic>
        <p:nvPicPr>
          <p:cNvPr id="3" name="Picture 2" descr="https://upload.wikimedia.org/wikipedia/commons/thumb/0/0e/Bundesministerium_f%C3%BCr_Verkehr,_Innovation_und_Technologie_logo.svg/2000px-Bundesministerium_f%C3%BCr_Verkehr,_Innovation_und_Technologie_logo.svg.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5355020"/>
            <a:ext cx="2088232" cy="96466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fh-vie.ac.at/var/em_plain_site/storage/images/funktionen/textbausteine/allgemeine-textbausteine/logo/106489-1-ger-DE/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0" y="5394439"/>
            <a:ext cx="2400300" cy="885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475" y="257152"/>
            <a:ext cx="2004277" cy="93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C:\Users\p41662\AppData\Local\Microsoft\Windows\Temporary Internet Files\Content.Outlook\VDWGJMU4\RZ-Logo-Logistikum-hoch-cmyk-2000x2000px.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9912" y="4366004"/>
            <a:ext cx="2029946" cy="2056869"/>
          </a:xfrm>
          <a:prstGeom prst="rect">
            <a:avLst/>
          </a:prstGeom>
          <a:noFill/>
          <a:extLst/>
        </p:spPr>
      </p:pic>
    </p:spTree>
    <p:extLst>
      <p:ext uri="{BB962C8B-B14F-4D97-AF65-F5344CB8AC3E}">
        <p14:creationId xmlns:p14="http://schemas.microsoft.com/office/powerpoint/2010/main" val="2646835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de-DE" b="1" dirty="0" smtClean="0">
                <a:solidFill>
                  <a:schemeClr val="tx1">
                    <a:lumMod val="75000"/>
                    <a:lumOff val="25000"/>
                  </a:schemeClr>
                </a:solidFill>
              </a:rPr>
              <a:t>Gesellschaftliche Wahrnehmung </a:t>
            </a:r>
            <a:r>
              <a:rPr lang="de-DE" b="1" dirty="0">
                <a:solidFill>
                  <a:schemeClr val="tx1">
                    <a:lumMod val="75000"/>
                    <a:lumOff val="25000"/>
                  </a:schemeClr>
                </a:solidFill>
              </a:rPr>
              <a:t/>
            </a:r>
            <a:br>
              <a:rPr lang="de-DE" b="1" dirty="0">
                <a:solidFill>
                  <a:schemeClr val="tx1">
                    <a:lumMod val="75000"/>
                    <a:lumOff val="25000"/>
                  </a:schemeClr>
                </a:solidFill>
              </a:rPr>
            </a:br>
            <a:r>
              <a:rPr lang="de-DE" sz="2000" dirty="0" smtClean="0">
                <a:solidFill>
                  <a:schemeClr val="tx1">
                    <a:lumMod val="75000"/>
                    <a:lumOff val="25000"/>
                  </a:schemeClr>
                </a:solidFill>
              </a:rPr>
              <a:t>Einflussfaktor Gesellschaft</a:t>
            </a:r>
            <a:endParaRPr lang="en-GB" sz="2400" dirty="0"/>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30</a:t>
            </a:fld>
            <a:endParaRPr lang="de-AT" dirty="0">
              <a:solidFill>
                <a:prstClr val="white"/>
              </a:solidFill>
            </a:endParaRPr>
          </a:p>
        </p:txBody>
      </p:sp>
      <p:sp>
        <p:nvSpPr>
          <p:cNvPr id="8" name="Content Placeholder 7"/>
          <p:cNvSpPr>
            <a:spLocks noGrp="1"/>
          </p:cNvSpPr>
          <p:nvPr>
            <p:ph idx="1"/>
          </p:nvPr>
        </p:nvSpPr>
        <p:spPr/>
        <p:txBody>
          <a:bodyPr/>
          <a:lstStyle/>
          <a:p>
            <a:r>
              <a:rPr lang="de-DE" dirty="0" smtClean="0"/>
              <a:t>Zug und Schiff werden als nachhaltige Verkehrsträger wahrgenommen </a:t>
            </a:r>
            <a:r>
              <a:rPr lang="de-DE" dirty="0" smtClean="0">
                <a:sym typeface="Wingdings" panose="05000000000000000000" pitchFamily="2" charset="2"/>
              </a:rPr>
              <a:t> Zug als geeignete Transportalternative</a:t>
            </a:r>
            <a:endParaRPr lang="de-DE" dirty="0" smtClean="0"/>
          </a:p>
          <a:p>
            <a:r>
              <a:rPr lang="de-DE" dirty="0" smtClean="0"/>
              <a:t>52 % der Konsumenten wären bereit für nachhaltigen Transport mehr zu zahlen </a:t>
            </a:r>
            <a:endParaRPr lang="en-GB" dirty="0"/>
          </a:p>
        </p:txBody>
      </p:sp>
      <p:graphicFrame>
        <p:nvGraphicFramePr>
          <p:cNvPr id="9" name="Content Placeholder 5"/>
          <p:cNvGraphicFramePr>
            <a:graphicFrameLocks/>
          </p:cNvGraphicFramePr>
          <p:nvPr>
            <p:extLst>
              <p:ext uri="{D42A27DB-BD31-4B8C-83A1-F6EECF244321}">
                <p14:modId xmlns:p14="http://schemas.microsoft.com/office/powerpoint/2010/main" val="79217435"/>
              </p:ext>
            </p:extLst>
          </p:nvPr>
        </p:nvGraphicFramePr>
        <p:xfrm>
          <a:off x="1331640" y="3645024"/>
          <a:ext cx="6705972" cy="295292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rot="16200000">
            <a:off x="7045276" y="5361681"/>
            <a:ext cx="2093174" cy="253916"/>
          </a:xfrm>
          <a:prstGeom prst="rect">
            <a:avLst/>
          </a:prstGeom>
          <a:noFill/>
        </p:spPr>
        <p:txBody>
          <a:bodyPr wrap="square" rtlCol="0">
            <a:spAutoFit/>
          </a:bodyPr>
          <a:lstStyle/>
          <a:p>
            <a:r>
              <a:rPr lang="de-DE" sz="1050" dirty="0" smtClean="0">
                <a:solidFill>
                  <a:schemeClr val="tx1">
                    <a:lumMod val="75000"/>
                    <a:lumOff val="25000"/>
                  </a:schemeClr>
                </a:solidFill>
              </a:rPr>
              <a:t>Quelle: </a:t>
            </a:r>
            <a:r>
              <a:rPr lang="de-DE" sz="1050" dirty="0" err="1" smtClean="0">
                <a:solidFill>
                  <a:schemeClr val="tx1">
                    <a:lumMod val="75000"/>
                    <a:lumOff val="25000"/>
                  </a:schemeClr>
                </a:solidFill>
              </a:rPr>
              <a:t>PwC</a:t>
            </a:r>
            <a:r>
              <a:rPr lang="de-DE" sz="1050" dirty="0" smtClean="0">
                <a:solidFill>
                  <a:schemeClr val="tx1">
                    <a:lumMod val="75000"/>
                    <a:lumOff val="25000"/>
                  </a:schemeClr>
                </a:solidFill>
              </a:rPr>
              <a:t> Survey (2008)</a:t>
            </a:r>
            <a:endParaRPr lang="en-US" sz="1050" dirty="0">
              <a:solidFill>
                <a:schemeClr val="tx1">
                  <a:lumMod val="75000"/>
                  <a:lumOff val="25000"/>
                </a:schemeClr>
              </a:solidFill>
            </a:endParaRPr>
          </a:p>
        </p:txBody>
      </p:sp>
    </p:spTree>
    <p:extLst>
      <p:ext uri="{BB962C8B-B14F-4D97-AF65-F5344CB8AC3E}">
        <p14:creationId xmlns:p14="http://schemas.microsoft.com/office/powerpoint/2010/main" val="10251074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chemeClr val="tx1">
                    <a:lumMod val="75000"/>
                    <a:lumOff val="25000"/>
                  </a:schemeClr>
                </a:solidFill>
              </a:rPr>
              <a:t>Konsumverhalten der Gesellschaft</a:t>
            </a:r>
            <a:endParaRPr lang="en-GB" dirty="0"/>
          </a:p>
        </p:txBody>
      </p:sp>
      <p:sp>
        <p:nvSpPr>
          <p:cNvPr id="8" name="Text Placeholder 7"/>
          <p:cNvSpPr>
            <a:spLocks noGrp="1"/>
          </p:cNvSpPr>
          <p:nvPr>
            <p:ph type="body" idx="1"/>
          </p:nvPr>
        </p:nvSpPr>
        <p:spPr>
          <a:solidFill>
            <a:schemeClr val="bg1"/>
          </a:solidFill>
          <a:ln>
            <a:solidFill>
              <a:schemeClr val="tx1">
                <a:lumMod val="75000"/>
                <a:lumOff val="25000"/>
              </a:schemeClr>
            </a:solidFill>
          </a:ln>
        </p:spPr>
        <p:txBody>
          <a:bodyPr>
            <a:normAutofit/>
          </a:bodyPr>
          <a:lstStyle/>
          <a:p>
            <a:r>
              <a:rPr lang="de-DE" sz="2400" b="1" dirty="0" smtClean="0">
                <a:solidFill>
                  <a:schemeClr val="tx1">
                    <a:lumMod val="75000"/>
                    <a:lumOff val="25000"/>
                  </a:schemeClr>
                </a:solidFill>
              </a:rPr>
              <a:t>Online Kauf</a:t>
            </a:r>
            <a:endParaRPr lang="en-GB" sz="2400" b="1" dirty="0">
              <a:solidFill>
                <a:schemeClr val="tx1">
                  <a:lumMod val="75000"/>
                  <a:lumOff val="25000"/>
                </a:schemeClr>
              </a:solidFill>
            </a:endParaRPr>
          </a:p>
        </p:txBody>
      </p:sp>
      <p:sp>
        <p:nvSpPr>
          <p:cNvPr id="9" name="Content Placeholder 8"/>
          <p:cNvSpPr>
            <a:spLocks noGrp="1"/>
          </p:cNvSpPr>
          <p:nvPr>
            <p:ph sz="half" idx="2"/>
          </p:nvPr>
        </p:nvSpPr>
        <p:spPr/>
        <p:txBody>
          <a:bodyPr>
            <a:normAutofit/>
          </a:bodyPr>
          <a:lstStyle/>
          <a:p>
            <a:r>
              <a:rPr lang="de-DE" sz="2000" u="sng" dirty="0" smtClean="0"/>
              <a:t>Definition (E-Commerce)</a:t>
            </a:r>
            <a:r>
              <a:rPr lang="de-DE" sz="2000" dirty="0" smtClean="0"/>
              <a:t>: „geschäftliche Transaktion oder elektronisch abgewickelte Geschäftsprozesse, bei denen Beteiligte … nicht im direkten physischen Kontakt stehen“</a:t>
            </a:r>
          </a:p>
          <a:p>
            <a:pPr>
              <a:lnSpc>
                <a:spcPct val="150000"/>
              </a:lnSpc>
            </a:pPr>
            <a:r>
              <a:rPr lang="de-DE" sz="2000" u="sng" dirty="0"/>
              <a:t>Vorteile für Konsument</a:t>
            </a:r>
            <a:r>
              <a:rPr lang="de-DE" sz="2000" dirty="0"/>
              <a:t>:</a:t>
            </a:r>
          </a:p>
          <a:p>
            <a:pPr lvl="1"/>
            <a:r>
              <a:rPr lang="de-DE" sz="1800" dirty="0"/>
              <a:t>Kostenersparnis</a:t>
            </a:r>
          </a:p>
          <a:p>
            <a:pPr lvl="1"/>
            <a:r>
              <a:rPr lang="de-DE" sz="1800" dirty="0"/>
              <a:t>Zeit &amp; Komfort</a:t>
            </a:r>
          </a:p>
          <a:p>
            <a:pPr lvl="1"/>
            <a:r>
              <a:rPr lang="de-DE" sz="1800" dirty="0"/>
              <a:t>Unterhaltung </a:t>
            </a:r>
          </a:p>
          <a:p>
            <a:pPr>
              <a:lnSpc>
                <a:spcPct val="150000"/>
              </a:lnSpc>
            </a:pPr>
            <a:endParaRPr lang="en-GB" sz="2000" dirty="0"/>
          </a:p>
        </p:txBody>
      </p:sp>
      <p:sp>
        <p:nvSpPr>
          <p:cNvPr id="10" name="Text Placeholder 9"/>
          <p:cNvSpPr>
            <a:spLocks noGrp="1"/>
          </p:cNvSpPr>
          <p:nvPr>
            <p:ph type="body" sz="quarter" idx="3"/>
          </p:nvPr>
        </p:nvSpPr>
        <p:spPr>
          <a:solidFill>
            <a:schemeClr val="bg1"/>
          </a:solidFill>
          <a:ln w="19050">
            <a:solidFill>
              <a:schemeClr val="tx1">
                <a:lumMod val="75000"/>
                <a:lumOff val="25000"/>
              </a:schemeClr>
            </a:solidFill>
          </a:ln>
          <a:effectLst/>
        </p:spPr>
        <p:txBody>
          <a:bodyPr vert="horz" lIns="91440" tIns="45720" rIns="91440" bIns="45720" rtlCol="0" anchor="ctr">
            <a:normAutofit/>
          </a:bodyPr>
          <a:lstStyle/>
          <a:p>
            <a:r>
              <a:rPr lang="de-DE" sz="2400" b="1" dirty="0">
                <a:solidFill>
                  <a:schemeClr val="tx1">
                    <a:lumMod val="75000"/>
                    <a:lumOff val="25000"/>
                  </a:schemeClr>
                </a:solidFill>
              </a:rPr>
              <a:t>Stationärer Kauf</a:t>
            </a:r>
            <a:endParaRPr lang="en-GB" sz="2400" b="1" dirty="0">
              <a:solidFill>
                <a:schemeClr val="tx1">
                  <a:lumMod val="75000"/>
                  <a:lumOff val="25000"/>
                </a:schemeClr>
              </a:solidFill>
            </a:endParaRPr>
          </a:p>
        </p:txBody>
      </p:sp>
      <p:sp>
        <p:nvSpPr>
          <p:cNvPr id="11" name="Content Placeholder 10"/>
          <p:cNvSpPr>
            <a:spLocks noGrp="1"/>
          </p:cNvSpPr>
          <p:nvPr>
            <p:ph sz="quarter" idx="4"/>
          </p:nvPr>
        </p:nvSpPr>
        <p:spPr/>
        <p:txBody>
          <a:bodyPr>
            <a:normAutofit/>
          </a:bodyPr>
          <a:lstStyle/>
          <a:p>
            <a:r>
              <a:rPr lang="de-DE" sz="2000" u="sng" dirty="0" smtClean="0"/>
              <a:t>Definition (stationärer Handel)</a:t>
            </a:r>
            <a:r>
              <a:rPr lang="de-DE" sz="2000" dirty="0" smtClean="0"/>
              <a:t>: Einkauf in Geschäften, an festen Standorten</a:t>
            </a:r>
          </a:p>
          <a:p>
            <a:pPr>
              <a:lnSpc>
                <a:spcPct val="150000"/>
              </a:lnSpc>
            </a:pPr>
            <a:r>
              <a:rPr lang="de-DE" sz="2000" u="sng" dirty="0"/>
              <a:t>Vorteile für Konsument:</a:t>
            </a:r>
          </a:p>
          <a:p>
            <a:pPr lvl="1"/>
            <a:r>
              <a:rPr lang="de-DE" sz="1800" dirty="0"/>
              <a:t>Qualitätskontrolle</a:t>
            </a:r>
          </a:p>
          <a:p>
            <a:pPr lvl="1"/>
            <a:r>
              <a:rPr lang="de-DE" sz="1800" dirty="0"/>
              <a:t>Persönliche Ansprache - Beratung </a:t>
            </a:r>
          </a:p>
          <a:p>
            <a:pPr lvl="1"/>
            <a:r>
              <a:rPr lang="de-DE" sz="1800" dirty="0"/>
              <a:t>Soziale Kontakte</a:t>
            </a:r>
          </a:p>
          <a:p>
            <a:pPr lvl="1">
              <a:lnSpc>
                <a:spcPct val="150000"/>
              </a:lnSpc>
            </a:pPr>
            <a:endParaRPr lang="de-DE" sz="1600" dirty="0">
              <a:sym typeface="Wingdings" panose="05000000000000000000" pitchFamily="2" charset="2"/>
            </a:endParaRPr>
          </a:p>
          <a:p>
            <a:pPr>
              <a:lnSpc>
                <a:spcPct val="150000"/>
              </a:lnSpc>
            </a:pPr>
            <a:endParaRPr lang="de-DE" sz="2000" dirty="0" smtClean="0"/>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31</a:t>
            </a:fld>
            <a:endParaRPr lang="de-AT" dirty="0">
              <a:solidFill>
                <a:prstClr val="white"/>
              </a:solidFill>
            </a:endParaRPr>
          </a:p>
        </p:txBody>
      </p:sp>
      <p:pic>
        <p:nvPicPr>
          <p:cNvPr id="2050" name="Picture 2" descr="Einkaufen, Geschäft, Einzelhandel, Einkaufsw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013176"/>
            <a:ext cx="2736304" cy="1573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inkaufswagen, Internet, Warenkorb, Warenwagen, Einkau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4797152"/>
            <a:ext cx="2313430" cy="16338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2350597" y="6309320"/>
            <a:ext cx="2437427" cy="338554"/>
          </a:xfrm>
          <a:prstGeom prst="rect">
            <a:avLst/>
          </a:prstGeom>
          <a:noFill/>
        </p:spPr>
        <p:txBody>
          <a:bodyPr wrap="square" rtlCol="0">
            <a:spAutoFit/>
          </a:bodyPr>
          <a:lstStyle/>
          <a:p>
            <a:r>
              <a:rPr lang="de-DE" sz="800" dirty="0" smtClean="0"/>
              <a:t>Quelle</a:t>
            </a:r>
            <a:r>
              <a:rPr lang="de-DE" sz="800" dirty="0"/>
              <a:t>: https://pixabay.com/de/einkaufswagen-internet-warenkorb-728407//</a:t>
            </a:r>
            <a:endParaRPr lang="en-GB" sz="800" dirty="0"/>
          </a:p>
        </p:txBody>
      </p:sp>
      <p:sp>
        <p:nvSpPr>
          <p:cNvPr id="14" name="Textfeld 13"/>
          <p:cNvSpPr txBox="1"/>
          <p:nvPr/>
        </p:nvSpPr>
        <p:spPr>
          <a:xfrm rot="16200000">
            <a:off x="7499403" y="5578220"/>
            <a:ext cx="1591756" cy="461665"/>
          </a:xfrm>
          <a:prstGeom prst="rect">
            <a:avLst/>
          </a:prstGeom>
          <a:noFill/>
        </p:spPr>
        <p:txBody>
          <a:bodyPr wrap="square" rtlCol="0">
            <a:spAutoFit/>
          </a:bodyPr>
          <a:lstStyle/>
          <a:p>
            <a:r>
              <a:rPr lang="de-DE" sz="800" dirty="0"/>
              <a:t>https://pixabay.com/de/einkaufen-gesch%C3%A4ft-einzelhandel-1165437/</a:t>
            </a:r>
            <a:endParaRPr lang="en-GB" sz="800" dirty="0"/>
          </a:p>
        </p:txBody>
      </p:sp>
    </p:spTree>
    <p:extLst>
      <p:ext uri="{BB962C8B-B14F-4D97-AF65-F5344CB8AC3E}">
        <p14:creationId xmlns:p14="http://schemas.microsoft.com/office/powerpoint/2010/main" val="3718767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tx1">
                    <a:lumMod val="75000"/>
                    <a:lumOff val="25000"/>
                  </a:schemeClr>
                </a:solidFill>
              </a:rPr>
              <a:t>Stationärer Einkauf</a:t>
            </a:r>
            <a:endParaRPr lang="en-GB" b="1" dirty="0">
              <a:solidFill>
                <a:schemeClr val="tx1">
                  <a:lumMod val="75000"/>
                  <a:lumOff val="25000"/>
                </a:schemeClr>
              </a:solidFill>
            </a:endParaRPr>
          </a:p>
        </p:txBody>
      </p:sp>
      <p:sp>
        <p:nvSpPr>
          <p:cNvPr id="3" name="Inhaltsplatzhalter 2"/>
          <p:cNvSpPr>
            <a:spLocks noGrp="1"/>
          </p:cNvSpPr>
          <p:nvPr>
            <p:ph idx="1"/>
          </p:nvPr>
        </p:nvSpPr>
        <p:spPr>
          <a:xfrm>
            <a:off x="457200" y="1700808"/>
            <a:ext cx="4114800" cy="4776192"/>
          </a:xfrm>
        </p:spPr>
        <p:txBody>
          <a:bodyPr>
            <a:normAutofit/>
          </a:bodyPr>
          <a:lstStyle/>
          <a:p>
            <a:pPr>
              <a:lnSpc>
                <a:spcPct val="150000"/>
              </a:lnSpc>
            </a:pPr>
            <a:r>
              <a:rPr lang="de-DE" sz="2000" dirty="0" smtClean="0"/>
              <a:t>Eigenschaften Transportprozess</a:t>
            </a:r>
            <a:endParaRPr lang="de-DE" sz="2000" dirty="0"/>
          </a:p>
          <a:p>
            <a:pPr lvl="1"/>
            <a:r>
              <a:rPr lang="de-DE" sz="1600" dirty="0"/>
              <a:t>Mehr Bündelungsmöglichkeiten durch Lieferung an Geschäft </a:t>
            </a:r>
            <a:endParaRPr lang="de-DE" sz="1600" dirty="0" smtClean="0"/>
          </a:p>
          <a:p>
            <a:pPr lvl="1"/>
            <a:r>
              <a:rPr lang="de-DE" sz="1600" dirty="0" smtClean="0"/>
              <a:t>Weniger Transportleistungen von Seiten der Unternehmer </a:t>
            </a:r>
          </a:p>
          <a:p>
            <a:pPr lvl="1"/>
            <a:endParaRPr lang="de-DE" sz="1600" dirty="0"/>
          </a:p>
          <a:p>
            <a:r>
              <a:rPr lang="de-DE" sz="2000" dirty="0" smtClean="0"/>
              <a:t>CO2-Ausstoß: </a:t>
            </a:r>
          </a:p>
          <a:p>
            <a:pPr lvl="1"/>
            <a:r>
              <a:rPr lang="de-DE" sz="1600" dirty="0" smtClean="0"/>
              <a:t>Kleinartikel (Bsp. Handy):  450g </a:t>
            </a:r>
          </a:p>
          <a:p>
            <a:pPr lvl="1"/>
            <a:r>
              <a:rPr lang="de-DE" sz="1600" dirty="0" smtClean="0"/>
              <a:t>Großartikel (Bsp. Sofa):  8,4 kg</a:t>
            </a:r>
          </a:p>
          <a:p>
            <a:endParaRPr lang="de-DE" dirty="0" smtClean="0"/>
          </a:p>
          <a:p>
            <a:r>
              <a:rPr lang="de-DE" sz="2000" dirty="0" smtClean="0"/>
              <a:t>Individuelle Transportleistung notwendig </a:t>
            </a:r>
            <a:r>
              <a:rPr lang="de-DE" sz="2000" dirty="0" smtClean="0">
                <a:sym typeface="Wingdings" panose="05000000000000000000" pitchFamily="2" charset="2"/>
              </a:rPr>
              <a:t> Großteil mit Auto</a:t>
            </a:r>
            <a:endParaRPr lang="de-DE" sz="2000" dirty="0" smtClean="0"/>
          </a:p>
          <a:p>
            <a:endParaRPr lang="de-DE" dirty="0" smtClean="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32</a:t>
            </a:fld>
            <a:endParaRPr lang="de-AT" dirty="0">
              <a:solidFill>
                <a:prstClr val="white"/>
              </a:solidFill>
            </a:endParaRPr>
          </a:p>
        </p:txBody>
      </p:sp>
      <p:pic>
        <p:nvPicPr>
          <p:cNvPr id="2050" name="Picture 2" descr="Einkaufsstraße, Getümmel, Shopping, Le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55871"/>
            <a:ext cx="4195829" cy="3146872"/>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703440" y="5085184"/>
            <a:ext cx="4190397" cy="215444"/>
          </a:xfrm>
          <a:prstGeom prst="rect">
            <a:avLst/>
          </a:prstGeom>
          <a:noFill/>
        </p:spPr>
        <p:txBody>
          <a:bodyPr wrap="square" rtlCol="0">
            <a:spAutoFit/>
          </a:bodyPr>
          <a:lstStyle/>
          <a:p>
            <a:r>
              <a:rPr lang="de-DE" sz="800" dirty="0" smtClean="0"/>
              <a:t>Quelle</a:t>
            </a:r>
            <a:r>
              <a:rPr lang="de-DE" sz="800" dirty="0"/>
              <a:t>: https://pixabay.com/de/einkaufsstra%C3%9Fe-get%C3%BCmmel-shopping-579079/</a:t>
            </a:r>
            <a:endParaRPr lang="en-GB" sz="800" dirty="0"/>
          </a:p>
        </p:txBody>
      </p:sp>
    </p:spTree>
    <p:extLst>
      <p:ext uri="{BB962C8B-B14F-4D97-AF65-F5344CB8AC3E}">
        <p14:creationId xmlns:p14="http://schemas.microsoft.com/office/powerpoint/2010/main" val="2723403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chemeClr val="tx1">
                    <a:lumMod val="75000"/>
                    <a:lumOff val="25000"/>
                  </a:schemeClr>
                </a:solidFill>
              </a:rPr>
              <a:t>Online Einkauf</a:t>
            </a:r>
            <a:endParaRPr lang="en-GB" b="1" dirty="0">
              <a:solidFill>
                <a:schemeClr val="tx1">
                  <a:lumMod val="75000"/>
                  <a:lumOff val="25000"/>
                </a:schemeClr>
              </a:solidFill>
            </a:endParaRPr>
          </a:p>
        </p:txBody>
      </p:sp>
      <p:sp>
        <p:nvSpPr>
          <p:cNvPr id="3" name="Content Placeholder 2"/>
          <p:cNvSpPr>
            <a:spLocks noGrp="1"/>
          </p:cNvSpPr>
          <p:nvPr>
            <p:ph idx="1"/>
          </p:nvPr>
        </p:nvSpPr>
        <p:spPr/>
        <p:txBody>
          <a:bodyPr>
            <a:normAutofit fontScale="92500" lnSpcReduction="10000"/>
          </a:bodyPr>
          <a:lstStyle/>
          <a:p>
            <a:pPr>
              <a:lnSpc>
                <a:spcPct val="150000"/>
              </a:lnSpc>
            </a:pPr>
            <a:r>
              <a:rPr lang="de-DE" dirty="0"/>
              <a:t>Eigenschaften Transportprozess</a:t>
            </a:r>
          </a:p>
          <a:p>
            <a:pPr lvl="1"/>
            <a:r>
              <a:rPr lang="de-DE" sz="1700" dirty="0"/>
              <a:t>Mehrere Umschlagsprozesse (Lager – Umschlagspunkt </a:t>
            </a:r>
            <a:r>
              <a:rPr lang="de-DE" sz="1700" dirty="0" smtClean="0"/>
              <a:t>–Zustellung zum Kunden)</a:t>
            </a:r>
            <a:endParaRPr lang="de-DE" sz="1700" dirty="0"/>
          </a:p>
          <a:p>
            <a:pPr lvl="1"/>
            <a:r>
              <a:rPr lang="de-DE" sz="1700" dirty="0"/>
              <a:t>Weniger Bündelungsmöglichkeiten durch individuelle Bestellungen</a:t>
            </a:r>
          </a:p>
          <a:p>
            <a:pPr lvl="1"/>
            <a:r>
              <a:rPr lang="de-DE" sz="1700" dirty="0"/>
              <a:t>Flexible Tourenplanung </a:t>
            </a:r>
            <a:r>
              <a:rPr lang="de-DE" sz="1700" dirty="0" smtClean="0"/>
              <a:t>notwendig</a:t>
            </a:r>
          </a:p>
          <a:p>
            <a:pPr lvl="1"/>
            <a:r>
              <a:rPr lang="de-DE" sz="1700" dirty="0"/>
              <a:t>Vermehrte Rücksendungen </a:t>
            </a:r>
            <a:r>
              <a:rPr lang="de-DE" sz="1700" dirty="0">
                <a:sym typeface="Wingdings" panose="05000000000000000000" pitchFamily="2" charset="2"/>
              </a:rPr>
              <a:t> </a:t>
            </a:r>
            <a:r>
              <a:rPr lang="de-DE" sz="1700" dirty="0"/>
              <a:t>Zalando: 50 </a:t>
            </a:r>
            <a:r>
              <a:rPr lang="de-DE" sz="1700" dirty="0" smtClean="0"/>
              <a:t>%</a:t>
            </a:r>
          </a:p>
          <a:p>
            <a:pPr lvl="1"/>
            <a:r>
              <a:rPr lang="de-DE" sz="1700" dirty="0" smtClean="0"/>
              <a:t>Weniger individuelle Transportleistungen (Sendungen können gesammelt werden - c</a:t>
            </a:r>
            <a:r>
              <a:rPr lang="de-DE" sz="1700" dirty="0" smtClean="0">
                <a:sym typeface="Wingdings" panose="05000000000000000000" pitchFamily="2" charset="2"/>
              </a:rPr>
              <a:t>a</a:t>
            </a:r>
            <a:r>
              <a:rPr lang="de-DE" sz="1700" dirty="0">
                <a:sym typeface="Wingdings" panose="05000000000000000000" pitchFamily="2" charset="2"/>
              </a:rPr>
              <a:t>. 97,4 Sendungen je Tour)</a:t>
            </a:r>
          </a:p>
          <a:p>
            <a:pPr lvl="1"/>
            <a:endParaRPr lang="de-DE" sz="1300" dirty="0" smtClean="0"/>
          </a:p>
          <a:p>
            <a:r>
              <a:rPr lang="de-DE" dirty="0" smtClean="0"/>
              <a:t>CO2-Ausstoß</a:t>
            </a:r>
            <a:r>
              <a:rPr lang="de-DE" dirty="0"/>
              <a:t>: </a:t>
            </a:r>
          </a:p>
          <a:p>
            <a:pPr lvl="1"/>
            <a:r>
              <a:rPr lang="de-DE" sz="1700" dirty="0" smtClean="0"/>
              <a:t>Kleinartikel (Bsp. Handy):  310g  </a:t>
            </a:r>
            <a:r>
              <a:rPr lang="de-DE" sz="1700" dirty="0">
                <a:sym typeface="Wingdings" panose="05000000000000000000" pitchFamily="2" charset="2"/>
              </a:rPr>
              <a:t> -35 % im Vergleich zum stationären Kauf</a:t>
            </a:r>
          </a:p>
          <a:p>
            <a:pPr lvl="1"/>
            <a:r>
              <a:rPr lang="de-DE" sz="1700" dirty="0" smtClean="0"/>
              <a:t>Großartikel (Bsp. Sofa):  8,0 kg</a:t>
            </a:r>
          </a:p>
          <a:p>
            <a:pPr lvl="1"/>
            <a:endParaRPr lang="de-DE" sz="2300" dirty="0"/>
          </a:p>
          <a:p>
            <a:r>
              <a:rPr lang="de-DE" dirty="0" smtClean="0"/>
              <a:t>Co2 Ausstoß abhängig </a:t>
            </a:r>
            <a:r>
              <a:rPr lang="de-DE" dirty="0"/>
              <a:t>von Versandart</a:t>
            </a:r>
          </a:p>
          <a:p>
            <a:pPr lvl="1"/>
            <a:r>
              <a:rPr lang="de-DE" sz="1700" dirty="0"/>
              <a:t>Express-Lieferung</a:t>
            </a:r>
          </a:p>
          <a:p>
            <a:pPr lvl="1"/>
            <a:r>
              <a:rPr lang="de-DE" sz="1700" dirty="0"/>
              <a:t>Zu Paketstation</a:t>
            </a:r>
          </a:p>
          <a:p>
            <a:pPr lvl="1"/>
            <a:r>
              <a:rPr lang="de-DE" sz="1700" dirty="0"/>
              <a:t>Nach </a:t>
            </a:r>
            <a:r>
              <a:rPr lang="de-DE" sz="1700" dirty="0" smtClean="0"/>
              <a:t>Hause</a:t>
            </a:r>
          </a:p>
          <a:p>
            <a:pPr lvl="1"/>
            <a:endParaRPr lang="de-DE" sz="2100" dirty="0" smtClean="0"/>
          </a:p>
          <a:p>
            <a:endParaRPr lang="en-GB" dirty="0"/>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33</a:t>
            </a:fld>
            <a:endParaRPr lang="de-AT" dirty="0">
              <a:solidFill>
                <a:prstClr val="white"/>
              </a:solidFill>
            </a:endParaRPr>
          </a:p>
        </p:txBody>
      </p:sp>
      <p:pic>
        <p:nvPicPr>
          <p:cNvPr id="3074" name="Picture 2" descr="Einkaufswagen, Internet, Warenkorb, Warenwagen, Einkau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7142" y="4725144"/>
            <a:ext cx="2752872"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rot="16200000">
            <a:off x="7513139" y="5285315"/>
            <a:ext cx="2437427" cy="338554"/>
          </a:xfrm>
          <a:prstGeom prst="rect">
            <a:avLst/>
          </a:prstGeom>
          <a:noFill/>
        </p:spPr>
        <p:txBody>
          <a:bodyPr wrap="square" rtlCol="0">
            <a:spAutoFit/>
          </a:bodyPr>
          <a:lstStyle/>
          <a:p>
            <a:r>
              <a:rPr lang="de-DE" sz="800" dirty="0" smtClean="0"/>
              <a:t>Quelle</a:t>
            </a:r>
            <a:r>
              <a:rPr lang="de-DE" sz="800" dirty="0"/>
              <a:t>: https://pixabay.com/de/einkaufswagen-internet-warenkorb-728407//</a:t>
            </a:r>
            <a:endParaRPr lang="en-GB" sz="800" dirty="0"/>
          </a:p>
        </p:txBody>
      </p:sp>
    </p:spTree>
    <p:extLst>
      <p:ext uri="{BB962C8B-B14F-4D97-AF65-F5344CB8AC3E}">
        <p14:creationId xmlns:p14="http://schemas.microsoft.com/office/powerpoint/2010/main" val="42050912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b="1" dirty="0" smtClean="0">
                <a:solidFill>
                  <a:schemeClr val="tx1">
                    <a:lumMod val="75000"/>
                    <a:lumOff val="25000"/>
                  </a:schemeClr>
                </a:solidFill>
              </a:rPr>
              <a:t>Maßnahmen um Einkauf nachhaltig zu gestalten</a:t>
            </a:r>
            <a:br>
              <a:rPr lang="de-DE" b="1" dirty="0" smtClean="0">
                <a:solidFill>
                  <a:schemeClr val="tx1">
                    <a:lumMod val="75000"/>
                    <a:lumOff val="25000"/>
                  </a:schemeClr>
                </a:solidFill>
              </a:rPr>
            </a:br>
            <a:r>
              <a:rPr lang="de-DE" sz="2200" dirty="0" smtClean="0">
                <a:solidFill>
                  <a:schemeClr val="tx1">
                    <a:lumMod val="75000"/>
                    <a:lumOff val="25000"/>
                  </a:schemeClr>
                </a:solidFill>
              </a:rPr>
              <a:t>Unternehmen und Politik</a:t>
            </a:r>
            <a:endParaRPr lang="en-GB" sz="1800" dirty="0"/>
          </a:p>
        </p:txBody>
      </p:sp>
      <p:sp>
        <p:nvSpPr>
          <p:cNvPr id="8" name="Text Placeholder 7"/>
          <p:cNvSpPr>
            <a:spLocks noGrp="1"/>
          </p:cNvSpPr>
          <p:nvPr>
            <p:ph type="body" idx="1"/>
          </p:nvPr>
        </p:nvSpPr>
        <p:spPr>
          <a:solidFill>
            <a:schemeClr val="bg1"/>
          </a:solidFill>
          <a:ln>
            <a:solidFill>
              <a:schemeClr val="tx1">
                <a:lumMod val="75000"/>
                <a:lumOff val="25000"/>
              </a:schemeClr>
            </a:solidFill>
          </a:ln>
        </p:spPr>
        <p:txBody>
          <a:bodyPr>
            <a:normAutofit/>
          </a:bodyPr>
          <a:lstStyle/>
          <a:p>
            <a:r>
              <a:rPr lang="de-DE" sz="2400" b="1" dirty="0" smtClean="0">
                <a:solidFill>
                  <a:schemeClr val="tx1">
                    <a:lumMod val="75000"/>
                    <a:lumOff val="25000"/>
                  </a:schemeClr>
                </a:solidFill>
              </a:rPr>
              <a:t>Online Kauf</a:t>
            </a:r>
            <a:endParaRPr lang="en-GB" sz="2400" b="1" dirty="0">
              <a:solidFill>
                <a:schemeClr val="tx1">
                  <a:lumMod val="75000"/>
                  <a:lumOff val="25000"/>
                </a:schemeClr>
              </a:solidFill>
            </a:endParaRPr>
          </a:p>
        </p:txBody>
      </p:sp>
      <p:sp>
        <p:nvSpPr>
          <p:cNvPr id="9" name="Content Placeholder 8"/>
          <p:cNvSpPr>
            <a:spLocks noGrp="1"/>
          </p:cNvSpPr>
          <p:nvPr>
            <p:ph sz="half" idx="2"/>
          </p:nvPr>
        </p:nvSpPr>
        <p:spPr/>
        <p:txBody>
          <a:bodyPr>
            <a:normAutofit/>
          </a:bodyPr>
          <a:lstStyle/>
          <a:p>
            <a:pPr>
              <a:lnSpc>
                <a:spcPct val="150000"/>
              </a:lnSpc>
            </a:pPr>
            <a:r>
              <a:rPr lang="de-DE" sz="2000" dirty="0" smtClean="0"/>
              <a:t>Retouren Quote senken</a:t>
            </a:r>
          </a:p>
          <a:p>
            <a:pPr lvl="1">
              <a:lnSpc>
                <a:spcPct val="150000"/>
              </a:lnSpc>
            </a:pPr>
            <a:r>
              <a:rPr lang="de-DE" sz="1600" dirty="0" smtClean="0"/>
              <a:t>Artikelbeschreibung verbessern</a:t>
            </a:r>
          </a:p>
          <a:p>
            <a:pPr>
              <a:lnSpc>
                <a:spcPct val="150000"/>
              </a:lnSpc>
            </a:pPr>
            <a:r>
              <a:rPr lang="de-DE" sz="2000" dirty="0" smtClean="0"/>
              <a:t>Zustellversuche minimieren</a:t>
            </a:r>
          </a:p>
          <a:p>
            <a:pPr lvl="1">
              <a:lnSpc>
                <a:spcPct val="150000"/>
              </a:lnSpc>
            </a:pPr>
            <a:r>
              <a:rPr lang="de-DE" sz="1600" dirty="0" smtClean="0"/>
              <a:t>Zeitfenster für Zustellung anbieten</a:t>
            </a:r>
          </a:p>
          <a:p>
            <a:pPr>
              <a:lnSpc>
                <a:spcPct val="150000"/>
              </a:lnSpc>
            </a:pPr>
            <a:r>
              <a:rPr lang="de-DE" sz="2000" dirty="0" smtClean="0"/>
              <a:t>Umweltfreundliche Fahrzeuge nutzen</a:t>
            </a:r>
          </a:p>
          <a:p>
            <a:pPr>
              <a:lnSpc>
                <a:spcPct val="150000"/>
              </a:lnSpc>
            </a:pPr>
            <a:r>
              <a:rPr lang="de-DE" sz="2000" dirty="0" smtClean="0"/>
              <a:t>Mobilitätskonzepte nachhaltig gestalten</a:t>
            </a:r>
          </a:p>
          <a:p>
            <a:pPr>
              <a:lnSpc>
                <a:spcPct val="150000"/>
              </a:lnSpc>
            </a:pPr>
            <a:endParaRPr lang="en-GB" sz="1600" dirty="0"/>
          </a:p>
        </p:txBody>
      </p:sp>
      <p:sp>
        <p:nvSpPr>
          <p:cNvPr id="10" name="Text Placeholder 9"/>
          <p:cNvSpPr>
            <a:spLocks noGrp="1"/>
          </p:cNvSpPr>
          <p:nvPr>
            <p:ph type="body" sz="quarter" idx="3"/>
          </p:nvPr>
        </p:nvSpPr>
        <p:spPr>
          <a:solidFill>
            <a:schemeClr val="bg1"/>
          </a:solidFill>
          <a:ln w="19050">
            <a:solidFill>
              <a:schemeClr val="tx1">
                <a:lumMod val="75000"/>
                <a:lumOff val="25000"/>
              </a:schemeClr>
            </a:solidFill>
          </a:ln>
          <a:effectLst/>
        </p:spPr>
        <p:txBody>
          <a:bodyPr vert="horz" lIns="91440" tIns="45720" rIns="91440" bIns="45720" rtlCol="0" anchor="ctr">
            <a:normAutofit/>
          </a:bodyPr>
          <a:lstStyle/>
          <a:p>
            <a:r>
              <a:rPr lang="de-DE" sz="2400" b="1" dirty="0">
                <a:solidFill>
                  <a:schemeClr val="tx1">
                    <a:lumMod val="75000"/>
                    <a:lumOff val="25000"/>
                  </a:schemeClr>
                </a:solidFill>
              </a:rPr>
              <a:t>Stationärer Kauf</a:t>
            </a:r>
            <a:endParaRPr lang="en-GB" sz="2400" b="1" dirty="0">
              <a:solidFill>
                <a:schemeClr val="tx1">
                  <a:lumMod val="75000"/>
                  <a:lumOff val="25000"/>
                </a:schemeClr>
              </a:solidFill>
            </a:endParaRPr>
          </a:p>
        </p:txBody>
      </p:sp>
      <p:sp>
        <p:nvSpPr>
          <p:cNvPr id="11" name="Content Placeholder 10"/>
          <p:cNvSpPr>
            <a:spLocks noGrp="1"/>
          </p:cNvSpPr>
          <p:nvPr>
            <p:ph sz="quarter" idx="4"/>
          </p:nvPr>
        </p:nvSpPr>
        <p:spPr/>
        <p:txBody>
          <a:bodyPr>
            <a:normAutofit/>
          </a:bodyPr>
          <a:lstStyle/>
          <a:p>
            <a:pPr>
              <a:lnSpc>
                <a:spcPct val="150000"/>
              </a:lnSpc>
            </a:pPr>
            <a:r>
              <a:rPr lang="de-DE" sz="2000" dirty="0" smtClean="0">
                <a:sym typeface="Wingdings" panose="05000000000000000000" pitchFamily="2" charset="2"/>
              </a:rPr>
              <a:t>Infrastruktur verbessern</a:t>
            </a:r>
          </a:p>
          <a:p>
            <a:pPr lvl="1">
              <a:lnSpc>
                <a:spcPct val="150000"/>
              </a:lnSpc>
            </a:pPr>
            <a:r>
              <a:rPr lang="de-DE" sz="1600" dirty="0" smtClean="0">
                <a:sym typeface="Wingdings" panose="05000000000000000000" pitchFamily="2" charset="2"/>
              </a:rPr>
              <a:t>Umstieg auf öffentliche Verkehrsmittel ermöglichen</a:t>
            </a:r>
          </a:p>
          <a:p>
            <a:pPr>
              <a:lnSpc>
                <a:spcPct val="150000"/>
              </a:lnSpc>
            </a:pPr>
            <a:r>
              <a:rPr lang="de-DE" sz="2000" dirty="0" smtClean="0">
                <a:sym typeface="Wingdings" panose="05000000000000000000" pitchFamily="2" charset="2"/>
              </a:rPr>
              <a:t>Neue Verkaufskonzepte</a:t>
            </a:r>
            <a:endParaRPr lang="de-DE" sz="2000" dirty="0">
              <a:sym typeface="Wingdings" panose="05000000000000000000" pitchFamily="2" charset="2"/>
            </a:endParaRPr>
          </a:p>
          <a:p>
            <a:pPr lvl="1">
              <a:lnSpc>
                <a:spcPct val="150000"/>
              </a:lnSpc>
            </a:pPr>
            <a:r>
              <a:rPr lang="de-DE" sz="1600" dirty="0" smtClean="0"/>
              <a:t>Stationären und online Handel kombinieren (bspw. Click &amp; </a:t>
            </a:r>
            <a:r>
              <a:rPr lang="de-DE" sz="1600" dirty="0" err="1" smtClean="0"/>
              <a:t>Collect</a:t>
            </a:r>
            <a:r>
              <a:rPr lang="de-DE" sz="1600" dirty="0" smtClean="0"/>
              <a:t> – online bestellen und im Geschäft abholen)</a:t>
            </a:r>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34</a:t>
            </a:fld>
            <a:endParaRPr lang="de-AT" dirty="0">
              <a:solidFill>
                <a:prstClr val="white"/>
              </a:solidFill>
            </a:endParaRPr>
          </a:p>
        </p:txBody>
      </p:sp>
    </p:spTree>
    <p:extLst>
      <p:ext uri="{BB962C8B-B14F-4D97-AF65-F5344CB8AC3E}">
        <p14:creationId xmlns:p14="http://schemas.microsoft.com/office/powerpoint/2010/main" val="2633249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b="1" dirty="0" smtClean="0">
                <a:solidFill>
                  <a:schemeClr val="tx1">
                    <a:lumMod val="75000"/>
                    <a:lumOff val="25000"/>
                  </a:schemeClr>
                </a:solidFill>
              </a:rPr>
              <a:t>Maßnahmen um Einkauf nachhaltig zu gestalten</a:t>
            </a:r>
            <a:br>
              <a:rPr lang="de-DE" b="1" dirty="0" smtClean="0">
                <a:solidFill>
                  <a:schemeClr val="tx1">
                    <a:lumMod val="75000"/>
                    <a:lumOff val="25000"/>
                  </a:schemeClr>
                </a:solidFill>
              </a:rPr>
            </a:br>
            <a:r>
              <a:rPr lang="de-DE" sz="2200" dirty="0" smtClean="0">
                <a:solidFill>
                  <a:schemeClr val="tx1">
                    <a:lumMod val="75000"/>
                    <a:lumOff val="25000"/>
                  </a:schemeClr>
                </a:solidFill>
              </a:rPr>
              <a:t>Konsumentenseite</a:t>
            </a:r>
            <a:endParaRPr lang="en-GB" dirty="0"/>
          </a:p>
        </p:txBody>
      </p:sp>
      <p:sp>
        <p:nvSpPr>
          <p:cNvPr id="8" name="Text Placeholder 7"/>
          <p:cNvSpPr>
            <a:spLocks noGrp="1"/>
          </p:cNvSpPr>
          <p:nvPr>
            <p:ph type="body" idx="1"/>
          </p:nvPr>
        </p:nvSpPr>
        <p:spPr>
          <a:solidFill>
            <a:schemeClr val="bg1"/>
          </a:solidFill>
          <a:ln>
            <a:solidFill>
              <a:schemeClr val="tx1">
                <a:lumMod val="75000"/>
                <a:lumOff val="25000"/>
              </a:schemeClr>
            </a:solidFill>
          </a:ln>
        </p:spPr>
        <p:txBody>
          <a:bodyPr>
            <a:normAutofit/>
          </a:bodyPr>
          <a:lstStyle/>
          <a:p>
            <a:r>
              <a:rPr lang="de-DE" sz="2400" b="1" dirty="0" smtClean="0">
                <a:solidFill>
                  <a:schemeClr val="tx1">
                    <a:lumMod val="75000"/>
                    <a:lumOff val="25000"/>
                  </a:schemeClr>
                </a:solidFill>
              </a:rPr>
              <a:t>Online Kauf</a:t>
            </a:r>
            <a:endParaRPr lang="en-GB" sz="2400" b="1" dirty="0">
              <a:solidFill>
                <a:schemeClr val="tx1">
                  <a:lumMod val="75000"/>
                  <a:lumOff val="25000"/>
                </a:schemeClr>
              </a:solidFill>
            </a:endParaRPr>
          </a:p>
        </p:txBody>
      </p:sp>
      <p:sp>
        <p:nvSpPr>
          <p:cNvPr id="9" name="Content Placeholder 8"/>
          <p:cNvSpPr>
            <a:spLocks noGrp="1"/>
          </p:cNvSpPr>
          <p:nvPr>
            <p:ph sz="half" idx="2"/>
          </p:nvPr>
        </p:nvSpPr>
        <p:spPr/>
        <p:txBody>
          <a:bodyPr>
            <a:normAutofit/>
          </a:bodyPr>
          <a:lstStyle/>
          <a:p>
            <a:r>
              <a:rPr lang="de-DE" sz="2000" dirty="0" smtClean="0"/>
              <a:t>Versandart</a:t>
            </a:r>
          </a:p>
          <a:p>
            <a:pPr lvl="1"/>
            <a:r>
              <a:rPr lang="de-DE" sz="1600" dirty="0" smtClean="0"/>
              <a:t>Express-Lieferungen Vermeiden</a:t>
            </a:r>
            <a:endParaRPr lang="de-DE" sz="1600" dirty="0"/>
          </a:p>
          <a:p>
            <a:pPr lvl="1"/>
            <a:r>
              <a:rPr lang="de-DE" sz="1600" dirty="0" smtClean="0"/>
              <a:t>Waren gesammelt liefern lassen</a:t>
            </a:r>
          </a:p>
          <a:p>
            <a:pPr>
              <a:lnSpc>
                <a:spcPct val="150000"/>
              </a:lnSpc>
            </a:pPr>
            <a:r>
              <a:rPr lang="de-DE" sz="2000" dirty="0" smtClean="0"/>
              <a:t>Retouren minimieren</a:t>
            </a:r>
          </a:p>
          <a:p>
            <a:pPr lvl="1"/>
            <a:r>
              <a:rPr lang="de-DE" sz="1600" dirty="0" smtClean="0"/>
              <a:t>Produktbeschreibungen und Kundenrezessionen lesen </a:t>
            </a:r>
          </a:p>
          <a:p>
            <a:pPr>
              <a:lnSpc>
                <a:spcPct val="150000"/>
              </a:lnSpc>
            </a:pPr>
            <a:r>
              <a:rPr lang="de-DE" sz="2000" dirty="0" smtClean="0"/>
              <a:t>Zustellversuche minimieren</a:t>
            </a:r>
          </a:p>
          <a:p>
            <a:pPr lvl="1"/>
            <a:r>
              <a:rPr lang="de-DE" sz="1600" dirty="0" smtClean="0"/>
              <a:t>Paketverfolgung nutzen </a:t>
            </a:r>
            <a:endParaRPr lang="de-DE" sz="1600" dirty="0"/>
          </a:p>
          <a:p>
            <a:pPr lvl="1"/>
            <a:r>
              <a:rPr lang="de-DE" sz="1600" dirty="0" smtClean="0"/>
              <a:t>Zum Arbeitsplatz liefern lassen</a:t>
            </a:r>
          </a:p>
          <a:p>
            <a:pPr lvl="1"/>
            <a:r>
              <a:rPr lang="de-DE" sz="1600" dirty="0" smtClean="0"/>
              <a:t>Paketstation wählen welche auf Arbeitsweg liegt</a:t>
            </a:r>
          </a:p>
          <a:p>
            <a:pPr>
              <a:lnSpc>
                <a:spcPct val="150000"/>
              </a:lnSpc>
            </a:pPr>
            <a:endParaRPr lang="en-GB" sz="1600" dirty="0"/>
          </a:p>
        </p:txBody>
      </p:sp>
      <p:sp>
        <p:nvSpPr>
          <p:cNvPr id="10" name="Text Placeholder 9"/>
          <p:cNvSpPr>
            <a:spLocks noGrp="1"/>
          </p:cNvSpPr>
          <p:nvPr>
            <p:ph type="body" sz="quarter" idx="3"/>
          </p:nvPr>
        </p:nvSpPr>
        <p:spPr>
          <a:solidFill>
            <a:schemeClr val="bg1"/>
          </a:solidFill>
          <a:ln w="19050">
            <a:solidFill>
              <a:schemeClr val="tx1">
                <a:lumMod val="75000"/>
                <a:lumOff val="25000"/>
              </a:schemeClr>
            </a:solidFill>
          </a:ln>
          <a:effectLst/>
        </p:spPr>
        <p:txBody>
          <a:bodyPr vert="horz" lIns="91440" tIns="45720" rIns="91440" bIns="45720" rtlCol="0" anchor="ctr">
            <a:normAutofit/>
          </a:bodyPr>
          <a:lstStyle/>
          <a:p>
            <a:r>
              <a:rPr lang="de-DE" sz="2400" b="1" dirty="0">
                <a:solidFill>
                  <a:schemeClr val="tx1">
                    <a:lumMod val="75000"/>
                    <a:lumOff val="25000"/>
                  </a:schemeClr>
                </a:solidFill>
              </a:rPr>
              <a:t>Stationärer Kauf</a:t>
            </a:r>
            <a:endParaRPr lang="en-GB" sz="2400" b="1" dirty="0">
              <a:solidFill>
                <a:schemeClr val="tx1">
                  <a:lumMod val="75000"/>
                  <a:lumOff val="25000"/>
                </a:schemeClr>
              </a:solidFill>
            </a:endParaRPr>
          </a:p>
        </p:txBody>
      </p:sp>
      <p:sp>
        <p:nvSpPr>
          <p:cNvPr id="11" name="Content Placeholder 10"/>
          <p:cNvSpPr>
            <a:spLocks noGrp="1"/>
          </p:cNvSpPr>
          <p:nvPr>
            <p:ph sz="quarter" idx="4"/>
          </p:nvPr>
        </p:nvSpPr>
        <p:spPr/>
        <p:txBody>
          <a:bodyPr>
            <a:normAutofit/>
          </a:bodyPr>
          <a:lstStyle/>
          <a:p>
            <a:pPr>
              <a:lnSpc>
                <a:spcPct val="150000"/>
              </a:lnSpc>
            </a:pPr>
            <a:r>
              <a:rPr lang="de-DE" sz="2000" dirty="0" smtClean="0"/>
              <a:t>Transportmittelwahl</a:t>
            </a:r>
          </a:p>
          <a:p>
            <a:pPr lvl="1"/>
            <a:r>
              <a:rPr lang="de-DE" sz="1600" dirty="0" smtClean="0"/>
              <a:t>Öffentliche Verkehrsmittel nutzen (Stadtgebiet)</a:t>
            </a:r>
          </a:p>
          <a:p>
            <a:pPr lvl="1"/>
            <a:r>
              <a:rPr lang="de-DE" sz="1600" dirty="0" smtClean="0"/>
              <a:t>Individuelle Transportwege minimieren</a:t>
            </a:r>
          </a:p>
          <a:p>
            <a:pPr>
              <a:lnSpc>
                <a:spcPct val="150000"/>
              </a:lnSpc>
            </a:pPr>
            <a:r>
              <a:rPr lang="de-DE" sz="2000" dirty="0" smtClean="0"/>
              <a:t>Produktwahl</a:t>
            </a:r>
          </a:p>
          <a:p>
            <a:pPr lvl="1"/>
            <a:r>
              <a:rPr lang="de-DE" sz="1600" dirty="0"/>
              <a:t>Regionale Produkte </a:t>
            </a:r>
            <a:r>
              <a:rPr lang="de-DE" sz="1600" dirty="0">
                <a:sym typeface="Wingdings" panose="05000000000000000000" pitchFamily="2" charset="2"/>
              </a:rPr>
              <a:t> kürzere </a:t>
            </a:r>
            <a:r>
              <a:rPr lang="de-DE" sz="1600" dirty="0" smtClean="0">
                <a:sym typeface="Wingdings" panose="05000000000000000000" pitchFamily="2" charset="2"/>
              </a:rPr>
              <a:t>Transportwege</a:t>
            </a:r>
          </a:p>
          <a:p>
            <a:pPr lvl="1"/>
            <a:r>
              <a:rPr lang="de-DE" sz="1600" dirty="0" smtClean="0">
                <a:sym typeface="Wingdings" panose="05000000000000000000" pitchFamily="2" charset="2"/>
              </a:rPr>
              <a:t>Nachhaltige Produkte wählen  Produktlabel beachten</a:t>
            </a:r>
          </a:p>
          <a:p>
            <a:pPr lvl="1"/>
            <a:endParaRPr lang="de-DE" sz="1600" dirty="0">
              <a:sym typeface="Wingdings" panose="05000000000000000000" pitchFamily="2" charset="2"/>
            </a:endParaRPr>
          </a:p>
          <a:p>
            <a:pPr lvl="1">
              <a:lnSpc>
                <a:spcPct val="150000"/>
              </a:lnSpc>
            </a:pPr>
            <a:endParaRPr lang="de-DE" sz="1600" dirty="0" smtClean="0"/>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35</a:t>
            </a:fld>
            <a:endParaRPr lang="de-AT" dirty="0">
              <a:solidFill>
                <a:prstClr val="white"/>
              </a:solidFill>
            </a:endParaRPr>
          </a:p>
        </p:txBody>
      </p:sp>
    </p:spTree>
    <p:extLst>
      <p:ext uri="{BB962C8B-B14F-4D97-AF65-F5344CB8AC3E}">
        <p14:creationId xmlns:p14="http://schemas.microsoft.com/office/powerpoint/2010/main" val="1078134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solidFill>
                  <a:schemeClr val="tx1">
                    <a:lumMod val="75000"/>
                    <a:lumOff val="25000"/>
                  </a:schemeClr>
                </a:solidFill>
              </a:rPr>
              <a:t>Quellenverzeichnis </a:t>
            </a:r>
            <a:endParaRPr lang="de-DE" b="1" dirty="0">
              <a:solidFill>
                <a:schemeClr val="tx1">
                  <a:lumMod val="75000"/>
                  <a:lumOff val="25000"/>
                </a:schemeClr>
              </a:solidFill>
            </a:endParaRPr>
          </a:p>
        </p:txBody>
      </p:sp>
      <p:sp>
        <p:nvSpPr>
          <p:cNvPr id="3" name="Inhaltsplatzhalter 2"/>
          <p:cNvSpPr>
            <a:spLocks noGrp="1"/>
          </p:cNvSpPr>
          <p:nvPr>
            <p:ph idx="1"/>
          </p:nvPr>
        </p:nvSpPr>
        <p:spPr>
          <a:xfrm>
            <a:off x="251520" y="1700808"/>
            <a:ext cx="8435280" cy="4776192"/>
          </a:xfrm>
        </p:spPr>
        <p:txBody>
          <a:bodyPr>
            <a:normAutofit fontScale="62500" lnSpcReduction="20000"/>
          </a:bodyPr>
          <a:lstStyle/>
          <a:p>
            <a:pPr defTabSz="904234">
              <a:spcBef>
                <a:spcPts val="0"/>
              </a:spcBef>
              <a:buSzTx/>
              <a:defRPr/>
            </a:pPr>
            <a:r>
              <a:rPr lang="en-GB" sz="1600" dirty="0" smtClean="0"/>
              <a:t>Eurostat</a:t>
            </a:r>
            <a:r>
              <a:rPr lang="en-GB" sz="1600" dirty="0"/>
              <a:t>, „Greenhouse gas emission statistics“, (2016), Online: </a:t>
            </a:r>
            <a:r>
              <a:rPr lang="en-GB" sz="1600" dirty="0">
                <a:hlinkClick r:id="rId3"/>
              </a:rPr>
              <a:t>http://</a:t>
            </a:r>
            <a:r>
              <a:rPr lang="en-GB" sz="1600" dirty="0" smtClean="0">
                <a:hlinkClick r:id="rId3"/>
              </a:rPr>
              <a:t>ec.europa.eu/eurostat/statistics-explained/index.php/Greenhouse_gas_emission_statistics</a:t>
            </a:r>
            <a:r>
              <a:rPr lang="en-GB" sz="1600" dirty="0" smtClean="0"/>
              <a:t>  </a:t>
            </a:r>
            <a:r>
              <a:rPr lang="en-GB" sz="1600" dirty="0"/>
              <a:t>[05.08.2016</a:t>
            </a:r>
            <a:r>
              <a:rPr lang="en-GB" sz="1600" dirty="0" smtClean="0"/>
              <a:t>]</a:t>
            </a:r>
            <a:endParaRPr lang="en-GB" sz="1600" dirty="0"/>
          </a:p>
          <a:p>
            <a:pPr defTabSz="904234">
              <a:spcBef>
                <a:spcPts val="0"/>
              </a:spcBef>
              <a:buSzTx/>
              <a:defRPr/>
            </a:pPr>
            <a:r>
              <a:rPr lang="en-GB" sz="1600" dirty="0" err="1" smtClean="0"/>
              <a:t>Whiteing</a:t>
            </a:r>
            <a:r>
              <a:rPr lang="en-GB" sz="1600" dirty="0" smtClean="0"/>
              <a:t> Anthony; </a:t>
            </a:r>
            <a:r>
              <a:rPr lang="en-GB" sz="1600" dirty="0"/>
              <a:t>„Die </a:t>
            </a:r>
            <a:r>
              <a:rPr lang="en-GB" sz="1600" dirty="0" err="1"/>
              <a:t>Zukunft</a:t>
            </a:r>
            <a:r>
              <a:rPr lang="en-GB" sz="1600" dirty="0"/>
              <a:t> der </a:t>
            </a:r>
            <a:r>
              <a:rPr lang="en-GB" sz="1600" dirty="0" err="1"/>
              <a:t>Nachhaltigkeit</a:t>
            </a:r>
            <a:r>
              <a:rPr lang="en-GB" sz="1600" dirty="0"/>
              <a:t> in </a:t>
            </a:r>
            <a:r>
              <a:rPr lang="en-GB" sz="1600" dirty="0" err="1" smtClean="0"/>
              <a:t>Güterverkehr</a:t>
            </a:r>
            <a:r>
              <a:rPr lang="en-GB" sz="1600" dirty="0" smtClean="0"/>
              <a:t> </a:t>
            </a:r>
            <a:r>
              <a:rPr lang="en-GB" sz="1600" dirty="0"/>
              <a:t>und </a:t>
            </a:r>
            <a:r>
              <a:rPr lang="en-GB" sz="1600" dirty="0" err="1"/>
              <a:t>Logistik</a:t>
            </a:r>
            <a:r>
              <a:rPr lang="en-GB" sz="1600" dirty="0"/>
              <a:t>“ (2010), </a:t>
            </a:r>
            <a:r>
              <a:rPr lang="en-GB" sz="1600" dirty="0" smtClean="0"/>
              <a:t>Online</a:t>
            </a:r>
            <a:r>
              <a:rPr lang="en-GB" sz="1600" dirty="0"/>
              <a:t>: </a:t>
            </a:r>
            <a:r>
              <a:rPr lang="en-GB" sz="1600" dirty="0">
                <a:hlinkClick r:id="rId4"/>
              </a:rPr>
              <a:t>http://</a:t>
            </a:r>
            <a:r>
              <a:rPr lang="en-GB" sz="1600" dirty="0" smtClean="0">
                <a:hlinkClick r:id="rId4"/>
              </a:rPr>
              <a:t>www.europarl.europa.eu/RegData/etudes/note/join/2010/431578/IPOL-TRAN_NT(2010)431578_DE.pdf</a:t>
            </a:r>
            <a:r>
              <a:rPr lang="en-GB" sz="1600" dirty="0" smtClean="0"/>
              <a:t>   </a:t>
            </a:r>
            <a:r>
              <a:rPr lang="en-GB" sz="1600" dirty="0"/>
              <a:t>[26.07.2016</a:t>
            </a:r>
            <a:r>
              <a:rPr lang="en-GB" sz="1600" dirty="0" smtClean="0"/>
              <a:t>]</a:t>
            </a:r>
            <a:endParaRPr lang="en-GB" sz="1600" dirty="0"/>
          </a:p>
          <a:p>
            <a:pPr defTabSz="904234">
              <a:spcBef>
                <a:spcPts val="0"/>
              </a:spcBef>
              <a:buSzTx/>
              <a:defRPr/>
            </a:pPr>
            <a:r>
              <a:rPr lang="en-GB" sz="1600" dirty="0"/>
              <a:t>International Transport Forum, “Reducing Transport Greenhouse Gas Emissions. Trends &amp; Data 2010.”, (2010), </a:t>
            </a:r>
            <a:r>
              <a:rPr lang="en-GB" sz="1600" dirty="0" smtClean="0"/>
              <a:t>Online</a:t>
            </a:r>
            <a:r>
              <a:rPr lang="en-GB" sz="1600" dirty="0"/>
              <a:t>: </a:t>
            </a:r>
            <a:r>
              <a:rPr lang="en-GB" sz="1600" dirty="0">
                <a:hlinkClick r:id="rId5"/>
              </a:rPr>
              <a:t>http://</a:t>
            </a:r>
            <a:r>
              <a:rPr lang="en-GB" sz="1600" dirty="0" smtClean="0">
                <a:hlinkClick r:id="rId5"/>
              </a:rPr>
              <a:t>www.itf-oecd.org/sites/default/files/docs/10ghgtrends.pdf</a:t>
            </a:r>
            <a:r>
              <a:rPr lang="en-GB" sz="1600" dirty="0" smtClean="0"/>
              <a:t>  </a:t>
            </a:r>
            <a:r>
              <a:rPr lang="en-GB" sz="1600" dirty="0"/>
              <a:t>[</a:t>
            </a:r>
            <a:r>
              <a:rPr lang="en-GB" sz="1600" dirty="0" smtClean="0"/>
              <a:t>05.08.2016]</a:t>
            </a:r>
          </a:p>
          <a:p>
            <a:pPr defTabSz="904234">
              <a:spcBef>
                <a:spcPts val="0"/>
              </a:spcBef>
              <a:buSzTx/>
              <a:defRPr/>
            </a:pPr>
            <a:r>
              <a:rPr lang="en-US" sz="1600" dirty="0" err="1" smtClean="0"/>
              <a:t>Europäische</a:t>
            </a:r>
            <a:r>
              <a:rPr lang="en-US" sz="1600" dirty="0" smtClean="0"/>
              <a:t> </a:t>
            </a:r>
            <a:r>
              <a:rPr lang="en-US" sz="1600" dirty="0" err="1" smtClean="0"/>
              <a:t>Komission</a:t>
            </a:r>
            <a:r>
              <a:rPr lang="en-US" sz="1600" dirty="0" smtClean="0"/>
              <a:t>, </a:t>
            </a:r>
            <a:r>
              <a:rPr lang="en-US" sz="1600" dirty="0"/>
              <a:t>“</a:t>
            </a:r>
            <a:r>
              <a:rPr lang="en-US" sz="1600" dirty="0" err="1"/>
              <a:t>Weissbuch</a:t>
            </a:r>
            <a:r>
              <a:rPr lang="en-US" sz="1600" dirty="0"/>
              <a:t> - </a:t>
            </a:r>
            <a:r>
              <a:rPr lang="de-DE" sz="1600" dirty="0"/>
              <a:t>Fahrplan zu einem einheitlichen europäischen Verkehrsraum – Hin zu einem wettbewerbsorientierten und ressourcenschonenden Verkehrssystem</a:t>
            </a:r>
            <a:r>
              <a:rPr lang="en-US" sz="1600" dirty="0"/>
              <a:t>” (2011</a:t>
            </a:r>
            <a:r>
              <a:rPr lang="en-US" sz="1600" dirty="0" smtClean="0"/>
              <a:t>), Online</a:t>
            </a:r>
            <a:r>
              <a:rPr lang="en-US" sz="1600" dirty="0"/>
              <a:t>: </a:t>
            </a:r>
            <a:r>
              <a:rPr lang="en-US" sz="1600" dirty="0">
                <a:hlinkClick r:id="rId6"/>
              </a:rPr>
              <a:t>http://eur-lex.europa.eu/legal-content/de/TXT/PDF/?uri=CELEX:52011DC0144</a:t>
            </a:r>
            <a:r>
              <a:rPr lang="en-US" sz="1600" dirty="0"/>
              <a:t> </a:t>
            </a:r>
            <a:r>
              <a:rPr lang="de-DE" sz="1600" dirty="0"/>
              <a:t>[05.08.2016</a:t>
            </a:r>
            <a:r>
              <a:rPr lang="de-DE" sz="1600" dirty="0" smtClean="0"/>
              <a:t>]</a:t>
            </a:r>
          </a:p>
          <a:p>
            <a:pPr defTabSz="913028">
              <a:defRPr/>
            </a:pPr>
            <a:r>
              <a:rPr lang="de-DE" sz="1600" dirty="0" err="1"/>
              <a:t>Bretzke</a:t>
            </a:r>
            <a:r>
              <a:rPr lang="de-DE" sz="1600" dirty="0"/>
              <a:t>, Wolf-Rüdiger/Karmin </a:t>
            </a:r>
            <a:r>
              <a:rPr lang="de-DE" sz="1600" dirty="0" err="1"/>
              <a:t>Barkawi</a:t>
            </a:r>
            <a:r>
              <a:rPr lang="de-DE" sz="1600" dirty="0"/>
              <a:t>: Nachhaltige Logistik: Antworten auf eine globale Herausforderung. Berlin Heidelberg, </a:t>
            </a:r>
            <a:r>
              <a:rPr lang="de-DE" sz="1600" dirty="0" smtClean="0"/>
              <a:t>2010</a:t>
            </a:r>
          </a:p>
          <a:p>
            <a:pPr defTabSz="913028">
              <a:defRPr/>
            </a:pPr>
            <a:r>
              <a:rPr lang="de-DE" sz="1600" dirty="0" err="1" smtClean="0"/>
              <a:t>Kudla</a:t>
            </a:r>
            <a:r>
              <a:rPr lang="de-DE" sz="1600" dirty="0"/>
              <a:t>, Nicole: Nachhaltigkeitsmanagement, in: Fagagnini Hans Peter/</a:t>
            </a:r>
            <a:r>
              <a:rPr lang="de-DE" sz="1600" dirty="0" err="1"/>
              <a:t>Stöltzle</a:t>
            </a:r>
            <a:r>
              <a:rPr lang="de-DE" sz="1600" dirty="0"/>
              <a:t> Wolfgang (Hrsg.): Güterverkehr kompakt, </a:t>
            </a:r>
            <a:r>
              <a:rPr lang="de-DE" sz="1600" dirty="0" smtClean="0"/>
              <a:t>2010</a:t>
            </a:r>
          </a:p>
          <a:p>
            <a:pPr defTabSz="913028">
              <a:defRPr/>
            </a:pPr>
            <a:r>
              <a:rPr lang="en-GB" sz="1600" dirty="0"/>
              <a:t>Saroha </a:t>
            </a:r>
            <a:r>
              <a:rPr lang="en-GB" sz="1600" dirty="0" err="1"/>
              <a:t>Rituraj</a:t>
            </a:r>
            <a:r>
              <a:rPr lang="en-GB" sz="1600" dirty="0"/>
              <a:t>: Green Logistics &amp; its Significance in Modern Day Systems, in: International Review of Applied Engineering Research 4, 1/2014, S.89-92. Online </a:t>
            </a:r>
            <a:r>
              <a:rPr lang="en-GB" sz="1600" dirty="0" err="1"/>
              <a:t>unter</a:t>
            </a:r>
            <a:r>
              <a:rPr lang="en-GB" sz="1600" dirty="0"/>
              <a:t>: </a:t>
            </a:r>
            <a:r>
              <a:rPr lang="de-DE" sz="1600" dirty="0">
                <a:hlinkClick r:id="rId7"/>
              </a:rPr>
              <a:t>http://</a:t>
            </a:r>
            <a:r>
              <a:rPr lang="de-DE" sz="1600" dirty="0" smtClean="0">
                <a:hlinkClick r:id="rId7"/>
              </a:rPr>
              <a:t>www.ripublication.com/iraer-spl/iraerv4n1spl_14.pdf</a:t>
            </a:r>
            <a:r>
              <a:rPr lang="de-DE" sz="1600" dirty="0" smtClean="0"/>
              <a:t>  </a:t>
            </a:r>
            <a:endParaRPr lang="de-DE" sz="1600" dirty="0"/>
          </a:p>
          <a:p>
            <a:pPr defTabSz="913028">
              <a:defRPr/>
            </a:pPr>
            <a:r>
              <a:rPr lang="en-GB" sz="1600" dirty="0"/>
              <a:t>Transportation Research Board of the National Academies, “The Value of Freight: Introduction to the Role of Freight Transportation” (2011), Online: </a:t>
            </a:r>
            <a:r>
              <a:rPr lang="de-DE" sz="1600" dirty="0">
                <a:hlinkClick r:id="rId8"/>
              </a:rPr>
              <a:t>http://</a:t>
            </a:r>
            <a:r>
              <a:rPr lang="de-DE" sz="1600" dirty="0" smtClean="0">
                <a:hlinkClick r:id="rId8"/>
              </a:rPr>
              <a:t>www.envisionfreight.com/value/index.html%3Fid=introduction.html</a:t>
            </a:r>
            <a:r>
              <a:rPr lang="de-DE" sz="1600" dirty="0" smtClean="0"/>
              <a:t>  </a:t>
            </a:r>
            <a:r>
              <a:rPr lang="de-DE" sz="1600" dirty="0"/>
              <a:t>[03.08.2016]</a:t>
            </a:r>
          </a:p>
          <a:p>
            <a:pPr defTabSz="913028">
              <a:defRPr/>
            </a:pPr>
            <a:r>
              <a:rPr lang="de-DE" sz="1600" dirty="0" smtClean="0"/>
              <a:t>„</a:t>
            </a:r>
            <a:r>
              <a:rPr lang="de-DE" sz="1600" dirty="0" err="1" smtClean="0"/>
              <a:t>Synchromodality</a:t>
            </a:r>
            <a:r>
              <a:rPr lang="de-DE" sz="1600" dirty="0" smtClean="0"/>
              <a:t>“ (2013), Online: </a:t>
            </a:r>
            <a:r>
              <a:rPr lang="de-DE" sz="1600" dirty="0" smtClean="0">
                <a:hlinkClick r:id="rId9"/>
              </a:rPr>
              <a:t>https</a:t>
            </a:r>
            <a:r>
              <a:rPr lang="de-DE" sz="1600" dirty="0">
                <a:hlinkClick r:id="rId9"/>
              </a:rPr>
              <a:t>://</a:t>
            </a:r>
            <a:r>
              <a:rPr lang="de-DE" sz="1600" dirty="0" smtClean="0">
                <a:hlinkClick r:id="rId9"/>
              </a:rPr>
              <a:t>www.youtube.com/watch?v=5ofhMxRRyec</a:t>
            </a:r>
            <a:r>
              <a:rPr lang="de-DE" sz="1600" dirty="0" smtClean="0"/>
              <a:t>  </a:t>
            </a:r>
            <a:r>
              <a:rPr lang="de-DE" sz="1600" dirty="0"/>
              <a:t>[03.08.2016]</a:t>
            </a:r>
          </a:p>
          <a:p>
            <a:pPr defTabSz="913028">
              <a:defRPr/>
            </a:pPr>
            <a:r>
              <a:rPr lang="de-DE" sz="1600" dirty="0"/>
              <a:t>„Green Marketing – Green </a:t>
            </a:r>
            <a:r>
              <a:rPr lang="de-DE" sz="1600" dirty="0" err="1"/>
              <a:t>Logistics</a:t>
            </a:r>
            <a:r>
              <a:rPr lang="de-DE" sz="1600" dirty="0"/>
              <a:t> – Fact </a:t>
            </a:r>
            <a:r>
              <a:rPr lang="de-DE" sz="1600" dirty="0" err="1"/>
              <a:t>or</a:t>
            </a:r>
            <a:r>
              <a:rPr lang="de-DE" sz="1600" dirty="0"/>
              <a:t> Fad?“ (2014), Online: </a:t>
            </a:r>
            <a:r>
              <a:rPr lang="de-DE" sz="1600" dirty="0">
                <a:hlinkClick r:id="rId10"/>
              </a:rPr>
              <a:t>https://</a:t>
            </a:r>
            <a:r>
              <a:rPr lang="de-DE" sz="1600" dirty="0" smtClean="0">
                <a:hlinkClick r:id="rId10"/>
              </a:rPr>
              <a:t>www.youtube.com/watch?v=xUF9C10DPrg</a:t>
            </a:r>
            <a:r>
              <a:rPr lang="de-DE" sz="1600" dirty="0" smtClean="0"/>
              <a:t>  </a:t>
            </a:r>
            <a:r>
              <a:rPr lang="de-DE" sz="1600" dirty="0"/>
              <a:t>[05.08.2016</a:t>
            </a:r>
            <a:r>
              <a:rPr lang="de-DE" sz="1600" dirty="0" smtClean="0"/>
              <a:t>]</a:t>
            </a:r>
          </a:p>
          <a:p>
            <a:pPr defTabSz="913028">
              <a:defRPr/>
            </a:pPr>
            <a:r>
              <a:rPr lang="en-GB" sz="1600" dirty="0" err="1"/>
              <a:t>Pazirandeh</a:t>
            </a:r>
            <a:r>
              <a:rPr lang="en-GB" sz="1600" dirty="0"/>
              <a:t>, Ali/</a:t>
            </a:r>
            <a:r>
              <a:rPr lang="en-GB" sz="1600" dirty="0" err="1"/>
              <a:t>Jafari</a:t>
            </a:r>
            <a:r>
              <a:rPr lang="en-GB" sz="1600" dirty="0"/>
              <a:t>, Hamid: Making sense of green logistics, in: International Journal of Productivity and Performance Management, 62, 8/2013, S.889-904</a:t>
            </a:r>
          </a:p>
          <a:p>
            <a:pPr defTabSz="913028">
              <a:defRPr/>
            </a:pPr>
            <a:r>
              <a:rPr lang="en-US" altLang="de-DE" sz="1600" dirty="0" err="1"/>
              <a:t>Umweltbundesamt</a:t>
            </a:r>
            <a:r>
              <a:rPr lang="en-US" altLang="de-DE" sz="1600" dirty="0"/>
              <a:t> (UBA</a:t>
            </a:r>
            <a:r>
              <a:rPr lang="en-US" altLang="de-DE" sz="1600" dirty="0" smtClean="0"/>
              <a:t>), “</a:t>
            </a:r>
            <a:r>
              <a:rPr lang="en-US" altLang="de-DE" sz="1600" dirty="0" err="1" smtClean="0"/>
              <a:t>Daten</a:t>
            </a:r>
            <a:r>
              <a:rPr lang="en-US" altLang="de-DE" sz="1600" dirty="0" smtClean="0"/>
              <a:t> </a:t>
            </a:r>
            <a:r>
              <a:rPr lang="en-US" altLang="de-DE" sz="1600" dirty="0" err="1"/>
              <a:t>zum</a:t>
            </a:r>
            <a:r>
              <a:rPr lang="en-US" altLang="de-DE" sz="1600" dirty="0"/>
              <a:t> </a:t>
            </a:r>
            <a:r>
              <a:rPr lang="en-US" altLang="de-DE" sz="1600" dirty="0" err="1"/>
              <a:t>Verkehr</a:t>
            </a:r>
            <a:r>
              <a:rPr lang="en-US" altLang="de-DE" sz="1600" dirty="0"/>
              <a:t> – </a:t>
            </a:r>
            <a:r>
              <a:rPr lang="en-US" altLang="de-DE" sz="1600" dirty="0" err="1"/>
              <a:t>Ausgabe</a:t>
            </a:r>
            <a:r>
              <a:rPr lang="en-US" altLang="de-DE" sz="1600" dirty="0"/>
              <a:t> </a:t>
            </a:r>
            <a:r>
              <a:rPr lang="en-US" altLang="de-DE" sz="1600" dirty="0" smtClean="0"/>
              <a:t>2012”. </a:t>
            </a:r>
            <a:r>
              <a:rPr lang="en-US" altLang="de-DE" sz="1600" dirty="0"/>
              <a:t>(2012)</a:t>
            </a:r>
            <a:r>
              <a:rPr lang="en-US" altLang="de-DE" sz="1600" dirty="0" smtClean="0"/>
              <a:t>Online : </a:t>
            </a:r>
            <a:r>
              <a:rPr lang="en-US" altLang="de-DE" sz="1600" dirty="0">
                <a:hlinkClick r:id="rId11"/>
              </a:rPr>
              <a:t>https://</a:t>
            </a:r>
            <a:r>
              <a:rPr lang="en-US" altLang="de-DE" sz="1600" dirty="0" smtClean="0">
                <a:hlinkClick r:id="rId11"/>
              </a:rPr>
              <a:t>www.umweltbundesamt.de/sites/default/files/medien/publikation/long/4364.pdf</a:t>
            </a:r>
            <a:r>
              <a:rPr lang="en-US" altLang="de-DE" sz="1600" dirty="0" smtClean="0"/>
              <a:t>  </a:t>
            </a:r>
            <a:r>
              <a:rPr lang="en-US" altLang="de-DE" sz="1600" dirty="0"/>
              <a:t>[04.08.2016]</a:t>
            </a:r>
          </a:p>
          <a:p>
            <a:pPr defTabSz="913028">
              <a:defRPr/>
            </a:pPr>
            <a:r>
              <a:rPr lang="de-DE" sz="1600" dirty="0"/>
              <a:t>Europäische </a:t>
            </a:r>
            <a:r>
              <a:rPr lang="de-DE" sz="1600" dirty="0" smtClean="0"/>
              <a:t>Kommission, „Mitteilung </a:t>
            </a:r>
            <a:r>
              <a:rPr lang="de-DE" sz="1600" dirty="0"/>
              <a:t>der Kommission an das europäische Parlament, den Rat, den europäischen Wirtschafts- und Sozialausschuss und den Ausschuss der Regionen. Mehr Qualität in der </a:t>
            </a:r>
            <a:r>
              <a:rPr lang="de-DE" sz="1600" dirty="0" smtClean="0"/>
              <a:t>Binnenschifffahrt“ </a:t>
            </a:r>
            <a:r>
              <a:rPr lang="de-DE" sz="1600" dirty="0"/>
              <a:t>(2013). Online </a:t>
            </a:r>
            <a:r>
              <a:rPr lang="de-DE" sz="1600" dirty="0" smtClean="0"/>
              <a:t>: </a:t>
            </a:r>
            <a:r>
              <a:rPr lang="de-DE" sz="1600" u="sng" dirty="0">
                <a:hlinkClick r:id="rId12"/>
              </a:rPr>
              <a:t>http://ec.europa.eu/transport/modes/inland/promotion/doc/naiades2/com(2013)623_de.pdf</a:t>
            </a:r>
            <a:r>
              <a:rPr lang="de-DE" sz="1600" dirty="0"/>
              <a:t> [04.08.2016]</a:t>
            </a:r>
          </a:p>
          <a:p>
            <a:pPr defTabSz="913028">
              <a:defRPr/>
            </a:pPr>
            <a:r>
              <a:rPr lang="de-AT" sz="1600" dirty="0"/>
              <a:t>Via </a:t>
            </a:r>
            <a:r>
              <a:rPr lang="de-AT" sz="1600" dirty="0" err="1"/>
              <a:t>donau</a:t>
            </a:r>
            <a:r>
              <a:rPr lang="de-AT" sz="1600" dirty="0"/>
              <a:t>, „Handbuch der Donauschifffahrt“ (2013), Download: </a:t>
            </a:r>
            <a:r>
              <a:rPr lang="de-AT" sz="1600" dirty="0">
                <a:hlinkClick r:id="rId13"/>
              </a:rPr>
              <a:t>http://www.viadonau.org/de/newsroom/publikationen/handbuch-der-donauschifffahrt/</a:t>
            </a:r>
            <a:r>
              <a:rPr lang="de-AT" sz="1600" dirty="0"/>
              <a:t> </a:t>
            </a:r>
          </a:p>
          <a:p>
            <a:pPr defTabSz="913028">
              <a:defRPr/>
            </a:pPr>
            <a:r>
              <a:rPr lang="de-DE" sz="1600" dirty="0"/>
              <a:t>Internationaler Eisenbahnverband (UIC</a:t>
            </a:r>
            <a:r>
              <a:rPr lang="de-DE" sz="1600" dirty="0" smtClean="0"/>
              <a:t>), „Bahnlärm </a:t>
            </a:r>
            <a:r>
              <a:rPr lang="de-DE" sz="1600" dirty="0"/>
              <a:t>in Europa. Sachstandbericht </a:t>
            </a:r>
            <a:r>
              <a:rPr lang="de-DE" sz="1600" dirty="0" smtClean="0"/>
              <a:t>2010“ (2010</a:t>
            </a:r>
            <a:r>
              <a:rPr lang="de-DE" sz="1600" dirty="0"/>
              <a:t>). Online </a:t>
            </a:r>
            <a:r>
              <a:rPr lang="de-DE" sz="1600" dirty="0" smtClean="0"/>
              <a:t>: </a:t>
            </a:r>
            <a:r>
              <a:rPr lang="de-DE" sz="1600" u="sng" dirty="0">
                <a:hlinkClick r:id="rId14"/>
              </a:rPr>
              <a:t>http://www.uic.org/download.php/publication/516D.pdf</a:t>
            </a:r>
            <a:r>
              <a:rPr lang="de-DE" sz="1600" dirty="0"/>
              <a:t> [14.08.2015]</a:t>
            </a:r>
            <a:endParaRPr lang="en-GB" sz="1600" dirty="0"/>
          </a:p>
          <a:p>
            <a:pPr defTabSz="913028">
              <a:defRPr/>
            </a:pPr>
            <a:r>
              <a:rPr lang="de-DE" sz="1600" dirty="0"/>
              <a:t>PLANCO Consulting GmbH/Bundesanstalt für Gewässerkunde, „Verkehrswirtschaftlicher und ökologischer Vergleich der Verkehrsträger Straße, Schiene und Wasserstraße“, (2007). Online : </a:t>
            </a:r>
            <a:r>
              <a:rPr lang="de-DE" sz="1600" u="sng" dirty="0">
                <a:hlinkClick r:id="rId15"/>
              </a:rPr>
              <a:t>http://www.wsd-ost.wsv.de/service/Downloads/Verkehrstraegervergleich_Gutachten_komplett.pdf</a:t>
            </a:r>
            <a:r>
              <a:rPr lang="de-DE" sz="1600" dirty="0"/>
              <a:t> [04.08.2016]</a:t>
            </a:r>
          </a:p>
          <a:p>
            <a:pPr defTabSz="913028">
              <a:defRPr/>
            </a:pPr>
            <a:r>
              <a:rPr lang="de-DE" sz="1600" dirty="0" err="1"/>
              <a:t>Bmvit</a:t>
            </a:r>
            <a:r>
              <a:rPr lang="de-DE" sz="1600" dirty="0"/>
              <a:t>, „Faktenblatt. Gesamtverkehrsplan für Österreich. Immissionsschutzgesetz Luft (IG-L) Maßnahmen zum Schutz vor Immissionen durch Luftschadstoffe“ (2012), Online: </a:t>
            </a:r>
            <a:r>
              <a:rPr lang="de-DE" sz="1600" dirty="0">
                <a:hlinkClick r:id="rId16"/>
              </a:rPr>
              <a:t>https://www.bmvit.gv.at/verkehr/gesamtverkehr/gvp/faktenblaetter/umwelt/fb_immissionsschutzg_luft.pdf</a:t>
            </a:r>
            <a:r>
              <a:rPr lang="de-DE" sz="1600" dirty="0"/>
              <a:t> [10.08.2016]</a:t>
            </a:r>
          </a:p>
          <a:p>
            <a:pPr defTabSz="913028">
              <a:defRPr/>
            </a:pPr>
            <a:r>
              <a:rPr lang="de-DE" sz="1600" dirty="0"/>
              <a:t>Nehm, Alexander, „Nachhaltigkeitsindex für Logistikdienstleister. Orientierungshilfe in einem transparenten Markt“ (2011), </a:t>
            </a:r>
            <a:r>
              <a:rPr lang="de-DE" sz="1600" dirty="0" smtClean="0"/>
              <a:t>Online</a:t>
            </a:r>
            <a:r>
              <a:rPr lang="de-DE" sz="1600" dirty="0"/>
              <a:t>: </a:t>
            </a:r>
            <a:r>
              <a:rPr lang="de-DE" sz="1600" dirty="0">
                <a:hlinkClick r:id="rId17"/>
              </a:rPr>
              <a:t>http://media.havi-logistics.com/</a:t>
            </a:r>
            <a:r>
              <a:rPr lang="de-DE" sz="1600" dirty="0" err="1">
                <a:hlinkClick r:id="rId17"/>
              </a:rPr>
              <a:t>Top_Navigation</a:t>
            </a:r>
            <a:r>
              <a:rPr lang="de-DE" sz="1600" dirty="0">
                <a:hlinkClick r:id="rId17"/>
              </a:rPr>
              <a:t>/</a:t>
            </a:r>
            <a:r>
              <a:rPr lang="de-DE" sz="1600" dirty="0" err="1">
                <a:hlinkClick r:id="rId17"/>
              </a:rPr>
              <a:t>News_Basics</a:t>
            </a:r>
            <a:r>
              <a:rPr lang="de-DE" sz="1600" dirty="0">
                <a:hlinkClick r:id="rId17"/>
              </a:rPr>
              <a:t>/News/German/_</a:t>
            </a:r>
            <a:r>
              <a:rPr lang="de-DE" sz="1600" dirty="0" err="1">
                <a:hlinkClick r:id="rId17"/>
              </a:rPr>
              <a:t>attachment</a:t>
            </a:r>
            <a:r>
              <a:rPr lang="de-DE" sz="1600" dirty="0">
                <a:hlinkClick r:id="rId17"/>
              </a:rPr>
              <a:t>/Fraunhofer_SCS_-_Nachhaltigkeitsindex_für_Logistikdienstleister_Mai_2011.pdf</a:t>
            </a:r>
            <a:r>
              <a:rPr lang="de-DE" sz="1600" dirty="0"/>
              <a:t> [10.08.2016]</a:t>
            </a:r>
            <a:endParaRPr lang="en-GB" sz="1600" dirty="0"/>
          </a:p>
          <a:p>
            <a:pPr defTabSz="913028">
              <a:defRPr/>
            </a:pPr>
            <a:r>
              <a:rPr lang="de-DE" sz="1600" dirty="0">
                <a:solidFill>
                  <a:schemeClr val="tx1"/>
                </a:solidFill>
              </a:rPr>
              <a:t>„Noise Viewer“, Online: </a:t>
            </a:r>
            <a:r>
              <a:rPr lang="en-GB" sz="1600" dirty="0">
                <a:solidFill>
                  <a:schemeClr val="tx1"/>
                </a:solidFill>
                <a:hlinkClick r:id="rId18"/>
              </a:rPr>
              <a:t>http://noise.eionet.europa.eu/viewer.html</a:t>
            </a:r>
            <a:r>
              <a:rPr lang="en-GB" sz="1600" dirty="0">
                <a:solidFill>
                  <a:schemeClr val="tx1"/>
                </a:solidFill>
              </a:rPr>
              <a:t> [10.08.2016]</a:t>
            </a:r>
          </a:p>
          <a:p>
            <a:pPr defTabSz="913028">
              <a:defRPr/>
            </a:pPr>
            <a:endParaRPr lang="de-DE" sz="1600" dirty="0"/>
          </a:p>
          <a:p>
            <a:pPr defTabSz="913028">
              <a:defRPr/>
            </a:pPr>
            <a:endParaRPr lang="en-GB" sz="1600" dirty="0" smtClean="0"/>
          </a:p>
          <a:p>
            <a:pPr defTabSz="913028">
              <a:defRPr/>
            </a:pPr>
            <a:endParaRPr lang="de-DE" sz="1600" dirty="0"/>
          </a:p>
          <a:p>
            <a:pPr defTabSz="913028">
              <a:defRPr/>
            </a:pPr>
            <a:endParaRPr lang="de-DE" sz="1600" dirty="0" smtClean="0"/>
          </a:p>
          <a:p>
            <a:pPr defTabSz="913028">
              <a:defRPr/>
            </a:pPr>
            <a:endParaRPr lang="de-DE" sz="1600" dirty="0" smtClean="0"/>
          </a:p>
          <a:p>
            <a:pPr defTabSz="913028">
              <a:defRPr/>
            </a:pPr>
            <a:endParaRPr lang="de-DE" sz="1600" dirty="0"/>
          </a:p>
          <a:p>
            <a:pPr defTabSz="913028">
              <a:defRPr/>
            </a:pPr>
            <a:endParaRPr lang="en-US" sz="1600" dirty="0"/>
          </a:p>
          <a:p>
            <a:pPr defTabSz="904234">
              <a:spcBef>
                <a:spcPts val="0"/>
              </a:spcBef>
              <a:buSzTx/>
              <a:defRPr/>
            </a:pPr>
            <a:endParaRPr lang="en-GB" sz="1600" dirty="0"/>
          </a:p>
          <a:p>
            <a:pPr defTabSz="904234">
              <a:spcBef>
                <a:spcPts val="0"/>
              </a:spcBef>
              <a:buSzTx/>
              <a:defRPr/>
            </a:pPr>
            <a:endParaRPr lang="en-GB" sz="1600" dirty="0"/>
          </a:p>
          <a:p>
            <a:pPr defTabSz="904234">
              <a:spcBef>
                <a:spcPts val="0"/>
              </a:spcBef>
              <a:buSzTx/>
              <a:defRPr/>
            </a:pPr>
            <a:endParaRPr lang="en-GB" sz="1600" dirty="0"/>
          </a:p>
          <a:p>
            <a:pPr defTabSz="904234">
              <a:spcBef>
                <a:spcPts val="0"/>
              </a:spcBef>
              <a:buSzTx/>
              <a:defRPr/>
            </a:pPr>
            <a:endParaRPr lang="en-GB" sz="1600" dirty="0">
              <a:solidFill>
                <a:schemeClr val="tx1"/>
              </a:solidFill>
            </a:endParaRPr>
          </a:p>
          <a:p>
            <a:pPr defTabSz="904234">
              <a:spcBef>
                <a:spcPts val="0"/>
              </a:spcBef>
              <a:buSzTx/>
              <a:defRPr/>
            </a:pPr>
            <a:endParaRPr lang="en-GB" sz="1600" dirty="0"/>
          </a:p>
          <a:p>
            <a:pPr defTabSz="904234">
              <a:spcBef>
                <a:spcPts val="0"/>
              </a:spcBef>
              <a:buSzTx/>
              <a:defRPr/>
            </a:pPr>
            <a:endParaRPr lang="de-DE" sz="1600" dirty="0" smtClean="0"/>
          </a:p>
          <a:p>
            <a:endParaRPr lang="de-AT" sz="1600" dirty="0" smtClean="0"/>
          </a:p>
          <a:p>
            <a:endParaRPr lang="de-AT" sz="1600" dirty="0" smtClean="0"/>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36</a:t>
            </a:fld>
            <a:endParaRPr lang="de-AT" dirty="0">
              <a:solidFill>
                <a:prstClr val="white"/>
              </a:solidFill>
            </a:endParaRPr>
          </a:p>
        </p:txBody>
      </p:sp>
      <p:sp>
        <p:nvSpPr>
          <p:cNvPr id="6" name="Date Placehold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Mai-17</a:t>
            </a:fld>
            <a:endParaRPr lang="de-AT" dirty="0">
              <a:solidFill>
                <a:prstClr val="white"/>
              </a:solidFill>
            </a:endParaRPr>
          </a:p>
        </p:txBody>
      </p:sp>
    </p:spTree>
    <p:extLst>
      <p:ext uri="{BB962C8B-B14F-4D97-AF65-F5344CB8AC3E}">
        <p14:creationId xmlns:p14="http://schemas.microsoft.com/office/powerpoint/2010/main" val="119262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solidFill>
                  <a:schemeClr val="tx1">
                    <a:lumMod val="75000"/>
                    <a:lumOff val="25000"/>
                  </a:schemeClr>
                </a:solidFill>
              </a:rPr>
              <a:t>Quellenverzeichnis </a:t>
            </a:r>
            <a:endParaRPr lang="de-DE" b="1" dirty="0">
              <a:solidFill>
                <a:schemeClr val="tx1">
                  <a:lumMod val="75000"/>
                  <a:lumOff val="25000"/>
                </a:schemeClr>
              </a:solidFill>
            </a:endParaRPr>
          </a:p>
        </p:txBody>
      </p:sp>
      <p:sp>
        <p:nvSpPr>
          <p:cNvPr id="3" name="Inhaltsplatzhalter 2"/>
          <p:cNvSpPr>
            <a:spLocks noGrp="1"/>
          </p:cNvSpPr>
          <p:nvPr>
            <p:ph idx="1"/>
          </p:nvPr>
        </p:nvSpPr>
        <p:spPr>
          <a:xfrm>
            <a:off x="251520" y="1700808"/>
            <a:ext cx="8435280" cy="4776192"/>
          </a:xfrm>
        </p:spPr>
        <p:txBody>
          <a:bodyPr>
            <a:normAutofit fontScale="62500" lnSpcReduction="20000"/>
          </a:bodyPr>
          <a:lstStyle/>
          <a:p>
            <a:pPr defTabSz="913028">
              <a:defRPr/>
            </a:pPr>
            <a:r>
              <a:rPr lang="de-DE" sz="1400" dirty="0"/>
              <a:t>Krause, Alexandra, „Die Donau als Verkehrsweg.“ Das österreichische Verkehrsjournal, 3. Jahrgang, 02/2009, S. 58-80, Online: </a:t>
            </a:r>
            <a:r>
              <a:rPr lang="de-DE" sz="1400" dirty="0">
                <a:hlinkClick r:id="rId3"/>
              </a:rPr>
              <a:t>http://www.verkehrsjournal.at/upload/pdf/%C3%96VJ_Feb2009_Krause.pdf</a:t>
            </a:r>
            <a:r>
              <a:rPr lang="de-DE" sz="1400" dirty="0"/>
              <a:t> [04.08.2016]</a:t>
            </a:r>
          </a:p>
          <a:p>
            <a:pPr defTabSz="913028">
              <a:defRPr/>
            </a:pPr>
            <a:r>
              <a:rPr lang="de-DE" sz="1400" dirty="0"/>
              <a:t>Bundesamt für Güterverkehr (BAG), „Marktbeobachtung </a:t>
            </a:r>
            <a:r>
              <a:rPr lang="de-DE" sz="1400" dirty="0" err="1"/>
              <a:t>Güerverkehr</a:t>
            </a:r>
            <a:r>
              <a:rPr lang="de-DE" sz="1400" dirty="0"/>
              <a:t>. Auswertung der Arbeitsbedingungen in Güterverkehr und Logistik 2014-I“ (2014). Online: </a:t>
            </a:r>
            <a:r>
              <a:rPr lang="de-DE" sz="1400" dirty="0">
                <a:hlinkClick r:id="rId4"/>
              </a:rPr>
              <a:t>http://www.verkehrsrundschau.de/</a:t>
            </a:r>
            <a:r>
              <a:rPr lang="de-DE" sz="1400" dirty="0" err="1">
                <a:hlinkClick r:id="rId4"/>
              </a:rPr>
              <a:t>sixcms</a:t>
            </a:r>
            <a:r>
              <a:rPr lang="de-DE" sz="1400" dirty="0">
                <a:hlinkClick r:id="rId4"/>
              </a:rPr>
              <a:t>/</a:t>
            </a:r>
            <a:r>
              <a:rPr lang="de-DE" sz="1400" dirty="0" err="1">
                <a:hlinkClick r:id="rId4"/>
              </a:rPr>
              <a:t>media.php</a:t>
            </a:r>
            <a:r>
              <a:rPr lang="de-DE" sz="1400" dirty="0">
                <a:hlinkClick r:id="rId4"/>
              </a:rPr>
              <a:t>/4513/BAG-Bericht_5D_2014_Fahrzeugführer_2014.pdf</a:t>
            </a:r>
            <a:r>
              <a:rPr lang="de-DE" sz="1400" dirty="0"/>
              <a:t> [04.08.2016]</a:t>
            </a:r>
          </a:p>
          <a:p>
            <a:pPr defTabSz="913028">
              <a:defRPr/>
            </a:pPr>
            <a:r>
              <a:rPr lang="de-DE" sz="1400" dirty="0"/>
              <a:t>Kille, Christian/ Schmidt , Norbert, „Wirtschaftliche Rahmenbedingungen des Güterverkehrs. Studie zum Vergleich der Verkehrsträger im Rahmen des Logistikprozesses in Deutschland“ (2008). Online: </a:t>
            </a:r>
            <a:r>
              <a:rPr lang="de-DE" sz="1400" dirty="0">
                <a:hlinkClick r:id="rId5"/>
              </a:rPr>
              <a:t>http://www.scs.fraunhofer.de/content/dam/scs/de/dokumente/studien/Wirtschaftliche_Rahmenbedingungen_des_Gueterverkehrs.pdf</a:t>
            </a:r>
            <a:r>
              <a:rPr lang="de-DE" sz="1400" dirty="0"/>
              <a:t> [04.08.2016]</a:t>
            </a:r>
          </a:p>
          <a:p>
            <a:pPr defTabSz="913028">
              <a:defRPr/>
            </a:pPr>
            <a:r>
              <a:rPr lang="en-GB" sz="1400" dirty="0"/>
              <a:t>PricewaterhouseCoopers, “The truck industry's green challenge. Headwind or </a:t>
            </a:r>
            <a:r>
              <a:rPr lang="en-GB" sz="1400" dirty="0" err="1"/>
              <a:t>copmpetitive</a:t>
            </a:r>
            <a:r>
              <a:rPr lang="en-GB" sz="1400" dirty="0"/>
              <a:t> edge?” (2008).Online: </a:t>
            </a:r>
            <a:r>
              <a:rPr lang="en-GB" sz="1400" dirty="0">
                <a:hlinkClick r:id="rId6"/>
              </a:rPr>
              <a:t>http://www.pwc.be/en_BE/be/transport-logistics/pdf/Truck-industry-s-green-challenge-2008-09-23.pdf</a:t>
            </a:r>
            <a:r>
              <a:rPr lang="en-GB" sz="1400" dirty="0"/>
              <a:t> [</a:t>
            </a:r>
            <a:r>
              <a:rPr lang="de-DE" sz="1400" dirty="0"/>
              <a:t>04.08.2016]</a:t>
            </a:r>
          </a:p>
          <a:p>
            <a:pPr defTabSz="913028">
              <a:defRPr/>
            </a:pPr>
            <a:r>
              <a:rPr lang="de-DE" sz="1400" dirty="0"/>
              <a:t>BMVIT, Rechnungshof; „Bericht des Rechnungshof: Nachhaltiger Güterverkehr – Intermodale Vernetzung” (2012), Online: </a:t>
            </a:r>
            <a:r>
              <a:rPr lang="de-DE" sz="1400" dirty="0">
                <a:hlinkClick r:id="rId7"/>
              </a:rPr>
              <a:t>http://</a:t>
            </a:r>
            <a:r>
              <a:rPr lang="de-DE" sz="1400" dirty="0" smtClean="0">
                <a:hlinkClick r:id="rId7"/>
              </a:rPr>
              <a:t>www.rechnungshof.gv.at/fileadmin/downloads/2012/berichte/teilberichte/bund/Bund_2012_05/Bund_2012_05_4.pdf</a:t>
            </a:r>
            <a:r>
              <a:rPr lang="de-DE" sz="1400" dirty="0" smtClean="0"/>
              <a:t> [05.08.2016</a:t>
            </a:r>
            <a:r>
              <a:rPr lang="de-DE" sz="1400" dirty="0"/>
              <a:t>]</a:t>
            </a:r>
          </a:p>
          <a:p>
            <a:pPr defTabSz="913028">
              <a:defRPr/>
            </a:pPr>
            <a:r>
              <a:rPr lang="en-GB" sz="1400" dirty="0"/>
              <a:t>Deutsche Post AG, “Delivering Tomorrow. </a:t>
            </a:r>
            <a:r>
              <a:rPr lang="de-DE" sz="1400" dirty="0"/>
              <a:t>Logistik 2050 Eine </a:t>
            </a:r>
            <a:r>
              <a:rPr lang="de-DE" sz="1400" dirty="0" err="1"/>
              <a:t>Szenariostudie</a:t>
            </a:r>
            <a:r>
              <a:rPr lang="de-DE" sz="1400" dirty="0"/>
              <a:t>“ (2012). Online: </a:t>
            </a:r>
            <a:r>
              <a:rPr lang="de-DE" sz="1400" dirty="0">
                <a:hlinkClick r:id="rId8"/>
              </a:rPr>
              <a:t>http://</a:t>
            </a:r>
            <a:r>
              <a:rPr lang="de-DE" sz="1400" dirty="0" smtClean="0">
                <a:hlinkClick r:id="rId8"/>
              </a:rPr>
              <a:t>www.dpdhl.com/content/dam/dpdhl/logistik_populaer/trends/StudieSustainableLogistics/dpdhl_delivering_tomorrow_studie.pdf</a:t>
            </a:r>
            <a:r>
              <a:rPr lang="de-DE" sz="1400" dirty="0" smtClean="0"/>
              <a:t>  </a:t>
            </a:r>
            <a:r>
              <a:rPr lang="de-DE" sz="1400" dirty="0"/>
              <a:t>[05.08.2016]</a:t>
            </a:r>
          </a:p>
          <a:p>
            <a:pPr defTabSz="913028">
              <a:defRPr/>
            </a:pPr>
            <a:r>
              <a:rPr lang="de-DE" sz="1400" dirty="0"/>
              <a:t>Deutsches </a:t>
            </a:r>
            <a:r>
              <a:rPr lang="de-DE" sz="1400" dirty="0" err="1"/>
              <a:t>CleanTechInstitut</a:t>
            </a:r>
            <a:r>
              <a:rPr lang="de-DE" sz="1400" dirty="0"/>
              <a:t> (DCTI), „ Klimafreundlich einkaufen. Eine vergleichende Betrachtung von Onlinehandel und stationärem Einzelhandel“ (2015), </a:t>
            </a:r>
            <a:r>
              <a:rPr lang="de-DE" sz="1400" dirty="0" smtClean="0"/>
              <a:t>Online</a:t>
            </a:r>
            <a:r>
              <a:rPr lang="de-DE" sz="1400" dirty="0"/>
              <a:t>: </a:t>
            </a:r>
            <a:r>
              <a:rPr lang="de-DE" sz="1400" dirty="0">
                <a:hlinkClick r:id="rId9"/>
              </a:rPr>
              <a:t>http://</a:t>
            </a:r>
            <a:r>
              <a:rPr lang="de-DE" sz="1400" dirty="0" smtClean="0">
                <a:hlinkClick r:id="rId9"/>
              </a:rPr>
              <a:t>www.dcti.de/fileadmin/pdfs_dcti/DCTI_Studien/Studie_Klimafreundlich_Einkaufen_WEB.pdf</a:t>
            </a:r>
            <a:r>
              <a:rPr lang="de-DE" sz="1400" dirty="0" smtClean="0"/>
              <a:t> </a:t>
            </a:r>
            <a:endParaRPr lang="de-DE" sz="1400" dirty="0"/>
          </a:p>
          <a:p>
            <a:pPr defTabSz="913028">
              <a:defRPr/>
            </a:pPr>
            <a:r>
              <a:rPr lang="en-GB" sz="1400" dirty="0"/>
              <a:t>“</a:t>
            </a:r>
            <a:r>
              <a:rPr lang="en-GB" sz="1400" dirty="0" err="1"/>
              <a:t>Studie</a:t>
            </a:r>
            <a:r>
              <a:rPr lang="en-GB" sz="1400" dirty="0"/>
              <a:t>: Online-Handel </a:t>
            </a:r>
            <a:r>
              <a:rPr lang="en-GB" sz="1400" dirty="0" err="1"/>
              <a:t>klimafreundlicher</a:t>
            </a:r>
            <a:r>
              <a:rPr lang="en-GB" sz="1400" dirty="0"/>
              <a:t> </a:t>
            </a:r>
            <a:r>
              <a:rPr lang="en-GB" sz="1400" dirty="0" err="1"/>
              <a:t>als</a:t>
            </a:r>
            <a:r>
              <a:rPr lang="en-GB" sz="1400" dirty="0"/>
              <a:t> </a:t>
            </a:r>
            <a:r>
              <a:rPr lang="en-GB" sz="1400" dirty="0" err="1"/>
              <a:t>stationärer</a:t>
            </a:r>
            <a:r>
              <a:rPr lang="en-GB" sz="1400" dirty="0"/>
              <a:t> Handel”. Online: </a:t>
            </a:r>
            <a:r>
              <a:rPr lang="en-GB" sz="1400" dirty="0">
                <a:hlinkClick r:id="rId10"/>
              </a:rPr>
              <a:t>https://</a:t>
            </a:r>
            <a:r>
              <a:rPr lang="en-GB" sz="1400" dirty="0" smtClean="0">
                <a:hlinkClick r:id="rId10"/>
              </a:rPr>
              <a:t>www.onlinehaendler-news.de/handel/studien/19828-online-handel-klimafreundlich.html</a:t>
            </a:r>
            <a:r>
              <a:rPr lang="en-GB" sz="1400" dirty="0" smtClean="0"/>
              <a:t>  [</a:t>
            </a:r>
            <a:r>
              <a:rPr lang="en-GB" sz="1400" dirty="0"/>
              <a:t>04.08.2016]</a:t>
            </a:r>
          </a:p>
          <a:p>
            <a:pPr defTabSz="913028">
              <a:defRPr/>
            </a:pPr>
            <a:r>
              <a:rPr lang="de-DE" sz="1400" dirty="0"/>
              <a:t>„Ist Online-Shopping schlecht?“. Online: </a:t>
            </a:r>
            <a:r>
              <a:rPr lang="de-DE" sz="1400" dirty="0">
                <a:hlinkClick r:id="rId11"/>
              </a:rPr>
              <a:t>http://www.jetzt.de/lexikon/ist-online-shopping-schlecht-582714</a:t>
            </a:r>
            <a:r>
              <a:rPr lang="en-GB" sz="1400" dirty="0"/>
              <a:t> [04.08.2016]</a:t>
            </a:r>
          </a:p>
          <a:p>
            <a:pPr defTabSz="913028">
              <a:defRPr/>
            </a:pPr>
            <a:r>
              <a:rPr lang="en-US" sz="1400" dirty="0" err="1"/>
              <a:t>Holderied</a:t>
            </a:r>
            <a:r>
              <a:rPr lang="en-US" sz="1400" dirty="0"/>
              <a:t>, Cornelius: </a:t>
            </a:r>
            <a:r>
              <a:rPr lang="en-US" sz="1400" dirty="0" err="1"/>
              <a:t>Güterverkehr</a:t>
            </a:r>
            <a:r>
              <a:rPr lang="en-US" sz="1400" dirty="0"/>
              <a:t>, </a:t>
            </a:r>
            <a:r>
              <a:rPr lang="en-US" sz="1400" dirty="0" err="1"/>
              <a:t>Spedition</a:t>
            </a:r>
            <a:r>
              <a:rPr lang="en-US" sz="1400" dirty="0"/>
              <a:t> und </a:t>
            </a:r>
            <a:r>
              <a:rPr lang="en-US" sz="1400" dirty="0" err="1"/>
              <a:t>Logistik</a:t>
            </a:r>
            <a:r>
              <a:rPr lang="en-US" sz="1400" dirty="0"/>
              <a:t>. </a:t>
            </a:r>
            <a:r>
              <a:rPr lang="en-US" sz="1400" dirty="0" err="1"/>
              <a:t>Managementkonzepte</a:t>
            </a:r>
            <a:r>
              <a:rPr lang="en-US" sz="1400" dirty="0"/>
              <a:t> </a:t>
            </a:r>
            <a:r>
              <a:rPr lang="en-US" sz="1400" dirty="0" err="1"/>
              <a:t>für</a:t>
            </a:r>
            <a:r>
              <a:rPr lang="en-US" sz="1400" dirty="0"/>
              <a:t> </a:t>
            </a:r>
            <a:r>
              <a:rPr lang="en-US" sz="1400" dirty="0" err="1"/>
              <a:t>Güterverkehrsbetriebe</a:t>
            </a:r>
            <a:r>
              <a:rPr lang="en-US" sz="1400" dirty="0"/>
              <a:t>, </a:t>
            </a:r>
            <a:r>
              <a:rPr lang="en-US" sz="1400" dirty="0" err="1"/>
              <a:t>Speditionsunternehmen</a:t>
            </a:r>
            <a:r>
              <a:rPr lang="en-US" sz="1400" dirty="0"/>
              <a:t> und </a:t>
            </a:r>
            <a:r>
              <a:rPr lang="en-US" sz="1400" dirty="0" err="1"/>
              <a:t>logistische</a:t>
            </a:r>
            <a:r>
              <a:rPr lang="en-US" sz="1400" dirty="0"/>
              <a:t> </a:t>
            </a:r>
            <a:r>
              <a:rPr lang="en-US" sz="1400" dirty="0" err="1"/>
              <a:t>Dienstleister</a:t>
            </a:r>
            <a:r>
              <a:rPr lang="en-US" sz="1400" dirty="0"/>
              <a:t>, </a:t>
            </a:r>
            <a:r>
              <a:rPr lang="en-US" sz="1400" dirty="0" err="1"/>
              <a:t>München</a:t>
            </a:r>
            <a:r>
              <a:rPr lang="en-US" sz="1400" dirty="0"/>
              <a:t>, 2005 </a:t>
            </a:r>
            <a:endParaRPr lang="en-US" sz="1400" dirty="0" smtClean="0"/>
          </a:p>
          <a:p>
            <a:pPr defTabSz="913028">
              <a:defRPr/>
            </a:pPr>
            <a:r>
              <a:rPr lang="en-GB" sz="1400" dirty="0" smtClean="0"/>
              <a:t>Institute </a:t>
            </a:r>
            <a:r>
              <a:rPr lang="en-GB" sz="1400" dirty="0"/>
              <a:t>for Transport Studies, “Die </a:t>
            </a:r>
            <a:r>
              <a:rPr lang="en-GB" sz="1400" dirty="0" err="1"/>
              <a:t>Zukunft</a:t>
            </a:r>
            <a:r>
              <a:rPr lang="en-GB" sz="1400" dirty="0"/>
              <a:t> der </a:t>
            </a:r>
            <a:r>
              <a:rPr lang="en-GB" sz="1400" dirty="0" err="1"/>
              <a:t>Nachhaltigkeit</a:t>
            </a:r>
            <a:r>
              <a:rPr lang="en-GB" sz="1400" dirty="0"/>
              <a:t> in </a:t>
            </a:r>
            <a:r>
              <a:rPr lang="en-GB" sz="1400" dirty="0" err="1"/>
              <a:t>Güterverkehr</a:t>
            </a:r>
            <a:r>
              <a:rPr lang="en-GB" sz="1400" dirty="0"/>
              <a:t> und </a:t>
            </a:r>
            <a:r>
              <a:rPr lang="en-GB" sz="1400" dirty="0" err="1"/>
              <a:t>Logistik</a:t>
            </a:r>
            <a:r>
              <a:rPr lang="en-GB" sz="1400" dirty="0"/>
              <a:t>” (2010). </a:t>
            </a:r>
            <a:r>
              <a:rPr lang="en-GB" sz="1400" dirty="0" smtClean="0"/>
              <a:t>Online</a:t>
            </a:r>
            <a:r>
              <a:rPr lang="en-GB" sz="1400" dirty="0"/>
              <a:t>: </a:t>
            </a:r>
            <a:r>
              <a:rPr lang="en-GB" sz="1400" dirty="0">
                <a:hlinkClick r:id="rId12"/>
              </a:rPr>
              <a:t>http://</a:t>
            </a:r>
            <a:r>
              <a:rPr lang="en-GB" sz="1400" dirty="0" smtClean="0">
                <a:hlinkClick r:id="rId12"/>
              </a:rPr>
              <a:t>www.europarl.europa.eu/RegData/etudes/note/join/2010/431578/IPOL-TRAN_NT(2010)431578_DE.pdf</a:t>
            </a:r>
            <a:r>
              <a:rPr lang="en-GB" sz="1400" dirty="0" smtClean="0"/>
              <a:t> [05.08.2016]</a:t>
            </a:r>
          </a:p>
          <a:p>
            <a:pPr defTabSz="913028">
              <a:defRPr/>
            </a:pPr>
            <a:r>
              <a:rPr lang="en-GB" sz="1400" dirty="0"/>
              <a:t>European Commission, “EU energy, transport and GHG emissions  - Trends to 2050 Reference Scenario 2013” (2013), </a:t>
            </a:r>
            <a:r>
              <a:rPr lang="en-GB" sz="1400" dirty="0" smtClean="0"/>
              <a:t>Online</a:t>
            </a:r>
            <a:r>
              <a:rPr lang="en-GB" sz="1400" dirty="0"/>
              <a:t>: </a:t>
            </a:r>
            <a:r>
              <a:rPr lang="en-GB" sz="1400" dirty="0">
                <a:hlinkClick r:id="rId13"/>
              </a:rPr>
              <a:t>http://</a:t>
            </a:r>
            <a:r>
              <a:rPr lang="en-GB" sz="1400" dirty="0" smtClean="0">
                <a:hlinkClick r:id="rId13"/>
              </a:rPr>
              <a:t>ec.europa.eu/transport/media/publications/doc/trends-to-2050-update-2013.pdf</a:t>
            </a:r>
            <a:r>
              <a:rPr lang="en-GB" sz="1400" dirty="0" smtClean="0"/>
              <a:t>   09.08.2016</a:t>
            </a:r>
            <a:r>
              <a:rPr lang="en-GB" sz="1400" dirty="0"/>
              <a:t>]</a:t>
            </a:r>
          </a:p>
          <a:p>
            <a:pPr defTabSz="913028">
              <a:defRPr/>
            </a:pPr>
            <a:r>
              <a:rPr lang="en-GB" sz="1400" dirty="0" smtClean="0"/>
              <a:t>International </a:t>
            </a:r>
            <a:r>
              <a:rPr lang="en-GB" sz="1400" dirty="0"/>
              <a:t>Transport Forum/ OECD, “ITF Transport Outlook 2015”, (2015), </a:t>
            </a:r>
            <a:r>
              <a:rPr lang="en-GB" sz="1400" dirty="0" smtClean="0"/>
              <a:t>Online</a:t>
            </a:r>
            <a:r>
              <a:rPr lang="en-GB" sz="1400" dirty="0"/>
              <a:t>: </a:t>
            </a:r>
            <a:r>
              <a:rPr lang="en-GB" sz="1400" dirty="0">
                <a:hlinkClick r:id="rId14"/>
              </a:rPr>
              <a:t>http://</a:t>
            </a:r>
            <a:r>
              <a:rPr lang="en-GB" sz="1400" dirty="0" smtClean="0">
                <a:hlinkClick r:id="rId14"/>
              </a:rPr>
              <a:t>www.oecd-ilibrary.org/docserver/download/7414021e.pdf?expires=1457012730&amp;id=id&amp;accname=ocid56027859&amp;checksum=F3F96F396835D30F46A01AD6921DC83C</a:t>
            </a:r>
            <a:r>
              <a:rPr lang="en-GB" sz="1400" dirty="0" smtClean="0"/>
              <a:t>  </a:t>
            </a:r>
            <a:r>
              <a:rPr lang="en-GB" sz="1400" dirty="0"/>
              <a:t>[09.08.2016</a:t>
            </a:r>
            <a:r>
              <a:rPr lang="en-GB" sz="1400" dirty="0" smtClean="0"/>
              <a:t>]</a:t>
            </a:r>
          </a:p>
          <a:p>
            <a:pPr defTabSz="913028">
              <a:defRPr/>
            </a:pPr>
            <a:r>
              <a:rPr lang="de-DE" sz="1400" dirty="0" err="1">
                <a:solidFill>
                  <a:schemeClr val="tx1"/>
                </a:solidFill>
              </a:rPr>
              <a:t>Consent</a:t>
            </a:r>
            <a:r>
              <a:rPr lang="de-DE" sz="1400" dirty="0">
                <a:solidFill>
                  <a:schemeClr val="tx1"/>
                </a:solidFill>
              </a:rPr>
              <a:t> Markt- und Sozialforschung: Imageanalyse FRIENDS on </a:t>
            </a:r>
            <a:r>
              <a:rPr lang="de-DE" sz="1400" dirty="0" err="1">
                <a:solidFill>
                  <a:schemeClr val="tx1"/>
                </a:solidFill>
              </a:rPr>
              <a:t>the</a:t>
            </a:r>
            <a:r>
              <a:rPr lang="de-DE" sz="1400" dirty="0">
                <a:solidFill>
                  <a:schemeClr val="tx1"/>
                </a:solidFill>
              </a:rPr>
              <a:t> </a:t>
            </a:r>
            <a:r>
              <a:rPr lang="de-DE" sz="1400" dirty="0" err="1">
                <a:solidFill>
                  <a:schemeClr val="tx1"/>
                </a:solidFill>
              </a:rPr>
              <a:t>road</a:t>
            </a:r>
            <a:r>
              <a:rPr lang="de-DE" sz="1400" dirty="0">
                <a:solidFill>
                  <a:schemeClr val="tx1"/>
                </a:solidFill>
              </a:rPr>
              <a:t> (2014</a:t>
            </a:r>
            <a:r>
              <a:rPr lang="de-DE" sz="1400" dirty="0" smtClean="0">
                <a:solidFill>
                  <a:schemeClr val="tx1"/>
                </a:solidFill>
              </a:rPr>
              <a:t>), Online</a:t>
            </a:r>
            <a:r>
              <a:rPr lang="de-DE" sz="1400" dirty="0">
                <a:solidFill>
                  <a:schemeClr val="tx1"/>
                </a:solidFill>
              </a:rPr>
              <a:t>: </a:t>
            </a:r>
            <a:r>
              <a:rPr lang="de-DE" sz="1400" u="sng" dirty="0">
                <a:solidFill>
                  <a:schemeClr val="tx1"/>
                </a:solidFill>
                <a:hlinkClick r:id="rId15"/>
              </a:rPr>
              <a:t>https://www.wko.at/Content.Node/iv/presse/wkoe_presse/presseaussendungen/Studie__FriendsOnTheRoad_Transpoteure_pwk_116_022014.pdf</a:t>
            </a:r>
            <a:r>
              <a:rPr lang="de-DE" sz="1400" dirty="0">
                <a:solidFill>
                  <a:schemeClr val="tx1"/>
                </a:solidFill>
              </a:rPr>
              <a:t> [</a:t>
            </a:r>
            <a:r>
              <a:rPr lang="de-DE" sz="1400" dirty="0" smtClean="0">
                <a:solidFill>
                  <a:schemeClr val="tx1"/>
                </a:solidFill>
              </a:rPr>
              <a:t>09.08.2016]</a:t>
            </a:r>
            <a:endParaRPr lang="en-GB" sz="1400" dirty="0"/>
          </a:p>
          <a:p>
            <a:pPr defTabSz="913028">
              <a:defRPr/>
            </a:pPr>
            <a:r>
              <a:rPr lang="de-DE" sz="1400" dirty="0" err="1" smtClean="0">
                <a:solidFill>
                  <a:schemeClr val="tx1"/>
                </a:solidFill>
              </a:rPr>
              <a:t>Wutke</a:t>
            </a:r>
            <a:r>
              <a:rPr lang="de-DE" sz="1400" dirty="0">
                <a:solidFill>
                  <a:schemeClr val="tx1"/>
                </a:solidFill>
              </a:rPr>
              <a:t>, Sebastian, „Nachhaltigkeit in der Logistik - Relevanz und Entwicklungen in der Praxis“ (2013), </a:t>
            </a:r>
            <a:r>
              <a:rPr lang="de-DE" sz="1400" dirty="0" smtClean="0">
                <a:solidFill>
                  <a:schemeClr val="tx1"/>
                </a:solidFill>
              </a:rPr>
              <a:t>Online </a:t>
            </a:r>
            <a:r>
              <a:rPr lang="de-DE" sz="1400" dirty="0">
                <a:solidFill>
                  <a:schemeClr val="tx1"/>
                </a:solidFill>
              </a:rPr>
              <a:t>: </a:t>
            </a:r>
            <a:r>
              <a:rPr lang="de-DE" sz="1400" u="sng" dirty="0">
                <a:solidFill>
                  <a:schemeClr val="tx1"/>
                </a:solidFill>
                <a:hlinkClick r:id="rId16"/>
              </a:rPr>
              <a:t>http://www.logistik.din.de/</a:t>
            </a:r>
            <a:r>
              <a:rPr lang="de-DE" sz="1400" u="sng" dirty="0" err="1">
                <a:solidFill>
                  <a:schemeClr val="tx1"/>
                </a:solidFill>
                <a:hlinkClick r:id="rId16"/>
              </a:rPr>
              <a:t>sixcms_upload</a:t>
            </a:r>
            <a:r>
              <a:rPr lang="de-DE" sz="1400" u="sng" dirty="0">
                <a:solidFill>
                  <a:schemeClr val="tx1"/>
                </a:solidFill>
                <a:hlinkClick r:id="rId16"/>
              </a:rPr>
              <a:t>/</a:t>
            </a:r>
            <a:r>
              <a:rPr lang="de-DE" sz="1400" u="sng" dirty="0" err="1">
                <a:solidFill>
                  <a:schemeClr val="tx1"/>
                </a:solidFill>
                <a:hlinkClick r:id="rId16"/>
              </a:rPr>
              <a:t>media</a:t>
            </a:r>
            <a:r>
              <a:rPr lang="de-DE" sz="1400" u="sng" dirty="0">
                <a:solidFill>
                  <a:schemeClr val="tx1"/>
                </a:solidFill>
                <a:hlinkClick r:id="rId16"/>
              </a:rPr>
              <a:t>/3820/Präsentation_Wutke.pdf</a:t>
            </a:r>
            <a:r>
              <a:rPr lang="de-DE" sz="1400" dirty="0">
                <a:solidFill>
                  <a:schemeClr val="tx1"/>
                </a:solidFill>
              </a:rPr>
              <a:t> [05.08.2015]</a:t>
            </a:r>
            <a:endParaRPr lang="de-DE" sz="1100" dirty="0"/>
          </a:p>
          <a:p>
            <a:pPr defTabSz="913028">
              <a:defRPr/>
            </a:pPr>
            <a:r>
              <a:rPr lang="de-DE" sz="1400" dirty="0"/>
              <a:t>Ritter, Helmut; „</a:t>
            </a:r>
            <a:r>
              <a:rPr lang="de-DE" sz="1400" dirty="0" err="1"/>
              <a:t>Multichannel</a:t>
            </a:r>
            <a:r>
              <a:rPr lang="de-DE" sz="1400" dirty="0"/>
              <a:t>: Digitale (R)Evolution im Handel - Qualitative Studie im Auftrag von Handelsverband und Google Austria GmbH“,(2013), </a:t>
            </a:r>
            <a:r>
              <a:rPr lang="de-DE" sz="1400" dirty="0" smtClean="0"/>
              <a:t>Online</a:t>
            </a:r>
            <a:r>
              <a:rPr lang="de-DE" sz="1400" dirty="0"/>
              <a:t>: </a:t>
            </a:r>
            <a:r>
              <a:rPr lang="de-DE" sz="1400" dirty="0">
                <a:hlinkClick r:id="rId17"/>
              </a:rPr>
              <a:t>https://</a:t>
            </a:r>
            <a:r>
              <a:rPr lang="de-DE" sz="1400" dirty="0" smtClean="0">
                <a:hlinkClick r:id="rId17"/>
              </a:rPr>
              <a:t>www.handelsverband.at/fileadmin/content/pdf/Studie_Multichannel_2013.pdf</a:t>
            </a:r>
            <a:r>
              <a:rPr lang="de-DE" sz="1400" dirty="0"/>
              <a:t> </a:t>
            </a:r>
            <a:r>
              <a:rPr lang="de-DE" sz="1400" dirty="0" smtClean="0"/>
              <a:t>[10.08.2016]</a:t>
            </a:r>
          </a:p>
          <a:p>
            <a:pPr defTabSz="913028">
              <a:defRPr/>
            </a:pPr>
            <a:r>
              <a:rPr lang="de-DE" sz="1400" dirty="0"/>
              <a:t>„Warum Anprobieren besser ist als Onlineshopping“. Online: </a:t>
            </a:r>
            <a:r>
              <a:rPr lang="de-DE" sz="1400" u="sng" dirty="0">
                <a:solidFill>
                  <a:schemeClr val="tx1"/>
                </a:solidFill>
                <a:hlinkClick r:id="rId18"/>
              </a:rPr>
              <a:t>http://www.tagesspiegel.de/wirtschaft/umweltbelastung-durch-zalando-und-co-warum-anprobieren-besser-ist-als-onlineshopping/9486812.html</a:t>
            </a:r>
            <a:r>
              <a:rPr lang="en-GB" sz="1400" dirty="0">
                <a:solidFill>
                  <a:schemeClr val="tx1"/>
                </a:solidFill>
              </a:rPr>
              <a:t> [10.08.2016]</a:t>
            </a:r>
          </a:p>
          <a:p>
            <a:pPr defTabSz="913028">
              <a:defRPr/>
            </a:pPr>
            <a:r>
              <a:rPr lang="de-DE" sz="1400" dirty="0"/>
              <a:t>Website: </a:t>
            </a:r>
            <a:r>
              <a:rPr lang="de-DE" sz="1400" dirty="0">
                <a:hlinkClick r:id="rId19"/>
              </a:rPr>
              <a:t>http://www.nachhaltig-einkaufen.de</a:t>
            </a:r>
            <a:r>
              <a:rPr lang="de-DE" sz="1400" dirty="0" smtClean="0">
                <a:hlinkClick r:id="rId19"/>
              </a:rPr>
              <a:t>/</a:t>
            </a:r>
            <a:r>
              <a:rPr lang="de-DE" sz="1400" dirty="0" smtClean="0"/>
              <a:t> </a:t>
            </a:r>
            <a:r>
              <a:rPr lang="en-GB" sz="1400" dirty="0">
                <a:solidFill>
                  <a:schemeClr val="tx1"/>
                </a:solidFill>
              </a:rPr>
              <a:t>[10.08.2016</a:t>
            </a:r>
            <a:r>
              <a:rPr lang="en-GB" sz="1400" dirty="0" smtClean="0">
                <a:solidFill>
                  <a:schemeClr val="tx1"/>
                </a:solidFill>
              </a:rPr>
              <a:t>]</a:t>
            </a:r>
          </a:p>
          <a:p>
            <a:r>
              <a:rPr lang="de-DE" sz="1050" dirty="0"/>
              <a:t>URL: http://wirtschaftslexikon.gabler.de/Definition/e-commerce.html </a:t>
            </a:r>
            <a:r>
              <a:rPr lang="de-DE" sz="1050" dirty="0" smtClean="0"/>
              <a:t> [</a:t>
            </a:r>
            <a:r>
              <a:rPr lang="de-DE" sz="1050" dirty="0"/>
              <a:t>11.08.2016 ]</a:t>
            </a:r>
          </a:p>
          <a:p>
            <a:r>
              <a:rPr lang="de-DE" sz="1050" dirty="0" smtClean="0"/>
              <a:t>URL</a:t>
            </a:r>
            <a:r>
              <a:rPr lang="de-DE" sz="1050" dirty="0"/>
              <a:t>: http://wirtschaftslexikon.gabler.de/Definition/stationaerer-handel.html [11.08.2016]</a:t>
            </a:r>
          </a:p>
          <a:p>
            <a:pPr defTabSz="913028">
              <a:defRPr/>
            </a:pPr>
            <a:endParaRPr lang="en-GB" sz="1400" dirty="0">
              <a:solidFill>
                <a:schemeClr val="tx1"/>
              </a:solidFill>
            </a:endParaRPr>
          </a:p>
          <a:p>
            <a:pPr defTabSz="913028">
              <a:defRPr/>
            </a:pPr>
            <a:endParaRPr lang="en-GB" sz="1400" dirty="0"/>
          </a:p>
          <a:p>
            <a:pPr defTabSz="913028">
              <a:defRPr/>
            </a:pPr>
            <a:endParaRPr lang="en-GB" sz="1400" dirty="0" smtClean="0"/>
          </a:p>
          <a:p>
            <a:pPr defTabSz="904234">
              <a:spcBef>
                <a:spcPts val="0"/>
              </a:spcBef>
              <a:buSzTx/>
              <a:defRPr/>
            </a:pPr>
            <a:endParaRPr lang="de-DE" sz="1200" dirty="0"/>
          </a:p>
          <a:p>
            <a:pPr defTabSz="904234">
              <a:spcBef>
                <a:spcPts val="0"/>
              </a:spcBef>
              <a:buSzTx/>
              <a:defRPr/>
            </a:pPr>
            <a:endParaRPr lang="de-DE" sz="1600" dirty="0" smtClean="0"/>
          </a:p>
          <a:p>
            <a:endParaRPr lang="de-AT" sz="1600" dirty="0" smtClean="0"/>
          </a:p>
          <a:p>
            <a:endParaRPr lang="de-AT" sz="1600" dirty="0" smtClean="0"/>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37</a:t>
            </a:fld>
            <a:endParaRPr lang="de-AT" dirty="0">
              <a:solidFill>
                <a:prstClr val="white"/>
              </a:solidFill>
            </a:endParaRPr>
          </a:p>
        </p:txBody>
      </p:sp>
      <p:sp>
        <p:nvSpPr>
          <p:cNvPr id="6" name="Date Placehold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Mai-17</a:t>
            </a:fld>
            <a:endParaRPr lang="de-AT" dirty="0">
              <a:solidFill>
                <a:prstClr val="white"/>
              </a:solidFill>
            </a:endParaRPr>
          </a:p>
        </p:txBody>
      </p:sp>
    </p:spTree>
    <p:extLst>
      <p:ext uri="{BB962C8B-B14F-4D97-AF65-F5344CB8AC3E}">
        <p14:creationId xmlns:p14="http://schemas.microsoft.com/office/powerpoint/2010/main" val="30056977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p41662\AppData\Local\Microsoft\Windows\Temporary Internet Files\Content.Outlook\VDWGJMU4\RZ-Logo-Logistikum-hoch-cmyk-2000x2000px.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517232"/>
            <a:ext cx="1115616" cy="1089402"/>
          </a:xfrm>
          <a:prstGeom prst="rect">
            <a:avLst/>
          </a:prstGeom>
          <a:noFill/>
          <a:extLst/>
        </p:spPr>
      </p:pic>
      <p:sp>
        <p:nvSpPr>
          <p:cNvPr id="2" name="Title 1"/>
          <p:cNvSpPr>
            <a:spLocks noGrp="1"/>
          </p:cNvSpPr>
          <p:nvPr>
            <p:ph type="title"/>
          </p:nvPr>
        </p:nvSpPr>
        <p:spPr/>
        <p:txBody>
          <a:bodyPr/>
          <a:lstStyle/>
          <a:p>
            <a:r>
              <a:rPr lang="de-AT" b="1" dirty="0" smtClean="0">
                <a:solidFill>
                  <a:schemeClr val="tx1">
                    <a:lumMod val="75000"/>
                    <a:lumOff val="25000"/>
                  </a:schemeClr>
                </a:solidFill>
              </a:rPr>
              <a:t>Zusatzinformation</a:t>
            </a:r>
            <a:endParaRPr lang="de-AT" b="1" dirty="0">
              <a:solidFill>
                <a:schemeClr val="tx1">
                  <a:lumMod val="75000"/>
                  <a:lumOff val="25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de-AT" sz="2000" b="1" dirty="0" smtClean="0"/>
              <a:t>Wir hoffen unser Foliensatz hat Ihren Ansprüchen entsprochen!</a:t>
            </a:r>
          </a:p>
          <a:p>
            <a:pPr marL="0" indent="0">
              <a:buNone/>
            </a:pPr>
            <a:endParaRPr lang="de-AT" sz="2000" b="1" dirty="0" smtClean="0"/>
          </a:p>
          <a:p>
            <a:pPr marL="0" indent="0">
              <a:buNone/>
            </a:pPr>
            <a:r>
              <a:rPr lang="de-AT" sz="2000" b="1" dirty="0"/>
              <a:t> </a:t>
            </a:r>
            <a:r>
              <a:rPr lang="de-AT" sz="2000" b="1" dirty="0" smtClean="0"/>
              <a:t>        - Sie können den Foliensatz gerne Ihren Wünschen und Anforderungen entsprechend adaptieren und für Ihren Unterricht/Vorträge verwenden.</a:t>
            </a:r>
          </a:p>
          <a:p>
            <a:pPr marL="0" indent="0">
              <a:buNone/>
            </a:pPr>
            <a:endParaRPr lang="de-AT" sz="2000" b="1" dirty="0"/>
          </a:p>
          <a:p>
            <a:pPr marL="0" indent="0">
              <a:buNone/>
            </a:pPr>
            <a:r>
              <a:rPr lang="de-AT" sz="2000" b="1" dirty="0" smtClean="0"/>
              <a:t>Für Fragen und Rückmeldungen stehen wir jederzeit gerne per Mail unter </a:t>
            </a:r>
          </a:p>
          <a:p>
            <a:pPr marL="0" indent="0">
              <a:buNone/>
            </a:pPr>
            <a:r>
              <a:rPr lang="de-AT" sz="2000" b="1" dirty="0" smtClean="0"/>
              <a:t>alexandra.haller@fh-steyr.at oder eva.jung@fh-steyr.at zur Verfügung.</a:t>
            </a:r>
          </a:p>
          <a:p>
            <a:pPr marL="0" indent="0">
              <a:buNone/>
            </a:pPr>
            <a:endParaRPr lang="de-AT" sz="2000" b="1" dirty="0"/>
          </a:p>
          <a:p>
            <a:pPr marL="0" indent="0">
              <a:buNone/>
            </a:pPr>
            <a:r>
              <a:rPr lang="de-AT" sz="2000" b="1" dirty="0" smtClean="0"/>
              <a:t>Weitere Foliensätze finden Sie unter:</a:t>
            </a:r>
          </a:p>
          <a:p>
            <a:pPr marL="0" indent="0">
              <a:buNone/>
            </a:pPr>
            <a:endParaRPr lang="de-AT" sz="400" b="1" dirty="0"/>
          </a:p>
          <a:p>
            <a:pPr marL="0" indent="0">
              <a:buNone/>
            </a:pPr>
            <a:r>
              <a:rPr lang="de-AT" sz="2000" dirty="0"/>
              <a:t>http://</a:t>
            </a:r>
            <a:r>
              <a:rPr lang="de-AT" sz="2000" dirty="0" smtClean="0"/>
              <a:t>www.reecotrans.at/de/lehrmittel/pakete/ </a:t>
            </a:r>
            <a:endParaRPr lang="de-AT" sz="2000" dirty="0"/>
          </a:p>
          <a:p>
            <a:pPr marL="0" indent="0">
              <a:buNone/>
            </a:pPr>
            <a:endParaRPr lang="de-AT" sz="2000" dirty="0" smtClean="0"/>
          </a:p>
          <a:p>
            <a:pPr marL="0" indent="0">
              <a:buNone/>
            </a:pPr>
            <a:r>
              <a:rPr lang="de-AT" sz="2000" b="1" dirty="0" smtClean="0"/>
              <a:t>Haben Sie vielleicht Interesse an einer Exkursion oder einem Fachvortrag?</a:t>
            </a:r>
          </a:p>
          <a:p>
            <a:pPr marL="0" indent="0">
              <a:buNone/>
            </a:pPr>
            <a:r>
              <a:rPr lang="de-AT" sz="2000" dirty="0"/>
              <a:t>http://</a:t>
            </a:r>
            <a:r>
              <a:rPr lang="de-AT" sz="2000" dirty="0" smtClean="0"/>
              <a:t>www.reecotrans.at/de/services/ </a:t>
            </a:r>
            <a:endParaRPr lang="de-AT" sz="2000" dirty="0"/>
          </a:p>
        </p:txBody>
      </p:sp>
      <p:sp>
        <p:nvSpPr>
          <p:cNvPr id="5" name="Slide Number Placeholder 4"/>
          <p:cNvSpPr>
            <a:spLocks noGrp="1"/>
          </p:cNvSpPr>
          <p:nvPr>
            <p:ph type="sldNum" sz="quarter" idx="12"/>
          </p:nvPr>
        </p:nvSpPr>
        <p:spPr/>
        <p:txBody>
          <a:bodyPr/>
          <a:lstStyle/>
          <a:p>
            <a:fld id="{7D34D7BA-8E13-46FE-8871-8877FE7E3568}" type="slidenum">
              <a:rPr lang="de-AT" smtClean="0"/>
              <a:t>38</a:t>
            </a:fld>
            <a:endParaRPr lang="de-AT" dirty="0"/>
          </a:p>
        </p:txBody>
      </p:sp>
      <p:pic>
        <p:nvPicPr>
          <p:cNvPr id="4" name="Picture 3"/>
          <p:cNvPicPr>
            <a:picLocks noChangeAspect="1"/>
          </p:cNvPicPr>
          <p:nvPr/>
        </p:nvPicPr>
        <p:blipFill>
          <a:blip r:embed="rId4" cstate="print">
            <a:grayscl/>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539552" y="2315660"/>
            <a:ext cx="432048" cy="432048"/>
          </a:xfrm>
          <a:prstGeom prst="rect">
            <a:avLst/>
          </a:prstGeom>
          <a:ln>
            <a:noFill/>
          </a:ln>
        </p:spPr>
      </p:pic>
    </p:spTree>
    <p:extLst>
      <p:ext uri="{BB962C8B-B14F-4D97-AF65-F5344CB8AC3E}">
        <p14:creationId xmlns:p14="http://schemas.microsoft.com/office/powerpoint/2010/main" val="1221323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AT" sz="3100" b="1" dirty="0" smtClean="0">
                <a:solidFill>
                  <a:schemeClr val="tx1">
                    <a:lumMod val="75000"/>
                    <a:lumOff val="25000"/>
                  </a:schemeClr>
                </a:solidFill>
              </a:rPr>
              <a:t>Agenda </a:t>
            </a:r>
            <a:r>
              <a:rPr lang="de-AT" b="1" dirty="0" smtClean="0">
                <a:solidFill>
                  <a:schemeClr val="tx1">
                    <a:lumMod val="75000"/>
                    <a:lumOff val="25000"/>
                  </a:schemeClr>
                </a:solidFill>
              </a:rPr>
              <a:t/>
            </a:r>
            <a:br>
              <a:rPr lang="de-AT" b="1" dirty="0" smtClean="0">
                <a:solidFill>
                  <a:schemeClr val="tx1">
                    <a:lumMod val="75000"/>
                    <a:lumOff val="25000"/>
                  </a:schemeClr>
                </a:solidFill>
              </a:rPr>
            </a:br>
            <a:r>
              <a:rPr lang="de-AT" sz="2200" dirty="0" smtClean="0">
                <a:solidFill>
                  <a:schemeClr val="tx1">
                    <a:lumMod val="75000"/>
                    <a:lumOff val="25000"/>
                  </a:schemeClr>
                </a:solidFill>
              </a:rPr>
              <a:t>Verkehr und Umwelt und welchen Beitrag jeder einzelne leisten kann</a:t>
            </a:r>
            <a:endParaRPr lang="de-AT" sz="2200" dirty="0">
              <a:solidFill>
                <a:schemeClr val="tx1">
                  <a:lumMod val="75000"/>
                  <a:lumOff val="25000"/>
                </a:schemeClr>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4</a:t>
            </a:fld>
            <a:endParaRPr lang="de-AT" dirty="0">
              <a:solidFill>
                <a:prstClr val="white"/>
              </a:solidFill>
            </a:endParaRPr>
          </a:p>
        </p:txBody>
      </p:sp>
      <p:graphicFrame>
        <p:nvGraphicFramePr>
          <p:cNvPr id="6" name="Inhaltsplatzhalter 4"/>
          <p:cNvGraphicFramePr>
            <a:graphicFrameLocks/>
          </p:cNvGraphicFramePr>
          <p:nvPr>
            <p:extLst>
              <p:ext uri="{D42A27DB-BD31-4B8C-83A1-F6EECF244321}">
                <p14:modId xmlns:p14="http://schemas.microsoft.com/office/powerpoint/2010/main" val="3761307940"/>
              </p:ext>
            </p:extLst>
          </p:nvPr>
        </p:nvGraphicFramePr>
        <p:xfrm>
          <a:off x="432048" y="1988840"/>
          <a:ext cx="838842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4944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tx1">
                    <a:lumMod val="75000"/>
                    <a:lumOff val="25000"/>
                  </a:schemeClr>
                </a:solidFill>
              </a:rPr>
              <a:t>Verkehr und Umwelt</a:t>
            </a:r>
            <a:endParaRPr lang="en-GB" b="1" dirty="0">
              <a:solidFill>
                <a:schemeClr val="tx1">
                  <a:lumMod val="75000"/>
                  <a:lumOff val="25000"/>
                </a:schemeClr>
              </a:solidFill>
            </a:endParaRPr>
          </a:p>
        </p:txBody>
      </p:sp>
      <p:sp>
        <p:nvSpPr>
          <p:cNvPr id="3" name="Inhaltsplatzhalter 2"/>
          <p:cNvSpPr>
            <a:spLocks noGrp="1"/>
          </p:cNvSpPr>
          <p:nvPr>
            <p:ph idx="1"/>
          </p:nvPr>
        </p:nvSpPr>
        <p:spPr>
          <a:xfrm>
            <a:off x="457200" y="1700808"/>
            <a:ext cx="5050904" cy="4776192"/>
          </a:xfrm>
        </p:spPr>
        <p:txBody>
          <a:bodyPr>
            <a:normAutofit fontScale="92500" lnSpcReduction="10000"/>
          </a:bodyPr>
          <a:lstStyle/>
          <a:p>
            <a:pPr marL="0" indent="0">
              <a:buNone/>
            </a:pPr>
            <a:r>
              <a:rPr lang="de-DE" b="1" dirty="0" smtClean="0"/>
              <a:t>Status Quo:</a:t>
            </a:r>
          </a:p>
          <a:p>
            <a:r>
              <a:rPr lang="de-DE" dirty="0" smtClean="0"/>
              <a:t>Güterverkehr = umweltschädlichster Bereich der Logistik </a:t>
            </a:r>
          </a:p>
          <a:p>
            <a:r>
              <a:rPr lang="de-DE" dirty="0" smtClean="0"/>
              <a:t>am sichtbarsten für Gesellschaft </a:t>
            </a:r>
            <a:r>
              <a:rPr lang="de-DE" dirty="0" smtClean="0">
                <a:sym typeface="Wingdings" panose="05000000000000000000" pitchFamily="2" charset="2"/>
              </a:rPr>
              <a:t> </a:t>
            </a:r>
            <a:br>
              <a:rPr lang="de-DE" dirty="0" smtClean="0">
                <a:sym typeface="Wingdings" panose="05000000000000000000" pitchFamily="2" charset="2"/>
              </a:rPr>
            </a:br>
            <a:r>
              <a:rPr lang="de-DE" dirty="0" smtClean="0">
                <a:sym typeface="Wingdings" panose="05000000000000000000" pitchFamily="2" charset="2"/>
              </a:rPr>
              <a:t>vor allem mit Lkw wird Lärm, Stau, Luftverschmutzung und Umweltbelastung assoziiert</a:t>
            </a:r>
          </a:p>
          <a:p>
            <a:pPr marL="0" indent="0">
              <a:buNone/>
            </a:pPr>
            <a:endParaRPr lang="de-DE" dirty="0" smtClean="0"/>
          </a:p>
          <a:p>
            <a:pPr marL="0" indent="0">
              <a:buNone/>
            </a:pPr>
            <a:r>
              <a:rPr lang="de-DE" b="1" dirty="0" smtClean="0"/>
              <a:t>Ausblick:</a:t>
            </a:r>
          </a:p>
          <a:p>
            <a:r>
              <a:rPr lang="de-DE" dirty="0" smtClean="0"/>
              <a:t>Internationaler Güterverkehr nimmt zu </a:t>
            </a:r>
            <a:r>
              <a:rPr lang="de-DE" dirty="0" smtClean="0">
                <a:sym typeface="Wingdings" panose="05000000000000000000" pitchFamily="2" charset="2"/>
              </a:rPr>
              <a:t> zunehmende Transportdistanzen</a:t>
            </a:r>
          </a:p>
          <a:p>
            <a:r>
              <a:rPr lang="de-DE" dirty="0" smtClean="0">
                <a:sym typeface="Wingdings" panose="05000000000000000000" pitchFamily="2" charset="2"/>
              </a:rPr>
              <a:t>Bis 2050:</a:t>
            </a:r>
          </a:p>
          <a:p>
            <a:pPr lvl="1"/>
            <a:r>
              <a:rPr lang="de-DE" dirty="0" smtClean="0"/>
              <a:t>+ 57 % Transportaufkommen </a:t>
            </a:r>
          </a:p>
          <a:p>
            <a:pPr lvl="1"/>
            <a:r>
              <a:rPr lang="de-DE" dirty="0" smtClean="0"/>
              <a:t>+ 55 % Anstieg der Lkw-Transporte</a:t>
            </a:r>
          </a:p>
          <a:p>
            <a:endParaRPr lang="en-GB"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5</a:t>
            </a:fld>
            <a:endParaRPr lang="de-AT" dirty="0">
              <a:solidFill>
                <a:prstClr val="white"/>
              </a:solidFill>
            </a:endParaRPr>
          </a:p>
        </p:txBody>
      </p:sp>
      <p:pic>
        <p:nvPicPr>
          <p:cNvPr id="1026" name="Picture 2" descr="Autobahn, Pkw, Lkw, Verkehr, Stau, Fahrt, Zügi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220072" y="1772816"/>
            <a:ext cx="3513336" cy="20106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5191720" y="3783505"/>
            <a:ext cx="3700760" cy="230832"/>
          </a:xfrm>
          <a:prstGeom prst="rect">
            <a:avLst/>
          </a:prstGeom>
          <a:noFill/>
        </p:spPr>
        <p:txBody>
          <a:bodyPr wrap="square" rtlCol="0">
            <a:spAutoFit/>
          </a:bodyPr>
          <a:lstStyle/>
          <a:p>
            <a:r>
              <a:rPr lang="de-DE" sz="900" dirty="0" smtClean="0"/>
              <a:t>Quelle: </a:t>
            </a:r>
            <a:r>
              <a:rPr lang="de-DE" sz="900" dirty="0"/>
              <a:t>https://pixabay.com/de/autobahn-pkw-lkw-verkehr-stau-171006/</a:t>
            </a:r>
            <a:endParaRPr lang="en-GB" sz="900" dirty="0"/>
          </a:p>
        </p:txBody>
      </p:sp>
      <p:pic>
        <p:nvPicPr>
          <p:cNvPr id="13" name="Picture 4" descr="Lkw, Verkehr"/>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8144" y="4564976"/>
            <a:ext cx="2558031" cy="1305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kw, Verkehr"/>
          <p:cNvPicPr>
            <a:picLocks noChangeAspect="1" noChangeArrowheads="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5162996" y="5445225"/>
            <a:ext cx="1666926" cy="850827"/>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5976156" y="5505839"/>
            <a:ext cx="792088" cy="369332"/>
          </a:xfrm>
          <a:prstGeom prst="rect">
            <a:avLst/>
          </a:prstGeom>
          <a:noFill/>
        </p:spPr>
        <p:txBody>
          <a:bodyPr wrap="square" rtlCol="0">
            <a:spAutoFit/>
          </a:bodyPr>
          <a:lstStyle/>
          <a:p>
            <a:r>
              <a:rPr lang="de-DE" b="1" dirty="0" smtClean="0">
                <a:solidFill>
                  <a:schemeClr val="bg1"/>
                </a:solidFill>
              </a:rPr>
              <a:t>2016</a:t>
            </a:r>
            <a:endParaRPr lang="en-GB" b="1" dirty="0">
              <a:solidFill>
                <a:schemeClr val="bg1"/>
              </a:solidFill>
            </a:endParaRPr>
          </a:p>
        </p:txBody>
      </p:sp>
      <p:sp>
        <p:nvSpPr>
          <p:cNvPr id="15" name="Textfeld 14"/>
          <p:cNvSpPr txBox="1"/>
          <p:nvPr/>
        </p:nvSpPr>
        <p:spPr>
          <a:xfrm>
            <a:off x="7235203" y="4797152"/>
            <a:ext cx="792088" cy="400110"/>
          </a:xfrm>
          <a:prstGeom prst="rect">
            <a:avLst/>
          </a:prstGeom>
          <a:noFill/>
        </p:spPr>
        <p:txBody>
          <a:bodyPr wrap="square" rtlCol="0">
            <a:spAutoFit/>
          </a:bodyPr>
          <a:lstStyle/>
          <a:p>
            <a:pPr algn="ctr"/>
            <a:r>
              <a:rPr lang="de-DE" sz="2000" b="1" dirty="0" smtClean="0">
                <a:solidFill>
                  <a:schemeClr val="bg1"/>
                </a:solidFill>
              </a:rPr>
              <a:t>2050</a:t>
            </a:r>
            <a:endParaRPr lang="en-GB" b="1" dirty="0">
              <a:solidFill>
                <a:schemeClr val="bg1"/>
              </a:solidFill>
            </a:endParaRPr>
          </a:p>
        </p:txBody>
      </p:sp>
    </p:spTree>
    <p:extLst>
      <p:ext uri="{BB962C8B-B14F-4D97-AF65-F5344CB8AC3E}">
        <p14:creationId xmlns:p14="http://schemas.microsoft.com/office/powerpoint/2010/main" val="3230760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tx1">
                    <a:lumMod val="75000"/>
                    <a:lumOff val="25000"/>
                  </a:schemeClr>
                </a:solidFill>
              </a:rPr>
              <a:t>Verkehr und Umwelt</a:t>
            </a:r>
            <a:endParaRPr lang="en-GB" b="1" dirty="0">
              <a:solidFill>
                <a:schemeClr val="tx1">
                  <a:lumMod val="75000"/>
                  <a:lumOff val="25000"/>
                </a:schemeClr>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Mai-17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6</a:t>
            </a:fld>
            <a:endParaRPr lang="de-AT" dirty="0">
              <a:solidFill>
                <a:prstClr val="white"/>
              </a:solidFill>
            </a:endParaRPr>
          </a:p>
        </p:txBody>
      </p:sp>
      <p:grpSp>
        <p:nvGrpSpPr>
          <p:cNvPr id="11" name="Gruppieren 10"/>
          <p:cNvGrpSpPr/>
          <p:nvPr/>
        </p:nvGrpSpPr>
        <p:grpSpPr>
          <a:xfrm>
            <a:off x="4917841" y="2708920"/>
            <a:ext cx="4046647" cy="3468578"/>
            <a:chOff x="4271109" y="2620599"/>
            <a:chExt cx="5112567" cy="3703960"/>
          </a:xfrm>
        </p:grpSpPr>
        <p:graphicFrame>
          <p:nvGraphicFramePr>
            <p:cNvPr id="6" name="Diagramm 5"/>
            <p:cNvGraphicFramePr/>
            <p:nvPr>
              <p:extLst>
                <p:ext uri="{D42A27DB-BD31-4B8C-83A1-F6EECF244321}">
                  <p14:modId xmlns:p14="http://schemas.microsoft.com/office/powerpoint/2010/main" val="2218076254"/>
                </p:ext>
              </p:extLst>
            </p:nvPr>
          </p:nvGraphicFramePr>
          <p:xfrm>
            <a:off x="4271109" y="2620599"/>
            <a:ext cx="5112567" cy="37039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feld 9"/>
            <p:cNvSpPr txBox="1"/>
            <p:nvPr/>
          </p:nvSpPr>
          <p:spPr>
            <a:xfrm>
              <a:off x="5085240" y="6005403"/>
              <a:ext cx="2592287" cy="262930"/>
            </a:xfrm>
            <a:prstGeom prst="rect">
              <a:avLst/>
            </a:prstGeom>
            <a:noFill/>
          </p:spPr>
          <p:txBody>
            <a:bodyPr wrap="square" rtlCol="0">
              <a:spAutoFit/>
            </a:bodyPr>
            <a:lstStyle/>
            <a:p>
              <a:pPr algn="ctr"/>
              <a:r>
                <a:rPr lang="de-DE" sz="1000" dirty="0" smtClean="0"/>
                <a:t>Quelle: UBA (2012) </a:t>
              </a:r>
              <a:endParaRPr lang="en-GB" sz="1000" dirty="0"/>
            </a:p>
          </p:txBody>
        </p:sp>
      </p:grpSp>
      <p:sp>
        <p:nvSpPr>
          <p:cNvPr id="8" name="Rechteck 7"/>
          <p:cNvSpPr/>
          <p:nvPr/>
        </p:nvSpPr>
        <p:spPr>
          <a:xfrm>
            <a:off x="305396" y="1700808"/>
            <a:ext cx="8371060" cy="707886"/>
          </a:xfrm>
          <a:prstGeom prst="rect">
            <a:avLst/>
          </a:prstGeom>
        </p:spPr>
        <p:txBody>
          <a:bodyPr wrap="square">
            <a:spAutoFit/>
          </a:bodyPr>
          <a:lstStyle/>
          <a:p>
            <a:r>
              <a:rPr lang="de-DE" sz="2000" dirty="0">
                <a:solidFill>
                  <a:schemeClr val="tx1">
                    <a:lumMod val="75000"/>
                    <a:lumOff val="25000"/>
                  </a:schemeClr>
                </a:solidFill>
                <a:sym typeface="Wingdings" panose="05000000000000000000" pitchFamily="2" charset="2"/>
              </a:rPr>
              <a:t>23 % der globalen CO2 Emissionen sind auf Transportbereich zurück zu führen (2005</a:t>
            </a:r>
            <a:r>
              <a:rPr lang="de-DE" sz="2000" dirty="0" smtClean="0">
                <a:solidFill>
                  <a:schemeClr val="tx1">
                    <a:lumMod val="75000"/>
                    <a:lumOff val="25000"/>
                  </a:schemeClr>
                </a:solidFill>
                <a:sym typeface="Wingdings" panose="05000000000000000000" pitchFamily="2" charset="2"/>
              </a:rPr>
              <a:t>)  </a:t>
            </a:r>
            <a:r>
              <a:rPr lang="de-DE" sz="2000" dirty="0">
                <a:solidFill>
                  <a:schemeClr val="tx1">
                    <a:lumMod val="75000"/>
                    <a:lumOff val="25000"/>
                  </a:schemeClr>
                </a:solidFill>
                <a:sym typeface="Wingdings" panose="05000000000000000000" pitchFamily="2" charset="2"/>
              </a:rPr>
              <a:t>30 % in OECD Ländern</a:t>
            </a:r>
            <a:endParaRPr lang="de-DE" sz="2000" dirty="0">
              <a:solidFill>
                <a:schemeClr val="tx1">
                  <a:lumMod val="75000"/>
                  <a:lumOff val="25000"/>
                </a:schemeClr>
              </a:solidFill>
            </a:endParaRPr>
          </a:p>
        </p:txBody>
      </p:sp>
      <p:grpSp>
        <p:nvGrpSpPr>
          <p:cNvPr id="18" name="Gruppieren 17"/>
          <p:cNvGrpSpPr/>
          <p:nvPr/>
        </p:nvGrpSpPr>
        <p:grpSpPr>
          <a:xfrm>
            <a:off x="-468051" y="2708920"/>
            <a:ext cx="5832139" cy="3965279"/>
            <a:chOff x="4271109" y="2620599"/>
            <a:chExt cx="5112567" cy="3703960"/>
          </a:xfrm>
        </p:grpSpPr>
        <p:graphicFrame>
          <p:nvGraphicFramePr>
            <p:cNvPr id="19" name="Diagramm 18"/>
            <p:cNvGraphicFramePr/>
            <p:nvPr>
              <p:extLst>
                <p:ext uri="{D42A27DB-BD31-4B8C-83A1-F6EECF244321}">
                  <p14:modId xmlns:p14="http://schemas.microsoft.com/office/powerpoint/2010/main" val="967433823"/>
                </p:ext>
              </p:extLst>
            </p:nvPr>
          </p:nvGraphicFramePr>
          <p:xfrm>
            <a:off x="4271109" y="2620599"/>
            <a:ext cx="5112567" cy="3703960"/>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hteck 19"/>
            <p:cNvSpPr/>
            <p:nvPr/>
          </p:nvSpPr>
          <p:spPr>
            <a:xfrm>
              <a:off x="7427290" y="5054057"/>
              <a:ext cx="1872654" cy="53406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feld 20"/>
            <p:cNvSpPr txBox="1"/>
            <p:nvPr/>
          </p:nvSpPr>
          <p:spPr>
            <a:xfrm>
              <a:off x="4644881" y="6005403"/>
              <a:ext cx="2592288" cy="229995"/>
            </a:xfrm>
            <a:prstGeom prst="rect">
              <a:avLst/>
            </a:prstGeom>
            <a:noFill/>
          </p:spPr>
          <p:txBody>
            <a:bodyPr wrap="square" rtlCol="0">
              <a:spAutoFit/>
            </a:bodyPr>
            <a:lstStyle/>
            <a:p>
              <a:pPr algn="ctr"/>
              <a:r>
                <a:rPr lang="de-DE" sz="1000" dirty="0" smtClean="0"/>
                <a:t>Quelle: </a:t>
              </a:r>
              <a:r>
                <a:rPr lang="de-DE" sz="1000" dirty="0"/>
                <a:t>Eurostat (2016) </a:t>
              </a:r>
              <a:endParaRPr lang="en-GB" sz="1000" dirty="0"/>
            </a:p>
          </p:txBody>
        </p:sp>
      </p:grpSp>
    </p:spTree>
    <p:extLst>
      <p:ext uri="{BB962C8B-B14F-4D97-AF65-F5344CB8AC3E}">
        <p14:creationId xmlns:p14="http://schemas.microsoft.com/office/powerpoint/2010/main" val="3459937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540" y="404664"/>
            <a:ext cx="4762872" cy="990600"/>
          </a:xfrm>
        </p:spPr>
        <p:txBody>
          <a:bodyPr/>
          <a:lstStyle/>
          <a:p>
            <a:r>
              <a:rPr lang="de-DE" b="1" dirty="0" smtClean="0">
                <a:solidFill>
                  <a:schemeClr val="tx1">
                    <a:lumMod val="75000"/>
                    <a:lumOff val="25000"/>
                  </a:schemeClr>
                </a:solidFill>
              </a:rPr>
              <a:t>Treiber für eine nachhaltige Entwicklung</a:t>
            </a:r>
            <a:endParaRPr lang="de-DE" b="1" dirty="0">
              <a:solidFill>
                <a:schemeClr val="tx1">
                  <a:lumMod val="75000"/>
                  <a:lumOff val="25000"/>
                </a:schemeClr>
              </a:solidFill>
            </a:endParaRPr>
          </a:p>
        </p:txBody>
      </p:sp>
      <p:sp>
        <p:nvSpPr>
          <p:cNvPr id="3" name="Content Placeholder 2"/>
          <p:cNvSpPr>
            <a:spLocks noGrp="1"/>
          </p:cNvSpPr>
          <p:nvPr>
            <p:ph idx="1"/>
          </p:nvPr>
        </p:nvSpPr>
        <p:spPr>
          <a:xfrm>
            <a:off x="457200" y="1700808"/>
            <a:ext cx="4114800" cy="4776192"/>
          </a:xfrm>
        </p:spPr>
        <p:txBody>
          <a:bodyPr>
            <a:normAutofit fontScale="85000" lnSpcReduction="20000"/>
          </a:bodyPr>
          <a:lstStyle/>
          <a:p>
            <a:r>
              <a:rPr lang="de-DE" dirty="0" smtClean="0"/>
              <a:t>Anstieg der Energiekosten</a:t>
            </a:r>
          </a:p>
          <a:p>
            <a:pPr lvl="1"/>
            <a:r>
              <a:rPr lang="de-DE" dirty="0" smtClean="0"/>
              <a:t>Abhängigkeit von Erdöl</a:t>
            </a:r>
          </a:p>
          <a:p>
            <a:pPr lvl="1"/>
            <a:r>
              <a:rPr lang="de-DE" dirty="0" smtClean="0"/>
              <a:t>Anstieg des Transportvolumens</a:t>
            </a:r>
          </a:p>
          <a:p>
            <a:endParaRPr lang="de-DE" sz="1600" dirty="0" smtClean="0"/>
          </a:p>
          <a:p>
            <a:r>
              <a:rPr lang="de-DE" dirty="0" smtClean="0"/>
              <a:t>Engpässe in der Infrastruktur</a:t>
            </a:r>
          </a:p>
          <a:p>
            <a:pPr lvl="1"/>
            <a:r>
              <a:rPr lang="de-DE" dirty="0" smtClean="0"/>
              <a:t>Anstieg des Transportvolumens</a:t>
            </a:r>
          </a:p>
          <a:p>
            <a:pPr lvl="1"/>
            <a:r>
              <a:rPr lang="de-DE" dirty="0" smtClean="0"/>
              <a:t>Stau</a:t>
            </a:r>
          </a:p>
          <a:p>
            <a:endParaRPr lang="de-DE" sz="1600" dirty="0" smtClean="0"/>
          </a:p>
          <a:p>
            <a:r>
              <a:rPr lang="de-DE" dirty="0" smtClean="0"/>
              <a:t>Politischer Druck</a:t>
            </a:r>
          </a:p>
          <a:p>
            <a:pPr lvl="1"/>
            <a:r>
              <a:rPr lang="de-DE" dirty="0"/>
              <a:t>Steuern, Internalisierung externer Kosten, Emissionsgrenzen</a:t>
            </a:r>
          </a:p>
          <a:p>
            <a:pPr lvl="1"/>
            <a:endParaRPr lang="de-DE" dirty="0" smtClean="0"/>
          </a:p>
          <a:p>
            <a:r>
              <a:rPr lang="de-DE" dirty="0" smtClean="0"/>
              <a:t>Öffentlicher Druck</a:t>
            </a:r>
          </a:p>
          <a:p>
            <a:pPr lvl="1"/>
            <a:r>
              <a:rPr lang="de-DE" dirty="0" smtClean="0"/>
              <a:t>Geringere Toleranz bezüglich Mobilitätseinschränkungen und Umweltverschmutzung</a:t>
            </a:r>
          </a:p>
          <a:p>
            <a:pPr lvl="1"/>
            <a:r>
              <a:rPr lang="de-DE" dirty="0" smtClean="0"/>
              <a:t>Besonderer Einfluss auf Transportbranche</a:t>
            </a:r>
          </a:p>
          <a:p>
            <a:pPr lvl="1"/>
            <a:endParaRPr lang="de-DE" dirty="0" smtClean="0"/>
          </a:p>
          <a:p>
            <a:pPr lvl="1"/>
            <a:endParaRPr lang="de-DE" dirty="0" smtClean="0"/>
          </a:p>
          <a:p>
            <a:endParaRPr lang="de-DE" dirty="0"/>
          </a:p>
        </p:txBody>
      </p:sp>
      <p:sp>
        <p:nvSpPr>
          <p:cNvPr id="4" name="Date Placeholder 3"/>
          <p:cNvSpPr>
            <a:spLocks noGrp="1"/>
          </p:cNvSpPr>
          <p:nvPr>
            <p:ph type="dt" sz="half" idx="10"/>
          </p:nvPr>
        </p:nvSpPr>
        <p:spPr/>
        <p:txBody>
          <a:bodyPr/>
          <a:lstStyle/>
          <a:p>
            <a:fld id="{63C120D2-2E62-4436-B051-D21178816446}" type="datetime6">
              <a:rPr lang="en-GB" smtClean="0">
                <a:solidFill>
                  <a:prstClr val="white"/>
                </a:solidFill>
              </a:rPr>
              <a:t>May 17</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7</a:t>
            </a:fld>
            <a:endParaRPr lang="de-AT" dirty="0">
              <a:solidFill>
                <a:prstClr val="white"/>
              </a:solidFill>
            </a:endParaRPr>
          </a:p>
        </p:txBody>
      </p:sp>
      <p:sp>
        <p:nvSpPr>
          <p:cNvPr id="6" name="TextBox 5"/>
          <p:cNvSpPr txBox="1"/>
          <p:nvPr/>
        </p:nvSpPr>
        <p:spPr>
          <a:xfrm rot="16200000">
            <a:off x="7764082" y="3428098"/>
            <a:ext cx="2404657" cy="246221"/>
          </a:xfrm>
          <a:prstGeom prst="rect">
            <a:avLst/>
          </a:prstGeom>
          <a:noFill/>
        </p:spPr>
        <p:txBody>
          <a:bodyPr wrap="square" rtlCol="0">
            <a:spAutoFit/>
          </a:bodyPr>
          <a:lstStyle/>
          <a:p>
            <a:r>
              <a:rPr lang="de-DE" sz="1000" dirty="0" smtClean="0">
                <a:solidFill>
                  <a:schemeClr val="tx1">
                    <a:lumMod val="75000"/>
                    <a:lumOff val="25000"/>
                  </a:schemeClr>
                </a:solidFill>
              </a:rPr>
              <a:t>Quelle :INRIX (2014)</a:t>
            </a:r>
            <a:endParaRPr lang="en-US" sz="1000" dirty="0">
              <a:solidFill>
                <a:schemeClr val="tx1">
                  <a:lumMod val="75000"/>
                  <a:lumOff val="25000"/>
                </a:schemeClr>
              </a:solidFill>
            </a:endParaRPr>
          </a:p>
        </p:txBody>
      </p:sp>
      <p:graphicFrame>
        <p:nvGraphicFramePr>
          <p:cNvPr id="8" name="Chart 19"/>
          <p:cNvGraphicFramePr/>
          <p:nvPr>
            <p:extLst>
              <p:ext uri="{D42A27DB-BD31-4B8C-83A1-F6EECF244321}">
                <p14:modId xmlns:p14="http://schemas.microsoft.com/office/powerpoint/2010/main" val="4040339035"/>
              </p:ext>
            </p:extLst>
          </p:nvPr>
        </p:nvGraphicFramePr>
        <p:xfrm>
          <a:off x="4522774" y="2204864"/>
          <a:ext cx="4456336" cy="34001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5479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04664"/>
            <a:ext cx="7200800" cy="990600"/>
          </a:xfrm>
        </p:spPr>
        <p:txBody>
          <a:bodyPr>
            <a:normAutofit/>
          </a:bodyPr>
          <a:lstStyle/>
          <a:p>
            <a:r>
              <a:rPr lang="de-DE" b="1" dirty="0" smtClean="0">
                <a:solidFill>
                  <a:schemeClr val="tx1">
                    <a:lumMod val="75000"/>
                    <a:lumOff val="25000"/>
                  </a:schemeClr>
                </a:solidFill>
              </a:rPr>
              <a:t>Treiber für eine nachhaltige Entwicklung -</a:t>
            </a:r>
            <a:br>
              <a:rPr lang="de-DE" b="1" dirty="0" smtClean="0">
                <a:solidFill>
                  <a:schemeClr val="tx1">
                    <a:lumMod val="75000"/>
                    <a:lumOff val="25000"/>
                  </a:schemeClr>
                </a:solidFill>
              </a:rPr>
            </a:br>
            <a:r>
              <a:rPr lang="de-DE" b="1" dirty="0" smtClean="0">
                <a:solidFill>
                  <a:schemeClr val="tx1">
                    <a:lumMod val="75000"/>
                    <a:lumOff val="25000"/>
                  </a:schemeClr>
                </a:solidFill>
              </a:rPr>
              <a:t>Weißbuch der Europäischen Kommission 2011</a:t>
            </a:r>
            <a:endParaRPr lang="de-DE" b="1" dirty="0">
              <a:solidFill>
                <a:schemeClr val="tx1">
                  <a:lumMod val="75000"/>
                  <a:lumOff val="2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0928611"/>
              </p:ext>
            </p:extLst>
          </p:nvPr>
        </p:nvGraphicFramePr>
        <p:xfrm>
          <a:off x="107504" y="1555461"/>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5716760" y="1844824"/>
            <a:ext cx="2887688" cy="927720"/>
          </a:xfrm>
          <a:prstGeom prst="rect">
            <a:avLst/>
          </a:prstGeom>
          <a:ln w="19050">
            <a:solidFill>
              <a:srgbClr val="92D050"/>
            </a:solid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274320" lvl="1" indent="0">
              <a:buNone/>
            </a:pPr>
            <a:r>
              <a:rPr lang="de-DE" b="1" spc="60" dirty="0" smtClean="0">
                <a:solidFill>
                  <a:schemeClr val="tx1">
                    <a:lumMod val="75000"/>
                    <a:lumOff val="25000"/>
                  </a:schemeClr>
                </a:solidFill>
              </a:rPr>
              <a:t>Steigende Nachfrage nach nachhaltigen Verkehrsträgern</a:t>
            </a:r>
            <a:endParaRPr lang="de-DE" b="1" spc="60" dirty="0">
              <a:solidFill>
                <a:schemeClr val="tx1">
                  <a:lumMod val="75000"/>
                  <a:lumOff val="25000"/>
                </a:schemeClr>
              </a:solidFill>
            </a:endParaRPr>
          </a:p>
        </p:txBody>
      </p:sp>
      <p:sp>
        <p:nvSpPr>
          <p:cNvPr id="9" name="Content Placeholder 2"/>
          <p:cNvSpPr txBox="1">
            <a:spLocks/>
          </p:cNvSpPr>
          <p:nvPr/>
        </p:nvSpPr>
        <p:spPr>
          <a:xfrm>
            <a:off x="5480992" y="4589512"/>
            <a:ext cx="3635896" cy="711696"/>
          </a:xfrm>
          <a:prstGeom prst="rect">
            <a:avLst/>
          </a:prstGeom>
          <a:ln w="9525">
            <a:no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de-DE" sz="1200" spc="60" dirty="0" smtClean="0">
                <a:solidFill>
                  <a:schemeClr val="tx1">
                    <a:lumMod val="75000"/>
                    <a:lumOff val="25000"/>
                  </a:schemeClr>
                </a:solidFill>
              </a:rPr>
              <a:t>* Transport von Gütern bei dem zwei oder mehr Verkehrsträger zum Einsatz kommen</a:t>
            </a:r>
            <a:endParaRPr lang="en-US" sz="1200" spc="60" dirty="0">
              <a:solidFill>
                <a:schemeClr val="tx1">
                  <a:lumMod val="75000"/>
                  <a:lumOff val="25000"/>
                </a:schemeClr>
              </a:solidFill>
            </a:endParaRPr>
          </a:p>
        </p:txBody>
      </p:sp>
      <p:sp>
        <p:nvSpPr>
          <p:cNvPr id="2" name="Date Placeholder 1"/>
          <p:cNvSpPr>
            <a:spLocks noGrp="1"/>
          </p:cNvSpPr>
          <p:nvPr>
            <p:ph type="dt" sz="half" idx="10"/>
          </p:nvPr>
        </p:nvSpPr>
        <p:spPr/>
        <p:txBody>
          <a:bodyPr/>
          <a:lstStyle/>
          <a:p>
            <a:fld id="{EEF28081-5D48-48D8-8513-29B2CE5A6886}" type="datetime6">
              <a:rPr lang="en-GB" smtClean="0">
                <a:solidFill>
                  <a:prstClr val="white"/>
                </a:solidFill>
              </a:rPr>
              <a:t>May 17</a:t>
            </a:fld>
            <a:endParaRPr lang="de-AT" dirty="0">
              <a:solidFill>
                <a:prstClr val="white"/>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8</a:t>
            </a:fld>
            <a:endParaRPr lang="de-AT" dirty="0">
              <a:solidFill>
                <a:prstClr val="white"/>
              </a:solidFill>
            </a:endParaRPr>
          </a:p>
        </p:txBody>
      </p:sp>
      <p:sp>
        <p:nvSpPr>
          <p:cNvPr id="11" name="Content Placeholder 2"/>
          <p:cNvSpPr txBox="1">
            <a:spLocks/>
          </p:cNvSpPr>
          <p:nvPr/>
        </p:nvSpPr>
        <p:spPr>
          <a:xfrm>
            <a:off x="611560" y="5233392"/>
            <a:ext cx="8424936" cy="1435968"/>
          </a:xfrm>
          <a:prstGeom prst="rect">
            <a:avLst/>
          </a:prstGeom>
          <a:ln w="19050">
            <a:solidFill>
              <a:srgbClr val="92D050"/>
            </a:solid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8640" lvl="2" indent="0">
              <a:buNone/>
            </a:pPr>
            <a:r>
              <a:rPr lang="de-DE" b="1" u="sng" spc="60" dirty="0" smtClean="0">
                <a:solidFill>
                  <a:schemeClr val="tx1">
                    <a:lumMod val="75000"/>
                    <a:lumOff val="25000"/>
                  </a:schemeClr>
                </a:solidFill>
              </a:rPr>
              <a:t>Ziele für Verkehrsverlagerung (Modal </a:t>
            </a:r>
            <a:r>
              <a:rPr lang="de-DE" b="1" u="sng" spc="60" dirty="0" err="1" smtClean="0">
                <a:solidFill>
                  <a:schemeClr val="tx1">
                    <a:lumMod val="75000"/>
                    <a:lumOff val="25000"/>
                  </a:schemeClr>
                </a:solidFill>
              </a:rPr>
              <a:t>Shift</a:t>
            </a:r>
            <a:r>
              <a:rPr lang="de-DE" b="1" u="sng" spc="60" dirty="0" smtClean="0">
                <a:solidFill>
                  <a:schemeClr val="tx1">
                    <a:lumMod val="75000"/>
                    <a:lumOff val="25000"/>
                  </a:schemeClr>
                </a:solidFill>
              </a:rPr>
              <a:t>)</a:t>
            </a:r>
          </a:p>
          <a:p>
            <a:pPr marL="548640" lvl="2" indent="0">
              <a:buNone/>
            </a:pPr>
            <a:r>
              <a:rPr lang="de-DE" b="1" spc="60" dirty="0" smtClean="0">
                <a:solidFill>
                  <a:schemeClr val="tx1">
                    <a:lumMod val="75000"/>
                    <a:lumOff val="25000"/>
                  </a:schemeClr>
                </a:solidFill>
              </a:rPr>
              <a:t>2030: 30 % </a:t>
            </a:r>
            <a:r>
              <a:rPr lang="de-DE" spc="60" dirty="0" smtClean="0">
                <a:solidFill>
                  <a:schemeClr val="tx1">
                    <a:lumMod val="75000"/>
                    <a:lumOff val="25000"/>
                  </a:schemeClr>
                </a:solidFill>
              </a:rPr>
              <a:t>vom Straßenverkehr </a:t>
            </a:r>
            <a:r>
              <a:rPr lang="de-DE" b="1" spc="60" dirty="0" smtClean="0">
                <a:solidFill>
                  <a:schemeClr val="tx1">
                    <a:lumMod val="75000"/>
                    <a:lumOff val="25000"/>
                  </a:schemeClr>
                </a:solidFill>
              </a:rPr>
              <a:t>&gt; 300 km </a:t>
            </a:r>
            <a:r>
              <a:rPr lang="de-DE" spc="60" dirty="0" smtClean="0">
                <a:solidFill>
                  <a:schemeClr val="tx1">
                    <a:lumMod val="75000"/>
                    <a:lumOff val="25000"/>
                  </a:schemeClr>
                </a:solidFill>
              </a:rPr>
              <a:t>auf Schiene/Binnenwasser</a:t>
            </a:r>
          </a:p>
          <a:p>
            <a:pPr marL="548640" lvl="2" indent="0">
              <a:buNone/>
            </a:pPr>
            <a:r>
              <a:rPr lang="de-DE" b="1" spc="60" dirty="0" smtClean="0">
                <a:solidFill>
                  <a:schemeClr val="tx1">
                    <a:lumMod val="75000"/>
                    <a:lumOff val="25000"/>
                  </a:schemeClr>
                </a:solidFill>
              </a:rPr>
              <a:t>2050: 50 % </a:t>
            </a:r>
            <a:r>
              <a:rPr lang="de-DE" spc="60" dirty="0" smtClean="0">
                <a:solidFill>
                  <a:schemeClr val="tx1">
                    <a:lumMod val="75000"/>
                    <a:lumOff val="25000"/>
                  </a:schemeClr>
                </a:solidFill>
              </a:rPr>
              <a:t>vom Straßenverkehr </a:t>
            </a:r>
            <a:r>
              <a:rPr lang="de-DE" b="1" spc="60" dirty="0" smtClean="0">
                <a:solidFill>
                  <a:schemeClr val="tx1">
                    <a:lumMod val="75000"/>
                    <a:lumOff val="25000"/>
                  </a:schemeClr>
                </a:solidFill>
              </a:rPr>
              <a:t>&gt;300 km </a:t>
            </a:r>
            <a:r>
              <a:rPr lang="de-DE" spc="60" dirty="0" smtClean="0">
                <a:solidFill>
                  <a:schemeClr val="tx1">
                    <a:lumMod val="75000"/>
                    <a:lumOff val="25000"/>
                  </a:schemeClr>
                </a:solidFill>
              </a:rPr>
              <a:t>auf Schiene/Binnenwasser</a:t>
            </a:r>
          </a:p>
          <a:p>
            <a:pPr marL="548640" lvl="2" indent="0">
              <a:buNone/>
            </a:pPr>
            <a:r>
              <a:rPr lang="de-DE" spc="60" dirty="0" smtClean="0">
                <a:solidFill>
                  <a:schemeClr val="tx1">
                    <a:lumMod val="75000"/>
                    <a:lumOff val="25000"/>
                  </a:schemeClr>
                </a:solidFill>
                <a:sym typeface="Wingdings" panose="05000000000000000000" pitchFamily="2" charset="2"/>
              </a:rPr>
              <a:t> </a:t>
            </a:r>
            <a:r>
              <a:rPr lang="de-DE" spc="60" dirty="0" smtClean="0">
                <a:solidFill>
                  <a:schemeClr val="tx1">
                    <a:lumMod val="75000"/>
                    <a:lumOff val="25000"/>
                  </a:schemeClr>
                </a:solidFill>
              </a:rPr>
              <a:t>Schiene &amp; Binnenwasser sind als nachhaltige Verkehrsträger anerkannt!</a:t>
            </a:r>
            <a:endParaRPr lang="de-DE" spc="60" dirty="0">
              <a:solidFill>
                <a:schemeClr val="tx1">
                  <a:lumMod val="75000"/>
                  <a:lumOff val="25000"/>
                </a:schemeClr>
              </a:solidFill>
            </a:endParaRPr>
          </a:p>
        </p:txBody>
      </p:sp>
    </p:spTree>
    <p:extLst>
      <p:ext uri="{BB962C8B-B14F-4D97-AF65-F5344CB8AC3E}">
        <p14:creationId xmlns:p14="http://schemas.microsoft.com/office/powerpoint/2010/main" val="1808729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chemeClr val="tx1">
                    <a:lumMod val="75000"/>
                    <a:lumOff val="25000"/>
                  </a:schemeClr>
                </a:solidFill>
              </a:rPr>
              <a:t>Nachhaltiger Transport</a:t>
            </a:r>
            <a:endParaRPr lang="de-DE" b="0" dirty="0">
              <a:solidFill>
                <a:schemeClr val="tx1">
                  <a:lumMod val="75000"/>
                  <a:lumOff val="25000"/>
                </a:schemeClr>
              </a:solidFill>
            </a:endParaRPr>
          </a:p>
        </p:txBody>
      </p:sp>
      <p:sp>
        <p:nvSpPr>
          <p:cNvPr id="34" name="Content Placeholder 33"/>
          <p:cNvSpPr>
            <a:spLocks noGrp="1"/>
          </p:cNvSpPr>
          <p:nvPr>
            <p:ph idx="1"/>
          </p:nvPr>
        </p:nvSpPr>
        <p:spPr/>
        <p:txBody>
          <a:bodyPr>
            <a:normAutofit/>
          </a:bodyPr>
          <a:lstStyle/>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smtClean="0"/>
          </a:p>
          <a:p>
            <a:pPr marL="0" indent="0">
              <a:buNone/>
            </a:pPr>
            <a:endParaRPr lang="de-DE" b="1" dirty="0" smtClean="0"/>
          </a:p>
          <a:p>
            <a:pPr marL="0" indent="0">
              <a:buNone/>
            </a:pPr>
            <a:endParaRPr lang="de-DE" b="1" dirty="0" smtClean="0"/>
          </a:p>
          <a:p>
            <a:pPr marL="0" indent="0">
              <a:buNone/>
            </a:pPr>
            <a:endParaRPr lang="de-DE" b="1" dirty="0" smtClean="0"/>
          </a:p>
          <a:p>
            <a:pPr marL="0" indent="0">
              <a:buNone/>
            </a:pPr>
            <a:endParaRPr lang="en-US" dirty="0" smtClean="0"/>
          </a:p>
          <a:p>
            <a:endParaRPr lang="de-DE" dirty="0" smtClean="0"/>
          </a:p>
        </p:txBody>
      </p:sp>
      <p:sp>
        <p:nvSpPr>
          <p:cNvPr id="4" name="Date Placeholder 3"/>
          <p:cNvSpPr>
            <a:spLocks noGrp="1"/>
          </p:cNvSpPr>
          <p:nvPr>
            <p:ph type="dt" sz="half" idx="10"/>
          </p:nvPr>
        </p:nvSpPr>
        <p:spPr/>
        <p:txBody>
          <a:bodyPr/>
          <a:lstStyle/>
          <a:p>
            <a:fld id="{795877F2-8412-4AFB-AA88-95C59A204A6A}" type="datetime6">
              <a:rPr lang="en-GB" smtClean="0">
                <a:solidFill>
                  <a:prstClr val="white"/>
                </a:solidFill>
              </a:rPr>
              <a:t>May 17</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9</a:t>
            </a:fld>
            <a:endParaRPr lang="de-AT" dirty="0">
              <a:solidFill>
                <a:prstClr val="white"/>
              </a:solidFill>
            </a:endParaRPr>
          </a:p>
        </p:txBody>
      </p:sp>
      <p:graphicFrame>
        <p:nvGraphicFramePr>
          <p:cNvPr id="6" name="Diagram 5"/>
          <p:cNvGraphicFramePr/>
          <p:nvPr>
            <p:extLst>
              <p:ext uri="{D42A27DB-BD31-4B8C-83A1-F6EECF244321}">
                <p14:modId xmlns:p14="http://schemas.microsoft.com/office/powerpoint/2010/main" val="2061215953"/>
              </p:ext>
            </p:extLst>
          </p:nvPr>
        </p:nvGraphicFramePr>
        <p:xfrm>
          <a:off x="395536" y="1772816"/>
          <a:ext cx="6096000"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1290076" y="4941168"/>
            <a:ext cx="5977617" cy="1253332"/>
          </a:xfrm>
          <a:prstGeom prst="rect">
            <a:avLst/>
          </a:prstGeom>
          <a:ln w="19050">
            <a:solidFill>
              <a:schemeClr val="tx1">
                <a:lumMod val="75000"/>
                <a:lumOff val="25000"/>
              </a:schemeClr>
            </a:solid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de-DE" sz="2000" b="1" dirty="0" smtClean="0">
                <a:solidFill>
                  <a:schemeClr val="tx1">
                    <a:lumMod val="75000"/>
                    <a:lumOff val="25000"/>
                  </a:schemeClr>
                </a:solidFill>
              </a:rPr>
              <a:t>„Green </a:t>
            </a:r>
            <a:r>
              <a:rPr lang="de-DE" sz="2000" b="1" dirty="0" err="1" smtClean="0">
                <a:solidFill>
                  <a:schemeClr val="tx1">
                    <a:lumMod val="75000"/>
                    <a:lumOff val="25000"/>
                  </a:schemeClr>
                </a:solidFill>
              </a:rPr>
              <a:t>logistics</a:t>
            </a:r>
            <a:r>
              <a:rPr lang="de-DE" sz="2000" b="1" dirty="0" smtClean="0">
                <a:solidFill>
                  <a:schemeClr val="tx1">
                    <a:lumMod val="75000"/>
                    <a:lumOff val="25000"/>
                  </a:schemeClr>
                </a:solidFill>
              </a:rPr>
              <a:t> ist ein Logistikkonzept, welches den Anspruch an die Logistik hat  umweltfreundlich und sozialverträglich sowie finanziell tragbar zu sein.“ </a:t>
            </a:r>
            <a:r>
              <a:rPr lang="de-DE" sz="1400" dirty="0" err="1" smtClean="0">
                <a:solidFill>
                  <a:schemeClr val="tx1">
                    <a:lumMod val="75000"/>
                    <a:lumOff val="25000"/>
                  </a:schemeClr>
                </a:solidFill>
              </a:rPr>
              <a:t>Rituray</a:t>
            </a:r>
            <a:r>
              <a:rPr lang="de-DE" sz="1400" dirty="0" smtClean="0">
                <a:solidFill>
                  <a:schemeClr val="tx1">
                    <a:lumMod val="75000"/>
                    <a:lumOff val="25000"/>
                  </a:schemeClr>
                </a:solidFill>
              </a:rPr>
              <a:t> </a:t>
            </a:r>
            <a:r>
              <a:rPr lang="de-DE" sz="1400" dirty="0" err="1" smtClean="0">
                <a:solidFill>
                  <a:schemeClr val="tx1">
                    <a:lumMod val="75000"/>
                    <a:lumOff val="25000"/>
                  </a:schemeClr>
                </a:solidFill>
              </a:rPr>
              <a:t>Saroha</a:t>
            </a:r>
            <a:r>
              <a:rPr lang="de-DE" sz="1400" dirty="0" smtClean="0">
                <a:solidFill>
                  <a:schemeClr val="tx1">
                    <a:lumMod val="75000"/>
                    <a:lumOff val="25000"/>
                  </a:schemeClr>
                </a:solidFill>
              </a:rPr>
              <a:t> (2014)</a:t>
            </a:r>
            <a:endParaRPr lang="de-DE" sz="1400" dirty="0">
              <a:solidFill>
                <a:schemeClr val="tx1">
                  <a:lumMod val="75000"/>
                  <a:lumOff val="25000"/>
                </a:schemeClr>
              </a:solidFill>
            </a:endParaRPr>
          </a:p>
        </p:txBody>
      </p:sp>
      <p:sp>
        <p:nvSpPr>
          <p:cNvPr id="3" name="Rectangular Callout 2"/>
          <p:cNvSpPr/>
          <p:nvPr/>
        </p:nvSpPr>
        <p:spPr>
          <a:xfrm>
            <a:off x="6732239" y="1844824"/>
            <a:ext cx="2305209" cy="2736304"/>
          </a:xfrm>
          <a:prstGeom prst="wedgeRectCallout">
            <a:avLst>
              <a:gd name="adj1" fmla="val -63731"/>
              <a:gd name="adj2" fmla="val -816"/>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lumMod val="75000"/>
                    <a:lumOff val="25000"/>
                  </a:schemeClr>
                </a:solidFill>
              </a:rPr>
              <a:t>(Güter)</a:t>
            </a:r>
            <a:r>
              <a:rPr lang="de-DE" dirty="0" err="1" smtClean="0">
                <a:solidFill>
                  <a:schemeClr val="tx1">
                    <a:lumMod val="75000"/>
                    <a:lumOff val="25000"/>
                  </a:schemeClr>
                </a:solidFill>
              </a:rPr>
              <a:t>transport</a:t>
            </a:r>
            <a:r>
              <a:rPr lang="de-DE" dirty="0" smtClean="0">
                <a:solidFill>
                  <a:schemeClr val="tx1">
                    <a:lumMod val="75000"/>
                    <a:lumOff val="25000"/>
                  </a:schemeClr>
                </a:solidFill>
              </a:rPr>
              <a:t> ist essenziell, um Rohstofflieferanten mit Produzenten und Endkonsumenten zu verbinden </a:t>
            </a:r>
            <a:endParaRPr lang="de-DE" dirty="0">
              <a:solidFill>
                <a:schemeClr val="tx1">
                  <a:lumMod val="75000"/>
                  <a:lumOff val="25000"/>
                </a:schemeClr>
              </a:solidFill>
            </a:endParaRPr>
          </a:p>
        </p:txBody>
      </p:sp>
    </p:spTree>
    <p:extLst>
      <p:ext uri="{BB962C8B-B14F-4D97-AF65-F5344CB8AC3E}">
        <p14:creationId xmlns:p14="http://schemas.microsoft.com/office/powerpoint/2010/main" val="179269028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04617B"/>
      </a:dk2>
      <a:lt2>
        <a:srgbClr val="DBF5F9"/>
      </a:lt2>
      <a:accent1>
        <a:srgbClr val="0B9B74"/>
      </a:accent1>
      <a:accent2>
        <a:srgbClr val="5FF2CA"/>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ustom 1">
      <a:dk1>
        <a:sysClr val="windowText" lastClr="000000"/>
      </a:dk1>
      <a:lt1>
        <a:sysClr val="window" lastClr="FFFFFF"/>
      </a:lt1>
      <a:dk2>
        <a:srgbClr val="04617B"/>
      </a:dk2>
      <a:lt2>
        <a:srgbClr val="DBF5F9"/>
      </a:lt2>
      <a:accent1>
        <a:srgbClr val="0B9B74"/>
      </a:accent1>
      <a:accent2>
        <a:srgbClr val="5FF2CA"/>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8165</Words>
  <Application>Microsoft Office PowerPoint</Application>
  <PresentationFormat>Bildschirmpräsentation (4:3)</PresentationFormat>
  <Paragraphs>866</Paragraphs>
  <Slides>38</Slides>
  <Notes>38</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38</vt:i4>
      </vt:variant>
    </vt:vector>
  </HeadingPairs>
  <TitlesOfParts>
    <vt:vector size="44" baseType="lpstr">
      <vt:lpstr>Arial</vt:lpstr>
      <vt:lpstr>Calibri</vt:lpstr>
      <vt:lpstr>Times New Roman</vt:lpstr>
      <vt:lpstr>Wingdings</vt:lpstr>
      <vt:lpstr>Custom Design</vt:lpstr>
      <vt:lpstr>1_Clarity</vt:lpstr>
      <vt:lpstr>Wie arbeite ich mit diesem Lernmaterial?</vt:lpstr>
      <vt:lpstr>Warm-Up: Diskussion</vt:lpstr>
      <vt:lpstr>Verkehr und Umwelt</vt:lpstr>
      <vt:lpstr>Agenda  Verkehr und Umwelt und welchen Beitrag jeder einzelne leisten kann</vt:lpstr>
      <vt:lpstr>Verkehr und Umwelt</vt:lpstr>
      <vt:lpstr>Verkehr und Umwelt</vt:lpstr>
      <vt:lpstr>Treiber für eine nachhaltige Entwicklung</vt:lpstr>
      <vt:lpstr>Treiber für eine nachhaltige Entwicklung - Weißbuch der Europäischen Kommission 2011</vt:lpstr>
      <vt:lpstr>Nachhaltiger Transport</vt:lpstr>
      <vt:lpstr>Green logistics Ziele</vt:lpstr>
      <vt:lpstr>Agenda  Verkehr und Umwelt und welchen Beitrag jeder einzelne leisten kann</vt:lpstr>
      <vt:lpstr>Was macht einen nachhaltigen Verkehrsträger aus?</vt:lpstr>
      <vt:lpstr>Emissionen Ökologische Einflussbereiche</vt:lpstr>
      <vt:lpstr>Ökologische Einflussbereiche</vt:lpstr>
      <vt:lpstr>Lärm ökologische Einflussbereiche</vt:lpstr>
      <vt:lpstr>Soziale Einflussbereiche</vt:lpstr>
      <vt:lpstr>Ökonomische Einflussbereiche</vt:lpstr>
      <vt:lpstr>Agenda  Verkehr und Umwelt und welchen Beitrag jeder einzelne leisten kann</vt:lpstr>
      <vt:lpstr>Verkehrsträger Straße Verkehrsträgervergleich</vt:lpstr>
      <vt:lpstr>Verkehrsträger Schiene Verkehrsträgervergleich</vt:lpstr>
      <vt:lpstr>Verkehrsträger Wasserstraße Verkehrsträgervergleich</vt:lpstr>
      <vt:lpstr>Vorteile durch Kombination der Verkehrsträger</vt:lpstr>
      <vt:lpstr>Agenda  Verkehr und Umwelt und welchen Beitrag jeder einzelne leisten kann</vt:lpstr>
      <vt:lpstr>Einflussbereiche im Güterverkehr</vt:lpstr>
      <vt:lpstr>Herausforderungen für einen nachhaltigen Güterverkehr</vt:lpstr>
      <vt:lpstr>Förderung eines nachhaltigen Güterverkehrs</vt:lpstr>
      <vt:lpstr>Best Practice Beispiele nachhaltiger Güterverkehr</vt:lpstr>
      <vt:lpstr>Agenda  Verkehr und Umwelt und welchen Beitrag jeder einzelne leisten kann</vt:lpstr>
      <vt:lpstr>Einfluss der Gesellschaft auf den Güterverkehr</vt:lpstr>
      <vt:lpstr>Gesellschaftliche Wahrnehmung  Einflussfaktor Gesellschaft</vt:lpstr>
      <vt:lpstr>Konsumverhalten der Gesellschaft</vt:lpstr>
      <vt:lpstr>Stationärer Einkauf</vt:lpstr>
      <vt:lpstr>Online Einkauf</vt:lpstr>
      <vt:lpstr>Maßnahmen um Einkauf nachhaltig zu gestalten Unternehmen und Politik</vt:lpstr>
      <vt:lpstr>Maßnahmen um Einkauf nachhaltig zu gestalten Konsumentenseite</vt:lpstr>
      <vt:lpstr>Quellenverzeichnis </vt:lpstr>
      <vt:lpstr>Quellenverzeichnis </vt:lpstr>
      <vt:lpstr>Zusatzinformation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sabine.jung</dc:creator>
  <cp:lastModifiedBy>Lisa Wesp</cp:lastModifiedBy>
  <cp:revision>612</cp:revision>
  <cp:lastPrinted>2016-07-26T10:59:23Z</cp:lastPrinted>
  <dcterms:created xsi:type="dcterms:W3CDTF">2012-09-17T08:31:25Z</dcterms:created>
  <dcterms:modified xsi:type="dcterms:W3CDTF">2017-05-23T07:52:18Z</dcterms:modified>
</cp:coreProperties>
</file>