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 id="2147483675" r:id="rId2"/>
  </p:sldMasterIdLst>
  <p:notesMasterIdLst>
    <p:notesMasterId r:id="rId12"/>
  </p:notesMasterIdLst>
  <p:sldIdLst>
    <p:sldId id="507" r:id="rId3"/>
    <p:sldId id="519" r:id="rId4"/>
    <p:sldId id="517" r:id="rId5"/>
    <p:sldId id="513" r:id="rId6"/>
    <p:sldId id="486" r:id="rId7"/>
    <p:sldId id="522" r:id="rId8"/>
    <p:sldId id="521" r:id="rId9"/>
    <p:sldId id="518" r:id="rId10"/>
    <p:sldId id="523" r:id="rId11"/>
  </p:sldIdLst>
  <p:sldSz cx="9144000" cy="6858000" type="screen4x3"/>
  <p:notesSz cx="6797675"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ung Eva" initials="JE" lastIdx="1" clrIdx="0"/>
  <p:cmAuthor id="1" name="Haller Alexandra" initials="HA" lastIdx="2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54" autoAdjust="0"/>
    <p:restoredTop sz="63588" autoAdjust="0"/>
  </p:normalViewPr>
  <p:slideViewPr>
    <p:cSldViewPr showGuides="1">
      <p:cViewPr>
        <p:scale>
          <a:sx n="75" d="100"/>
          <a:sy n="75" d="100"/>
        </p:scale>
        <p:origin x="-330" y="-72"/>
      </p:cViewPr>
      <p:guideLst>
        <p:guide orient="horz" pos="2160"/>
        <p:guide pos="2880"/>
      </p:guideLst>
    </p:cSldViewPr>
  </p:slideViewPr>
  <p:notesTextViewPr>
    <p:cViewPr>
      <p:scale>
        <a:sx n="1" d="1"/>
        <a:sy n="1" d="1"/>
      </p:scale>
      <p:origin x="0" y="0"/>
    </p:cViewPr>
  </p:notesTextViewPr>
  <p:notesViewPr>
    <p:cSldViewPr>
      <p:cViewPr varScale="1">
        <p:scale>
          <a:sx n="93" d="100"/>
          <a:sy n="93" d="100"/>
        </p:scale>
        <p:origin x="-3774"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a:lstStyle/>
          <a:p>
            <a:pPr>
              <a:defRPr/>
            </a:pPr>
            <a:r>
              <a:rPr lang="de-DE" dirty="0"/>
              <a:t>Modal Split* EU-27 2014</a:t>
            </a:r>
          </a:p>
        </c:rich>
      </c:tx>
      <c:layout>
        <c:manualLayout>
          <c:xMode val="edge"/>
          <c:yMode val="edge"/>
          <c:x val="0.27088870405825305"/>
          <c:y val="0.18886471448596068"/>
        </c:manualLayout>
      </c:layout>
      <c:overlay val="0"/>
    </c:title>
    <c:autoTitleDeleted val="0"/>
    <c:plotArea>
      <c:layout>
        <c:manualLayout>
          <c:layoutTarget val="inner"/>
          <c:xMode val="edge"/>
          <c:yMode val="edge"/>
          <c:x val="0.31623327423877201"/>
          <c:y val="0.32029476103913851"/>
          <c:w val="0.3339589989843067"/>
          <c:h val="0.56407274987508427"/>
        </c:manualLayout>
      </c:layout>
      <c:pieChart>
        <c:varyColors val="1"/>
        <c:ser>
          <c:idx val="0"/>
          <c:order val="0"/>
          <c:tx>
            <c:strRef>
              <c:f>Sheet1!$B$1</c:f>
              <c:strCache>
                <c:ptCount val="1"/>
                <c:pt idx="0">
                  <c:v>Modal Split EU-27 2014</c:v>
                </c:pt>
              </c:strCache>
            </c:strRef>
          </c:tx>
          <c:dPt>
            <c:idx val="2"/>
            <c:bubble3D val="0"/>
          </c:dPt>
          <c:dLbls>
            <c:dLbl>
              <c:idx val="0"/>
              <c:layout>
                <c:manualLayout>
                  <c:x val="-8.333994635516688E-2"/>
                  <c:y val="-0.1304036386979599"/>
                </c:manualLayout>
              </c:layout>
              <c:tx>
                <c:rich>
                  <a:bodyPr/>
                  <a:lstStyle/>
                  <a:p>
                    <a:r>
                      <a:rPr lang="en-US" sz="1400" b="1" dirty="0" smtClean="0">
                        <a:solidFill>
                          <a:schemeClr val="tx1">
                            <a:lumMod val="75000"/>
                            <a:lumOff val="25000"/>
                          </a:schemeClr>
                        </a:solidFill>
                      </a:rPr>
                      <a:t>Lkw</a:t>
                    </a:r>
                    <a:r>
                      <a:rPr lang="en-US" sz="1400" b="1" dirty="0">
                        <a:solidFill>
                          <a:schemeClr val="tx1">
                            <a:lumMod val="75000"/>
                            <a:lumOff val="25000"/>
                          </a:schemeClr>
                        </a:solidFill>
                      </a:rPr>
                      <a:t>
76%</a:t>
                    </a:r>
                    <a:endParaRPr lang="en-US" dirty="0">
                      <a:solidFill>
                        <a:schemeClr val="accent1"/>
                      </a:solidFill>
                    </a:endParaRPr>
                  </a:p>
                </c:rich>
              </c:tx>
              <c:showLegendKey val="0"/>
              <c:showVal val="1"/>
              <c:showCatName val="1"/>
              <c:showSerName val="0"/>
              <c:showPercent val="1"/>
              <c:showBubbleSize val="0"/>
            </c:dLbl>
            <c:dLbl>
              <c:idx val="1"/>
              <c:layout>
                <c:manualLayout>
                  <c:x val="0.1047985409028626"/>
                  <c:y val="7.1501302144493614E-2"/>
                </c:manualLayout>
              </c:layout>
              <c:tx>
                <c:rich>
                  <a:bodyPr/>
                  <a:lstStyle/>
                  <a:p>
                    <a:r>
                      <a:rPr lang="en-US" sz="1400" b="1" dirty="0">
                        <a:solidFill>
                          <a:schemeClr val="tx1">
                            <a:lumMod val="75000"/>
                            <a:lumOff val="25000"/>
                          </a:schemeClr>
                        </a:solidFill>
                      </a:rPr>
                      <a:t>Zug
18%</a:t>
                    </a:r>
                    <a:endParaRPr lang="en-US" dirty="0">
                      <a:solidFill>
                        <a:schemeClr val="accent1"/>
                      </a:solidFill>
                    </a:endParaRPr>
                  </a:p>
                </c:rich>
              </c:tx>
              <c:showLegendKey val="0"/>
              <c:showVal val="1"/>
              <c:showCatName val="1"/>
              <c:showSerName val="0"/>
              <c:showPercent val="1"/>
              <c:showBubbleSize val="0"/>
            </c:dLbl>
            <c:dLbl>
              <c:idx val="2"/>
              <c:layout>
                <c:manualLayout>
                  <c:x val="5.8205179037191586E-2"/>
                  <c:y val="1.1779375934973633E-2"/>
                </c:manualLayout>
              </c:layout>
              <c:tx>
                <c:rich>
                  <a:bodyPr/>
                  <a:lstStyle/>
                  <a:p>
                    <a:r>
                      <a:rPr lang="de-DE" sz="1400" b="1" noProof="0" dirty="0" smtClean="0">
                        <a:solidFill>
                          <a:schemeClr val="tx1">
                            <a:lumMod val="75000"/>
                            <a:lumOff val="25000"/>
                          </a:schemeClr>
                        </a:solidFill>
                        <a:latin typeface="+mn-lt"/>
                      </a:rPr>
                      <a:t>Binnenschiff</a:t>
                    </a:r>
                    <a:r>
                      <a:rPr lang="en-US" sz="1400" b="1" dirty="0">
                        <a:solidFill>
                          <a:schemeClr val="tx1">
                            <a:lumMod val="75000"/>
                            <a:lumOff val="25000"/>
                          </a:schemeClr>
                        </a:solidFill>
                        <a:latin typeface="+mn-lt"/>
                      </a:rPr>
                      <a:t>
6%</a:t>
                    </a:r>
                    <a:endParaRPr lang="en-US" sz="2800" dirty="0"/>
                  </a:p>
                </c:rich>
              </c:tx>
              <c:showLegendKey val="0"/>
              <c:showVal val="1"/>
              <c:showCatName val="1"/>
              <c:showSerName val="0"/>
              <c:showPercent val="1"/>
              <c:showBubbleSize val="0"/>
            </c:dLbl>
            <c:showLegendKey val="0"/>
            <c:showVal val="1"/>
            <c:showCatName val="1"/>
            <c:showSerName val="0"/>
            <c:showPercent val="1"/>
            <c:showBubbleSize val="0"/>
            <c:showLeaderLines val="0"/>
          </c:dLbls>
          <c:cat>
            <c:strRef>
              <c:f>Sheet1!$A$2:$A$4</c:f>
              <c:strCache>
                <c:ptCount val="3"/>
                <c:pt idx="0">
                  <c:v>Straße</c:v>
                </c:pt>
                <c:pt idx="1">
                  <c:v>Schiene</c:v>
                </c:pt>
                <c:pt idx="2">
                  <c:v>Wasserstraße</c:v>
                </c:pt>
              </c:strCache>
            </c:strRef>
          </c:cat>
          <c:val>
            <c:numRef>
              <c:f>Sheet1!$B$2:$B$4</c:f>
              <c:numCache>
                <c:formatCode>0.0%</c:formatCode>
                <c:ptCount val="3"/>
                <c:pt idx="0">
                  <c:v>0.749</c:v>
                </c:pt>
                <c:pt idx="1">
                  <c:v>0.184</c:v>
                </c:pt>
                <c:pt idx="2">
                  <c:v>6.7000000000000004E-2</c:v>
                </c:pt>
              </c:numCache>
            </c:numRef>
          </c:val>
        </c:ser>
        <c:dLbls>
          <c:showLegendKey val="0"/>
          <c:showVal val="0"/>
          <c:showCatName val="1"/>
          <c:showSerName val="0"/>
          <c:showPercent val="1"/>
          <c:showBubbleSize val="0"/>
          <c:showLeaderLines val="0"/>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694FFC-1CA4-4891-A30F-816238AFE515}"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de-DE"/>
        </a:p>
      </dgm:t>
    </dgm:pt>
    <dgm:pt modelId="{407118D3-8D8D-444F-AE37-C32EAA508E0B}">
      <dgm:prSet phldrT="[Text]" custT="1"/>
      <dgm:spPr/>
      <dgm:t>
        <a:bodyPr/>
        <a:lstStyle/>
        <a:p>
          <a:r>
            <a:rPr lang="de-DE" sz="1800" kern="1200" spc="60" noProof="0" smtClean="0">
              <a:solidFill>
                <a:schemeClr val="tx1">
                  <a:lumMod val="75000"/>
                  <a:lumOff val="25000"/>
                </a:schemeClr>
              </a:solidFill>
              <a:latin typeface="+mn-lt"/>
              <a:ea typeface="+mn-ea"/>
              <a:cs typeface="+mn-cs"/>
            </a:rPr>
            <a:t>Erdöl- Abhängigkeit</a:t>
          </a:r>
          <a:endParaRPr lang="de-DE" sz="1800" kern="1200" spc="60" noProof="0" dirty="0">
            <a:solidFill>
              <a:schemeClr val="tx1">
                <a:lumMod val="75000"/>
                <a:lumOff val="25000"/>
              </a:schemeClr>
            </a:solidFill>
            <a:latin typeface="+mn-lt"/>
            <a:ea typeface="+mn-ea"/>
            <a:cs typeface="+mn-cs"/>
          </a:endParaRPr>
        </a:p>
      </dgm:t>
    </dgm:pt>
    <dgm:pt modelId="{61DFFB39-4BC5-42D4-9EC3-851BBD02315A}" type="parTrans" cxnId="{8817AD66-E30C-4F9E-8021-17BAB0349085}">
      <dgm:prSet/>
      <dgm:spPr/>
      <dgm:t>
        <a:bodyPr/>
        <a:lstStyle/>
        <a:p>
          <a:endParaRPr lang="de-DE"/>
        </a:p>
      </dgm:t>
    </dgm:pt>
    <dgm:pt modelId="{6A37AC85-D90C-4324-9CE6-E713CE3BED8F}" type="sibTrans" cxnId="{8817AD66-E30C-4F9E-8021-17BAB0349085}">
      <dgm:prSet/>
      <dgm:spPr/>
      <dgm:t>
        <a:bodyPr/>
        <a:lstStyle/>
        <a:p>
          <a:endParaRPr lang="de-DE"/>
        </a:p>
      </dgm:t>
    </dgm:pt>
    <dgm:pt modelId="{1F35F7DD-A4F8-427E-A11A-EACCB7C12C0F}">
      <dgm:prSet phldrT="[Text]" custT="1"/>
      <dgm:spPr/>
      <dgm:t>
        <a:bodyPr/>
        <a:lstStyle/>
        <a:p>
          <a:pPr algn="ctr"/>
          <a:r>
            <a:rPr lang="de-DE" sz="1800" kern="1200" spc="60" noProof="0" dirty="0" smtClean="0">
              <a:solidFill>
                <a:schemeClr val="tx1">
                  <a:lumMod val="75000"/>
                  <a:lumOff val="25000"/>
                </a:schemeClr>
              </a:solidFill>
              <a:latin typeface="+mn-lt"/>
              <a:ea typeface="+mn-ea"/>
              <a:cs typeface="+mn-cs"/>
            </a:rPr>
            <a:t>Steigendes Transportvolumen</a:t>
          </a:r>
          <a:endParaRPr lang="de-DE" sz="1800" kern="1200" spc="60" noProof="0" dirty="0">
            <a:solidFill>
              <a:schemeClr val="tx1">
                <a:lumMod val="75000"/>
                <a:lumOff val="25000"/>
              </a:schemeClr>
            </a:solidFill>
            <a:latin typeface="+mn-lt"/>
            <a:ea typeface="+mn-ea"/>
            <a:cs typeface="+mn-cs"/>
          </a:endParaRPr>
        </a:p>
      </dgm:t>
    </dgm:pt>
    <dgm:pt modelId="{C06E3E4F-F02E-46B8-9A70-FC36BBF95354}" type="parTrans" cxnId="{39016A41-774D-4217-83F2-119ECA29192B}">
      <dgm:prSet/>
      <dgm:spPr/>
      <dgm:t>
        <a:bodyPr/>
        <a:lstStyle/>
        <a:p>
          <a:endParaRPr lang="de-DE"/>
        </a:p>
      </dgm:t>
    </dgm:pt>
    <dgm:pt modelId="{C2AD38AB-32CA-44FA-BC8F-F5336389414E}" type="sibTrans" cxnId="{39016A41-774D-4217-83F2-119ECA29192B}">
      <dgm:prSet/>
      <dgm:spPr/>
      <dgm:t>
        <a:bodyPr/>
        <a:lstStyle/>
        <a:p>
          <a:endParaRPr lang="de-DE"/>
        </a:p>
      </dgm:t>
    </dgm:pt>
    <dgm:pt modelId="{7DADDCB7-0224-4458-84C1-F74839C37B5F}">
      <dgm:prSet phldrT="[Text]" custT="1"/>
      <dgm:spPr/>
      <dgm:t>
        <a:bodyPr/>
        <a:lstStyle/>
        <a:p>
          <a:pPr algn="ctr"/>
          <a:r>
            <a:rPr lang="de-DE" sz="1800" kern="1200" spc="60" noProof="0" smtClean="0">
              <a:solidFill>
                <a:schemeClr val="tx1">
                  <a:lumMod val="75000"/>
                  <a:lumOff val="25000"/>
                </a:schemeClr>
              </a:solidFill>
              <a:latin typeface="+mn-lt"/>
              <a:ea typeface="+mn-ea"/>
              <a:cs typeface="+mn-cs"/>
            </a:rPr>
            <a:t>Treibhausgase </a:t>
          </a:r>
          <a:endParaRPr lang="de-DE" sz="2000" kern="1200" noProof="0" dirty="0">
            <a:solidFill>
              <a:schemeClr val="tx1">
                <a:lumMod val="75000"/>
                <a:lumOff val="25000"/>
              </a:schemeClr>
            </a:solidFill>
          </a:endParaRPr>
        </a:p>
      </dgm:t>
    </dgm:pt>
    <dgm:pt modelId="{C0994B7C-CD1E-4327-BFF5-17B7411D553D}" type="parTrans" cxnId="{34AF251B-DC0C-45C8-90B3-46692B7959B5}">
      <dgm:prSet/>
      <dgm:spPr/>
      <dgm:t>
        <a:bodyPr/>
        <a:lstStyle/>
        <a:p>
          <a:endParaRPr lang="de-DE"/>
        </a:p>
      </dgm:t>
    </dgm:pt>
    <dgm:pt modelId="{0F298EA1-D0BF-4330-ADF9-A2FAA38FE665}" type="sibTrans" cxnId="{34AF251B-DC0C-45C8-90B3-46692B7959B5}">
      <dgm:prSet/>
      <dgm:spPr/>
      <dgm:t>
        <a:bodyPr/>
        <a:lstStyle/>
        <a:p>
          <a:endParaRPr lang="de-DE"/>
        </a:p>
      </dgm:t>
    </dgm:pt>
    <dgm:pt modelId="{C8A812BA-4A41-466A-9B76-6E0961F43B1B}">
      <dgm:prSet phldrT="[Text]" custT="1"/>
      <dgm:spPr/>
      <dgm:t>
        <a:bodyPr/>
        <a:lstStyle/>
        <a:p>
          <a:pPr algn="ctr"/>
          <a:r>
            <a:rPr lang="de-DE" sz="1800" kern="1200" spc="60" noProof="0" smtClean="0">
              <a:solidFill>
                <a:schemeClr val="tx1">
                  <a:lumMod val="75000"/>
                  <a:lumOff val="25000"/>
                </a:schemeClr>
              </a:solidFill>
              <a:latin typeface="+mn-lt"/>
              <a:ea typeface="+mn-ea"/>
              <a:cs typeface="+mn-cs"/>
            </a:rPr>
            <a:t>Multimodalität*</a:t>
          </a:r>
          <a:br>
            <a:rPr lang="de-DE" sz="1800" kern="1200" spc="60" noProof="0" smtClean="0">
              <a:solidFill>
                <a:schemeClr val="tx1">
                  <a:lumMod val="75000"/>
                  <a:lumOff val="25000"/>
                </a:schemeClr>
              </a:solidFill>
              <a:latin typeface="+mn-lt"/>
              <a:ea typeface="+mn-ea"/>
              <a:cs typeface="+mn-cs"/>
            </a:rPr>
          </a:br>
          <a:r>
            <a:rPr lang="de-DE" sz="1800" kern="1200" spc="60" noProof="0" smtClean="0">
              <a:solidFill>
                <a:schemeClr val="tx1">
                  <a:lumMod val="75000"/>
                  <a:lumOff val="25000"/>
                </a:schemeClr>
              </a:solidFill>
              <a:latin typeface="+mn-lt"/>
              <a:ea typeface="+mn-ea"/>
              <a:cs typeface="+mn-cs"/>
            </a:rPr>
            <a:t>/modal shift</a:t>
          </a:r>
          <a:endParaRPr lang="de-DE" sz="1800" kern="1200" spc="60" noProof="0" dirty="0">
            <a:solidFill>
              <a:schemeClr val="tx1">
                <a:lumMod val="75000"/>
                <a:lumOff val="25000"/>
              </a:schemeClr>
            </a:solidFill>
            <a:latin typeface="+mn-lt"/>
            <a:ea typeface="+mn-ea"/>
            <a:cs typeface="+mn-cs"/>
          </a:endParaRPr>
        </a:p>
      </dgm:t>
    </dgm:pt>
    <dgm:pt modelId="{24826255-18F9-44F7-93BB-AD467ADB029A}" type="parTrans" cxnId="{B1D73279-1A0D-4EC0-B5CE-8117ECC2CF84}">
      <dgm:prSet/>
      <dgm:spPr/>
      <dgm:t>
        <a:bodyPr/>
        <a:lstStyle/>
        <a:p>
          <a:endParaRPr lang="de-DE"/>
        </a:p>
      </dgm:t>
    </dgm:pt>
    <dgm:pt modelId="{1D69694E-3030-4006-9B42-23CE24E72A0B}" type="sibTrans" cxnId="{B1D73279-1A0D-4EC0-B5CE-8117ECC2CF84}">
      <dgm:prSet/>
      <dgm:spPr/>
      <dgm:t>
        <a:bodyPr/>
        <a:lstStyle/>
        <a:p>
          <a:endParaRPr lang="de-DE"/>
        </a:p>
      </dgm:t>
    </dgm:pt>
    <dgm:pt modelId="{31359412-4F3F-480A-83A6-FBAF48EA61E5}" type="pres">
      <dgm:prSet presAssocID="{58694FFC-1CA4-4891-A30F-816238AFE515}" presName="arrowDiagram" presStyleCnt="0">
        <dgm:presLayoutVars>
          <dgm:chMax val="5"/>
          <dgm:dir/>
          <dgm:resizeHandles val="exact"/>
        </dgm:presLayoutVars>
      </dgm:prSet>
      <dgm:spPr/>
      <dgm:t>
        <a:bodyPr/>
        <a:lstStyle/>
        <a:p>
          <a:endParaRPr lang="de-DE"/>
        </a:p>
      </dgm:t>
    </dgm:pt>
    <dgm:pt modelId="{92F5A32E-0858-4EB5-8B17-91C64ED40DCA}" type="pres">
      <dgm:prSet presAssocID="{58694FFC-1CA4-4891-A30F-816238AFE515}" presName="arrow" presStyleLbl="bgShp" presStyleIdx="0" presStyleCnt="1" custScaleX="61076" custScaleY="78357" custLinFactNeighborX="-12207" custLinFactNeighborY="-748"/>
      <dgm:spPr>
        <a:gradFill rotWithShape="0">
          <a:gsLst>
            <a:gs pos="20849">
              <a:srgbClr val="AFDC7F">
                <a:lumMod val="94000"/>
                <a:lumOff val="6000"/>
              </a:srgbClr>
            </a:gs>
            <a:gs pos="73750">
              <a:srgbClr val="92D050">
                <a:lumMod val="25000"/>
                <a:lumOff val="75000"/>
              </a:srgbClr>
            </a:gs>
            <a:gs pos="9000">
              <a:srgbClr val="92D050">
                <a:lumMod val="87000"/>
                <a:lumOff val="13000"/>
              </a:srgbClr>
            </a:gs>
            <a:gs pos="91259">
              <a:srgbClr val="C6E5B5">
                <a:lumMod val="55000"/>
                <a:lumOff val="45000"/>
              </a:srgbClr>
            </a:gs>
            <a:gs pos="50000">
              <a:srgbClr val="92D050">
                <a:lumMod val="29000"/>
                <a:lumOff val="71000"/>
              </a:srgbClr>
            </a:gs>
            <a:gs pos="98000">
              <a:srgbClr val="92D050">
                <a:lumMod val="54000"/>
                <a:lumOff val="46000"/>
              </a:srgbClr>
            </a:gs>
          </a:gsLst>
          <a:lin ang="5400000" scaled="0"/>
        </a:gradFill>
      </dgm:spPr>
      <dgm:t>
        <a:bodyPr/>
        <a:lstStyle/>
        <a:p>
          <a:endParaRPr lang="en-US"/>
        </a:p>
      </dgm:t>
    </dgm:pt>
    <dgm:pt modelId="{06DBBE7E-E270-482C-ABC4-C9CAE7A69350}" type="pres">
      <dgm:prSet presAssocID="{58694FFC-1CA4-4891-A30F-816238AFE515}" presName="arrowDiagram4" presStyleCnt="0"/>
      <dgm:spPr/>
      <dgm:t>
        <a:bodyPr/>
        <a:lstStyle/>
        <a:p>
          <a:endParaRPr lang="en-GB"/>
        </a:p>
      </dgm:t>
    </dgm:pt>
    <dgm:pt modelId="{555C1699-3656-477D-B96A-DACE23EE97A5}" type="pres">
      <dgm:prSet presAssocID="{407118D3-8D8D-444F-AE37-C32EAA508E0B}" presName="bullet4a" presStyleLbl="node1" presStyleIdx="0" presStyleCnt="4" custLinFactX="37299" custLinFactY="-93360" custLinFactNeighborX="100000" custLinFactNeighborY="-100000"/>
      <dgm:spPr>
        <a:solidFill>
          <a:srgbClr val="92D050"/>
        </a:solidFill>
      </dgm:spPr>
      <dgm:t>
        <a:bodyPr/>
        <a:lstStyle/>
        <a:p>
          <a:endParaRPr lang="de-DE"/>
        </a:p>
      </dgm:t>
    </dgm:pt>
    <dgm:pt modelId="{F2245D28-D491-4923-9F88-012A50307A2A}" type="pres">
      <dgm:prSet presAssocID="{407118D3-8D8D-444F-AE37-C32EAA508E0B}" presName="textBox4a" presStyleLbl="revTx" presStyleIdx="0" presStyleCnt="4" custScaleX="217925" custLinFactNeighborX="22034" custLinFactNeighborY="-17663">
        <dgm:presLayoutVars>
          <dgm:bulletEnabled val="1"/>
        </dgm:presLayoutVars>
      </dgm:prSet>
      <dgm:spPr/>
      <dgm:t>
        <a:bodyPr/>
        <a:lstStyle/>
        <a:p>
          <a:endParaRPr lang="de-DE"/>
        </a:p>
      </dgm:t>
    </dgm:pt>
    <dgm:pt modelId="{413F5E0C-DCE2-4271-AA97-30E53B328F4B}" type="pres">
      <dgm:prSet presAssocID="{1F35F7DD-A4F8-427E-A11A-EACCB7C12C0F}" presName="bullet4b" presStyleLbl="node1" presStyleIdx="1" presStyleCnt="4" custLinFactNeighborX="-74821" custLinFactNeighborY="-30393"/>
      <dgm:spPr>
        <a:solidFill>
          <a:srgbClr val="92D050"/>
        </a:solidFill>
      </dgm:spPr>
      <dgm:t>
        <a:bodyPr/>
        <a:lstStyle/>
        <a:p>
          <a:endParaRPr lang="en-GB"/>
        </a:p>
      </dgm:t>
    </dgm:pt>
    <dgm:pt modelId="{997B86E1-E57A-4305-AF83-4F673E544AB9}" type="pres">
      <dgm:prSet presAssocID="{1F35F7DD-A4F8-427E-A11A-EACCB7C12C0F}" presName="textBox4b" presStyleLbl="revTx" presStyleIdx="1" presStyleCnt="4" custScaleX="145975" custLinFactNeighborX="-52547" custLinFactNeighborY="1621">
        <dgm:presLayoutVars>
          <dgm:bulletEnabled val="1"/>
        </dgm:presLayoutVars>
      </dgm:prSet>
      <dgm:spPr/>
      <dgm:t>
        <a:bodyPr/>
        <a:lstStyle/>
        <a:p>
          <a:endParaRPr lang="de-DE"/>
        </a:p>
      </dgm:t>
    </dgm:pt>
    <dgm:pt modelId="{868A50B4-E6E0-4F0E-9F31-267493AB309A}" type="pres">
      <dgm:prSet presAssocID="{7DADDCB7-0224-4458-84C1-F74839C37B5F}" presName="bullet4c" presStyleLbl="node1" presStyleIdx="2" presStyleCnt="4" custLinFactX="-99105" custLinFactNeighborX="-100000" custLinFactNeighborY="1419"/>
      <dgm:spPr>
        <a:solidFill>
          <a:srgbClr val="92D050"/>
        </a:solidFill>
      </dgm:spPr>
      <dgm:t>
        <a:bodyPr/>
        <a:lstStyle/>
        <a:p>
          <a:endParaRPr lang="en-GB"/>
        </a:p>
      </dgm:t>
    </dgm:pt>
    <dgm:pt modelId="{48E960B7-5D8A-4F3D-9DE7-C76A59EAAA2C}" type="pres">
      <dgm:prSet presAssocID="{7DADDCB7-0224-4458-84C1-F74839C37B5F}" presName="textBox4c" presStyleLbl="revTx" presStyleIdx="2" presStyleCnt="4" custScaleX="129338" custLinFactNeighborX="-74753" custLinFactNeighborY="8755">
        <dgm:presLayoutVars>
          <dgm:bulletEnabled val="1"/>
        </dgm:presLayoutVars>
      </dgm:prSet>
      <dgm:spPr/>
      <dgm:t>
        <a:bodyPr/>
        <a:lstStyle/>
        <a:p>
          <a:endParaRPr lang="de-DE"/>
        </a:p>
      </dgm:t>
    </dgm:pt>
    <dgm:pt modelId="{E3C270F2-C95C-4927-B5C0-7056CC993D52}" type="pres">
      <dgm:prSet presAssocID="{C8A812BA-4A41-466A-9B76-6E0961F43B1B}" presName="bullet4d" presStyleLbl="node1" presStyleIdx="3" presStyleCnt="4" custLinFactX="-100000" custLinFactNeighborX="-151541" custLinFactNeighborY="22798"/>
      <dgm:spPr>
        <a:solidFill>
          <a:srgbClr val="92D050"/>
        </a:solidFill>
      </dgm:spPr>
      <dgm:t>
        <a:bodyPr/>
        <a:lstStyle/>
        <a:p>
          <a:endParaRPr lang="en-GB"/>
        </a:p>
      </dgm:t>
    </dgm:pt>
    <dgm:pt modelId="{E0FD1F71-6484-4367-9AA8-DD1F7A865A95}" type="pres">
      <dgm:prSet presAssocID="{C8A812BA-4A41-466A-9B76-6E0961F43B1B}" presName="textBox4d" presStyleLbl="revTx" presStyleIdx="3" presStyleCnt="4" custScaleX="137511" custLinFactNeighborX="-83248" custLinFactNeighborY="8032">
        <dgm:presLayoutVars>
          <dgm:bulletEnabled val="1"/>
        </dgm:presLayoutVars>
      </dgm:prSet>
      <dgm:spPr/>
      <dgm:t>
        <a:bodyPr/>
        <a:lstStyle/>
        <a:p>
          <a:endParaRPr lang="de-DE"/>
        </a:p>
      </dgm:t>
    </dgm:pt>
  </dgm:ptLst>
  <dgm:cxnLst>
    <dgm:cxn modelId="{39016A41-774D-4217-83F2-119ECA29192B}" srcId="{58694FFC-1CA4-4891-A30F-816238AFE515}" destId="{1F35F7DD-A4F8-427E-A11A-EACCB7C12C0F}" srcOrd="1" destOrd="0" parTransId="{C06E3E4F-F02E-46B8-9A70-FC36BBF95354}" sibTransId="{C2AD38AB-32CA-44FA-BC8F-F5336389414E}"/>
    <dgm:cxn modelId="{F9C03D10-578C-41F3-9972-CF230D9D0A06}" type="presOf" srcId="{1F35F7DD-A4F8-427E-A11A-EACCB7C12C0F}" destId="{997B86E1-E57A-4305-AF83-4F673E544AB9}" srcOrd="0" destOrd="0" presId="urn:microsoft.com/office/officeart/2005/8/layout/arrow2"/>
    <dgm:cxn modelId="{CF06A371-7CD1-4D5B-9B8C-BA79A63F6F33}" type="presOf" srcId="{7DADDCB7-0224-4458-84C1-F74839C37B5F}" destId="{48E960B7-5D8A-4F3D-9DE7-C76A59EAAA2C}" srcOrd="0" destOrd="0" presId="urn:microsoft.com/office/officeart/2005/8/layout/arrow2"/>
    <dgm:cxn modelId="{8817AD66-E30C-4F9E-8021-17BAB0349085}" srcId="{58694FFC-1CA4-4891-A30F-816238AFE515}" destId="{407118D3-8D8D-444F-AE37-C32EAA508E0B}" srcOrd="0" destOrd="0" parTransId="{61DFFB39-4BC5-42D4-9EC3-851BBD02315A}" sibTransId="{6A37AC85-D90C-4324-9CE6-E713CE3BED8F}"/>
    <dgm:cxn modelId="{34AF251B-DC0C-45C8-90B3-46692B7959B5}" srcId="{58694FFC-1CA4-4891-A30F-816238AFE515}" destId="{7DADDCB7-0224-4458-84C1-F74839C37B5F}" srcOrd="2" destOrd="0" parTransId="{C0994B7C-CD1E-4327-BFF5-17B7411D553D}" sibTransId="{0F298EA1-D0BF-4330-ADF9-A2FAA38FE665}"/>
    <dgm:cxn modelId="{B1D73279-1A0D-4EC0-B5CE-8117ECC2CF84}" srcId="{58694FFC-1CA4-4891-A30F-816238AFE515}" destId="{C8A812BA-4A41-466A-9B76-6E0961F43B1B}" srcOrd="3" destOrd="0" parTransId="{24826255-18F9-44F7-93BB-AD467ADB029A}" sibTransId="{1D69694E-3030-4006-9B42-23CE24E72A0B}"/>
    <dgm:cxn modelId="{00971296-27F3-459F-87D3-77D7AC2E12E4}" type="presOf" srcId="{58694FFC-1CA4-4891-A30F-816238AFE515}" destId="{31359412-4F3F-480A-83A6-FBAF48EA61E5}" srcOrd="0" destOrd="0" presId="urn:microsoft.com/office/officeart/2005/8/layout/arrow2"/>
    <dgm:cxn modelId="{1B46227E-31C5-4EE7-A0AC-A7EDEC4ACF84}" type="presOf" srcId="{407118D3-8D8D-444F-AE37-C32EAA508E0B}" destId="{F2245D28-D491-4923-9F88-012A50307A2A}" srcOrd="0" destOrd="0" presId="urn:microsoft.com/office/officeart/2005/8/layout/arrow2"/>
    <dgm:cxn modelId="{A66D98A0-4731-4B58-AA20-CA04D86C4F91}" type="presOf" srcId="{C8A812BA-4A41-466A-9B76-6E0961F43B1B}" destId="{E0FD1F71-6484-4367-9AA8-DD1F7A865A95}" srcOrd="0" destOrd="0" presId="urn:microsoft.com/office/officeart/2005/8/layout/arrow2"/>
    <dgm:cxn modelId="{FD93CA35-69CA-4220-8767-2EC1D10E2AA3}" type="presParOf" srcId="{31359412-4F3F-480A-83A6-FBAF48EA61E5}" destId="{92F5A32E-0858-4EB5-8B17-91C64ED40DCA}" srcOrd="0" destOrd="0" presId="urn:microsoft.com/office/officeart/2005/8/layout/arrow2"/>
    <dgm:cxn modelId="{CCD3380B-15B9-4CF8-8BF3-62CE2D1730E6}" type="presParOf" srcId="{31359412-4F3F-480A-83A6-FBAF48EA61E5}" destId="{06DBBE7E-E270-482C-ABC4-C9CAE7A69350}" srcOrd="1" destOrd="0" presId="urn:microsoft.com/office/officeart/2005/8/layout/arrow2"/>
    <dgm:cxn modelId="{2A878703-6BCE-4948-ACAB-673C6853B17A}" type="presParOf" srcId="{06DBBE7E-E270-482C-ABC4-C9CAE7A69350}" destId="{555C1699-3656-477D-B96A-DACE23EE97A5}" srcOrd="0" destOrd="0" presId="urn:microsoft.com/office/officeart/2005/8/layout/arrow2"/>
    <dgm:cxn modelId="{E837F890-1FBF-4CA1-A04A-2D9AE4F0C493}" type="presParOf" srcId="{06DBBE7E-E270-482C-ABC4-C9CAE7A69350}" destId="{F2245D28-D491-4923-9F88-012A50307A2A}" srcOrd="1" destOrd="0" presId="urn:microsoft.com/office/officeart/2005/8/layout/arrow2"/>
    <dgm:cxn modelId="{3CF85837-3BE1-4B13-8594-3E379FA47B68}" type="presParOf" srcId="{06DBBE7E-E270-482C-ABC4-C9CAE7A69350}" destId="{413F5E0C-DCE2-4271-AA97-30E53B328F4B}" srcOrd="2" destOrd="0" presId="urn:microsoft.com/office/officeart/2005/8/layout/arrow2"/>
    <dgm:cxn modelId="{FE8AC807-5AFA-44D9-8CB7-006ED812E931}" type="presParOf" srcId="{06DBBE7E-E270-482C-ABC4-C9CAE7A69350}" destId="{997B86E1-E57A-4305-AF83-4F673E544AB9}" srcOrd="3" destOrd="0" presId="urn:microsoft.com/office/officeart/2005/8/layout/arrow2"/>
    <dgm:cxn modelId="{7C5F9D10-0E95-4078-BBA4-DC94A4D2A38A}" type="presParOf" srcId="{06DBBE7E-E270-482C-ABC4-C9CAE7A69350}" destId="{868A50B4-E6E0-4F0E-9F31-267493AB309A}" srcOrd="4" destOrd="0" presId="urn:microsoft.com/office/officeart/2005/8/layout/arrow2"/>
    <dgm:cxn modelId="{821252CA-4577-43A7-B27E-DD289168A66D}" type="presParOf" srcId="{06DBBE7E-E270-482C-ABC4-C9CAE7A69350}" destId="{48E960B7-5D8A-4F3D-9DE7-C76A59EAAA2C}" srcOrd="5" destOrd="0" presId="urn:microsoft.com/office/officeart/2005/8/layout/arrow2"/>
    <dgm:cxn modelId="{78742AA1-2B4E-415D-8818-C59EB7BA1C59}" type="presParOf" srcId="{06DBBE7E-E270-482C-ABC4-C9CAE7A69350}" destId="{E3C270F2-C95C-4927-B5C0-7056CC993D52}" srcOrd="6" destOrd="0" presId="urn:microsoft.com/office/officeart/2005/8/layout/arrow2"/>
    <dgm:cxn modelId="{5CE91A82-3CAB-405D-B31E-9ABB6732FCFF}" type="presParOf" srcId="{06DBBE7E-E270-482C-ABC4-C9CAE7A69350}" destId="{E0FD1F71-6484-4367-9AA8-DD1F7A865A95}" srcOrd="7"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F5A32E-0858-4EB5-8B17-91C64ED40DCA}">
      <dsp:nvSpPr>
        <dsp:cNvPr id="0" name=""/>
        <dsp:cNvSpPr/>
      </dsp:nvSpPr>
      <dsp:spPr>
        <a:xfrm>
          <a:off x="891574" y="222729"/>
          <a:ext cx="4667952" cy="3742946"/>
        </a:xfrm>
        <a:prstGeom prst="swooshArrow">
          <a:avLst>
            <a:gd name="adj1" fmla="val 25000"/>
            <a:gd name="adj2" fmla="val 25000"/>
          </a:avLst>
        </a:prstGeom>
        <a:gradFill rotWithShape="0">
          <a:gsLst>
            <a:gs pos="20849">
              <a:srgbClr val="AFDC7F">
                <a:lumMod val="94000"/>
                <a:lumOff val="6000"/>
              </a:srgbClr>
            </a:gs>
            <a:gs pos="73750">
              <a:srgbClr val="92D050">
                <a:lumMod val="25000"/>
                <a:lumOff val="75000"/>
              </a:srgbClr>
            </a:gs>
            <a:gs pos="9000">
              <a:srgbClr val="92D050">
                <a:lumMod val="87000"/>
                <a:lumOff val="13000"/>
              </a:srgbClr>
            </a:gs>
            <a:gs pos="91259">
              <a:srgbClr val="C6E5B5">
                <a:lumMod val="55000"/>
                <a:lumOff val="45000"/>
              </a:srgbClr>
            </a:gs>
            <a:gs pos="50000">
              <a:srgbClr val="92D050">
                <a:lumMod val="29000"/>
                <a:lumOff val="71000"/>
              </a:srgbClr>
            </a:gs>
            <a:gs pos="98000">
              <a:srgbClr val="92D050">
                <a:lumMod val="54000"/>
                <a:lumOff val="46000"/>
              </a:srgbClr>
            </a:gs>
          </a:gsLst>
          <a:lin ang="5400000" scaled="0"/>
        </a:gradFill>
        <a:ln>
          <a:noFill/>
        </a:ln>
        <a:effectLst/>
      </dsp:spPr>
      <dsp:style>
        <a:lnRef idx="0">
          <a:scrgbClr r="0" g="0" b="0"/>
        </a:lnRef>
        <a:fillRef idx="1">
          <a:scrgbClr r="0" g="0" b="0"/>
        </a:fillRef>
        <a:effectRef idx="0">
          <a:scrgbClr r="0" g="0" b="0"/>
        </a:effectRef>
        <a:fontRef idx="minor"/>
      </dsp:style>
    </dsp:sp>
    <dsp:sp modelId="{555C1699-3656-477D-B96A-DACE23EE97A5}">
      <dsp:nvSpPr>
        <dsp:cNvPr id="0" name=""/>
        <dsp:cNvSpPr/>
      </dsp:nvSpPr>
      <dsp:spPr>
        <a:xfrm>
          <a:off x="1331258" y="2953659"/>
          <a:ext cx="175785" cy="175785"/>
        </a:xfrm>
        <a:prstGeom prst="ellipse">
          <a:avLst/>
        </a:prstGeom>
        <a:solidFill>
          <a:srgbClr val="92D050"/>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245D28-D491-4923-9F88-012A50307A2A}">
      <dsp:nvSpPr>
        <dsp:cNvPr id="0" name=""/>
        <dsp:cNvSpPr/>
      </dsp:nvSpPr>
      <dsp:spPr>
        <a:xfrm>
          <a:off x="695170" y="3180645"/>
          <a:ext cx="2848124" cy="1136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145" tIns="0" rIns="0" bIns="0" numCol="1" spcCol="1270" anchor="t" anchorCtr="0">
          <a:noAutofit/>
        </a:bodyPr>
        <a:lstStyle/>
        <a:p>
          <a:pPr lvl="0" algn="l" defTabSz="800100">
            <a:lnSpc>
              <a:spcPct val="90000"/>
            </a:lnSpc>
            <a:spcBef>
              <a:spcPct val="0"/>
            </a:spcBef>
            <a:spcAft>
              <a:spcPct val="35000"/>
            </a:spcAft>
          </a:pPr>
          <a:r>
            <a:rPr lang="de-DE" sz="1800" kern="1200" spc="60" noProof="0" smtClean="0">
              <a:solidFill>
                <a:schemeClr val="tx1">
                  <a:lumMod val="75000"/>
                  <a:lumOff val="25000"/>
                </a:schemeClr>
              </a:solidFill>
              <a:latin typeface="+mn-lt"/>
              <a:ea typeface="+mn-ea"/>
              <a:cs typeface="+mn-cs"/>
            </a:rPr>
            <a:t>Erdöl- Abhängigkeit</a:t>
          </a:r>
          <a:endParaRPr lang="de-DE" sz="1800" kern="1200" spc="60" noProof="0" dirty="0">
            <a:solidFill>
              <a:schemeClr val="tx1">
                <a:lumMod val="75000"/>
                <a:lumOff val="25000"/>
              </a:schemeClr>
            </a:solidFill>
            <a:latin typeface="+mn-lt"/>
            <a:ea typeface="+mn-ea"/>
            <a:cs typeface="+mn-cs"/>
          </a:endParaRPr>
        </a:p>
      </dsp:txBody>
      <dsp:txXfrm>
        <a:off x="695170" y="3180645"/>
        <a:ext cx="2848124" cy="1136875"/>
      </dsp:txXfrm>
    </dsp:sp>
    <dsp:sp modelId="{413F5E0C-DCE2-4271-AA97-30E53B328F4B}">
      <dsp:nvSpPr>
        <dsp:cNvPr id="0" name=""/>
        <dsp:cNvSpPr/>
      </dsp:nvSpPr>
      <dsp:spPr>
        <a:xfrm>
          <a:off x="2103132" y="2089562"/>
          <a:ext cx="305714" cy="305714"/>
        </a:xfrm>
        <a:prstGeom prst="ellipse">
          <a:avLst/>
        </a:prstGeom>
        <a:solidFill>
          <a:srgbClr val="92D050"/>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7B86E1-E57A-4305-AF83-4F673E544AB9}">
      <dsp:nvSpPr>
        <dsp:cNvPr id="0" name=""/>
        <dsp:cNvSpPr/>
      </dsp:nvSpPr>
      <dsp:spPr>
        <a:xfrm>
          <a:off x="1272399" y="2370721"/>
          <a:ext cx="2342899" cy="21829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992" tIns="0" rIns="0" bIns="0" numCol="1" spcCol="1270" anchor="t" anchorCtr="0">
          <a:noAutofit/>
        </a:bodyPr>
        <a:lstStyle/>
        <a:p>
          <a:pPr lvl="0" algn="ctr" defTabSz="800100">
            <a:lnSpc>
              <a:spcPct val="90000"/>
            </a:lnSpc>
            <a:spcBef>
              <a:spcPct val="0"/>
            </a:spcBef>
            <a:spcAft>
              <a:spcPct val="35000"/>
            </a:spcAft>
          </a:pPr>
          <a:r>
            <a:rPr lang="de-DE" sz="1800" kern="1200" spc="60" noProof="0" dirty="0" smtClean="0">
              <a:solidFill>
                <a:schemeClr val="tx1">
                  <a:lumMod val="75000"/>
                  <a:lumOff val="25000"/>
                </a:schemeClr>
              </a:solidFill>
              <a:latin typeface="+mn-lt"/>
              <a:ea typeface="+mn-ea"/>
              <a:cs typeface="+mn-cs"/>
            </a:rPr>
            <a:t>Steigendes Transportvolumen</a:t>
          </a:r>
          <a:endParaRPr lang="de-DE" sz="1800" kern="1200" spc="60" noProof="0" dirty="0">
            <a:solidFill>
              <a:schemeClr val="tx1">
                <a:lumMod val="75000"/>
                <a:lumOff val="25000"/>
              </a:schemeClr>
            </a:solidFill>
            <a:latin typeface="+mn-lt"/>
            <a:ea typeface="+mn-ea"/>
            <a:cs typeface="+mn-cs"/>
          </a:endParaRPr>
        </a:p>
      </dsp:txBody>
      <dsp:txXfrm>
        <a:off x="1272399" y="2370721"/>
        <a:ext cx="2342899" cy="2182991"/>
      </dsp:txXfrm>
    </dsp:sp>
    <dsp:sp modelId="{868A50B4-E6E0-4F0E-9F31-267493AB309A}">
      <dsp:nvSpPr>
        <dsp:cNvPr id="0" name=""/>
        <dsp:cNvSpPr/>
      </dsp:nvSpPr>
      <dsp:spPr>
        <a:xfrm>
          <a:off x="3111246" y="1369484"/>
          <a:ext cx="405071" cy="405071"/>
        </a:xfrm>
        <a:prstGeom prst="ellipse">
          <a:avLst/>
        </a:prstGeom>
        <a:solidFill>
          <a:srgbClr val="92D050"/>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E960B7-5D8A-4F3D-9DE7-C76A59EAAA2C}">
      <dsp:nvSpPr>
        <dsp:cNvPr id="0" name=""/>
        <dsp:cNvSpPr/>
      </dsp:nvSpPr>
      <dsp:spPr>
        <a:xfrm>
          <a:off x="2685076" y="1824724"/>
          <a:ext cx="2075875" cy="29520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4639" tIns="0" rIns="0" bIns="0" numCol="1" spcCol="1270" anchor="t" anchorCtr="0">
          <a:noAutofit/>
        </a:bodyPr>
        <a:lstStyle/>
        <a:p>
          <a:pPr lvl="0" algn="ctr" defTabSz="800100">
            <a:lnSpc>
              <a:spcPct val="90000"/>
            </a:lnSpc>
            <a:spcBef>
              <a:spcPct val="0"/>
            </a:spcBef>
            <a:spcAft>
              <a:spcPct val="35000"/>
            </a:spcAft>
          </a:pPr>
          <a:r>
            <a:rPr lang="de-DE" sz="1800" kern="1200" spc="60" noProof="0" smtClean="0">
              <a:solidFill>
                <a:schemeClr val="tx1">
                  <a:lumMod val="75000"/>
                  <a:lumOff val="25000"/>
                </a:schemeClr>
              </a:solidFill>
              <a:latin typeface="+mn-lt"/>
              <a:ea typeface="+mn-ea"/>
              <a:cs typeface="+mn-cs"/>
            </a:rPr>
            <a:t>Treibhausgase </a:t>
          </a:r>
          <a:endParaRPr lang="de-DE" sz="2000" kern="1200" noProof="0" dirty="0">
            <a:solidFill>
              <a:schemeClr val="tx1">
                <a:lumMod val="75000"/>
                <a:lumOff val="25000"/>
              </a:schemeClr>
            </a:solidFill>
          </a:endParaRPr>
        </a:p>
      </dsp:txBody>
      <dsp:txXfrm>
        <a:off x="2685076" y="1824724"/>
        <a:ext cx="2075875" cy="2952054"/>
      </dsp:txXfrm>
    </dsp:sp>
    <dsp:sp modelId="{E3C270F2-C95C-4927-B5C0-7056CC993D52}">
      <dsp:nvSpPr>
        <dsp:cNvPr id="0" name=""/>
        <dsp:cNvSpPr/>
      </dsp:nvSpPr>
      <dsp:spPr>
        <a:xfrm>
          <a:off x="4280081" y="945760"/>
          <a:ext cx="542643" cy="542643"/>
        </a:xfrm>
        <a:prstGeom prst="ellipse">
          <a:avLst/>
        </a:prstGeom>
        <a:solidFill>
          <a:srgbClr val="92D050"/>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FD1F71-6484-4367-9AA8-DD1F7A865A95}">
      <dsp:nvSpPr>
        <dsp:cNvPr id="0" name=""/>
        <dsp:cNvSpPr/>
      </dsp:nvSpPr>
      <dsp:spPr>
        <a:xfrm>
          <a:off x="4279215" y="1351830"/>
          <a:ext cx="2207052" cy="34249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7535" tIns="0" rIns="0" bIns="0" numCol="1" spcCol="1270" anchor="t" anchorCtr="0">
          <a:noAutofit/>
        </a:bodyPr>
        <a:lstStyle/>
        <a:p>
          <a:pPr lvl="0" algn="ctr" defTabSz="800100">
            <a:lnSpc>
              <a:spcPct val="90000"/>
            </a:lnSpc>
            <a:spcBef>
              <a:spcPct val="0"/>
            </a:spcBef>
            <a:spcAft>
              <a:spcPct val="35000"/>
            </a:spcAft>
          </a:pPr>
          <a:r>
            <a:rPr lang="de-DE" sz="1800" kern="1200" spc="60" noProof="0" smtClean="0">
              <a:solidFill>
                <a:schemeClr val="tx1">
                  <a:lumMod val="75000"/>
                  <a:lumOff val="25000"/>
                </a:schemeClr>
              </a:solidFill>
              <a:latin typeface="+mn-lt"/>
              <a:ea typeface="+mn-ea"/>
              <a:cs typeface="+mn-cs"/>
            </a:rPr>
            <a:t>Multimodalität*</a:t>
          </a:r>
          <a:br>
            <a:rPr lang="de-DE" sz="1800" kern="1200" spc="60" noProof="0" smtClean="0">
              <a:solidFill>
                <a:schemeClr val="tx1">
                  <a:lumMod val="75000"/>
                  <a:lumOff val="25000"/>
                </a:schemeClr>
              </a:solidFill>
              <a:latin typeface="+mn-lt"/>
              <a:ea typeface="+mn-ea"/>
              <a:cs typeface="+mn-cs"/>
            </a:rPr>
          </a:br>
          <a:r>
            <a:rPr lang="de-DE" sz="1800" kern="1200" spc="60" noProof="0" smtClean="0">
              <a:solidFill>
                <a:schemeClr val="tx1">
                  <a:lumMod val="75000"/>
                  <a:lumOff val="25000"/>
                </a:schemeClr>
              </a:solidFill>
              <a:latin typeface="+mn-lt"/>
              <a:ea typeface="+mn-ea"/>
              <a:cs typeface="+mn-cs"/>
            </a:rPr>
            <a:t>/modal shift</a:t>
          </a:r>
          <a:endParaRPr lang="de-DE" sz="1800" kern="1200" spc="60" noProof="0" dirty="0">
            <a:solidFill>
              <a:schemeClr val="tx1">
                <a:lumMod val="75000"/>
                <a:lumOff val="25000"/>
              </a:schemeClr>
            </a:solidFill>
            <a:latin typeface="+mn-lt"/>
            <a:ea typeface="+mn-ea"/>
            <a:cs typeface="+mn-cs"/>
          </a:endParaRPr>
        </a:p>
      </dsp:txBody>
      <dsp:txXfrm>
        <a:off x="4279215" y="1351830"/>
        <a:ext cx="2207052" cy="3424956"/>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412"/>
          </a:xfrm>
          <a:prstGeom prst="rect">
            <a:avLst/>
          </a:prstGeom>
        </p:spPr>
        <p:txBody>
          <a:bodyPr vert="horz" lIns="92125" tIns="46062" rIns="92125" bIns="46062" rtlCol="0"/>
          <a:lstStyle>
            <a:lvl1pPr algn="l">
              <a:defRPr sz="1200"/>
            </a:lvl1pPr>
          </a:lstStyle>
          <a:p>
            <a:endParaRPr lang="de-AT" dirty="0"/>
          </a:p>
        </p:txBody>
      </p:sp>
      <p:sp>
        <p:nvSpPr>
          <p:cNvPr id="3" name="Date Placeholder 2"/>
          <p:cNvSpPr>
            <a:spLocks noGrp="1"/>
          </p:cNvSpPr>
          <p:nvPr>
            <p:ph type="dt" idx="1"/>
          </p:nvPr>
        </p:nvSpPr>
        <p:spPr>
          <a:xfrm>
            <a:off x="3850444" y="0"/>
            <a:ext cx="2945659" cy="496412"/>
          </a:xfrm>
          <a:prstGeom prst="rect">
            <a:avLst/>
          </a:prstGeom>
        </p:spPr>
        <p:txBody>
          <a:bodyPr vert="horz" lIns="92125" tIns="46062" rIns="92125" bIns="46062" rtlCol="0"/>
          <a:lstStyle>
            <a:lvl1pPr algn="r">
              <a:defRPr sz="1200"/>
            </a:lvl1pPr>
          </a:lstStyle>
          <a:p>
            <a:fld id="{CCFC2A34-98BB-4C93-A97D-162B0DCA04A7}" type="datetimeFigureOut">
              <a:rPr lang="de-AT" smtClean="0"/>
              <a:t>13.10.2016</a:t>
            </a:fld>
            <a:endParaRPr lang="de-AT" dirty="0"/>
          </a:p>
        </p:txBody>
      </p:sp>
      <p:sp>
        <p:nvSpPr>
          <p:cNvPr id="4" name="Slide Image Placeholder 3"/>
          <p:cNvSpPr>
            <a:spLocks noGrp="1" noRot="1" noChangeAspect="1"/>
          </p:cNvSpPr>
          <p:nvPr>
            <p:ph type="sldImg" idx="2"/>
          </p:nvPr>
        </p:nvSpPr>
        <p:spPr>
          <a:xfrm>
            <a:off x="950565" y="787648"/>
            <a:ext cx="4965700" cy="3724275"/>
          </a:xfrm>
          <a:prstGeom prst="rect">
            <a:avLst/>
          </a:prstGeom>
          <a:noFill/>
          <a:ln w="12700">
            <a:solidFill>
              <a:prstClr val="black"/>
            </a:solidFill>
          </a:ln>
        </p:spPr>
        <p:txBody>
          <a:bodyPr vert="horz" lIns="92125" tIns="46062" rIns="92125" bIns="46062" rtlCol="0" anchor="ctr"/>
          <a:lstStyle/>
          <a:p>
            <a:endParaRPr lang="de-AT" dirty="0"/>
          </a:p>
        </p:txBody>
      </p:sp>
      <p:sp>
        <p:nvSpPr>
          <p:cNvPr id="5" name="Notes Placeholder 4"/>
          <p:cNvSpPr>
            <a:spLocks noGrp="1"/>
          </p:cNvSpPr>
          <p:nvPr>
            <p:ph type="body" sz="quarter" idx="3"/>
          </p:nvPr>
        </p:nvSpPr>
        <p:spPr>
          <a:xfrm>
            <a:off x="679768" y="4715907"/>
            <a:ext cx="5438140" cy="4467702"/>
          </a:xfrm>
          <a:prstGeom prst="rect">
            <a:avLst/>
          </a:prstGeom>
        </p:spPr>
        <p:txBody>
          <a:bodyPr vert="horz" lIns="92125" tIns="46062" rIns="92125" bIns="460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6" name="Footer Placeholder 5"/>
          <p:cNvSpPr>
            <a:spLocks noGrp="1"/>
          </p:cNvSpPr>
          <p:nvPr>
            <p:ph type="ftr" sz="quarter" idx="4"/>
          </p:nvPr>
        </p:nvSpPr>
        <p:spPr>
          <a:xfrm>
            <a:off x="1" y="9430092"/>
            <a:ext cx="2945659" cy="496412"/>
          </a:xfrm>
          <a:prstGeom prst="rect">
            <a:avLst/>
          </a:prstGeom>
        </p:spPr>
        <p:txBody>
          <a:bodyPr vert="horz" lIns="92125" tIns="46062" rIns="92125" bIns="46062" rtlCol="0" anchor="b"/>
          <a:lstStyle>
            <a:lvl1pPr algn="l">
              <a:defRPr sz="1200"/>
            </a:lvl1pPr>
          </a:lstStyle>
          <a:p>
            <a:endParaRPr lang="de-AT" dirty="0"/>
          </a:p>
        </p:txBody>
      </p:sp>
      <p:sp>
        <p:nvSpPr>
          <p:cNvPr id="7" name="Slide Number Placeholder 6"/>
          <p:cNvSpPr>
            <a:spLocks noGrp="1"/>
          </p:cNvSpPr>
          <p:nvPr>
            <p:ph type="sldNum" sz="quarter" idx="5"/>
          </p:nvPr>
        </p:nvSpPr>
        <p:spPr>
          <a:xfrm>
            <a:off x="3850444" y="9430092"/>
            <a:ext cx="2945659" cy="496412"/>
          </a:xfrm>
          <a:prstGeom prst="rect">
            <a:avLst/>
          </a:prstGeom>
        </p:spPr>
        <p:txBody>
          <a:bodyPr vert="horz" lIns="92125" tIns="46062" rIns="92125" bIns="46062" rtlCol="0" anchor="b"/>
          <a:lstStyle>
            <a:lvl1pPr algn="r">
              <a:defRPr sz="1200"/>
            </a:lvl1pPr>
          </a:lstStyle>
          <a:p>
            <a:fld id="{56F06DAA-0A4E-4110-9797-3FB8CA0FEA93}" type="slidenum">
              <a:rPr lang="de-AT" smtClean="0"/>
              <a:t>‹Nr.›</a:t>
            </a:fld>
            <a:endParaRPr lang="de-AT" dirty="0"/>
          </a:p>
        </p:txBody>
      </p:sp>
    </p:spTree>
    <p:extLst>
      <p:ext uri="{BB962C8B-B14F-4D97-AF65-F5344CB8AC3E}">
        <p14:creationId xmlns:p14="http://schemas.microsoft.com/office/powerpoint/2010/main" val="1550144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ec.europa.eu/transport/media/publications/doc/trends-to-2050-update-2013.pdf"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www.oecd-ilibrary.org/docserver/download/7414021e.pdf?expires=1457012730&amp;id=id&amp;accname=ocid56027859&amp;checksum=F3F96F396835D30F46A01AD6921DC83C"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eur-lex.europa.eu/legal-content/de/TXT/PDF/?uri=CELEX:52011DC0144"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0913" y="787400"/>
            <a:ext cx="4965700" cy="3724275"/>
          </a:xfrm>
        </p:spPr>
      </p:sp>
      <p:sp>
        <p:nvSpPr>
          <p:cNvPr id="3" name="Notes Placeholder 2"/>
          <p:cNvSpPr>
            <a:spLocks noGrp="1"/>
          </p:cNvSpPr>
          <p:nvPr>
            <p:ph type="body" idx="1"/>
          </p:nvPr>
        </p:nvSpPr>
        <p:spPr/>
        <p:txBody>
          <a:bodyPr/>
          <a:lstStyle/>
          <a:p>
            <a:endParaRPr lang="en-US" noProof="0" dirty="0"/>
          </a:p>
        </p:txBody>
      </p:sp>
      <p:sp>
        <p:nvSpPr>
          <p:cNvPr id="4" name="Slide Number Placeholder 3"/>
          <p:cNvSpPr>
            <a:spLocks noGrp="1"/>
          </p:cNvSpPr>
          <p:nvPr>
            <p:ph type="sldNum" sz="quarter" idx="10"/>
          </p:nvPr>
        </p:nvSpPr>
        <p:spPr/>
        <p:txBody>
          <a:bodyPr/>
          <a:lstStyle/>
          <a:p>
            <a:fld id="{56F06DAA-0A4E-4110-9797-3FB8CA0FEA93}" type="slidenum">
              <a:rPr lang="de-AT" smtClean="0"/>
              <a:t>1</a:t>
            </a:fld>
            <a:endParaRPr lang="de-AT" dirty="0"/>
          </a:p>
        </p:txBody>
      </p:sp>
    </p:spTree>
    <p:extLst>
      <p:ext uri="{BB962C8B-B14F-4D97-AF65-F5344CB8AC3E}">
        <p14:creationId xmlns:p14="http://schemas.microsoft.com/office/powerpoint/2010/main" val="1681442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50913" y="787400"/>
            <a:ext cx="4965700" cy="3724275"/>
          </a:xfrm>
        </p:spPr>
      </p:sp>
      <p:sp>
        <p:nvSpPr>
          <p:cNvPr id="3" name="Notizenplatzhalter 2"/>
          <p:cNvSpPr>
            <a:spLocks noGrp="1"/>
          </p:cNvSpPr>
          <p:nvPr>
            <p:ph type="body" idx="1"/>
          </p:nvPr>
        </p:nvSpPr>
        <p:spPr/>
        <p:txBody>
          <a:bodyPr/>
          <a:lstStyle/>
          <a:p>
            <a:r>
              <a:rPr lang="de-DE" dirty="0" smtClean="0"/>
              <a:t>Diese Folie kann je nach Bedarf abgeändert</a:t>
            </a:r>
            <a:r>
              <a:rPr lang="de-DE" baseline="0" dirty="0" smtClean="0"/>
              <a:t> werden!</a:t>
            </a:r>
            <a:endParaRPr lang="en-GB" dirty="0"/>
          </a:p>
        </p:txBody>
      </p:sp>
      <p:sp>
        <p:nvSpPr>
          <p:cNvPr id="4" name="Foliennummernplatzhalter 3"/>
          <p:cNvSpPr>
            <a:spLocks noGrp="1"/>
          </p:cNvSpPr>
          <p:nvPr>
            <p:ph type="sldNum" sz="quarter" idx="10"/>
          </p:nvPr>
        </p:nvSpPr>
        <p:spPr/>
        <p:txBody>
          <a:bodyPr/>
          <a:lstStyle/>
          <a:p>
            <a:fld id="{56F06DAA-0A4E-4110-9797-3FB8CA0FEA93}" type="slidenum">
              <a:rPr lang="de-AT" smtClean="0"/>
              <a:t>2</a:t>
            </a:fld>
            <a:endParaRPr lang="de-AT" dirty="0"/>
          </a:p>
        </p:txBody>
      </p:sp>
    </p:spTree>
    <p:extLst>
      <p:ext uri="{BB962C8B-B14F-4D97-AF65-F5344CB8AC3E}">
        <p14:creationId xmlns:p14="http://schemas.microsoft.com/office/powerpoint/2010/main" val="831298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50913" y="787400"/>
            <a:ext cx="4965700" cy="3724275"/>
          </a:xfrm>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10"/>
          </p:nvPr>
        </p:nvSpPr>
        <p:spPr/>
        <p:txBody>
          <a:bodyPr/>
          <a:lstStyle/>
          <a:p>
            <a:fld id="{56F06DAA-0A4E-4110-9797-3FB8CA0FEA93}" type="slidenum">
              <a:rPr lang="de-AT" smtClean="0"/>
              <a:t>3</a:t>
            </a:fld>
            <a:endParaRPr lang="de-AT" dirty="0"/>
          </a:p>
        </p:txBody>
      </p:sp>
    </p:spTree>
    <p:extLst>
      <p:ext uri="{BB962C8B-B14F-4D97-AF65-F5344CB8AC3E}">
        <p14:creationId xmlns:p14="http://schemas.microsoft.com/office/powerpoint/2010/main" val="1733939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50913" y="787400"/>
            <a:ext cx="4965700" cy="3724275"/>
          </a:xfrm>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10"/>
          </p:nvPr>
        </p:nvSpPr>
        <p:spPr/>
        <p:txBody>
          <a:bodyPr/>
          <a:lstStyle/>
          <a:p>
            <a:fld id="{56F06DAA-0A4E-4110-9797-3FB8CA0FEA93}" type="slidenum">
              <a:rPr lang="de-AT" smtClean="0"/>
              <a:t>4</a:t>
            </a:fld>
            <a:endParaRPr lang="de-AT" dirty="0"/>
          </a:p>
        </p:txBody>
      </p:sp>
    </p:spTree>
    <p:extLst>
      <p:ext uri="{BB962C8B-B14F-4D97-AF65-F5344CB8AC3E}">
        <p14:creationId xmlns:p14="http://schemas.microsoft.com/office/powerpoint/2010/main" val="19486774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0913" y="787400"/>
            <a:ext cx="4965700" cy="3724275"/>
          </a:xfrm>
        </p:spPr>
      </p:sp>
      <p:sp>
        <p:nvSpPr>
          <p:cNvPr id="3" name="Notes Placeholder 2"/>
          <p:cNvSpPr>
            <a:spLocks noGrp="1"/>
          </p:cNvSpPr>
          <p:nvPr>
            <p:ph type="body" idx="1"/>
          </p:nvPr>
        </p:nvSpPr>
        <p:spPr/>
        <p:txBody>
          <a:bodyPr/>
          <a:lstStyle/>
          <a:p>
            <a:pPr defTabSz="913028">
              <a:defRPr/>
            </a:pPr>
            <a:r>
              <a:rPr lang="de-AT" dirty="0"/>
              <a:t>Wie der Modal Split 2014 in Europa zeigt, wird ein Großteil (76 %) des Gütertransport mit dem Lkw organisiert. Für 2050 wird zusätzlich eine Zunahme des Lkw-Transportes um 55 % prognostiziert wobei auch das gesamte Transportaufkommen um 57 % steigen wird. Vor allem der internationale Güterverkehr wird zunehmen und dadurch auch die Transportstrecken. Zusätzlich stößt die Transportinfrastruktur immer mehr an ihre Grenzen – Staus sind die Folge. Außerdem führen steigende Energiekosten und zunehmender Druck von öffentlicher und politischer Seite dazu, dass nachhaltige Transportlösungen gefunden werden müssen. </a:t>
            </a:r>
          </a:p>
          <a:p>
            <a:pPr defTabSz="913028">
              <a:defRPr/>
            </a:pPr>
            <a:endParaRPr lang="de-AT" dirty="0"/>
          </a:p>
          <a:p>
            <a:pPr defTabSz="913028">
              <a:defRPr/>
            </a:pPr>
            <a:r>
              <a:rPr lang="de-AT" dirty="0"/>
              <a:t>Quellen:</a:t>
            </a:r>
          </a:p>
          <a:p>
            <a:pPr defTabSz="913028">
              <a:defRPr/>
            </a:pPr>
            <a:r>
              <a:rPr lang="de-AT" dirty="0"/>
              <a:t>Eurostat, „Freight transport statistics – modal split“, (2016), Online: http://ec.europa.eu/eurostat/statistics-explained/index.php/Freight_transport_statistics_-_modal_split  [25.07.2016]</a:t>
            </a:r>
          </a:p>
          <a:p>
            <a:pPr defTabSz="913028">
              <a:defRPr/>
            </a:pPr>
            <a:endParaRPr lang="de-AT" dirty="0"/>
          </a:p>
          <a:p>
            <a:pPr defTabSz="902878">
              <a:defRPr/>
            </a:pPr>
            <a:r>
              <a:rPr lang="en-US" sz="1800" dirty="0">
                <a:solidFill>
                  <a:schemeClr val="accent1"/>
                </a:solidFill>
              </a:rPr>
              <a:t>European Commission, “EU energy, transport and GHG emissions  - Trends to 2050 Reference Scenario 2013” (2013), </a:t>
            </a:r>
            <a:r>
              <a:rPr lang="en-US" sz="1800" spc="60" dirty="0">
                <a:solidFill>
                  <a:schemeClr val="accent1"/>
                </a:solidFill>
              </a:rPr>
              <a:t>S.39</a:t>
            </a:r>
          </a:p>
          <a:p>
            <a:pPr defTabSz="902878">
              <a:defRPr/>
            </a:pPr>
            <a:r>
              <a:rPr lang="en-US" sz="1800" dirty="0">
                <a:solidFill>
                  <a:schemeClr val="accent1"/>
                </a:solidFill>
              </a:rPr>
              <a:t>Online:</a:t>
            </a:r>
            <a:r>
              <a:rPr lang="en-US" dirty="0" smtClean="0">
                <a:solidFill>
                  <a:schemeClr val="accent1"/>
                </a:solidFill>
              </a:rPr>
              <a:t> </a:t>
            </a:r>
            <a:r>
              <a:rPr lang="en-US" spc="60" dirty="0">
                <a:solidFill>
                  <a:schemeClr val="accent1"/>
                </a:solidFill>
                <a:hlinkClick r:id="rId3"/>
              </a:rPr>
              <a:t>http://ec.europa.eu/transport/media/publications/doc/trends-to-2050-update-2013.pdf</a:t>
            </a:r>
            <a:r>
              <a:rPr lang="en-US" spc="60" dirty="0">
                <a:solidFill>
                  <a:schemeClr val="accent1"/>
                </a:solidFill>
              </a:rPr>
              <a:t>   </a:t>
            </a:r>
          </a:p>
          <a:p>
            <a:pPr defTabSz="902878">
              <a:defRPr/>
            </a:pPr>
            <a:endParaRPr lang="en-US" spc="60" dirty="0">
              <a:solidFill>
                <a:schemeClr val="accent1"/>
              </a:solidFill>
            </a:endParaRPr>
          </a:p>
          <a:p>
            <a:pPr defTabSz="902878">
              <a:defRPr/>
            </a:pPr>
            <a:r>
              <a:rPr lang="en-US" sz="1800" dirty="0">
                <a:solidFill>
                  <a:schemeClr val="accent1"/>
                </a:solidFill>
              </a:rPr>
              <a:t>International Transport Forum/ OECD, “ITF Transport Outlook 2015”, (2015), S</a:t>
            </a:r>
            <a:r>
              <a:rPr lang="en-US" sz="1800" spc="60" dirty="0">
                <a:solidFill>
                  <a:schemeClr val="accent1"/>
                </a:solidFill>
              </a:rPr>
              <a:t>.28,75,76</a:t>
            </a:r>
          </a:p>
          <a:p>
            <a:pPr defTabSz="902878">
              <a:defRPr/>
            </a:pPr>
            <a:r>
              <a:rPr lang="en-US" sz="1800" dirty="0">
                <a:solidFill>
                  <a:schemeClr val="accent1"/>
                </a:solidFill>
              </a:rPr>
              <a:t>Online</a:t>
            </a:r>
            <a:r>
              <a:rPr lang="en-US" dirty="0" smtClean="0">
                <a:solidFill>
                  <a:schemeClr val="accent1"/>
                </a:solidFill>
              </a:rPr>
              <a:t>: </a:t>
            </a:r>
            <a:r>
              <a:rPr lang="en-US" spc="60" dirty="0">
                <a:solidFill>
                  <a:schemeClr val="accent1"/>
                </a:solidFill>
                <a:hlinkClick r:id="rId4"/>
              </a:rPr>
              <a:t>http://</a:t>
            </a:r>
            <a:r>
              <a:rPr lang="en-US" spc="60" dirty="0" smtClean="0">
                <a:solidFill>
                  <a:schemeClr val="accent1"/>
                </a:solidFill>
                <a:hlinkClick r:id="rId4"/>
              </a:rPr>
              <a:t>www.oecd-ilibrary.org/docserver/download/7414021e.pdf?expires=1457012730&amp;id=id&amp;accname=ocid56027859&amp;checksum=F3F96F396835D30F46A01AD6921DC83C</a:t>
            </a:r>
            <a:endParaRPr lang="en-US" spc="60" dirty="0" smtClean="0">
              <a:solidFill>
                <a:schemeClr val="accent1"/>
              </a:solidFill>
            </a:endParaRPr>
          </a:p>
          <a:p>
            <a:pPr defTabSz="902878">
              <a:defRPr/>
            </a:pPr>
            <a:endParaRPr lang="en-US" spc="60" dirty="0" smtClean="0">
              <a:solidFill>
                <a:schemeClr val="accent1"/>
              </a:solidFill>
            </a:endParaRPr>
          </a:p>
          <a:p>
            <a:pPr defTabSz="902878">
              <a:defRPr/>
            </a:pPr>
            <a:r>
              <a:rPr lang="de-AT" dirty="0" err="1" smtClean="0"/>
              <a:t>Bretzke</a:t>
            </a:r>
            <a:r>
              <a:rPr lang="de-AT" dirty="0" smtClean="0"/>
              <a:t>/</a:t>
            </a:r>
            <a:r>
              <a:rPr lang="de-AT" dirty="0" err="1" smtClean="0"/>
              <a:t>Barkawi</a:t>
            </a:r>
            <a:r>
              <a:rPr lang="de-AT" dirty="0" smtClean="0"/>
              <a:t>,</a:t>
            </a:r>
            <a:r>
              <a:rPr lang="de-AT" baseline="0" dirty="0" smtClean="0"/>
              <a:t> „</a:t>
            </a:r>
            <a:r>
              <a:rPr lang="de-DE" sz="1200" kern="1200" dirty="0" smtClean="0">
                <a:solidFill>
                  <a:schemeClr val="tx1"/>
                </a:solidFill>
                <a:effectLst/>
                <a:latin typeface="+mn-lt"/>
                <a:ea typeface="+mn-ea"/>
                <a:cs typeface="+mn-cs"/>
              </a:rPr>
              <a:t>Nachhaltige Logistik: Antworten auf eine globale Herausforderung“ (2010), ab S.30</a:t>
            </a:r>
            <a:endParaRPr lang="de-AT" dirty="0"/>
          </a:p>
          <a:p>
            <a:pPr defTabSz="913028">
              <a:defRPr/>
            </a:pPr>
            <a:endParaRPr lang="de-AT" dirty="0"/>
          </a:p>
        </p:txBody>
      </p:sp>
      <p:sp>
        <p:nvSpPr>
          <p:cNvPr id="4" name="Slide Number Placeholder 3"/>
          <p:cNvSpPr>
            <a:spLocks noGrp="1"/>
          </p:cNvSpPr>
          <p:nvPr>
            <p:ph type="sldNum" sz="quarter" idx="10"/>
          </p:nvPr>
        </p:nvSpPr>
        <p:spPr/>
        <p:txBody>
          <a:bodyPr/>
          <a:lstStyle/>
          <a:p>
            <a:fld id="{3302C4EF-2F8B-46D0-B02E-4BABEE06E65D}" type="slidenum">
              <a:rPr lang="de-DE" smtClean="0"/>
              <a:pPr/>
              <a:t>5</a:t>
            </a:fld>
            <a:endParaRPr lang="de-DE" dirty="0"/>
          </a:p>
        </p:txBody>
      </p:sp>
    </p:spTree>
    <p:extLst>
      <p:ext uri="{BB962C8B-B14F-4D97-AF65-F5344CB8AC3E}">
        <p14:creationId xmlns:p14="http://schemas.microsoft.com/office/powerpoint/2010/main" val="40342466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0913" y="787400"/>
            <a:ext cx="4965700" cy="3724275"/>
          </a:xfrm>
        </p:spPr>
      </p:sp>
      <p:sp>
        <p:nvSpPr>
          <p:cNvPr id="3" name="Notes Placeholder 2"/>
          <p:cNvSpPr>
            <a:spLocks noGrp="1"/>
          </p:cNvSpPr>
          <p:nvPr>
            <p:ph type="body" idx="1"/>
          </p:nvPr>
        </p:nvSpPr>
        <p:spPr/>
        <p:txBody>
          <a:bodyPr/>
          <a:lstStyle/>
          <a:p>
            <a:r>
              <a:rPr lang="de-DE" noProof="0" dirty="0" smtClean="0"/>
              <a:t>Wie</a:t>
            </a:r>
            <a:r>
              <a:rPr lang="de-DE" baseline="0" noProof="0" dirty="0" smtClean="0"/>
              <a:t> in der vorhergehenden Slide beschrieben ist ein Wechsel zu nachhaltigen Verkehrsträgern notwendig. </a:t>
            </a:r>
          </a:p>
          <a:p>
            <a:r>
              <a:rPr lang="de-DE" baseline="0" noProof="0" dirty="0" smtClean="0"/>
              <a:t>Deshalb versucht die EU-Politik mit Hilfe von unterschiedlichen Maßnahmen einen Wechsel zu solchen Verkehrsträgern zu bewerben. Im Weißbuch der Europäischen Kommission von 2011 “Fahrplan zu einem einheitlichen europäischen Verkehrsraum – Hin zu einem wettbewerbsorientierten und ressourcenschonenden Verkehrssystem“ wurde die Vision der EU für den Transport in der Zukunft vorgestellt. Da Schiene und Binnenwasser als nachhaltige Verkehrsträger anerkannt sind soll auch eine Verkehrsverlagerung hin zu diesen Verkehrsträgern erfolgen. Ziel bis 2030 ist es 30 % vom Straßenverkehr, der eine Transportstrecke von 300 km überschreitet auf die Schiene oder das Binnenwasser zu verlagern. Bis 2050 soll der Wert bei 50 % liegen. </a:t>
            </a:r>
          </a:p>
          <a:p>
            <a:endParaRPr lang="de-DE" dirty="0" smtClean="0"/>
          </a:p>
          <a:p>
            <a:endParaRPr lang="de-DE" dirty="0" smtClean="0"/>
          </a:p>
          <a:p>
            <a:r>
              <a:rPr lang="de-DE" dirty="0" smtClean="0"/>
              <a:t>Quelle: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European Commission, “</a:t>
            </a:r>
            <a:r>
              <a:rPr lang="en-US" sz="1200" dirty="0" err="1" smtClean="0"/>
              <a:t>Weissbuch</a:t>
            </a:r>
            <a:r>
              <a:rPr lang="en-US" sz="1200" dirty="0" smtClean="0"/>
              <a:t> - </a:t>
            </a:r>
            <a:r>
              <a:rPr lang="de-DE" sz="1200" dirty="0" smtClean="0"/>
              <a:t>Fahrplan zu einem einheitlichen europäischen Verkehrsraum – Hin zu einem wettbewerbsorientierten und ressourcenschonenden Verkehrssystem</a:t>
            </a:r>
            <a:r>
              <a:rPr lang="en-US" sz="1200" dirty="0" smtClean="0"/>
              <a:t>” (2011), </a:t>
            </a:r>
            <a:r>
              <a:rPr lang="de-DE" baseline="0" dirty="0" smtClean="0"/>
              <a:t>S. 3ff</a:t>
            </a: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Online: </a:t>
            </a:r>
            <a:r>
              <a:rPr lang="en-US" sz="1200" dirty="0" smtClean="0">
                <a:hlinkClick r:id="rId3"/>
              </a:rPr>
              <a:t>http://eur-lex.europa.eu/legal-content/de/TXT/PDF/?uri=CELEX:52011DC0144</a:t>
            </a:r>
            <a:r>
              <a:rPr lang="en-US" sz="1200" dirty="0" smtClean="0"/>
              <a:t> </a:t>
            </a:r>
            <a:r>
              <a:rPr lang="de-DE" sz="1200" dirty="0" smtClean="0"/>
              <a:t>[05.08.2016]</a:t>
            </a:r>
            <a:endParaRPr lang="en-US" sz="1200" dirty="0" smtClean="0"/>
          </a:p>
        </p:txBody>
      </p:sp>
      <p:sp>
        <p:nvSpPr>
          <p:cNvPr id="4" name="Slide Number Placeholder 3"/>
          <p:cNvSpPr>
            <a:spLocks noGrp="1"/>
          </p:cNvSpPr>
          <p:nvPr>
            <p:ph type="sldNum" sz="quarter" idx="10"/>
          </p:nvPr>
        </p:nvSpPr>
        <p:spPr/>
        <p:txBody>
          <a:bodyPr/>
          <a:lstStyle/>
          <a:p>
            <a:fld id="{56F06DAA-0A4E-4110-9797-3FB8CA0FEA93}" type="slidenum">
              <a:rPr lang="de-AT" smtClean="0"/>
              <a:t>6</a:t>
            </a:fld>
            <a:endParaRPr lang="de-AT" dirty="0"/>
          </a:p>
        </p:txBody>
      </p:sp>
    </p:spTree>
    <p:extLst>
      <p:ext uri="{BB962C8B-B14F-4D97-AF65-F5344CB8AC3E}">
        <p14:creationId xmlns:p14="http://schemas.microsoft.com/office/powerpoint/2010/main" val="15627813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0913" y="787400"/>
            <a:ext cx="4965700" cy="3724275"/>
          </a:xfrm>
        </p:spPr>
      </p:sp>
      <p:sp>
        <p:nvSpPr>
          <p:cNvPr id="3" name="Notes Placeholder 2"/>
          <p:cNvSpPr>
            <a:spLocks noGrp="1"/>
          </p:cNvSpPr>
          <p:nvPr>
            <p:ph type="body" idx="1"/>
          </p:nvPr>
        </p:nvSpPr>
        <p:spPr/>
        <p:txBody>
          <a:bodyPr/>
          <a:lstStyle/>
          <a:p>
            <a:r>
              <a:rPr lang="de-DE" baseline="0" dirty="0" smtClean="0"/>
              <a:t>In der oben dargestellten Grafik werden die am multimodalen Transportprozess beteiligten Akteure dargestellt. </a:t>
            </a:r>
          </a:p>
          <a:p>
            <a:endParaRPr lang="de-DE" baseline="0" dirty="0" smtClean="0"/>
          </a:p>
          <a:p>
            <a:r>
              <a:rPr lang="de-DE" b="1" baseline="0" dirty="0" smtClean="0"/>
              <a:t>Verlader</a:t>
            </a:r>
            <a:r>
              <a:rPr lang="de-DE" baseline="0" dirty="0" smtClean="0"/>
              <a:t>: Der Verlader – auch Absender/Versender – übergibt die Güter in die Obhut des Spediteurs oder Frachtführers, welcher für die Lieferung zum Empfänger verantwortlich ist. Der Verlader kann den Transport selbst organisieren oder aber einen Mittler (Spediteur oder Kombi-Operator) mit der Organisation der Transporte beauftragen. Hier wird ein Frachtvertrag abgeschlossen. Der tatsächliche Warenabsender kann dabei der Verlader selbst, der Spediteur bzw. Kombi-Operator oder auch der Empfänger der Ware sein („Abholauftrag“). Als Urverlader wird der Eigentümer/Bereitsteller der transportierten Güter bezeichnet. </a:t>
            </a:r>
          </a:p>
          <a:p>
            <a:endParaRPr lang="de-DE" baseline="0" dirty="0" smtClean="0"/>
          </a:p>
          <a:p>
            <a:r>
              <a:rPr lang="de-DE" b="1" baseline="0" dirty="0" smtClean="0"/>
              <a:t>Spediteur</a:t>
            </a:r>
            <a:r>
              <a:rPr lang="de-DE" baseline="0" dirty="0" smtClean="0"/>
              <a:t>: Der Spediteur dient als Vermittler im Auftrag des Versenders und organisiert den Transport mit Frachtführer oder Verfrachter von Seeschiffen bzw. erbringt auch weitere Dienstleistungen. In den Aufgabenbereich des Spediteurs fallen unter anderem der Abschluss des Frachtvertrags, Organisation von Frachtdokumenten, Erledigung von Zollformalitäten sowie die Kontrolle der Ware und der Dokumente am Empfangsort. Außerdem hat er unter anderem das Recht auf Ersatz der tatsächlichen Kosten/Aufwendungen sowie das Recht auf Provision. </a:t>
            </a:r>
          </a:p>
          <a:p>
            <a:endParaRPr lang="de-DE" baseline="0" dirty="0" smtClean="0"/>
          </a:p>
          <a:p>
            <a:r>
              <a:rPr lang="de-DE" b="1" baseline="0" dirty="0" smtClean="0"/>
              <a:t>Frachtführer</a:t>
            </a:r>
            <a:r>
              <a:rPr lang="de-DE" baseline="0" dirty="0" smtClean="0"/>
              <a:t>: Der Frachtführer ist für den Gütertransport konkret verantwortlich und führt diesen selbst durch oder lässt ihn durch andere durchführen. Anders als der Spediteur, welcher die Transporte hauptsächlich organisiert, stellt der Frachtführer die Verkehrsmittel für den Transport zur Verfügung. Der Frachtführer wird in der Seefracht als Verfrachter bezeichnet und in der Luftfracht als Carrier. </a:t>
            </a:r>
          </a:p>
          <a:p>
            <a:endParaRPr lang="de-DE" baseline="0" dirty="0" smtClean="0"/>
          </a:p>
          <a:p>
            <a:r>
              <a:rPr lang="de-DE" b="1" baseline="0" dirty="0" smtClean="0"/>
              <a:t>Kombi-Operator</a:t>
            </a:r>
            <a:r>
              <a:rPr lang="de-DE" baseline="0" dirty="0" smtClean="0"/>
              <a:t>: Der Kombi-Operator oder multimodaler Frachtführer schließt einen multimodalen Frachtvertrag ab und ist als Frachtführer für die Erfüllung dessen zuständig. Dieser bietet oftmals Transportstrecken zu den wichtigsten Zentren in Europa an, vor allem im Bereich maritimer und kontinentaler Verkehr. Der Kunde stellt dabei zuerst eine Transportanfrage an den Kombi-Operator, welcher anschließend die beste und günstigste Verbindung für die Ladeeinheit des Kunden findet. Der Kombi-Operator organisiert entweder den Transport von Terminal zu Terminal (Vor- und Nachlauf müssen vom Kunden selbst organisiert werden) oder aber die gesamte Transportkette. </a:t>
            </a:r>
          </a:p>
          <a:p>
            <a:endParaRPr lang="de-DE" baseline="0" dirty="0" smtClean="0"/>
          </a:p>
          <a:p>
            <a:r>
              <a:rPr lang="de-DE" b="1" baseline="0" dirty="0" smtClean="0"/>
              <a:t>Empfänger</a:t>
            </a:r>
            <a:r>
              <a:rPr lang="de-DE" baseline="0" dirty="0" smtClean="0"/>
              <a:t>: Der Empfänger ist zur Abnahme der Güter berechtigt. Durch den Frachtvertrag kann er vom Frachtführer die Übergabe der Ware am Ablieferort verlangen und diesem Weisungen erteilen. Der Empfänger kann jedoch auch als Auftraggeber auftreten, wenn er mit dem Spediteur einen Speditionsvertrag abschließt. </a:t>
            </a:r>
          </a:p>
          <a:p>
            <a:endParaRPr lang="de-DE" baseline="0" dirty="0" smtClean="0"/>
          </a:p>
          <a:p>
            <a:pPr defTabSz="913028">
              <a:defRPr/>
            </a:pPr>
            <a:r>
              <a:rPr lang="de-DE" baseline="0" dirty="0" smtClean="0"/>
              <a:t>Verlader, Spediteur, Kombi-Operator, Frächter sowie Empfänger stellen jeweils natürliche und juristische Personen dar. </a:t>
            </a:r>
          </a:p>
          <a:p>
            <a:endParaRPr lang="de-DE" baseline="0" dirty="0" smtClean="0"/>
          </a:p>
          <a:p>
            <a:endParaRPr lang="de-DE" baseline="0" dirty="0" smtClean="0"/>
          </a:p>
          <a:p>
            <a:pPr defTabSz="913028">
              <a:defRPr/>
            </a:pPr>
            <a:r>
              <a:rPr lang="de-AT" baseline="0" dirty="0" smtClean="0"/>
              <a:t>Quelle: </a:t>
            </a:r>
          </a:p>
          <a:p>
            <a:pPr defTabSz="913028">
              <a:defRPr/>
            </a:pPr>
            <a:r>
              <a:rPr lang="de-DE" baseline="0" dirty="0" smtClean="0"/>
              <a:t>Posset et al., „Intermodaler Verkehr Europa“ (2014), </a:t>
            </a:r>
            <a:r>
              <a:rPr lang="de-AT" baseline="0" dirty="0" smtClean="0"/>
              <a:t>S.63</a:t>
            </a:r>
            <a:endParaRPr lang="de-AT" dirty="0" smtClean="0"/>
          </a:p>
          <a:p>
            <a:endParaRPr lang="en-GB" dirty="0"/>
          </a:p>
        </p:txBody>
      </p:sp>
      <p:sp>
        <p:nvSpPr>
          <p:cNvPr id="4" name="Slide Number Placeholder 3"/>
          <p:cNvSpPr>
            <a:spLocks noGrp="1"/>
          </p:cNvSpPr>
          <p:nvPr>
            <p:ph type="sldNum" sz="quarter" idx="10"/>
          </p:nvPr>
        </p:nvSpPr>
        <p:spPr/>
        <p:txBody>
          <a:bodyPr/>
          <a:lstStyle/>
          <a:p>
            <a:fld id="{56F06DAA-0A4E-4110-9797-3FB8CA0FEA93}" type="slidenum">
              <a:rPr lang="de-AT" smtClean="0"/>
              <a:t>7</a:t>
            </a:fld>
            <a:endParaRPr lang="de-AT" dirty="0"/>
          </a:p>
        </p:txBody>
      </p:sp>
    </p:spTree>
    <p:extLst>
      <p:ext uri="{BB962C8B-B14F-4D97-AF65-F5344CB8AC3E}">
        <p14:creationId xmlns:p14="http://schemas.microsoft.com/office/powerpoint/2010/main" val="30431436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0913" y="787400"/>
            <a:ext cx="4965700" cy="3724275"/>
          </a:xfrm>
        </p:spPr>
      </p:sp>
      <p:sp>
        <p:nvSpPr>
          <p:cNvPr id="3" name="Notes Placeholder 2"/>
          <p:cNvSpPr>
            <a:spLocks noGrp="1"/>
          </p:cNvSpPr>
          <p:nvPr>
            <p:ph type="body" idx="1"/>
          </p:nvPr>
        </p:nvSpPr>
        <p:spPr/>
        <p:txBody>
          <a:bodyPr/>
          <a:lstStyle/>
          <a:p>
            <a:r>
              <a:rPr lang="de-DE" noProof="0" dirty="0" smtClean="0"/>
              <a:t>In der oben stehenden Tabelle sind die Stärken und Schwächen der einzelnen Verkehrsträger zu finden.</a:t>
            </a:r>
          </a:p>
          <a:p>
            <a:endParaRPr lang="de-DE" noProof="0" dirty="0" smtClean="0"/>
          </a:p>
          <a:p>
            <a:r>
              <a:rPr lang="de-DE" noProof="0" dirty="0" smtClean="0"/>
              <a:t>Quelle: </a:t>
            </a:r>
          </a:p>
          <a:p>
            <a:pPr defTabSz="902878">
              <a:defRPr/>
            </a:pPr>
            <a:r>
              <a:rPr lang="de-DE" dirty="0">
                <a:solidFill>
                  <a:schemeClr val="accent1"/>
                </a:solidFill>
              </a:rPr>
              <a:t>BMVIT, Rechnungshof; „Bericht des Rechnungshof: Nachhaltiger Güterverkehr – Intermodale Vernetzung” (2012), </a:t>
            </a:r>
            <a:r>
              <a:rPr lang="de-DE" spc="60" dirty="0">
                <a:solidFill>
                  <a:schemeClr val="accent1"/>
                </a:solidFill>
              </a:rPr>
              <a:t>S.260</a:t>
            </a:r>
          </a:p>
          <a:p>
            <a:pPr defTabSz="902878">
              <a:defRPr/>
            </a:pPr>
            <a:r>
              <a:rPr lang="de-DE" dirty="0">
                <a:solidFill>
                  <a:schemeClr val="accent1"/>
                </a:solidFill>
              </a:rPr>
              <a:t>Online: </a:t>
            </a:r>
            <a:r>
              <a:rPr lang="de-DE" noProof="0" dirty="0" smtClean="0"/>
              <a:t>http://www.rechnungshof.gv.at/fileadmin/downloads/2012/berichte/teilberichte/bund/Bund_2012_05/Bund_2012_05_4.pdf</a:t>
            </a:r>
            <a:endParaRPr lang="de-DE" noProof="0" dirty="0"/>
          </a:p>
        </p:txBody>
      </p:sp>
      <p:sp>
        <p:nvSpPr>
          <p:cNvPr id="4" name="Slide Number Placeholder 3"/>
          <p:cNvSpPr>
            <a:spLocks noGrp="1"/>
          </p:cNvSpPr>
          <p:nvPr>
            <p:ph type="sldNum" sz="quarter" idx="10"/>
          </p:nvPr>
        </p:nvSpPr>
        <p:spPr/>
        <p:txBody>
          <a:bodyPr/>
          <a:lstStyle/>
          <a:p>
            <a:fld id="{56F06DAA-0A4E-4110-9797-3FB8CA0FEA93}" type="slidenum">
              <a:rPr lang="de-AT" smtClean="0"/>
              <a:t>8</a:t>
            </a:fld>
            <a:endParaRPr lang="de-AT" dirty="0"/>
          </a:p>
        </p:txBody>
      </p:sp>
    </p:spTree>
    <p:extLst>
      <p:ext uri="{BB962C8B-B14F-4D97-AF65-F5344CB8AC3E}">
        <p14:creationId xmlns:p14="http://schemas.microsoft.com/office/powerpoint/2010/main" val="1197005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0913" y="787400"/>
            <a:ext cx="4965700" cy="372427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6F06DAA-0A4E-4110-9797-3FB8CA0FEA93}" type="slidenum">
              <a:rPr lang="de-AT" smtClean="0"/>
              <a:t>9</a:t>
            </a:fld>
            <a:endParaRPr lang="de-AT" dirty="0"/>
          </a:p>
        </p:txBody>
      </p:sp>
    </p:spTree>
    <p:extLst>
      <p:ext uri="{BB962C8B-B14F-4D97-AF65-F5344CB8AC3E}">
        <p14:creationId xmlns:p14="http://schemas.microsoft.com/office/powerpoint/2010/main" val="1167420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0808"/>
            <a:ext cx="7772400" cy="1470025"/>
          </a:xfrm>
        </p:spPr>
        <p:txBody>
          <a:bodyPr/>
          <a:lstStyle>
            <a:lvl1pPr>
              <a:defRPr lang="en-US" sz="5400" kern="1200" cap="all" spc="-100" baseline="0" smtClean="0">
                <a:solidFill>
                  <a:schemeClr val="accent1"/>
                </a:solidFill>
                <a:latin typeface="+mj-lt"/>
                <a:ea typeface="+mj-ea"/>
                <a:cs typeface="+mj-cs"/>
              </a:defRPr>
            </a:lvl1pPr>
          </a:lstStyle>
          <a:p>
            <a:r>
              <a:rPr lang="en-US" dirty="0" smtClean="0"/>
              <a:t>Click to edit Master title style</a:t>
            </a:r>
            <a:endParaRPr lang="de-AT" dirty="0"/>
          </a:p>
        </p:txBody>
      </p:sp>
      <p:sp>
        <p:nvSpPr>
          <p:cNvPr id="3" name="Subtitle 2"/>
          <p:cNvSpPr>
            <a:spLocks noGrp="1"/>
          </p:cNvSpPr>
          <p:nvPr>
            <p:ph type="subTitle" idx="1"/>
          </p:nvPr>
        </p:nvSpPr>
        <p:spPr>
          <a:xfrm>
            <a:off x="1371600" y="3764632"/>
            <a:ext cx="6400800" cy="1752600"/>
          </a:xfrm>
        </p:spPr>
        <p:txBody>
          <a:bodyPr/>
          <a:lstStyle>
            <a:lvl1pPr marL="0" indent="0" algn="ctr">
              <a:buNone/>
              <a:defRPr lang="en-US" sz="2400" kern="1200" smtClean="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de-AT" dirty="0"/>
          </a:p>
        </p:txBody>
      </p:sp>
      <p:sp>
        <p:nvSpPr>
          <p:cNvPr id="4" name="Date Placeholder 3"/>
          <p:cNvSpPr>
            <a:spLocks noGrp="1"/>
          </p:cNvSpPr>
          <p:nvPr>
            <p:ph type="dt" sz="half" idx="10"/>
          </p:nvPr>
        </p:nvSpPr>
        <p:spPr/>
        <p:txBody>
          <a:bodyPr/>
          <a:lstStyle/>
          <a:p>
            <a:fld id="{2420A945-DE7A-412C-AA2C-5248D6F31DDF}" type="datetime7">
              <a:rPr lang="de-DE" smtClean="0"/>
              <a:t>Okt-16</a:t>
            </a:fld>
            <a:endParaRPr lang="de-AT" dirty="0"/>
          </a:p>
        </p:txBody>
      </p:sp>
      <p:sp>
        <p:nvSpPr>
          <p:cNvPr id="5" name="Footer Placeholder 4"/>
          <p:cNvSpPr>
            <a:spLocks noGrp="1"/>
          </p:cNvSpPr>
          <p:nvPr>
            <p:ph type="ftr" sz="quarter" idx="11"/>
          </p:nvPr>
        </p:nvSpPr>
        <p:spPr/>
        <p:txBody>
          <a:bodyPr/>
          <a:lstStyle/>
          <a:p>
            <a:endParaRPr lang="de-AT" dirty="0"/>
          </a:p>
        </p:txBody>
      </p:sp>
      <p:sp>
        <p:nvSpPr>
          <p:cNvPr id="6" name="Slide Number Placeholder 5"/>
          <p:cNvSpPr>
            <a:spLocks noGrp="1"/>
          </p:cNvSpPr>
          <p:nvPr>
            <p:ph type="sldNum" sz="quarter" idx="12"/>
          </p:nvPr>
        </p:nvSpPr>
        <p:spPr/>
        <p:txBody>
          <a:bodyPr/>
          <a:lstStyle/>
          <a:p>
            <a:fld id="{CD93F612-187A-48BF-B5EE-AA4BEE289BC1}" type="slidenum">
              <a:rPr lang="de-AT" smtClean="0"/>
              <a:t>‹Nr.›</a:t>
            </a:fld>
            <a:endParaRPr lang="de-AT" dirty="0"/>
          </a:p>
        </p:txBody>
      </p:sp>
      <p:cxnSp>
        <p:nvCxnSpPr>
          <p:cNvPr id="8" name="Straight Connector 7"/>
          <p:cNvCxnSpPr/>
          <p:nvPr userDrawn="1"/>
        </p:nvCxnSpPr>
        <p:spPr>
          <a:xfrm>
            <a:off x="685800" y="3398520"/>
            <a:ext cx="7848600" cy="1588"/>
          </a:xfrm>
          <a:prstGeom prst="line">
            <a:avLst/>
          </a:prstGeom>
          <a:ln w="28575">
            <a:solidFill>
              <a:srgbClr val="92D050"/>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2680277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58CCFD-0186-4EED-98F8-CB74F878E417}" type="datetime7">
              <a:rPr lang="de-DE" smtClean="0">
                <a:solidFill>
                  <a:prstClr val="white"/>
                </a:solidFill>
              </a:rPr>
              <a:t>Okt-16</a:t>
            </a:fld>
            <a:endParaRPr lang="de-AT" dirty="0">
              <a:solidFill>
                <a:prstClr val="white"/>
              </a:solidFill>
            </a:endParaRPr>
          </a:p>
        </p:txBody>
      </p:sp>
      <p:sp>
        <p:nvSpPr>
          <p:cNvPr id="6" name="Footer Placeholder 5"/>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7" name="Slide Number Placeholder 6"/>
          <p:cNvSpPr>
            <a:spLocks noGrp="1"/>
          </p:cNvSpPr>
          <p:nvPr>
            <p:ph type="sldNum" sz="quarter" idx="12"/>
          </p:nvPr>
        </p:nvSpPr>
        <p:spPr/>
        <p:txBody>
          <a:bodyPr/>
          <a:lstStyle/>
          <a:p>
            <a:fld id="{7D34D7BA-8E13-46FE-8871-8877FE7E3568}" type="slidenum">
              <a:rPr lang="de-AT" smtClean="0">
                <a:solidFill>
                  <a:prstClr val="white"/>
                </a:solidFill>
              </a:rPr>
              <a:pPr/>
              <a:t>‹Nr.›</a:t>
            </a:fld>
            <a:endParaRPr lang="de-AT" dirty="0">
              <a:solidFill>
                <a:prstClr val="white"/>
              </a:solidFill>
            </a:endParaRP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195931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578A94-9312-426F-982C-F0CB91424F17}" type="datetime7">
              <a:rPr lang="de-DE" smtClean="0">
                <a:solidFill>
                  <a:prstClr val="white"/>
                </a:solidFill>
              </a:rPr>
              <a:t>Okt-16</a:t>
            </a:fld>
            <a:endParaRPr lang="de-AT" dirty="0">
              <a:solidFill>
                <a:prstClr val="white"/>
              </a:solidFill>
            </a:endParaRPr>
          </a:p>
        </p:txBody>
      </p:sp>
      <p:sp>
        <p:nvSpPr>
          <p:cNvPr id="6" name="Footer Placeholder 5"/>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7" name="Slide Number Placeholder 6"/>
          <p:cNvSpPr>
            <a:spLocks noGrp="1"/>
          </p:cNvSpPr>
          <p:nvPr>
            <p:ph type="sldNum" sz="quarter" idx="12"/>
          </p:nvPr>
        </p:nvSpPr>
        <p:spPr/>
        <p:txBody>
          <a:bodyPr/>
          <a:lstStyle/>
          <a:p>
            <a:fld id="{7D34D7BA-8E13-46FE-8871-8877FE7E3568}" type="slidenum">
              <a:rPr lang="de-AT" smtClean="0">
                <a:solidFill>
                  <a:prstClr val="white"/>
                </a:solidFill>
              </a:rPr>
              <a:pPr/>
              <a:t>‹Nr.›</a:t>
            </a:fld>
            <a:endParaRPr lang="de-AT" dirty="0">
              <a:solidFill>
                <a:prstClr val="white"/>
              </a:solidFill>
            </a:endParaRPr>
          </a:p>
        </p:txBody>
      </p:sp>
    </p:spTree>
    <p:extLst>
      <p:ext uri="{BB962C8B-B14F-4D97-AF65-F5344CB8AC3E}">
        <p14:creationId xmlns:p14="http://schemas.microsoft.com/office/powerpoint/2010/main" val="223364934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A459AC-E033-4E48-B6E6-A41111AFBD07}" type="datetime7">
              <a:rPr lang="de-DE" smtClean="0">
                <a:solidFill>
                  <a:prstClr val="white"/>
                </a:solidFill>
              </a:rPr>
              <a:t>Okt-16</a:t>
            </a:fld>
            <a:endParaRPr lang="de-AT" dirty="0">
              <a:solidFill>
                <a:prstClr val="white"/>
              </a:solidFill>
            </a:endParaRPr>
          </a:p>
        </p:txBody>
      </p:sp>
      <p:sp>
        <p:nvSpPr>
          <p:cNvPr id="5" name="Footer Placeholder 4"/>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6" name="Slide Number Placeholder 5"/>
          <p:cNvSpPr>
            <a:spLocks noGrp="1"/>
          </p:cNvSpPr>
          <p:nvPr>
            <p:ph type="sldNum" sz="quarter" idx="12"/>
          </p:nvPr>
        </p:nvSpPr>
        <p:spPr/>
        <p:txBody>
          <a:bodyPr/>
          <a:lstStyle/>
          <a:p>
            <a:fld id="{7D34D7BA-8E13-46FE-8871-8877FE7E3568}" type="slidenum">
              <a:rPr lang="de-AT" smtClean="0">
                <a:solidFill>
                  <a:prstClr val="white"/>
                </a:solidFill>
              </a:rPr>
              <a:pPr/>
              <a:t>‹Nr.›</a:t>
            </a:fld>
            <a:endParaRPr lang="de-AT" dirty="0">
              <a:solidFill>
                <a:prstClr val="white"/>
              </a:solidFill>
            </a:endParaRPr>
          </a:p>
        </p:txBody>
      </p:sp>
    </p:spTree>
    <p:extLst>
      <p:ext uri="{BB962C8B-B14F-4D97-AF65-F5344CB8AC3E}">
        <p14:creationId xmlns:p14="http://schemas.microsoft.com/office/powerpoint/2010/main" val="5180376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8D53E3-C2D9-4B1F-8715-01E89BCF3A80}" type="datetime7">
              <a:rPr lang="de-DE" smtClean="0">
                <a:solidFill>
                  <a:prstClr val="white"/>
                </a:solidFill>
              </a:rPr>
              <a:t>Okt-16</a:t>
            </a:fld>
            <a:endParaRPr lang="de-AT" dirty="0">
              <a:solidFill>
                <a:prstClr val="white"/>
              </a:solidFill>
            </a:endParaRPr>
          </a:p>
        </p:txBody>
      </p:sp>
      <p:sp>
        <p:nvSpPr>
          <p:cNvPr id="5" name="Footer Placeholder 4"/>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6" name="Slide Number Placeholder 5"/>
          <p:cNvSpPr>
            <a:spLocks noGrp="1"/>
          </p:cNvSpPr>
          <p:nvPr>
            <p:ph type="sldNum" sz="quarter" idx="12"/>
          </p:nvPr>
        </p:nvSpPr>
        <p:spPr/>
        <p:txBody>
          <a:bodyPr/>
          <a:lstStyle/>
          <a:p>
            <a:fld id="{7D34D7BA-8E13-46FE-8871-8877FE7E3568}" type="slidenum">
              <a:rPr lang="de-AT" smtClean="0">
                <a:solidFill>
                  <a:prstClr val="white"/>
                </a:solidFill>
              </a:rPr>
              <a:pPr/>
              <a:t>‹Nr.›</a:t>
            </a:fld>
            <a:endParaRPr lang="de-AT" dirty="0">
              <a:solidFill>
                <a:prstClr val="white"/>
              </a:solidFill>
            </a:endParaRPr>
          </a:p>
        </p:txBody>
      </p:sp>
    </p:spTree>
    <p:extLst>
      <p:ext uri="{BB962C8B-B14F-4D97-AF65-F5344CB8AC3E}">
        <p14:creationId xmlns:p14="http://schemas.microsoft.com/office/powerpoint/2010/main" val="154093405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171AD8-BD5F-4503-8C65-79BF784426C3}" type="datetime7">
              <a:rPr lang="de-DE" smtClean="0">
                <a:solidFill>
                  <a:prstClr val="white"/>
                </a:solidFill>
              </a:rPr>
              <a:t>Okt-16</a:t>
            </a:fld>
            <a:endParaRPr lang="de-AT" dirty="0">
              <a:solidFill>
                <a:prstClr val="white"/>
              </a:solidFill>
            </a:endParaRPr>
          </a:p>
        </p:txBody>
      </p:sp>
      <p:sp>
        <p:nvSpPr>
          <p:cNvPr id="5" name="Footer Placeholder 4"/>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6" name="Slide Number Placeholder 5"/>
          <p:cNvSpPr>
            <a:spLocks noGrp="1"/>
          </p:cNvSpPr>
          <p:nvPr>
            <p:ph type="sldNum" sz="quarter" idx="12"/>
          </p:nvPr>
        </p:nvSpPr>
        <p:spPr/>
        <p:txBody>
          <a:bodyPr/>
          <a:lstStyle/>
          <a:p>
            <a:fld id="{7D34D7BA-8E13-46FE-8871-8877FE7E3568}" type="slidenum">
              <a:rPr lang="de-AT" smtClean="0">
                <a:solidFill>
                  <a:prstClr val="white"/>
                </a:solidFill>
              </a:rPr>
              <a:pPr/>
              <a:t>‹Nr.›</a:t>
            </a:fld>
            <a:endParaRPr lang="de-AT" dirty="0">
              <a:solidFill>
                <a:prstClr val="white"/>
              </a:solidFill>
            </a:endParaRPr>
          </a:p>
        </p:txBody>
      </p:sp>
    </p:spTree>
    <p:extLst>
      <p:ext uri="{BB962C8B-B14F-4D97-AF65-F5344CB8AC3E}">
        <p14:creationId xmlns:p14="http://schemas.microsoft.com/office/powerpoint/2010/main" val="23868927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274AA2E8-FA4B-45C9-9C9E-40409E7C68A1}" type="datetime7">
              <a:rPr lang="de-DE" smtClean="0">
                <a:solidFill>
                  <a:prstClr val="white"/>
                </a:solidFill>
              </a:rPr>
              <a:t>Okt-16</a:t>
            </a:fld>
            <a:endParaRPr lang="de-AT" dirty="0">
              <a:solidFill>
                <a:prstClr val="white"/>
              </a:solidFill>
            </a:endParaRPr>
          </a:p>
        </p:txBody>
      </p:sp>
      <p:sp>
        <p:nvSpPr>
          <p:cNvPr id="5" name="Footer Placeholder 4"/>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6" name="Slide Number Placeholder 5"/>
          <p:cNvSpPr>
            <a:spLocks noGrp="1"/>
          </p:cNvSpPr>
          <p:nvPr>
            <p:ph type="sldNum" sz="quarter" idx="12"/>
          </p:nvPr>
        </p:nvSpPr>
        <p:spPr/>
        <p:txBody>
          <a:bodyPr/>
          <a:lstStyle/>
          <a:p>
            <a:fld id="{7D34D7BA-8E13-46FE-8871-8877FE7E3568}" type="slidenum">
              <a:rPr lang="de-AT" smtClean="0">
                <a:solidFill>
                  <a:prstClr val="white"/>
                </a:solidFill>
              </a:rPr>
              <a:pPr/>
              <a:t>‹Nr.›</a:t>
            </a:fld>
            <a:endParaRPr lang="de-AT" dirty="0">
              <a:solidFill>
                <a:prstClr val="white"/>
              </a:solidFill>
            </a:endParaRP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63765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Clr>
                <a:srgbClr val="92D050"/>
              </a:buClr>
              <a:defRPr/>
            </a:lvl1pPr>
            <a:lvl2pPr>
              <a:buClr>
                <a:srgbClr val="92D050"/>
              </a:buClr>
              <a:defRPr/>
            </a:lvl2pPr>
            <a:lvl3pPr>
              <a:buClr>
                <a:srgbClr val="92D050"/>
              </a:buClr>
              <a:defRPr/>
            </a:lvl3pPr>
            <a:lvl4pPr>
              <a:buClr>
                <a:srgbClr val="92D050"/>
              </a:buClr>
              <a:defRPr/>
            </a:lvl4pPr>
            <a:lvl5pPr>
              <a:buClr>
                <a:srgbClr val="92D050"/>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6B171AD8-BD5F-4503-8C65-79BF784426C3}" type="datetime7">
              <a:rPr lang="de-DE" smtClean="0">
                <a:solidFill>
                  <a:prstClr val="white"/>
                </a:solidFill>
              </a:rPr>
              <a:t>Okt-16</a:t>
            </a:fld>
            <a:endParaRPr lang="de-AT" dirty="0">
              <a:solidFill>
                <a:prstClr val="white"/>
              </a:solidFill>
            </a:endParaRPr>
          </a:p>
        </p:txBody>
      </p:sp>
      <p:sp>
        <p:nvSpPr>
          <p:cNvPr id="5" name="Footer Placeholder 4"/>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6" name="Slide Number Placeholder 5"/>
          <p:cNvSpPr>
            <a:spLocks noGrp="1"/>
          </p:cNvSpPr>
          <p:nvPr>
            <p:ph type="sldNum" sz="quarter" idx="12"/>
          </p:nvPr>
        </p:nvSpPr>
        <p:spPr/>
        <p:txBody>
          <a:bodyPr/>
          <a:lstStyle/>
          <a:p>
            <a:fld id="{7D34D7BA-8E13-46FE-8871-8877FE7E3568}" type="slidenum">
              <a:rPr lang="de-AT" smtClean="0">
                <a:solidFill>
                  <a:prstClr val="white"/>
                </a:solidFill>
              </a:rPr>
              <a:pPr/>
              <a:t>‹Nr.›</a:t>
            </a:fld>
            <a:endParaRPr lang="de-AT" dirty="0">
              <a:solidFill>
                <a:prstClr val="white"/>
              </a:solidFill>
            </a:endParaRPr>
          </a:p>
        </p:txBody>
      </p:sp>
    </p:spTree>
    <p:extLst>
      <p:ext uri="{BB962C8B-B14F-4D97-AF65-F5344CB8AC3E}">
        <p14:creationId xmlns:p14="http://schemas.microsoft.com/office/powerpoint/2010/main" val="327618993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0C6CC5-D769-42EF-BD49-D7E5DE07B5D4}" type="datetime7">
              <a:rPr lang="de-DE" smtClean="0">
                <a:solidFill>
                  <a:prstClr val="black"/>
                </a:solidFill>
              </a:rPr>
              <a:t>Okt-16</a:t>
            </a:fld>
            <a:endParaRPr lang="de-AT" dirty="0">
              <a:solidFill>
                <a:prstClr val="black"/>
              </a:solidFill>
            </a:endParaRPr>
          </a:p>
        </p:txBody>
      </p:sp>
      <p:sp>
        <p:nvSpPr>
          <p:cNvPr id="5" name="Footer Placeholder 4"/>
          <p:cNvSpPr>
            <a:spLocks noGrp="1"/>
          </p:cNvSpPr>
          <p:nvPr>
            <p:ph type="ftr" sz="quarter" idx="11"/>
          </p:nvPr>
        </p:nvSpPr>
        <p:spPr>
          <a:xfrm>
            <a:off x="3405336" y="6597352"/>
            <a:ext cx="4114800" cy="329184"/>
          </a:xfrm>
          <a:prstGeom prst="rect">
            <a:avLst/>
          </a:prstGeom>
        </p:spPr>
        <p:txBody>
          <a:bodyPr/>
          <a:lstStyle/>
          <a:p>
            <a:endParaRPr lang="de-AT" dirty="0">
              <a:solidFill>
                <a:prstClr val="white"/>
              </a:solidFill>
            </a:endParaRPr>
          </a:p>
        </p:txBody>
      </p:sp>
      <p:sp>
        <p:nvSpPr>
          <p:cNvPr id="6" name="Slide Number Placeholder 5"/>
          <p:cNvSpPr>
            <a:spLocks noGrp="1"/>
          </p:cNvSpPr>
          <p:nvPr>
            <p:ph type="sldNum" sz="quarter" idx="12"/>
          </p:nvPr>
        </p:nvSpPr>
        <p:spPr/>
        <p:txBody>
          <a:bodyPr/>
          <a:lstStyle/>
          <a:p>
            <a:fld id="{7D34D7BA-8E13-46FE-8871-8877FE7E3568}" type="slidenum">
              <a:rPr lang="de-AT" smtClean="0">
                <a:solidFill>
                  <a:prstClr val="black"/>
                </a:solidFill>
              </a:rPr>
              <a:pPr/>
              <a:t>‹Nr.›</a:t>
            </a:fld>
            <a:endParaRPr lang="de-AT" dirty="0">
              <a:solidFill>
                <a:prstClr val="black"/>
              </a:solidFill>
            </a:endParaRP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59480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65ECA88-A1BE-48D7-A399-3859B651142F}" type="datetime7">
              <a:rPr lang="de-DE" smtClean="0">
                <a:solidFill>
                  <a:prstClr val="white"/>
                </a:solidFill>
              </a:rPr>
              <a:t>Okt-16</a:t>
            </a:fld>
            <a:endParaRPr lang="de-AT" dirty="0">
              <a:solidFill>
                <a:prstClr val="white"/>
              </a:solidFill>
            </a:endParaRPr>
          </a:p>
        </p:txBody>
      </p:sp>
      <p:sp>
        <p:nvSpPr>
          <p:cNvPr id="6" name="Footer Placeholder 5"/>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7" name="Slide Number Placeholder 6"/>
          <p:cNvSpPr>
            <a:spLocks noGrp="1"/>
          </p:cNvSpPr>
          <p:nvPr>
            <p:ph type="sldNum" sz="quarter" idx="12"/>
          </p:nvPr>
        </p:nvSpPr>
        <p:spPr/>
        <p:txBody>
          <a:bodyPr/>
          <a:lstStyle/>
          <a:p>
            <a:fld id="{7D34D7BA-8E13-46FE-8871-8877FE7E3568}" type="slidenum">
              <a:rPr lang="de-AT" smtClean="0">
                <a:solidFill>
                  <a:prstClr val="white"/>
                </a:solidFill>
              </a:rPr>
              <a:pPr/>
              <a:t>‹Nr.›</a:t>
            </a:fld>
            <a:endParaRPr lang="de-AT" dirty="0">
              <a:solidFill>
                <a:prstClr val="white"/>
              </a:solidFill>
            </a:endParaRPr>
          </a:p>
        </p:txBody>
      </p:sp>
    </p:spTree>
    <p:extLst>
      <p:ext uri="{BB962C8B-B14F-4D97-AF65-F5344CB8AC3E}">
        <p14:creationId xmlns:p14="http://schemas.microsoft.com/office/powerpoint/2010/main" val="285633055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solidFill>
            <a:schemeClr val="accent1">
              <a:lumMod val="20000"/>
              <a:lumOff val="80000"/>
            </a:schemeClr>
          </a:solidFill>
          <a:ln w="19050">
            <a:solidFill>
              <a:schemeClr val="tx2"/>
            </a:solid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54880" y="1676400"/>
            <a:ext cx="3931920" cy="639762"/>
          </a:xfrm>
          <a:solidFill>
            <a:schemeClr val="accent1">
              <a:lumMod val="20000"/>
              <a:lumOff val="80000"/>
            </a:schemeClr>
          </a:solidFill>
          <a:ln w="19050">
            <a:solidFill>
              <a:schemeClr val="tx2"/>
            </a:solid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E642AE0-FABF-494C-8114-6678CC27F463}" type="datetime7">
              <a:rPr lang="de-DE" smtClean="0">
                <a:solidFill>
                  <a:prstClr val="white"/>
                </a:solidFill>
              </a:rPr>
              <a:t>Okt-16</a:t>
            </a:fld>
            <a:endParaRPr lang="de-AT" dirty="0">
              <a:solidFill>
                <a:prstClr val="white"/>
              </a:solidFill>
            </a:endParaRPr>
          </a:p>
        </p:txBody>
      </p:sp>
      <p:sp>
        <p:nvSpPr>
          <p:cNvPr id="8" name="Footer Placeholder 7"/>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9" name="Slide Number Placeholder 8"/>
          <p:cNvSpPr>
            <a:spLocks noGrp="1"/>
          </p:cNvSpPr>
          <p:nvPr>
            <p:ph type="sldNum" sz="quarter" idx="12"/>
          </p:nvPr>
        </p:nvSpPr>
        <p:spPr/>
        <p:txBody>
          <a:bodyPr/>
          <a:lstStyle/>
          <a:p>
            <a:fld id="{7D34D7BA-8E13-46FE-8871-8877FE7E3568}" type="slidenum">
              <a:rPr lang="de-AT" smtClean="0">
                <a:solidFill>
                  <a:prstClr val="white"/>
                </a:solidFill>
              </a:rPr>
              <a:pPr/>
              <a:t>‹Nr.›</a:t>
            </a:fld>
            <a:endParaRPr lang="de-AT" dirty="0">
              <a:solidFill>
                <a:prstClr val="white"/>
              </a:solidFill>
            </a:endParaRP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37395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58EFE5A1-2FD0-49AA-A50A-D195E2A6ADF9}" type="datetime7">
              <a:rPr lang="de-DE" smtClean="0">
                <a:solidFill>
                  <a:prstClr val="white"/>
                </a:solidFill>
              </a:rPr>
              <a:t>Okt-16</a:t>
            </a:fld>
            <a:endParaRPr lang="de-AT" dirty="0">
              <a:solidFill>
                <a:prstClr val="white"/>
              </a:solidFill>
            </a:endParaRPr>
          </a:p>
        </p:txBody>
      </p:sp>
      <p:sp>
        <p:nvSpPr>
          <p:cNvPr id="4" name="Footer Placeholder 3"/>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5" name="Slide Number Placeholder 4"/>
          <p:cNvSpPr>
            <a:spLocks noGrp="1"/>
          </p:cNvSpPr>
          <p:nvPr>
            <p:ph type="sldNum" sz="quarter" idx="12"/>
          </p:nvPr>
        </p:nvSpPr>
        <p:spPr/>
        <p:txBody>
          <a:bodyPr/>
          <a:lstStyle/>
          <a:p>
            <a:fld id="{7D34D7BA-8E13-46FE-8871-8877FE7E3568}" type="slidenum">
              <a:rPr lang="de-AT" smtClean="0">
                <a:solidFill>
                  <a:prstClr val="white"/>
                </a:solidFill>
              </a:rPr>
              <a:pPr/>
              <a:t>‹Nr.›</a:t>
            </a:fld>
            <a:endParaRPr lang="de-AT" dirty="0">
              <a:solidFill>
                <a:prstClr val="white"/>
              </a:solidFill>
            </a:endParaRPr>
          </a:p>
        </p:txBody>
      </p:sp>
    </p:spTree>
    <p:extLst>
      <p:ext uri="{BB962C8B-B14F-4D97-AF65-F5344CB8AC3E}">
        <p14:creationId xmlns:p14="http://schemas.microsoft.com/office/powerpoint/2010/main" val="368107667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01BF87-BFB6-4B99-904D-3EC787A81E5D}" type="datetime7">
              <a:rPr lang="de-DE" smtClean="0">
                <a:solidFill>
                  <a:prstClr val="white"/>
                </a:solidFill>
              </a:rPr>
              <a:t>Okt-16</a:t>
            </a:fld>
            <a:endParaRPr lang="de-AT" dirty="0">
              <a:solidFill>
                <a:prstClr val="white"/>
              </a:solidFill>
            </a:endParaRPr>
          </a:p>
        </p:txBody>
      </p:sp>
      <p:sp>
        <p:nvSpPr>
          <p:cNvPr id="3" name="Footer Placeholder 2"/>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4" name="Slide Number Placeholder 3"/>
          <p:cNvSpPr>
            <a:spLocks noGrp="1"/>
          </p:cNvSpPr>
          <p:nvPr>
            <p:ph type="sldNum" sz="quarter" idx="12"/>
          </p:nvPr>
        </p:nvSpPr>
        <p:spPr/>
        <p:txBody>
          <a:bodyPr/>
          <a:lstStyle/>
          <a:p>
            <a:fld id="{7D34D7BA-8E13-46FE-8871-8877FE7E3568}" type="slidenum">
              <a:rPr lang="de-AT" smtClean="0">
                <a:solidFill>
                  <a:prstClr val="white"/>
                </a:solidFill>
              </a:rPr>
              <a:pPr/>
              <a:t>‹Nr.›</a:t>
            </a:fld>
            <a:endParaRPr lang="de-AT" dirty="0">
              <a:solidFill>
                <a:prstClr val="white"/>
              </a:solidFill>
            </a:endParaRPr>
          </a:p>
        </p:txBody>
      </p:sp>
    </p:spTree>
    <p:extLst>
      <p:ext uri="{BB962C8B-B14F-4D97-AF65-F5344CB8AC3E}">
        <p14:creationId xmlns:p14="http://schemas.microsoft.com/office/powerpoint/2010/main" val="55819670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de-AT"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AT"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D3EDB7-6E2C-4F3C-B73B-83D5AF25D4A0}" type="datetime7">
              <a:rPr lang="de-DE" smtClean="0"/>
              <a:t>Okt-16</a:t>
            </a:fld>
            <a:endParaRPr lang="de-AT"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93F612-187A-48BF-B5EE-AA4BEE289BC1}" type="slidenum">
              <a:rPr lang="de-AT" smtClean="0"/>
              <a:t>‹Nr.›</a:t>
            </a:fld>
            <a:endParaRPr lang="de-AT" dirty="0"/>
          </a:p>
        </p:txBody>
      </p:sp>
    </p:spTree>
    <p:extLst>
      <p:ext uri="{BB962C8B-B14F-4D97-AF65-F5344CB8AC3E}">
        <p14:creationId xmlns:p14="http://schemas.microsoft.com/office/powerpoint/2010/main" val="2973639843"/>
      </p:ext>
    </p:extLst>
  </p:cSld>
  <p:clrMap bg1="lt1" tx1="dk1" bg2="lt2" tx2="dk2" accent1="accent1" accent2="accent2" accent3="accent3" accent4="accent4" accent5="accent5" accent6="accent6" hlink="hlink" folHlink="folHlink"/>
  <p:sldLayoutIdLst>
    <p:sldLayoutId id="2147483673" r:id="rId1"/>
    <p:sldLayoutId id="2147483687" r:id="rId2"/>
  </p:sldLayoutIdLst>
  <p:timing>
    <p:tnLst>
      <p:par>
        <p:cTn id="1" dur="indefinite" restart="never" nodeType="tmRoot"/>
      </p:par>
    </p:tnLst>
  </p:timing>
  <p:hf hdr="0" ftr="0"/>
  <p:txStyles>
    <p:titleStyle>
      <a:lvl1pPr algn="ctr" defTabSz="914400" rtl="0" eaLnBrk="1" latinLnBrk="0" hangingPunct="1">
        <a:spcBef>
          <a:spcPct val="0"/>
        </a:spcBef>
        <a:buNone/>
        <a:defRPr sz="440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p:cNvSpPr/>
          <p:nvPr userDrawn="1"/>
        </p:nvSpPr>
        <p:spPr>
          <a:xfrm>
            <a:off x="-36512" y="6641176"/>
            <a:ext cx="9289032" cy="460232"/>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Placeholder 1"/>
          <p:cNvSpPr>
            <a:spLocks noGrp="1"/>
          </p:cNvSpPr>
          <p:nvPr>
            <p:ph type="title"/>
          </p:nvPr>
        </p:nvSpPr>
        <p:spPr>
          <a:xfrm>
            <a:off x="457200" y="404664"/>
            <a:ext cx="4762872" cy="990600"/>
          </a:xfrm>
          <a:prstGeom prst="rect">
            <a:avLst/>
          </a:prstGeom>
        </p:spPr>
        <p:txBody>
          <a:bodyPr vert="horz" lIns="91440" tIns="45720" rIns="91440" bIns="45720" rtlCol="0" anchor="ctr">
            <a:normAutofit/>
          </a:bodyPr>
          <a:lstStyle/>
          <a:p>
            <a:r>
              <a:rPr lang="en-US" dirty="0" smtClean="0"/>
              <a:t>Click to edit Master title style </a:t>
            </a:r>
            <a:r>
              <a:rPr lang="en-US" dirty="0" err="1" smtClean="0"/>
              <a:t>nur</a:t>
            </a:r>
            <a:r>
              <a:rPr lang="en-US" dirty="0" smtClean="0"/>
              <a:t> </a:t>
            </a:r>
            <a:r>
              <a:rPr lang="en-US" dirty="0" err="1" smtClean="0"/>
              <a:t>ein</a:t>
            </a:r>
            <a:r>
              <a:rPr lang="en-US" dirty="0" smtClean="0"/>
              <a:t> Test </a:t>
            </a:r>
            <a:r>
              <a:rPr lang="en-US" dirty="0" err="1" smtClean="0"/>
              <a:t>wie</a:t>
            </a:r>
            <a:r>
              <a:rPr lang="en-US" dirty="0" smtClean="0"/>
              <a:t> der </a:t>
            </a:r>
            <a:r>
              <a:rPr lang="en-US" dirty="0" err="1" smtClean="0"/>
              <a:t>zweizeiliger</a:t>
            </a:r>
            <a:r>
              <a:rPr lang="en-US" dirty="0" smtClean="0"/>
              <a:t> Text</a:t>
            </a:r>
            <a:endParaRPr lang="en-US" dirty="0"/>
          </a:p>
        </p:txBody>
      </p:sp>
      <p:sp>
        <p:nvSpPr>
          <p:cNvPr id="3" name="Text Placeholder 2"/>
          <p:cNvSpPr>
            <a:spLocks noGrp="1"/>
          </p:cNvSpPr>
          <p:nvPr>
            <p:ph type="body" idx="1"/>
          </p:nvPr>
        </p:nvSpPr>
        <p:spPr>
          <a:xfrm>
            <a:off x="457200" y="1700808"/>
            <a:ext cx="8229600" cy="477619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1" y="1484783"/>
            <a:ext cx="9252521" cy="163635"/>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Date Placeholder 3"/>
          <p:cNvSpPr>
            <a:spLocks noGrp="1"/>
          </p:cNvSpPr>
          <p:nvPr>
            <p:ph type="dt" sz="half" idx="2"/>
          </p:nvPr>
        </p:nvSpPr>
        <p:spPr>
          <a:xfrm>
            <a:off x="433536" y="6597352"/>
            <a:ext cx="2895600" cy="329184"/>
          </a:xfrm>
          <a:prstGeom prst="rect">
            <a:avLst/>
          </a:prstGeom>
        </p:spPr>
        <p:txBody>
          <a:bodyPr vert="horz" lIns="91440" tIns="45720" rIns="91440" bIns="45720" rtlCol="0" anchor="ctr"/>
          <a:lstStyle>
            <a:lvl1pPr algn="l">
              <a:defRPr sz="1200">
                <a:solidFill>
                  <a:schemeClr val="bg1"/>
                </a:solidFill>
              </a:defRPr>
            </a:lvl1pPr>
          </a:lstStyle>
          <a:p>
            <a:fld id="{4EA701C3-84C2-4A30-A51F-1D873A00160D}" type="datetime7">
              <a:rPr lang="de-DE" smtClean="0">
                <a:solidFill>
                  <a:prstClr val="white"/>
                </a:solidFill>
              </a:rPr>
              <a:t>Okt-16</a:t>
            </a:fld>
            <a:endParaRPr lang="de-AT" dirty="0">
              <a:solidFill>
                <a:prstClr val="white"/>
              </a:solidFill>
            </a:endParaRPr>
          </a:p>
        </p:txBody>
      </p:sp>
      <p:sp>
        <p:nvSpPr>
          <p:cNvPr id="6" name="Slide Number Placeholder 5"/>
          <p:cNvSpPr>
            <a:spLocks noGrp="1"/>
          </p:cNvSpPr>
          <p:nvPr>
            <p:ph type="sldNum" sz="quarter" idx="4"/>
          </p:nvPr>
        </p:nvSpPr>
        <p:spPr>
          <a:xfrm>
            <a:off x="7596336" y="6597352"/>
            <a:ext cx="1066800" cy="329184"/>
          </a:xfrm>
          <a:prstGeom prst="rect">
            <a:avLst/>
          </a:prstGeom>
        </p:spPr>
        <p:txBody>
          <a:bodyPr vert="horz" lIns="91440" tIns="45720" rIns="91440" bIns="45720" rtlCol="0" anchor="ctr"/>
          <a:lstStyle>
            <a:lvl1pPr algn="r">
              <a:defRPr sz="1400" b="0">
                <a:solidFill>
                  <a:schemeClr val="bg1"/>
                </a:solidFill>
              </a:defRPr>
            </a:lvl1pPr>
          </a:lstStyle>
          <a:p>
            <a:fld id="{7D34D7BA-8E13-46FE-8871-8877FE7E3568}" type="slidenum">
              <a:rPr lang="de-AT" smtClean="0">
                <a:solidFill>
                  <a:prstClr val="white"/>
                </a:solidFill>
              </a:rPr>
              <a:pPr/>
              <a:t>‹Nr.›</a:t>
            </a:fld>
            <a:endParaRPr lang="de-AT" dirty="0">
              <a:solidFill>
                <a:prstClr val="white"/>
              </a:solidFill>
            </a:endParaRPr>
          </a:p>
        </p:txBody>
      </p:sp>
    </p:spTree>
    <p:extLst>
      <p:ext uri="{BB962C8B-B14F-4D97-AF65-F5344CB8AC3E}">
        <p14:creationId xmlns:p14="http://schemas.microsoft.com/office/powerpoint/2010/main" val="2612554938"/>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iming>
    <p:tnLst>
      <p:par>
        <p:cTn id="1" dur="indefinite" restart="never" nodeType="tmRoot"/>
      </p:par>
    </p:tnLst>
  </p:timing>
  <p:hf hdr="0" ftr="0"/>
  <p:txStyles>
    <p:titleStyle>
      <a:lvl1pPr algn="l" defTabSz="914400" rtl="0" eaLnBrk="1" latinLnBrk="0" hangingPunct="1">
        <a:spcBef>
          <a:spcPct val="0"/>
        </a:spcBef>
        <a:buNone/>
        <a:defRPr sz="2800" kern="1200" spc="-100" baseline="0">
          <a:solidFill>
            <a:schemeClr val="accent1"/>
          </a:solidFill>
          <a:latin typeface="+mj-lt"/>
          <a:ea typeface="+mj-ea"/>
          <a:cs typeface="+mj-cs"/>
        </a:defRPr>
      </a:lvl1pPr>
    </p:titleStyle>
    <p:bodyStyle>
      <a:lvl1pPr marL="182880" indent="-182880" algn="l" defTabSz="914400" rtl="0" eaLnBrk="1" latinLnBrk="0" hangingPunct="1">
        <a:spcBef>
          <a:spcPct val="20000"/>
        </a:spcBef>
        <a:buClr>
          <a:srgbClr val="92D050"/>
        </a:buClr>
        <a:buSzPct val="85000"/>
        <a:buFont typeface="Arial" pitchFamily="34" charset="0"/>
        <a:buChar char="•"/>
        <a:defRPr sz="2400" kern="1200">
          <a:solidFill>
            <a:schemeClr val="tx1">
              <a:lumMod val="75000"/>
              <a:lumOff val="25000"/>
            </a:schemeClr>
          </a:solidFill>
          <a:latin typeface="+mn-lt"/>
          <a:ea typeface="+mn-ea"/>
          <a:cs typeface="+mn-cs"/>
        </a:defRPr>
      </a:lvl1pPr>
      <a:lvl2pPr marL="457200" indent="-182880" algn="l" defTabSz="914400" rtl="0" eaLnBrk="1" latinLnBrk="0" hangingPunct="1">
        <a:spcBef>
          <a:spcPct val="20000"/>
        </a:spcBef>
        <a:buClr>
          <a:srgbClr val="92D050"/>
        </a:buClr>
        <a:buSzPct val="85000"/>
        <a:buFont typeface="Arial" pitchFamily="34" charset="0"/>
        <a:buChar char="•"/>
        <a:defRPr sz="2000" kern="1200">
          <a:solidFill>
            <a:schemeClr val="tx1">
              <a:lumMod val="75000"/>
              <a:lumOff val="25000"/>
            </a:schemeClr>
          </a:solidFill>
          <a:latin typeface="+mn-lt"/>
          <a:ea typeface="+mn-ea"/>
          <a:cs typeface="+mn-cs"/>
        </a:defRPr>
      </a:lvl2pPr>
      <a:lvl3pPr marL="731520" indent="-182880" algn="l" defTabSz="914400" rtl="0" eaLnBrk="1" latinLnBrk="0" hangingPunct="1">
        <a:spcBef>
          <a:spcPct val="20000"/>
        </a:spcBef>
        <a:buClr>
          <a:srgbClr val="92D050"/>
        </a:buClr>
        <a:buSzPct val="90000"/>
        <a:buFont typeface="Arial" pitchFamily="34" charset="0"/>
        <a:buChar char="•"/>
        <a:defRPr sz="1800" kern="1200">
          <a:solidFill>
            <a:schemeClr val="tx1">
              <a:lumMod val="75000"/>
              <a:lumOff val="25000"/>
            </a:schemeClr>
          </a:solidFill>
          <a:latin typeface="+mn-lt"/>
          <a:ea typeface="+mn-ea"/>
          <a:cs typeface="+mn-cs"/>
        </a:defRPr>
      </a:lvl3pPr>
      <a:lvl4pPr marL="1005840" indent="-182880" algn="l" defTabSz="914400" rtl="0" eaLnBrk="1" latinLnBrk="0" hangingPunct="1">
        <a:spcBef>
          <a:spcPct val="20000"/>
        </a:spcBef>
        <a:buClr>
          <a:srgbClr val="92D050"/>
        </a:buClr>
        <a:buFont typeface="Arial" pitchFamily="34" charset="0"/>
        <a:buChar char="•"/>
        <a:defRPr sz="1600" kern="1200">
          <a:solidFill>
            <a:schemeClr val="tx1">
              <a:lumMod val="75000"/>
              <a:lumOff val="25000"/>
            </a:schemeClr>
          </a:solidFill>
          <a:latin typeface="+mn-lt"/>
          <a:ea typeface="+mn-ea"/>
          <a:cs typeface="+mn-cs"/>
        </a:defRPr>
      </a:lvl4pPr>
      <a:lvl5pPr marL="1188720" indent="-137160" algn="l" defTabSz="914400" rtl="0" eaLnBrk="1" latinLnBrk="0" hangingPunct="1">
        <a:spcBef>
          <a:spcPct val="20000"/>
        </a:spcBef>
        <a:buClr>
          <a:srgbClr val="92D050"/>
        </a:buClr>
        <a:buSzPct val="100000"/>
        <a:buFont typeface="Arial" pitchFamily="34" charset="0"/>
        <a:buChar char="•"/>
        <a:defRPr sz="1400" kern="1200" baseline="0">
          <a:solidFill>
            <a:schemeClr val="tx1">
              <a:lumMod val="75000"/>
              <a:lumOff val="25000"/>
            </a:schemeClr>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ec.europa.eu/eurostat/statistics-explained/index.php/Freight_transport_statistics_-_modal_split" TargetMode="External"/><Relationship Id="rId7" Type="http://schemas.openxmlformats.org/officeDocument/2006/relationships/hyperlink" Target="http://www.rechnungshof.gv.at/fileadmin/downloads/2012/berichte/teilberichte/bund/Bund_2012_05/Bund_2012_05_4.pdf"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hyperlink" Target="http://www.oecd-ilibrary.org/docserver/download/7414021e.pdf?expires=1457012730&amp;id=id&amp;accname=ocid56027859&amp;checksum=F3F96F396835D30F46A01AD6921DC83C" TargetMode="External"/><Relationship Id="rId5" Type="http://schemas.openxmlformats.org/officeDocument/2006/relationships/hyperlink" Target="http://eur-lex.europa.eu/legal-content/de/TXT/PDF/?uri=CELEX:52011DC0144" TargetMode="External"/><Relationship Id="rId4" Type="http://schemas.openxmlformats.org/officeDocument/2006/relationships/hyperlink" Target="http://ec.europa.eu/transport/media/publications/doc/trends-to-2050-update-2013.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de-DE" b="1" dirty="0">
                <a:solidFill>
                  <a:schemeClr val="tx1">
                    <a:lumMod val="75000"/>
                    <a:lumOff val="25000"/>
                  </a:schemeClr>
                </a:solidFill>
              </a:rPr>
              <a:t>„Transportprozesse </a:t>
            </a:r>
            <a:r>
              <a:rPr lang="de-DE" b="1" dirty="0" smtClean="0">
                <a:solidFill>
                  <a:schemeClr val="tx1">
                    <a:lumMod val="75000"/>
                    <a:lumOff val="25000"/>
                  </a:schemeClr>
                </a:solidFill>
              </a:rPr>
              <a:t>selbst gestalten“</a:t>
            </a:r>
            <a:endParaRPr lang="de-DE" sz="2200" dirty="0">
              <a:solidFill>
                <a:schemeClr val="tx1">
                  <a:lumMod val="75000"/>
                  <a:lumOff val="25000"/>
                </a:schemeClr>
              </a:solidFill>
            </a:endParaRPr>
          </a:p>
        </p:txBody>
      </p:sp>
      <p:sp>
        <p:nvSpPr>
          <p:cNvPr id="2" name="Content Placeholder 1"/>
          <p:cNvSpPr>
            <a:spLocks noGrp="1"/>
          </p:cNvSpPr>
          <p:nvPr>
            <p:ph idx="1"/>
          </p:nvPr>
        </p:nvSpPr>
        <p:spPr/>
        <p:txBody>
          <a:bodyPr>
            <a:normAutofit fontScale="92500" lnSpcReduction="20000"/>
          </a:bodyPr>
          <a:lstStyle/>
          <a:p>
            <a:pPr marL="0" indent="0">
              <a:buNone/>
            </a:pPr>
            <a:r>
              <a:rPr lang="de-DE" b="1" dirty="0" smtClean="0"/>
              <a:t>Ziel</a:t>
            </a:r>
          </a:p>
          <a:p>
            <a:pPr marL="274320" lvl="1" indent="0">
              <a:buNone/>
            </a:pPr>
            <a:r>
              <a:rPr lang="de-DE" dirty="0" smtClean="0"/>
              <a:t>Ziel des Spiel ist es, dass die Schüler in Gruppen selbst einen Transportprozess gestalten und dabei die Vor- und Nachteile der Verkehrsträger beachten sowie sonstige in der Angabe enthaltenen Informationen berücksichtigen.</a:t>
            </a:r>
          </a:p>
          <a:p>
            <a:pPr marL="274320" lvl="1" indent="0">
              <a:buNone/>
            </a:pPr>
            <a:endParaRPr lang="de-DE" dirty="0" smtClean="0"/>
          </a:p>
          <a:p>
            <a:pPr marL="0" indent="0">
              <a:buNone/>
            </a:pPr>
            <a:r>
              <a:rPr lang="de-DE" b="1" dirty="0" smtClean="0"/>
              <a:t>Ausarbeitungsvarianten:</a:t>
            </a:r>
          </a:p>
          <a:p>
            <a:pPr marL="342900" lvl="1" indent="-342900"/>
            <a:r>
              <a:rPr lang="de-DE" u="sng" dirty="0" smtClean="0"/>
              <a:t>Hausübung</a:t>
            </a:r>
            <a:r>
              <a:rPr lang="de-DE" dirty="0" smtClean="0"/>
              <a:t>: Die Schüler müssen ihre Lösungen in Form eines 2 Seiten Dokuments dokumentieren.</a:t>
            </a:r>
          </a:p>
          <a:p>
            <a:pPr marL="342900" lvl="1" indent="-342900"/>
            <a:endParaRPr lang="de-DE" sz="900" dirty="0" smtClean="0"/>
          </a:p>
          <a:p>
            <a:pPr marL="342900" lvl="1" indent="-342900"/>
            <a:r>
              <a:rPr lang="de-DE" u="sng" dirty="0" smtClean="0"/>
              <a:t>Integration in Unterrichtseinheit</a:t>
            </a:r>
            <a:r>
              <a:rPr lang="de-DE" dirty="0" smtClean="0"/>
              <a:t>: Die Schüler bearbeiten die Aufgabenstellungen während der Unterrichtseinheit in Gruppen von 3-4 Schülern, erstellen ein Flipchart und hängen dieses im Klassenraum auf. Der Lehrer kann im Anschluss daran die Ergebnisse vergleichen und Fragen zur Ausarbeitung stellen. </a:t>
            </a:r>
          </a:p>
          <a:p>
            <a:pPr marL="342900" lvl="1" indent="-342900"/>
            <a:endParaRPr lang="de-DE" dirty="0" smtClean="0"/>
          </a:p>
          <a:p>
            <a:pPr marL="0" lvl="1" indent="0">
              <a:buNone/>
            </a:pPr>
            <a:r>
              <a:rPr lang="de-DE" dirty="0" smtClean="0"/>
              <a:t>Die in </a:t>
            </a:r>
            <a:r>
              <a:rPr lang="de-DE" dirty="0"/>
              <a:t>Folie 4 dargestellte Grafik kann dabei für die Darstellung der Lösung verwendet </a:t>
            </a:r>
            <a:r>
              <a:rPr lang="de-DE" dirty="0" smtClean="0"/>
              <a:t>werden </a:t>
            </a:r>
            <a:r>
              <a:rPr lang="de-DE" dirty="0"/>
              <a:t>(die Akteure an der richtigen Stelle einzeichnen, </a:t>
            </a:r>
            <a:r>
              <a:rPr lang="de-DE" dirty="0" smtClean="0"/>
              <a:t>die Verkehrsträger dem Transportprozess zuordnen). </a:t>
            </a:r>
            <a:endParaRPr lang="de-DE" dirty="0"/>
          </a:p>
        </p:txBody>
      </p:sp>
      <p:sp>
        <p:nvSpPr>
          <p:cNvPr id="3" name="Date Placeholder 2"/>
          <p:cNvSpPr>
            <a:spLocks noGrp="1"/>
          </p:cNvSpPr>
          <p:nvPr>
            <p:ph type="dt" sz="half" idx="10"/>
          </p:nvPr>
        </p:nvSpPr>
        <p:spPr/>
        <p:txBody>
          <a:bodyPr/>
          <a:lstStyle/>
          <a:p>
            <a:fld id="{A6C09D35-7505-45A4-9BFB-46830CC8E846}" type="datetime6">
              <a:rPr lang="en-GB" smtClean="0">
                <a:solidFill>
                  <a:prstClr val="white"/>
                </a:solidFill>
              </a:rPr>
              <a:t>October 16</a:t>
            </a:fld>
            <a:endParaRPr lang="de-AT" dirty="0">
              <a:solidFill>
                <a:prstClr val="white"/>
              </a:solidFill>
            </a:endParaRPr>
          </a:p>
        </p:txBody>
      </p:sp>
      <p:sp>
        <p:nvSpPr>
          <p:cNvPr id="5" name="Slide Number Placeholder 4"/>
          <p:cNvSpPr>
            <a:spLocks noGrp="1"/>
          </p:cNvSpPr>
          <p:nvPr>
            <p:ph type="sldNum" sz="quarter" idx="12"/>
          </p:nvPr>
        </p:nvSpPr>
        <p:spPr/>
        <p:txBody>
          <a:bodyPr/>
          <a:lstStyle/>
          <a:p>
            <a:fld id="{7D34D7BA-8E13-46FE-8871-8877FE7E3568}" type="slidenum">
              <a:rPr lang="de-AT" smtClean="0">
                <a:solidFill>
                  <a:prstClr val="white"/>
                </a:solidFill>
              </a:rPr>
              <a:pPr/>
              <a:t>1</a:t>
            </a:fld>
            <a:endParaRPr lang="de-AT" dirty="0">
              <a:solidFill>
                <a:prstClr val="white"/>
              </a:solidFill>
            </a:endParaRPr>
          </a:p>
        </p:txBody>
      </p:sp>
      <p:pic>
        <p:nvPicPr>
          <p:cNvPr id="7" name="Picture 3"/>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1828" y="188640"/>
            <a:ext cx="2009140" cy="941070"/>
          </a:xfrm>
          <a:prstGeom prst="rect">
            <a:avLst/>
          </a:prstGeom>
          <a:noFill/>
          <a:ln>
            <a:noFill/>
          </a:ln>
          <a:extLst/>
        </p:spPr>
      </p:pic>
    </p:spTree>
    <p:extLst>
      <p:ext uri="{BB962C8B-B14F-4D97-AF65-F5344CB8AC3E}">
        <p14:creationId xmlns:p14="http://schemas.microsoft.com/office/powerpoint/2010/main" val="38032713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solidFill>
                  <a:schemeClr val="tx1">
                    <a:lumMod val="75000"/>
                    <a:lumOff val="25000"/>
                  </a:schemeClr>
                </a:solidFill>
              </a:rPr>
              <a:t>Informationen zu Transportgut und Transportstrecke</a:t>
            </a:r>
            <a:endParaRPr lang="en-GB" b="1" dirty="0">
              <a:solidFill>
                <a:schemeClr val="tx1">
                  <a:lumMod val="75000"/>
                  <a:lumOff val="25000"/>
                </a:schemeClr>
              </a:solidFill>
            </a:endParaRPr>
          </a:p>
        </p:txBody>
      </p:sp>
      <p:sp>
        <p:nvSpPr>
          <p:cNvPr id="3" name="Inhaltsplatzhalter 2"/>
          <p:cNvSpPr>
            <a:spLocks noGrp="1"/>
          </p:cNvSpPr>
          <p:nvPr>
            <p:ph idx="1"/>
          </p:nvPr>
        </p:nvSpPr>
        <p:spPr>
          <a:xfrm>
            <a:off x="457200" y="1772816"/>
            <a:ext cx="8229600" cy="4704184"/>
          </a:xfrm>
        </p:spPr>
        <p:txBody>
          <a:bodyPr>
            <a:normAutofit fontScale="92500" lnSpcReduction="20000"/>
          </a:bodyPr>
          <a:lstStyle/>
          <a:p>
            <a:pPr marL="0" indent="0">
              <a:buNone/>
            </a:pPr>
            <a:r>
              <a:rPr lang="de-DE" b="1" u="sng" dirty="0" smtClean="0"/>
              <a:t>Transportiertes Gut:</a:t>
            </a:r>
          </a:p>
          <a:p>
            <a:r>
              <a:rPr lang="de-DE" dirty="0" smtClean="0"/>
              <a:t>Container </a:t>
            </a:r>
            <a:r>
              <a:rPr lang="de-DE" dirty="0" smtClean="0">
                <a:sym typeface="Wingdings" panose="05000000000000000000" pitchFamily="2" charset="2"/>
              </a:rPr>
              <a:t> Umschlag auf alle Verkehrsträger möglich</a:t>
            </a:r>
            <a:endParaRPr lang="de-DE" dirty="0" smtClean="0"/>
          </a:p>
          <a:p>
            <a:r>
              <a:rPr lang="de-DE" dirty="0" smtClean="0"/>
              <a:t>Kein Zeitdruck </a:t>
            </a:r>
            <a:r>
              <a:rPr lang="de-DE" dirty="0" smtClean="0">
                <a:sym typeface="Wingdings" panose="05000000000000000000" pitchFamily="2" charset="2"/>
              </a:rPr>
              <a:t> keine verderbliche Ware</a:t>
            </a:r>
          </a:p>
          <a:p>
            <a:r>
              <a:rPr lang="de-DE" dirty="0" smtClean="0">
                <a:sym typeface="Wingdings" panose="05000000000000000000" pitchFamily="2" charset="2"/>
              </a:rPr>
              <a:t>Geringer Warenwert des Containerinhaltes</a:t>
            </a:r>
          </a:p>
          <a:p>
            <a:r>
              <a:rPr lang="de-DE" dirty="0" smtClean="0">
                <a:sym typeface="Wingdings" panose="05000000000000000000" pitchFamily="2" charset="2"/>
              </a:rPr>
              <a:t>Anforderung: Kostengünstiger Transport der Ware</a:t>
            </a:r>
          </a:p>
          <a:p>
            <a:endParaRPr lang="de-DE" dirty="0" smtClean="0"/>
          </a:p>
          <a:p>
            <a:pPr marL="0" indent="0">
              <a:buNone/>
            </a:pPr>
            <a:r>
              <a:rPr lang="de-DE" b="1" u="sng" dirty="0" smtClean="0"/>
              <a:t>Transportstrecke</a:t>
            </a:r>
            <a:r>
              <a:rPr lang="de-DE" u="sng" dirty="0" smtClean="0"/>
              <a:t>: </a:t>
            </a:r>
          </a:p>
          <a:p>
            <a:r>
              <a:rPr lang="de-DE" dirty="0" smtClean="0"/>
              <a:t>Ca. 700 km innerhalb Europas (Enns </a:t>
            </a:r>
            <a:r>
              <a:rPr lang="de-DE" dirty="0" smtClean="0">
                <a:sym typeface="Wingdings" panose="05000000000000000000" pitchFamily="2" charset="2"/>
              </a:rPr>
              <a:t> Frankfurt)</a:t>
            </a:r>
          </a:p>
          <a:p>
            <a:r>
              <a:rPr lang="de-DE" dirty="0" smtClean="0">
                <a:sym typeface="Wingdings" panose="05000000000000000000" pitchFamily="2" charset="2"/>
              </a:rPr>
              <a:t>Versand- und Empfangsort liegen nicht an einem Terminal (Schiene oder Wasserstraße)</a:t>
            </a:r>
            <a:endParaRPr lang="de-DE" dirty="0" smtClean="0"/>
          </a:p>
          <a:p>
            <a:r>
              <a:rPr lang="de-DE" dirty="0" smtClean="0"/>
              <a:t>Wasserstraße, Schiene sowie Straße ist auf </a:t>
            </a:r>
            <a:r>
              <a:rPr lang="de-DE" dirty="0"/>
              <a:t>Transportstrecke </a:t>
            </a:r>
            <a:r>
              <a:rPr lang="de-DE" dirty="0" smtClean="0"/>
              <a:t>vorhanden </a:t>
            </a:r>
          </a:p>
          <a:p>
            <a:r>
              <a:rPr lang="de-DE" dirty="0" smtClean="0"/>
              <a:t>Umschlag </a:t>
            </a:r>
            <a:r>
              <a:rPr lang="de-DE" dirty="0"/>
              <a:t>auf Schiene sowie Binnenschiff ist möglich</a:t>
            </a:r>
          </a:p>
          <a:p>
            <a:r>
              <a:rPr lang="de-DE" dirty="0" smtClean="0"/>
              <a:t>Viele Brücken auf der Wasserstraße</a:t>
            </a:r>
          </a:p>
          <a:p>
            <a:endParaRPr lang="de-DE" dirty="0" smtClean="0"/>
          </a:p>
          <a:p>
            <a:endParaRPr lang="en-GB" dirty="0"/>
          </a:p>
        </p:txBody>
      </p:sp>
      <p:sp>
        <p:nvSpPr>
          <p:cNvPr id="4" name="Datumsplatzhalter 3"/>
          <p:cNvSpPr>
            <a:spLocks noGrp="1"/>
          </p:cNvSpPr>
          <p:nvPr>
            <p:ph type="dt" sz="half" idx="10"/>
          </p:nvPr>
        </p:nvSpPr>
        <p:spPr/>
        <p:txBody>
          <a:bodyPr/>
          <a:lstStyle/>
          <a:p>
            <a:fld id="{6B171AD8-BD5F-4503-8C65-79BF784426C3}" type="datetime7">
              <a:rPr lang="de-DE" smtClean="0">
                <a:solidFill>
                  <a:prstClr val="white"/>
                </a:solidFill>
              </a:rPr>
              <a:t>Okt-16</a:t>
            </a:fld>
            <a:endParaRPr lang="de-AT" dirty="0">
              <a:solidFill>
                <a:prstClr val="white"/>
              </a:solidFill>
            </a:endParaRPr>
          </a:p>
        </p:txBody>
      </p:sp>
      <p:sp>
        <p:nvSpPr>
          <p:cNvPr id="5" name="Foliennummernplatzhalter 4"/>
          <p:cNvSpPr>
            <a:spLocks noGrp="1"/>
          </p:cNvSpPr>
          <p:nvPr>
            <p:ph type="sldNum" sz="quarter" idx="12"/>
          </p:nvPr>
        </p:nvSpPr>
        <p:spPr/>
        <p:txBody>
          <a:bodyPr/>
          <a:lstStyle/>
          <a:p>
            <a:fld id="{7D34D7BA-8E13-46FE-8871-8877FE7E3568}" type="slidenum">
              <a:rPr lang="de-AT" smtClean="0">
                <a:solidFill>
                  <a:prstClr val="white"/>
                </a:solidFill>
              </a:rPr>
              <a:pPr/>
              <a:t>2</a:t>
            </a:fld>
            <a:endParaRPr lang="de-AT" dirty="0">
              <a:solidFill>
                <a:prstClr val="white"/>
              </a:solidFill>
            </a:endParaRPr>
          </a:p>
        </p:txBody>
      </p:sp>
      <p:pic>
        <p:nvPicPr>
          <p:cNvPr id="8" name="Picture 3"/>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1828" y="188640"/>
            <a:ext cx="2009140" cy="941070"/>
          </a:xfrm>
          <a:prstGeom prst="rect">
            <a:avLst/>
          </a:prstGeom>
          <a:noFill/>
          <a:ln>
            <a:noFill/>
          </a:ln>
          <a:extLst/>
        </p:spPr>
      </p:pic>
    </p:spTree>
    <p:extLst>
      <p:ext uri="{BB962C8B-B14F-4D97-AF65-F5344CB8AC3E}">
        <p14:creationId xmlns:p14="http://schemas.microsoft.com/office/powerpoint/2010/main" val="4285203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solidFill>
                  <a:schemeClr val="tx1">
                    <a:lumMod val="75000"/>
                    <a:lumOff val="25000"/>
                  </a:schemeClr>
                </a:solidFill>
              </a:rPr>
              <a:t>Aufgabenstellung</a:t>
            </a:r>
            <a:endParaRPr lang="en-GB" b="1" dirty="0">
              <a:solidFill>
                <a:schemeClr val="tx1">
                  <a:lumMod val="75000"/>
                  <a:lumOff val="25000"/>
                </a:schemeClr>
              </a:solidFill>
            </a:endParaRPr>
          </a:p>
        </p:txBody>
      </p:sp>
      <p:sp>
        <p:nvSpPr>
          <p:cNvPr id="3" name="Inhaltsplatzhalter 2"/>
          <p:cNvSpPr>
            <a:spLocks noGrp="1"/>
          </p:cNvSpPr>
          <p:nvPr>
            <p:ph idx="1"/>
          </p:nvPr>
        </p:nvSpPr>
        <p:spPr/>
        <p:txBody>
          <a:bodyPr>
            <a:normAutofit lnSpcReduction="10000"/>
          </a:bodyPr>
          <a:lstStyle/>
          <a:p>
            <a:r>
              <a:rPr lang="de-DE" dirty="0" smtClean="0"/>
              <a:t>Auf welchen Abschnitten der Transportstrecke (Vor-, Haupt- und Nachlauf) eignen sich die Verkehrsträger am besten für den Transport von Containern?</a:t>
            </a:r>
          </a:p>
          <a:p>
            <a:pPr lvl="1"/>
            <a:r>
              <a:rPr lang="de-DE" dirty="0" smtClean="0"/>
              <a:t>Beachte die Vor- und Nachteile der einzelnen Verkehrsträger sowie die Eigenschaften des transportierten Gutes!</a:t>
            </a:r>
          </a:p>
          <a:p>
            <a:endParaRPr lang="de-DE" dirty="0" smtClean="0"/>
          </a:p>
          <a:p>
            <a:r>
              <a:rPr lang="de-DE" dirty="0" smtClean="0"/>
              <a:t>Welche Akteure werden benötigt und bei welchen Transportabschnitten sind diese relevant? </a:t>
            </a:r>
          </a:p>
          <a:p>
            <a:pPr lvl="1"/>
            <a:r>
              <a:rPr lang="de-DE" dirty="0" smtClean="0"/>
              <a:t>Beachte welche Akteure du brauchst, um deinen Transprozess optimal zu gestalten!</a:t>
            </a:r>
          </a:p>
          <a:p>
            <a:pPr lvl="1"/>
            <a:endParaRPr lang="de-DE" dirty="0" smtClean="0"/>
          </a:p>
          <a:p>
            <a:r>
              <a:rPr lang="de-DE" dirty="0" smtClean="0"/>
              <a:t>Ist deine Transportlösung nachhaltig? Nimmt sie auf die Herausforderungen der Verkehrspolitik Rücksicht?</a:t>
            </a:r>
          </a:p>
          <a:p>
            <a:pPr marL="0" indent="0">
              <a:buNone/>
            </a:pPr>
            <a:endParaRPr lang="de-DE" dirty="0" smtClean="0"/>
          </a:p>
        </p:txBody>
      </p:sp>
      <p:sp>
        <p:nvSpPr>
          <p:cNvPr id="4" name="Datumsplatzhalter 3"/>
          <p:cNvSpPr>
            <a:spLocks noGrp="1"/>
          </p:cNvSpPr>
          <p:nvPr>
            <p:ph type="dt" sz="half" idx="10"/>
          </p:nvPr>
        </p:nvSpPr>
        <p:spPr/>
        <p:txBody>
          <a:bodyPr/>
          <a:lstStyle/>
          <a:p>
            <a:fld id="{6B171AD8-BD5F-4503-8C65-79BF784426C3}" type="datetime7">
              <a:rPr lang="de-DE" smtClean="0">
                <a:solidFill>
                  <a:prstClr val="white"/>
                </a:solidFill>
              </a:rPr>
              <a:t>Okt-16</a:t>
            </a:fld>
            <a:endParaRPr lang="de-AT" dirty="0">
              <a:solidFill>
                <a:prstClr val="white"/>
              </a:solidFill>
            </a:endParaRPr>
          </a:p>
        </p:txBody>
      </p:sp>
      <p:sp>
        <p:nvSpPr>
          <p:cNvPr id="5" name="Foliennummernplatzhalter 4"/>
          <p:cNvSpPr>
            <a:spLocks noGrp="1"/>
          </p:cNvSpPr>
          <p:nvPr>
            <p:ph type="sldNum" sz="quarter" idx="12"/>
          </p:nvPr>
        </p:nvSpPr>
        <p:spPr/>
        <p:txBody>
          <a:bodyPr/>
          <a:lstStyle/>
          <a:p>
            <a:fld id="{7D34D7BA-8E13-46FE-8871-8877FE7E3568}" type="slidenum">
              <a:rPr lang="de-AT" smtClean="0">
                <a:solidFill>
                  <a:prstClr val="white"/>
                </a:solidFill>
              </a:rPr>
              <a:pPr/>
              <a:t>3</a:t>
            </a:fld>
            <a:endParaRPr lang="de-AT" dirty="0">
              <a:solidFill>
                <a:prstClr val="white"/>
              </a:solidFill>
            </a:endParaRPr>
          </a:p>
        </p:txBody>
      </p:sp>
      <p:pic>
        <p:nvPicPr>
          <p:cNvPr id="7" name="Picture 3"/>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1828" y="188640"/>
            <a:ext cx="2009140" cy="941070"/>
          </a:xfrm>
          <a:prstGeom prst="rect">
            <a:avLst/>
          </a:prstGeom>
          <a:noFill/>
          <a:ln>
            <a:noFill/>
          </a:ln>
          <a:extLst/>
        </p:spPr>
      </p:pic>
    </p:spTree>
    <p:extLst>
      <p:ext uri="{BB962C8B-B14F-4D97-AF65-F5344CB8AC3E}">
        <p14:creationId xmlns:p14="http://schemas.microsoft.com/office/powerpoint/2010/main" val="668795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b="1" dirty="0" smtClean="0">
                <a:solidFill>
                  <a:schemeClr val="tx1">
                    <a:lumMod val="75000"/>
                    <a:lumOff val="25000"/>
                  </a:schemeClr>
                </a:solidFill>
              </a:rPr>
              <a:t>Der Transportprozess</a:t>
            </a:r>
            <a:endParaRPr lang="en-GB" b="1" dirty="0">
              <a:solidFill>
                <a:schemeClr val="tx1">
                  <a:lumMod val="75000"/>
                  <a:lumOff val="25000"/>
                </a:schemeClr>
              </a:solidFill>
            </a:endParaRPr>
          </a:p>
        </p:txBody>
      </p:sp>
      <p:sp>
        <p:nvSpPr>
          <p:cNvPr id="4" name="Date Placeholder 3"/>
          <p:cNvSpPr>
            <a:spLocks noGrp="1"/>
          </p:cNvSpPr>
          <p:nvPr>
            <p:ph type="dt" sz="half" idx="10"/>
          </p:nvPr>
        </p:nvSpPr>
        <p:spPr/>
        <p:txBody>
          <a:bodyPr/>
          <a:lstStyle/>
          <a:p>
            <a:fld id="{6B171AD8-BD5F-4503-8C65-79BF784426C3}" type="datetime7">
              <a:rPr lang="de-DE" smtClean="0">
                <a:solidFill>
                  <a:prstClr val="white"/>
                </a:solidFill>
              </a:rPr>
              <a:t>Okt-16</a:t>
            </a:fld>
            <a:endParaRPr lang="de-AT" dirty="0">
              <a:solidFill>
                <a:prstClr val="white"/>
              </a:solidFill>
            </a:endParaRPr>
          </a:p>
        </p:txBody>
      </p:sp>
      <p:sp>
        <p:nvSpPr>
          <p:cNvPr id="5" name="Slide Number Placeholder 4"/>
          <p:cNvSpPr>
            <a:spLocks noGrp="1"/>
          </p:cNvSpPr>
          <p:nvPr>
            <p:ph type="sldNum" sz="quarter" idx="12"/>
          </p:nvPr>
        </p:nvSpPr>
        <p:spPr/>
        <p:txBody>
          <a:bodyPr/>
          <a:lstStyle/>
          <a:p>
            <a:fld id="{7D34D7BA-8E13-46FE-8871-8877FE7E3568}" type="slidenum">
              <a:rPr lang="de-AT" smtClean="0">
                <a:solidFill>
                  <a:prstClr val="white"/>
                </a:solidFill>
              </a:rPr>
              <a:pPr/>
              <a:t>4</a:t>
            </a:fld>
            <a:endParaRPr lang="de-AT" dirty="0">
              <a:solidFill>
                <a:prstClr val="white"/>
              </a:solidFill>
            </a:endParaRPr>
          </a:p>
        </p:txBody>
      </p:sp>
      <p:grpSp>
        <p:nvGrpSpPr>
          <p:cNvPr id="13" name="Gruppieren 12"/>
          <p:cNvGrpSpPr/>
          <p:nvPr/>
        </p:nvGrpSpPr>
        <p:grpSpPr>
          <a:xfrm>
            <a:off x="150289" y="2492896"/>
            <a:ext cx="9030223" cy="2850350"/>
            <a:chOff x="251520" y="2854678"/>
            <a:chExt cx="9030223" cy="2850350"/>
          </a:xfrm>
        </p:grpSpPr>
        <p:sp>
          <p:nvSpPr>
            <p:cNvPr id="3" name="Rechteck 2"/>
            <p:cNvSpPr/>
            <p:nvPr/>
          </p:nvSpPr>
          <p:spPr>
            <a:xfrm>
              <a:off x="323528" y="4539332"/>
              <a:ext cx="2366752" cy="449312"/>
            </a:xfrm>
            <a:prstGeom prst="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lumMod val="75000"/>
                      <a:lumOff val="25000"/>
                    </a:schemeClr>
                  </a:solidFill>
                </a:rPr>
                <a:t>Vorlauf</a:t>
              </a:r>
              <a:endParaRPr lang="en-GB" dirty="0">
                <a:solidFill>
                  <a:schemeClr val="tx1">
                    <a:lumMod val="75000"/>
                    <a:lumOff val="25000"/>
                  </a:schemeClr>
                </a:solidFill>
              </a:endParaRPr>
            </a:p>
          </p:txBody>
        </p:sp>
        <p:pic>
          <p:nvPicPr>
            <p:cNvPr id="1026" name="Picture 2" descr="Fabrik, Mühle, Pflanze, Verschmutzung, Umwelt, Fragen"/>
            <p:cNvPicPr>
              <a:picLocks noChangeAspect="1" noChangeArrowheads="1"/>
            </p:cNvPicPr>
            <p:nvPr/>
          </p:nvPicPr>
          <p:blipFill>
            <a:blip r:embed="rId3" cstate="print">
              <a:duotone>
                <a:prstClr val="black"/>
                <a:srgbClr val="92D050">
                  <a:tint val="45000"/>
                  <a:satMod val="400000"/>
                </a:srgbClr>
              </a:duotone>
              <a:extLst>
                <a:ext uri="{28A0092B-C50C-407E-A947-70E740481C1C}">
                  <a14:useLocalDpi xmlns:a14="http://schemas.microsoft.com/office/drawing/2010/main" val="0"/>
                </a:ext>
              </a:extLst>
            </a:blip>
            <a:srcRect/>
            <a:stretch>
              <a:fillRect/>
            </a:stretch>
          </p:blipFill>
          <p:spPr bwMode="auto">
            <a:xfrm>
              <a:off x="251520" y="3078968"/>
              <a:ext cx="1175272" cy="117527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Dorf Icon, Icon, Dorf, Haus-Symbol, Symbol"/>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92280" y="2854678"/>
              <a:ext cx="2189463" cy="1623852"/>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uppieren 6"/>
            <p:cNvGrpSpPr/>
            <p:nvPr/>
          </p:nvGrpSpPr>
          <p:grpSpPr>
            <a:xfrm>
              <a:off x="4788024" y="2995225"/>
              <a:ext cx="1990896" cy="1255604"/>
              <a:chOff x="4753274" y="2998636"/>
              <a:chExt cx="1990896" cy="1255604"/>
            </a:xfrm>
          </p:grpSpPr>
          <p:pic>
            <p:nvPicPr>
              <p:cNvPr id="8" name="Picture 4" descr="Hütte, Holzhaus, Schuppen, Lagerhaus, Speicher"/>
              <p:cNvPicPr>
                <a:picLocks noChangeAspect="1" noChangeArrowheads="1"/>
              </p:cNvPicPr>
              <p:nvPr/>
            </p:nvPicPr>
            <p:blipFill>
              <a:blip r:embed="rId5" cstate="print">
                <a:duotone>
                  <a:prstClr val="black"/>
                  <a:srgbClr val="92D050">
                    <a:tint val="45000"/>
                    <a:satMod val="400000"/>
                  </a:srgbClr>
                </a:duotone>
                <a:extLst>
                  <a:ext uri="{28A0092B-C50C-407E-A947-70E740481C1C}">
                    <a14:useLocalDpi xmlns:a14="http://schemas.microsoft.com/office/drawing/2010/main" val="0"/>
                  </a:ext>
                </a:extLst>
              </a:blip>
              <a:srcRect/>
              <a:stretch>
                <a:fillRect/>
              </a:stretch>
            </p:blipFill>
            <p:spPr bwMode="auto">
              <a:xfrm>
                <a:off x="5055964" y="2998636"/>
                <a:ext cx="1688206" cy="12556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5"/>
              <p:cNvPicPr/>
              <p:nvPr/>
            </p:nvPicPr>
            <p:blipFill rotWithShape="1">
              <a:blip r:embed="rId6"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bwMode="auto">
              <a:xfrm>
                <a:off x="4753274" y="3078968"/>
                <a:ext cx="605380" cy="739910"/>
              </a:xfrm>
              <a:prstGeom prst="rect">
                <a:avLst/>
              </a:prstGeom>
              <a:ln>
                <a:noFill/>
              </a:ln>
              <a:extLst>
                <a:ext uri="{53640926-AAD7-44D8-BBD7-CCE9431645EC}">
                  <a14:shadowObscured xmlns:a14="http://schemas.microsoft.com/office/drawing/2010/main"/>
                </a:ext>
              </a:extLst>
            </p:spPr>
          </p:pic>
        </p:grpSp>
        <p:grpSp>
          <p:nvGrpSpPr>
            <p:cNvPr id="9" name="Gruppieren 8"/>
            <p:cNvGrpSpPr/>
            <p:nvPr/>
          </p:nvGrpSpPr>
          <p:grpSpPr>
            <a:xfrm>
              <a:off x="1491656" y="2998636"/>
              <a:ext cx="2042727" cy="1255604"/>
              <a:chOff x="1491656" y="2998636"/>
              <a:chExt cx="2042727" cy="1255604"/>
            </a:xfrm>
          </p:grpSpPr>
          <p:pic>
            <p:nvPicPr>
              <p:cNvPr id="1028" name="Picture 4" descr="Hütte, Holzhaus, Schuppen, Lagerhaus, Speicher"/>
              <p:cNvPicPr>
                <a:picLocks noChangeAspect="1" noChangeArrowheads="1"/>
              </p:cNvPicPr>
              <p:nvPr/>
            </p:nvPicPr>
            <p:blipFill>
              <a:blip r:embed="rId5" cstate="print">
                <a:duotone>
                  <a:prstClr val="black"/>
                  <a:srgbClr val="92D050">
                    <a:tint val="45000"/>
                    <a:satMod val="400000"/>
                  </a:srgbClr>
                </a:duotone>
                <a:extLst>
                  <a:ext uri="{28A0092B-C50C-407E-A947-70E740481C1C}">
                    <a14:useLocalDpi xmlns:a14="http://schemas.microsoft.com/office/drawing/2010/main" val="0"/>
                  </a:ext>
                </a:extLst>
              </a:blip>
              <a:srcRect/>
              <a:stretch>
                <a:fillRect/>
              </a:stretch>
            </p:blipFill>
            <p:spPr bwMode="auto">
              <a:xfrm>
                <a:off x="1846177" y="2998636"/>
                <a:ext cx="1688206" cy="125560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5"/>
              <p:cNvPicPr/>
              <p:nvPr/>
            </p:nvPicPr>
            <p:blipFill rotWithShape="1">
              <a:blip r:embed="rId6"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bwMode="auto">
              <a:xfrm>
                <a:off x="1491656" y="3078968"/>
                <a:ext cx="605380" cy="739910"/>
              </a:xfrm>
              <a:prstGeom prst="rect">
                <a:avLst/>
              </a:prstGeom>
              <a:ln>
                <a:noFill/>
              </a:ln>
              <a:extLst>
                <a:ext uri="{53640926-AAD7-44D8-BBD7-CCE9431645EC}">
                  <a14:shadowObscured xmlns:a14="http://schemas.microsoft.com/office/drawing/2010/main"/>
                </a:ext>
              </a:extLst>
            </p:spPr>
          </p:pic>
        </p:grpSp>
        <p:sp>
          <p:nvSpPr>
            <p:cNvPr id="6" name="Pfeil nach rechts 5"/>
            <p:cNvSpPr/>
            <p:nvPr/>
          </p:nvSpPr>
          <p:spPr>
            <a:xfrm>
              <a:off x="1426792" y="4138684"/>
              <a:ext cx="504056" cy="112145"/>
            </a:xfrm>
            <a:prstGeom prst="rightArrow">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a:solidFill>
                    <a:sysClr val="windowText" lastClr="000000"/>
                  </a:solidFill>
                </a:ln>
                <a:solidFill>
                  <a:sysClr val="windowText" lastClr="000000"/>
                </a:solidFill>
              </a:endParaRPr>
            </a:p>
          </p:txBody>
        </p:sp>
        <p:sp>
          <p:nvSpPr>
            <p:cNvPr id="16" name="Pfeil nach rechts 15"/>
            <p:cNvSpPr/>
            <p:nvPr/>
          </p:nvSpPr>
          <p:spPr>
            <a:xfrm>
              <a:off x="3635896" y="4138683"/>
              <a:ext cx="1454818" cy="115557"/>
            </a:xfrm>
            <a:prstGeom prst="rightArrow">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a:solidFill>
                    <a:sysClr val="windowText" lastClr="000000"/>
                  </a:solidFill>
                </a:ln>
                <a:solidFill>
                  <a:sysClr val="windowText" lastClr="000000"/>
                </a:solidFill>
              </a:endParaRPr>
            </a:p>
          </p:txBody>
        </p:sp>
        <p:sp>
          <p:nvSpPr>
            <p:cNvPr id="17" name="Pfeil nach rechts 16"/>
            <p:cNvSpPr/>
            <p:nvPr/>
          </p:nvSpPr>
          <p:spPr>
            <a:xfrm>
              <a:off x="6948264" y="4138684"/>
              <a:ext cx="504056" cy="112145"/>
            </a:xfrm>
            <a:prstGeom prst="rightArrow">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a:solidFill>
                    <a:sysClr val="windowText" lastClr="000000"/>
                  </a:solidFill>
                </a:ln>
                <a:solidFill>
                  <a:sysClr val="windowText" lastClr="000000"/>
                </a:solidFill>
              </a:endParaRPr>
            </a:p>
          </p:txBody>
        </p:sp>
        <p:sp>
          <p:nvSpPr>
            <p:cNvPr id="18" name="Rechteck 17"/>
            <p:cNvSpPr/>
            <p:nvPr/>
          </p:nvSpPr>
          <p:spPr>
            <a:xfrm>
              <a:off x="3032301" y="4539332"/>
              <a:ext cx="2763835" cy="449312"/>
            </a:xfrm>
            <a:prstGeom prst="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lumMod val="75000"/>
                      <a:lumOff val="25000"/>
                    </a:schemeClr>
                  </a:solidFill>
                </a:rPr>
                <a:t>Hauptlauf</a:t>
              </a:r>
              <a:endParaRPr lang="en-GB" dirty="0">
                <a:solidFill>
                  <a:schemeClr val="tx1">
                    <a:lumMod val="75000"/>
                    <a:lumOff val="25000"/>
                  </a:schemeClr>
                </a:solidFill>
              </a:endParaRPr>
            </a:p>
          </p:txBody>
        </p:sp>
        <p:sp>
          <p:nvSpPr>
            <p:cNvPr id="19" name="Rechteck 18"/>
            <p:cNvSpPr/>
            <p:nvPr/>
          </p:nvSpPr>
          <p:spPr>
            <a:xfrm>
              <a:off x="6156176" y="4539332"/>
              <a:ext cx="2160240" cy="449312"/>
            </a:xfrm>
            <a:prstGeom prst="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lumMod val="75000"/>
                      <a:lumOff val="25000"/>
                    </a:schemeClr>
                  </a:solidFill>
                </a:rPr>
                <a:t>Nachlauf</a:t>
              </a:r>
              <a:endParaRPr lang="en-GB" dirty="0">
                <a:solidFill>
                  <a:schemeClr val="tx1">
                    <a:lumMod val="75000"/>
                    <a:lumOff val="25000"/>
                  </a:schemeClr>
                </a:solidFill>
              </a:endParaRPr>
            </a:p>
          </p:txBody>
        </p:sp>
        <p:sp>
          <p:nvSpPr>
            <p:cNvPr id="20" name="Rechteck 19"/>
            <p:cNvSpPr/>
            <p:nvPr/>
          </p:nvSpPr>
          <p:spPr>
            <a:xfrm>
              <a:off x="2135263" y="5255716"/>
              <a:ext cx="1399120" cy="449312"/>
            </a:xfrm>
            <a:prstGeom prst="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lumMod val="75000"/>
                      <a:lumOff val="25000"/>
                    </a:schemeClr>
                  </a:solidFill>
                </a:rPr>
                <a:t>Umschlag</a:t>
              </a:r>
              <a:endParaRPr lang="en-GB" dirty="0">
                <a:solidFill>
                  <a:schemeClr val="tx1">
                    <a:lumMod val="75000"/>
                    <a:lumOff val="25000"/>
                  </a:schemeClr>
                </a:solidFill>
              </a:endParaRPr>
            </a:p>
          </p:txBody>
        </p:sp>
        <p:sp>
          <p:nvSpPr>
            <p:cNvPr id="21" name="Rechteck 20"/>
            <p:cNvSpPr/>
            <p:nvPr/>
          </p:nvSpPr>
          <p:spPr>
            <a:xfrm>
              <a:off x="5235257" y="5255716"/>
              <a:ext cx="1399120" cy="449312"/>
            </a:xfrm>
            <a:prstGeom prst="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lumMod val="75000"/>
                      <a:lumOff val="25000"/>
                    </a:schemeClr>
                  </a:solidFill>
                </a:rPr>
                <a:t>Umschlag</a:t>
              </a:r>
              <a:endParaRPr lang="en-GB" dirty="0">
                <a:solidFill>
                  <a:schemeClr val="tx1">
                    <a:lumMod val="75000"/>
                    <a:lumOff val="25000"/>
                  </a:schemeClr>
                </a:solidFill>
              </a:endParaRPr>
            </a:p>
          </p:txBody>
        </p:sp>
        <p:sp>
          <p:nvSpPr>
            <p:cNvPr id="22" name="Pfeil nach rechts 21"/>
            <p:cNvSpPr/>
            <p:nvPr/>
          </p:nvSpPr>
          <p:spPr>
            <a:xfrm rot="5400000">
              <a:off x="2705694" y="4967137"/>
              <a:ext cx="308099" cy="112145"/>
            </a:xfrm>
            <a:prstGeom prst="rightArrow">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a:solidFill>
                    <a:sysClr val="windowText" lastClr="000000"/>
                  </a:solidFill>
                </a:ln>
                <a:solidFill>
                  <a:sysClr val="windowText" lastClr="000000"/>
                </a:solidFill>
              </a:endParaRPr>
            </a:p>
          </p:txBody>
        </p:sp>
        <p:sp>
          <p:nvSpPr>
            <p:cNvPr id="23" name="Pfeil nach rechts 22"/>
            <p:cNvSpPr/>
            <p:nvPr/>
          </p:nvSpPr>
          <p:spPr>
            <a:xfrm rot="5400000">
              <a:off x="5824621" y="4967137"/>
              <a:ext cx="308099" cy="112145"/>
            </a:xfrm>
            <a:prstGeom prst="rightArrow">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a:solidFill>
                    <a:sysClr val="windowText" lastClr="000000"/>
                  </a:solidFill>
                </a:ln>
                <a:solidFill>
                  <a:sysClr val="windowText" lastClr="000000"/>
                </a:solidFill>
              </a:endParaRPr>
            </a:p>
          </p:txBody>
        </p:sp>
      </p:grpSp>
      <p:sp>
        <p:nvSpPr>
          <p:cNvPr id="24" name="Title 1"/>
          <p:cNvSpPr txBox="1">
            <a:spLocks/>
          </p:cNvSpPr>
          <p:nvPr/>
        </p:nvSpPr>
        <p:spPr>
          <a:xfrm>
            <a:off x="351880" y="1700808"/>
            <a:ext cx="4762872"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kern="1200" spc="-100" baseline="0">
                <a:solidFill>
                  <a:schemeClr val="accent1"/>
                </a:solidFill>
                <a:latin typeface="+mj-lt"/>
                <a:ea typeface="+mj-ea"/>
                <a:cs typeface="+mj-cs"/>
              </a:defRPr>
            </a:lvl1pPr>
          </a:lstStyle>
          <a:p>
            <a:endParaRPr lang="de-DE" sz="1800" b="1" dirty="0" smtClean="0">
              <a:solidFill>
                <a:schemeClr val="tx1">
                  <a:lumMod val="75000"/>
                  <a:lumOff val="25000"/>
                </a:schemeClr>
              </a:solidFill>
            </a:endParaRPr>
          </a:p>
          <a:p>
            <a:endParaRPr lang="en-GB" sz="1800" b="1" dirty="0">
              <a:solidFill>
                <a:schemeClr val="tx1">
                  <a:lumMod val="75000"/>
                  <a:lumOff val="25000"/>
                </a:schemeClr>
              </a:solidFill>
            </a:endParaRPr>
          </a:p>
        </p:txBody>
      </p:sp>
      <p:pic>
        <p:nvPicPr>
          <p:cNvPr id="26" name="Picture 3"/>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1828" y="188640"/>
            <a:ext cx="2009140" cy="941070"/>
          </a:xfrm>
          <a:prstGeom prst="rect">
            <a:avLst/>
          </a:prstGeom>
          <a:noFill/>
          <a:ln>
            <a:noFill/>
          </a:ln>
          <a:extLst/>
        </p:spPr>
      </p:pic>
    </p:spTree>
    <p:extLst>
      <p:ext uri="{BB962C8B-B14F-4D97-AF65-F5344CB8AC3E}">
        <p14:creationId xmlns:p14="http://schemas.microsoft.com/office/powerpoint/2010/main" val="3029954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b="1" dirty="0" smtClean="0">
                <a:solidFill>
                  <a:schemeClr val="tx1">
                    <a:lumMod val="75000"/>
                    <a:lumOff val="25000"/>
                  </a:schemeClr>
                </a:solidFill>
              </a:rPr>
              <a:t>Verkehrspolitik:</a:t>
            </a:r>
            <a:br>
              <a:rPr lang="de-DE" b="1" dirty="0" smtClean="0">
                <a:solidFill>
                  <a:schemeClr val="tx1">
                    <a:lumMod val="75000"/>
                    <a:lumOff val="25000"/>
                  </a:schemeClr>
                </a:solidFill>
              </a:rPr>
            </a:br>
            <a:r>
              <a:rPr lang="de-DE" b="1" dirty="0" smtClean="0">
                <a:solidFill>
                  <a:schemeClr val="tx1">
                    <a:lumMod val="75000"/>
                    <a:lumOff val="25000"/>
                  </a:schemeClr>
                </a:solidFill>
              </a:rPr>
              <a:t>Güterverkehr in Europa</a:t>
            </a:r>
            <a:endParaRPr lang="de-DE" sz="2000" dirty="0">
              <a:solidFill>
                <a:schemeClr val="tx1">
                  <a:lumMod val="75000"/>
                  <a:lumOff val="25000"/>
                </a:schemeClr>
              </a:solidFill>
            </a:endParaRPr>
          </a:p>
        </p:txBody>
      </p:sp>
      <p:graphicFrame>
        <p:nvGraphicFramePr>
          <p:cNvPr id="42" name="Chart 41"/>
          <p:cNvGraphicFramePr/>
          <p:nvPr>
            <p:extLst>
              <p:ext uri="{D42A27DB-BD31-4B8C-83A1-F6EECF244321}">
                <p14:modId xmlns:p14="http://schemas.microsoft.com/office/powerpoint/2010/main" val="4157530816"/>
              </p:ext>
            </p:extLst>
          </p:nvPr>
        </p:nvGraphicFramePr>
        <p:xfrm>
          <a:off x="-1260648" y="1052736"/>
          <a:ext cx="6372200" cy="4664254"/>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323528" y="5661248"/>
            <a:ext cx="3635896" cy="461665"/>
          </a:xfrm>
          <a:prstGeom prst="rect">
            <a:avLst/>
          </a:prstGeom>
          <a:noFill/>
        </p:spPr>
        <p:txBody>
          <a:bodyPr wrap="square" rtlCol="0">
            <a:spAutoFit/>
          </a:bodyPr>
          <a:lstStyle/>
          <a:p>
            <a:r>
              <a:rPr lang="de-AT" sz="1200" dirty="0" smtClean="0">
                <a:solidFill>
                  <a:schemeClr val="tx1">
                    <a:lumMod val="75000"/>
                    <a:lumOff val="25000"/>
                  </a:schemeClr>
                </a:solidFill>
              </a:rPr>
              <a:t>*Anteil  des jeweiligen Verkehrsmittels am gesamten Güterverkehrsaufkommen</a:t>
            </a:r>
            <a:endParaRPr lang="de-AT" sz="1200" dirty="0">
              <a:solidFill>
                <a:schemeClr val="tx1">
                  <a:lumMod val="75000"/>
                  <a:lumOff val="25000"/>
                </a:schemeClr>
              </a:solidFill>
            </a:endParaRPr>
          </a:p>
        </p:txBody>
      </p:sp>
      <p:sp>
        <p:nvSpPr>
          <p:cNvPr id="3" name="Slide Number Placeholder 2"/>
          <p:cNvSpPr>
            <a:spLocks noGrp="1"/>
          </p:cNvSpPr>
          <p:nvPr>
            <p:ph type="sldNum" sz="quarter" idx="12"/>
          </p:nvPr>
        </p:nvSpPr>
        <p:spPr/>
        <p:txBody>
          <a:bodyPr/>
          <a:lstStyle/>
          <a:p>
            <a:fld id="{7D34D7BA-8E13-46FE-8871-8877FE7E3568}" type="slidenum">
              <a:rPr lang="de-AT" smtClean="0">
                <a:solidFill>
                  <a:schemeClr val="bg1">
                    <a:lumMod val="65000"/>
                  </a:schemeClr>
                </a:solidFill>
              </a:rPr>
              <a:pPr/>
              <a:t>5</a:t>
            </a:fld>
            <a:endParaRPr lang="de-AT" dirty="0">
              <a:solidFill>
                <a:schemeClr val="bg1">
                  <a:lumMod val="65000"/>
                </a:schemeClr>
              </a:solidFill>
            </a:endParaRPr>
          </a:p>
        </p:txBody>
      </p:sp>
      <p:sp>
        <p:nvSpPr>
          <p:cNvPr id="9" name="TextBox 8"/>
          <p:cNvSpPr txBox="1"/>
          <p:nvPr/>
        </p:nvSpPr>
        <p:spPr>
          <a:xfrm>
            <a:off x="4283968" y="1700808"/>
            <a:ext cx="4176464" cy="4201150"/>
          </a:xfrm>
          <a:prstGeom prst="rect">
            <a:avLst/>
          </a:prstGeom>
          <a:noFill/>
        </p:spPr>
        <p:txBody>
          <a:bodyPr wrap="square" rtlCol="0">
            <a:spAutoFit/>
          </a:bodyPr>
          <a:lstStyle/>
          <a:p>
            <a:r>
              <a:rPr lang="de-DE" sz="2400" b="1" dirty="0" smtClean="0">
                <a:solidFill>
                  <a:schemeClr val="tx1">
                    <a:lumMod val="75000"/>
                    <a:lumOff val="25000"/>
                  </a:schemeClr>
                </a:solidFill>
              </a:rPr>
              <a:t>2050</a:t>
            </a:r>
            <a:r>
              <a:rPr lang="de-DE" dirty="0" smtClean="0">
                <a:solidFill>
                  <a:schemeClr val="tx1">
                    <a:lumMod val="75000"/>
                    <a:lumOff val="25000"/>
                  </a:schemeClr>
                </a:solidFill>
              </a:rPr>
              <a:t>:</a:t>
            </a:r>
          </a:p>
          <a:p>
            <a:pPr marL="285750" indent="-285750">
              <a:lnSpc>
                <a:spcPct val="150000"/>
              </a:lnSpc>
              <a:buFont typeface="Arial" panose="020B0604020202020204" pitchFamily="34" charset="0"/>
              <a:buChar char="•"/>
            </a:pPr>
            <a:r>
              <a:rPr lang="de-DE" dirty="0" smtClean="0">
                <a:solidFill>
                  <a:schemeClr val="tx1">
                    <a:lumMod val="75000"/>
                    <a:lumOff val="25000"/>
                  </a:schemeClr>
                </a:solidFill>
              </a:rPr>
              <a:t>+ 57 % Transportaufkommen</a:t>
            </a:r>
          </a:p>
          <a:p>
            <a:pPr marL="285750" indent="-285750">
              <a:lnSpc>
                <a:spcPct val="150000"/>
              </a:lnSpc>
              <a:buFont typeface="Arial" panose="020B0604020202020204" pitchFamily="34" charset="0"/>
              <a:buChar char="•"/>
            </a:pPr>
            <a:r>
              <a:rPr lang="de-DE" dirty="0" smtClean="0">
                <a:solidFill>
                  <a:schemeClr val="tx1">
                    <a:lumMod val="75000"/>
                    <a:lumOff val="25000"/>
                  </a:schemeClr>
                </a:solidFill>
              </a:rPr>
              <a:t>+ 55 % Anstieg Lkw-Transporte</a:t>
            </a:r>
          </a:p>
          <a:p>
            <a:pPr marL="285750" indent="-285750">
              <a:lnSpc>
                <a:spcPct val="150000"/>
              </a:lnSpc>
              <a:buFont typeface="Arial" panose="020B0604020202020204" pitchFamily="34" charset="0"/>
              <a:buChar char="•"/>
            </a:pPr>
            <a:r>
              <a:rPr lang="de-DE" dirty="0">
                <a:solidFill>
                  <a:schemeClr val="tx1">
                    <a:lumMod val="75000"/>
                    <a:lumOff val="25000"/>
                  </a:schemeClr>
                </a:solidFill>
              </a:rPr>
              <a:t>Internationaler Güterverkehr nimmt zu </a:t>
            </a:r>
            <a:r>
              <a:rPr lang="de-DE" dirty="0">
                <a:solidFill>
                  <a:schemeClr val="tx1">
                    <a:lumMod val="75000"/>
                    <a:lumOff val="25000"/>
                  </a:schemeClr>
                </a:solidFill>
                <a:sym typeface="Wingdings" panose="05000000000000000000" pitchFamily="2" charset="2"/>
              </a:rPr>
              <a:t> zunehmende Transportdistanzen</a:t>
            </a:r>
          </a:p>
          <a:p>
            <a:pPr marL="285750" indent="-285750">
              <a:lnSpc>
                <a:spcPct val="150000"/>
              </a:lnSpc>
              <a:buFont typeface="Arial" panose="020B0604020202020204" pitchFamily="34" charset="0"/>
              <a:buChar char="•"/>
            </a:pPr>
            <a:r>
              <a:rPr lang="de-DE" dirty="0" smtClean="0">
                <a:solidFill>
                  <a:schemeClr val="tx1">
                    <a:lumMod val="75000"/>
                    <a:lumOff val="25000"/>
                  </a:schemeClr>
                </a:solidFill>
              </a:rPr>
              <a:t>Engpässe in Transportinfrastruktur</a:t>
            </a:r>
          </a:p>
          <a:p>
            <a:pPr marL="285750" indent="-285750">
              <a:lnSpc>
                <a:spcPct val="150000"/>
              </a:lnSpc>
              <a:buFont typeface="Arial" panose="020B0604020202020204" pitchFamily="34" charset="0"/>
              <a:buChar char="•"/>
            </a:pPr>
            <a:r>
              <a:rPr lang="de-DE" dirty="0" smtClean="0">
                <a:solidFill>
                  <a:schemeClr val="tx1">
                    <a:lumMod val="75000"/>
                    <a:lumOff val="25000"/>
                  </a:schemeClr>
                </a:solidFill>
                <a:sym typeface="Wingdings" panose="05000000000000000000" pitchFamily="2" charset="2"/>
              </a:rPr>
              <a:t>Steigende Energiekosten</a:t>
            </a:r>
          </a:p>
          <a:p>
            <a:pPr marL="285750" indent="-285750">
              <a:lnSpc>
                <a:spcPct val="150000"/>
              </a:lnSpc>
              <a:buFont typeface="Arial" panose="020B0604020202020204" pitchFamily="34" charset="0"/>
              <a:buChar char="•"/>
            </a:pPr>
            <a:r>
              <a:rPr lang="de-DE" dirty="0" smtClean="0">
                <a:solidFill>
                  <a:schemeClr val="tx1">
                    <a:lumMod val="75000"/>
                    <a:lumOff val="25000"/>
                  </a:schemeClr>
                </a:solidFill>
                <a:sym typeface="Wingdings" panose="05000000000000000000" pitchFamily="2" charset="2"/>
              </a:rPr>
              <a:t>Öffentlicher und politischer Druck  Bedarf an umweltfreundlicher Transportlösung</a:t>
            </a:r>
            <a:endParaRPr lang="en-GB" dirty="0">
              <a:solidFill>
                <a:schemeClr val="tx1">
                  <a:lumMod val="75000"/>
                  <a:lumOff val="25000"/>
                </a:schemeClr>
              </a:solidFill>
            </a:endParaRPr>
          </a:p>
        </p:txBody>
      </p:sp>
      <p:sp>
        <p:nvSpPr>
          <p:cNvPr id="13" name="TextBox 12"/>
          <p:cNvSpPr txBox="1"/>
          <p:nvPr/>
        </p:nvSpPr>
        <p:spPr>
          <a:xfrm>
            <a:off x="1115616" y="5063117"/>
            <a:ext cx="1800200" cy="276999"/>
          </a:xfrm>
          <a:prstGeom prst="rect">
            <a:avLst/>
          </a:prstGeom>
          <a:noFill/>
        </p:spPr>
        <p:txBody>
          <a:bodyPr wrap="square" rtlCol="0">
            <a:spAutoFit/>
          </a:bodyPr>
          <a:lstStyle/>
          <a:p>
            <a:r>
              <a:rPr lang="de-AT" sz="1200" dirty="0" smtClean="0">
                <a:solidFill>
                  <a:schemeClr val="tx1">
                    <a:lumMod val="75000"/>
                    <a:lumOff val="25000"/>
                  </a:schemeClr>
                </a:solidFill>
              </a:rPr>
              <a:t>Quelle: Eurostat (2016)</a:t>
            </a:r>
            <a:endParaRPr lang="de-AT" sz="1200" dirty="0">
              <a:solidFill>
                <a:schemeClr val="tx1">
                  <a:lumMod val="75000"/>
                  <a:lumOff val="25000"/>
                </a:schemeClr>
              </a:solidFill>
            </a:endParaRPr>
          </a:p>
        </p:txBody>
      </p:sp>
      <p:sp>
        <p:nvSpPr>
          <p:cNvPr id="8" name="Date Placeholder 3"/>
          <p:cNvSpPr>
            <a:spLocks noGrp="1"/>
          </p:cNvSpPr>
          <p:nvPr>
            <p:ph type="dt" sz="half" idx="10"/>
          </p:nvPr>
        </p:nvSpPr>
        <p:spPr>
          <a:xfrm>
            <a:off x="433536" y="6597352"/>
            <a:ext cx="2895600" cy="329184"/>
          </a:xfrm>
        </p:spPr>
        <p:txBody>
          <a:bodyPr/>
          <a:lstStyle/>
          <a:p>
            <a:fld id="{6B171AD8-BD5F-4503-8C65-79BF784426C3}" type="datetime7">
              <a:rPr lang="de-DE" smtClean="0">
                <a:solidFill>
                  <a:prstClr val="white"/>
                </a:solidFill>
              </a:rPr>
              <a:t>Okt-16</a:t>
            </a:fld>
            <a:endParaRPr lang="de-AT" dirty="0">
              <a:solidFill>
                <a:prstClr val="white"/>
              </a:solidFill>
            </a:endParaRPr>
          </a:p>
        </p:txBody>
      </p:sp>
      <p:pic>
        <p:nvPicPr>
          <p:cNvPr id="11" name="Picture 3"/>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1828" y="188640"/>
            <a:ext cx="2009140" cy="941070"/>
          </a:xfrm>
          <a:prstGeom prst="rect">
            <a:avLst/>
          </a:prstGeom>
          <a:noFill/>
          <a:ln>
            <a:noFill/>
          </a:ln>
          <a:extLst/>
        </p:spPr>
      </p:pic>
    </p:spTree>
    <p:extLst>
      <p:ext uri="{BB962C8B-B14F-4D97-AF65-F5344CB8AC3E}">
        <p14:creationId xmlns:p14="http://schemas.microsoft.com/office/powerpoint/2010/main" val="18619970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404664"/>
            <a:ext cx="4762872" cy="990600"/>
          </a:xfrm>
        </p:spPr>
        <p:txBody>
          <a:bodyPr/>
          <a:lstStyle/>
          <a:p>
            <a:r>
              <a:rPr lang="de-DE" b="1" dirty="0" smtClean="0">
                <a:solidFill>
                  <a:schemeClr val="tx1">
                    <a:lumMod val="75000"/>
                    <a:lumOff val="25000"/>
                  </a:schemeClr>
                </a:solidFill>
              </a:rPr>
              <a:t>Weißbuch der Europäischen Kommission 2011</a:t>
            </a:r>
            <a:endParaRPr lang="de-DE" b="1" dirty="0">
              <a:solidFill>
                <a:schemeClr val="tx1">
                  <a:lumMod val="75000"/>
                  <a:lumOff val="25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17193016"/>
              </p:ext>
            </p:extLst>
          </p:nvPr>
        </p:nvGraphicFramePr>
        <p:xfrm>
          <a:off x="107504" y="1555461"/>
          <a:ext cx="8229600" cy="47767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ontent Placeholder 2"/>
          <p:cNvSpPr txBox="1">
            <a:spLocks/>
          </p:cNvSpPr>
          <p:nvPr/>
        </p:nvSpPr>
        <p:spPr>
          <a:xfrm>
            <a:off x="5716760" y="1844824"/>
            <a:ext cx="2887688" cy="927720"/>
          </a:xfrm>
          <a:prstGeom prst="rect">
            <a:avLst/>
          </a:prstGeom>
          <a:ln w="19050">
            <a:solidFill>
              <a:schemeClr val="tx1">
                <a:lumMod val="75000"/>
                <a:lumOff val="25000"/>
              </a:schemeClr>
            </a:solidFill>
          </a:ln>
        </p:spPr>
        <p:txBody>
          <a:bodyPr vert="horz" lIns="91440" tIns="45720" rIns="91440" bIns="45720" rtlCol="0" anchor="ctr">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6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9pPr>
          </a:lstStyle>
          <a:p>
            <a:pPr marL="274320" lvl="1" indent="0">
              <a:buNone/>
            </a:pPr>
            <a:r>
              <a:rPr lang="de-DE" b="1" spc="60" dirty="0" smtClean="0">
                <a:solidFill>
                  <a:schemeClr val="tx1">
                    <a:lumMod val="75000"/>
                    <a:lumOff val="25000"/>
                  </a:schemeClr>
                </a:solidFill>
              </a:rPr>
              <a:t>Steigende Nachfrage nach nachhaltigen Verkehrsträgern</a:t>
            </a:r>
            <a:endParaRPr lang="de-DE" b="1" spc="60" dirty="0">
              <a:solidFill>
                <a:schemeClr val="tx1">
                  <a:lumMod val="75000"/>
                  <a:lumOff val="25000"/>
                </a:schemeClr>
              </a:solidFill>
            </a:endParaRPr>
          </a:p>
        </p:txBody>
      </p:sp>
      <p:sp>
        <p:nvSpPr>
          <p:cNvPr id="9" name="Content Placeholder 2"/>
          <p:cNvSpPr txBox="1">
            <a:spLocks/>
          </p:cNvSpPr>
          <p:nvPr/>
        </p:nvSpPr>
        <p:spPr>
          <a:xfrm>
            <a:off x="5480992" y="4589512"/>
            <a:ext cx="3635896" cy="711696"/>
          </a:xfrm>
          <a:prstGeom prst="rect">
            <a:avLst/>
          </a:prstGeom>
          <a:ln w="9525">
            <a:noFill/>
          </a:ln>
        </p:spPr>
        <p:txBody>
          <a:bodyPr vert="horz" lIns="91440" tIns="45720" rIns="91440" bIns="45720" rtlCol="0" anchor="ctr">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6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9pPr>
          </a:lstStyle>
          <a:p>
            <a:pPr marL="0" indent="0">
              <a:buNone/>
            </a:pPr>
            <a:r>
              <a:rPr lang="de-DE" sz="1200" spc="60" dirty="0" smtClean="0">
                <a:solidFill>
                  <a:schemeClr val="tx1">
                    <a:lumMod val="75000"/>
                    <a:lumOff val="25000"/>
                  </a:schemeClr>
                </a:solidFill>
              </a:rPr>
              <a:t>* Transport von Gütern bei dem zwei oder mehr Verkehrsträger zum Einsatz kommen</a:t>
            </a:r>
            <a:endParaRPr lang="en-US" sz="1200" spc="60" dirty="0">
              <a:solidFill>
                <a:schemeClr val="tx1">
                  <a:lumMod val="75000"/>
                  <a:lumOff val="25000"/>
                </a:schemeClr>
              </a:solidFill>
            </a:endParaRPr>
          </a:p>
        </p:txBody>
      </p:sp>
      <p:sp>
        <p:nvSpPr>
          <p:cNvPr id="2" name="Date Placeholder 1"/>
          <p:cNvSpPr>
            <a:spLocks noGrp="1"/>
          </p:cNvSpPr>
          <p:nvPr>
            <p:ph type="dt" sz="half" idx="10"/>
          </p:nvPr>
        </p:nvSpPr>
        <p:spPr/>
        <p:txBody>
          <a:bodyPr/>
          <a:lstStyle/>
          <a:p>
            <a:fld id="{EEF28081-5D48-48D8-8513-29B2CE5A6886}" type="datetime6">
              <a:rPr lang="en-GB" smtClean="0">
                <a:solidFill>
                  <a:prstClr val="white"/>
                </a:solidFill>
              </a:rPr>
              <a:t>October 16</a:t>
            </a:fld>
            <a:endParaRPr lang="de-AT" dirty="0">
              <a:solidFill>
                <a:prstClr val="white"/>
              </a:solidFill>
            </a:endParaRPr>
          </a:p>
        </p:txBody>
      </p:sp>
      <p:sp>
        <p:nvSpPr>
          <p:cNvPr id="3" name="Slide Number Placeholder 2"/>
          <p:cNvSpPr>
            <a:spLocks noGrp="1"/>
          </p:cNvSpPr>
          <p:nvPr>
            <p:ph type="sldNum" sz="quarter" idx="12"/>
          </p:nvPr>
        </p:nvSpPr>
        <p:spPr/>
        <p:txBody>
          <a:bodyPr/>
          <a:lstStyle/>
          <a:p>
            <a:fld id="{7D34D7BA-8E13-46FE-8871-8877FE7E3568}" type="slidenum">
              <a:rPr lang="de-AT" smtClean="0">
                <a:solidFill>
                  <a:prstClr val="white"/>
                </a:solidFill>
              </a:rPr>
              <a:pPr/>
              <a:t>6</a:t>
            </a:fld>
            <a:endParaRPr lang="de-AT" dirty="0">
              <a:solidFill>
                <a:prstClr val="white"/>
              </a:solidFill>
            </a:endParaRPr>
          </a:p>
        </p:txBody>
      </p:sp>
      <p:sp>
        <p:nvSpPr>
          <p:cNvPr id="11" name="Content Placeholder 2"/>
          <p:cNvSpPr txBox="1">
            <a:spLocks/>
          </p:cNvSpPr>
          <p:nvPr/>
        </p:nvSpPr>
        <p:spPr>
          <a:xfrm>
            <a:off x="353051" y="5161384"/>
            <a:ext cx="8424936" cy="1435968"/>
          </a:xfrm>
          <a:prstGeom prst="rect">
            <a:avLst/>
          </a:prstGeom>
          <a:ln w="19050">
            <a:solidFill>
              <a:schemeClr val="tx1">
                <a:lumMod val="75000"/>
                <a:lumOff val="25000"/>
              </a:schemeClr>
            </a:solidFill>
          </a:ln>
        </p:spPr>
        <p:txBody>
          <a:bodyPr vert="horz" lIns="91440" tIns="45720" rIns="91440" bIns="45720" rtlCol="0" anchor="ctr">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6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9pPr>
          </a:lstStyle>
          <a:p>
            <a:pPr marL="548640" lvl="2" indent="0">
              <a:buNone/>
            </a:pPr>
            <a:r>
              <a:rPr lang="de-DE" b="1" u="sng" spc="60" dirty="0" smtClean="0">
                <a:solidFill>
                  <a:schemeClr val="tx1">
                    <a:lumMod val="75000"/>
                    <a:lumOff val="25000"/>
                  </a:schemeClr>
                </a:solidFill>
              </a:rPr>
              <a:t>Ziele für Verkehrsverlagerung (Modal </a:t>
            </a:r>
            <a:r>
              <a:rPr lang="de-DE" b="1" u="sng" spc="60" dirty="0" err="1" smtClean="0">
                <a:solidFill>
                  <a:schemeClr val="tx1">
                    <a:lumMod val="75000"/>
                    <a:lumOff val="25000"/>
                  </a:schemeClr>
                </a:solidFill>
              </a:rPr>
              <a:t>Shift</a:t>
            </a:r>
            <a:r>
              <a:rPr lang="de-DE" b="1" u="sng" spc="60" dirty="0" smtClean="0">
                <a:solidFill>
                  <a:schemeClr val="tx1">
                    <a:lumMod val="75000"/>
                    <a:lumOff val="25000"/>
                  </a:schemeClr>
                </a:solidFill>
              </a:rPr>
              <a:t>)</a:t>
            </a:r>
          </a:p>
          <a:p>
            <a:pPr marL="548640" lvl="2" indent="0">
              <a:buNone/>
            </a:pPr>
            <a:r>
              <a:rPr lang="de-DE" b="1" spc="60" dirty="0" smtClean="0">
                <a:solidFill>
                  <a:schemeClr val="tx1">
                    <a:lumMod val="75000"/>
                    <a:lumOff val="25000"/>
                  </a:schemeClr>
                </a:solidFill>
              </a:rPr>
              <a:t>2030: 30 % </a:t>
            </a:r>
            <a:r>
              <a:rPr lang="de-DE" spc="60" dirty="0" smtClean="0">
                <a:solidFill>
                  <a:schemeClr val="tx1">
                    <a:lumMod val="75000"/>
                    <a:lumOff val="25000"/>
                  </a:schemeClr>
                </a:solidFill>
              </a:rPr>
              <a:t>vom Straßenverkehr </a:t>
            </a:r>
            <a:r>
              <a:rPr lang="de-DE" b="1" spc="60" dirty="0" smtClean="0">
                <a:solidFill>
                  <a:schemeClr val="tx1">
                    <a:lumMod val="75000"/>
                    <a:lumOff val="25000"/>
                  </a:schemeClr>
                </a:solidFill>
              </a:rPr>
              <a:t>&gt; 300 km </a:t>
            </a:r>
            <a:r>
              <a:rPr lang="de-DE" spc="60" dirty="0" smtClean="0">
                <a:solidFill>
                  <a:schemeClr val="tx1">
                    <a:lumMod val="75000"/>
                    <a:lumOff val="25000"/>
                  </a:schemeClr>
                </a:solidFill>
              </a:rPr>
              <a:t>auf Schiene/Binnenwasser</a:t>
            </a:r>
          </a:p>
          <a:p>
            <a:pPr marL="548640" lvl="2" indent="0">
              <a:buNone/>
            </a:pPr>
            <a:r>
              <a:rPr lang="de-DE" b="1" spc="60" dirty="0" smtClean="0">
                <a:solidFill>
                  <a:schemeClr val="tx1">
                    <a:lumMod val="75000"/>
                    <a:lumOff val="25000"/>
                  </a:schemeClr>
                </a:solidFill>
              </a:rPr>
              <a:t>2050: 50 % </a:t>
            </a:r>
            <a:r>
              <a:rPr lang="de-DE" spc="60" dirty="0" smtClean="0">
                <a:solidFill>
                  <a:schemeClr val="tx1">
                    <a:lumMod val="75000"/>
                    <a:lumOff val="25000"/>
                  </a:schemeClr>
                </a:solidFill>
              </a:rPr>
              <a:t>vom Straßenverkehr </a:t>
            </a:r>
            <a:r>
              <a:rPr lang="de-DE" b="1" spc="60" dirty="0" smtClean="0">
                <a:solidFill>
                  <a:schemeClr val="tx1">
                    <a:lumMod val="75000"/>
                    <a:lumOff val="25000"/>
                  </a:schemeClr>
                </a:solidFill>
              </a:rPr>
              <a:t>&gt;300 km </a:t>
            </a:r>
            <a:r>
              <a:rPr lang="de-DE" spc="60" dirty="0" smtClean="0">
                <a:solidFill>
                  <a:schemeClr val="tx1">
                    <a:lumMod val="75000"/>
                    <a:lumOff val="25000"/>
                  </a:schemeClr>
                </a:solidFill>
              </a:rPr>
              <a:t>auf Schiene/Binnenwasser</a:t>
            </a:r>
          </a:p>
          <a:p>
            <a:pPr marL="548640" lvl="2" indent="0">
              <a:buNone/>
            </a:pPr>
            <a:r>
              <a:rPr lang="de-DE" spc="60" dirty="0" smtClean="0">
                <a:solidFill>
                  <a:schemeClr val="tx1">
                    <a:lumMod val="75000"/>
                    <a:lumOff val="25000"/>
                  </a:schemeClr>
                </a:solidFill>
                <a:sym typeface="Wingdings" panose="05000000000000000000" pitchFamily="2" charset="2"/>
              </a:rPr>
              <a:t> </a:t>
            </a:r>
            <a:r>
              <a:rPr lang="de-DE" spc="60" dirty="0" smtClean="0">
                <a:solidFill>
                  <a:schemeClr val="tx1">
                    <a:lumMod val="75000"/>
                    <a:lumOff val="25000"/>
                  </a:schemeClr>
                </a:solidFill>
              </a:rPr>
              <a:t>Schiene &amp; Binnenwasser sind als nachhaltige Verkehrsträger anerkannt!</a:t>
            </a:r>
            <a:endParaRPr lang="de-DE" spc="60" dirty="0">
              <a:solidFill>
                <a:schemeClr val="tx1">
                  <a:lumMod val="75000"/>
                  <a:lumOff val="25000"/>
                </a:schemeClr>
              </a:solidFill>
            </a:endParaRPr>
          </a:p>
        </p:txBody>
      </p:sp>
      <p:pic>
        <p:nvPicPr>
          <p:cNvPr id="12" name="Picture 3"/>
          <p:cNvPicPr/>
          <p:nvPr/>
        </p:nvPicPr>
        <p:blipFill>
          <a:blip r:embed="rId8"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1828" y="188640"/>
            <a:ext cx="2009140" cy="941070"/>
          </a:xfrm>
          <a:prstGeom prst="rect">
            <a:avLst/>
          </a:prstGeom>
          <a:noFill/>
          <a:ln>
            <a:noFill/>
          </a:ln>
          <a:extLst/>
        </p:spPr>
      </p:pic>
    </p:spTree>
    <p:extLst>
      <p:ext uri="{BB962C8B-B14F-4D97-AF65-F5344CB8AC3E}">
        <p14:creationId xmlns:p14="http://schemas.microsoft.com/office/powerpoint/2010/main" val="30526593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b="1" dirty="0" smtClean="0">
                <a:solidFill>
                  <a:schemeClr val="tx1">
                    <a:lumMod val="75000"/>
                    <a:lumOff val="25000"/>
                  </a:schemeClr>
                </a:solidFill>
              </a:rPr>
              <a:t>Akteure im </a:t>
            </a:r>
            <a:br>
              <a:rPr lang="de-DE" b="1" dirty="0" smtClean="0">
                <a:solidFill>
                  <a:schemeClr val="tx1">
                    <a:lumMod val="75000"/>
                    <a:lumOff val="25000"/>
                  </a:schemeClr>
                </a:solidFill>
              </a:rPr>
            </a:br>
            <a:r>
              <a:rPr lang="de-DE" b="1" dirty="0" smtClean="0">
                <a:solidFill>
                  <a:schemeClr val="tx1">
                    <a:lumMod val="75000"/>
                    <a:lumOff val="25000"/>
                  </a:schemeClr>
                </a:solidFill>
              </a:rPr>
              <a:t>multimodalen Transport</a:t>
            </a:r>
            <a:endParaRPr lang="en-GB" sz="2200" dirty="0">
              <a:solidFill>
                <a:schemeClr val="tx1">
                  <a:lumMod val="75000"/>
                  <a:lumOff val="25000"/>
                </a:schemeClr>
              </a:solidFill>
            </a:endParaRPr>
          </a:p>
        </p:txBody>
      </p:sp>
      <p:sp>
        <p:nvSpPr>
          <p:cNvPr id="4" name="Date Placeholder 3"/>
          <p:cNvSpPr>
            <a:spLocks noGrp="1"/>
          </p:cNvSpPr>
          <p:nvPr>
            <p:ph type="dt" sz="half" idx="10"/>
          </p:nvPr>
        </p:nvSpPr>
        <p:spPr/>
        <p:txBody>
          <a:bodyPr/>
          <a:lstStyle/>
          <a:p>
            <a:fld id="{6B171AD8-BD5F-4503-8C65-79BF784426C3}" type="datetime7">
              <a:rPr lang="de-DE" smtClean="0">
                <a:solidFill>
                  <a:prstClr val="white"/>
                </a:solidFill>
              </a:rPr>
              <a:t>Okt-16</a:t>
            </a:fld>
            <a:endParaRPr lang="de-AT" dirty="0">
              <a:solidFill>
                <a:prstClr val="white"/>
              </a:solidFill>
            </a:endParaRPr>
          </a:p>
        </p:txBody>
      </p:sp>
      <p:sp>
        <p:nvSpPr>
          <p:cNvPr id="5" name="Slide Number Placeholder 4"/>
          <p:cNvSpPr>
            <a:spLocks noGrp="1"/>
          </p:cNvSpPr>
          <p:nvPr>
            <p:ph type="sldNum" sz="quarter" idx="12"/>
          </p:nvPr>
        </p:nvSpPr>
        <p:spPr/>
        <p:txBody>
          <a:bodyPr/>
          <a:lstStyle/>
          <a:p>
            <a:fld id="{7D34D7BA-8E13-46FE-8871-8877FE7E3568}" type="slidenum">
              <a:rPr lang="de-AT" smtClean="0">
                <a:solidFill>
                  <a:prstClr val="white"/>
                </a:solidFill>
              </a:rPr>
              <a:pPr/>
              <a:t>7</a:t>
            </a:fld>
            <a:endParaRPr lang="de-AT" dirty="0">
              <a:solidFill>
                <a:prstClr val="white"/>
              </a:solidFill>
            </a:endParaRPr>
          </a:p>
        </p:txBody>
      </p:sp>
      <p:grpSp>
        <p:nvGrpSpPr>
          <p:cNvPr id="72" name="Group 71"/>
          <p:cNvGrpSpPr/>
          <p:nvPr/>
        </p:nvGrpSpPr>
        <p:grpSpPr>
          <a:xfrm>
            <a:off x="395536" y="2060848"/>
            <a:ext cx="8212136" cy="3528392"/>
            <a:chOff x="395536" y="2060848"/>
            <a:chExt cx="8212136" cy="3528392"/>
          </a:xfrm>
        </p:grpSpPr>
        <p:sp>
          <p:nvSpPr>
            <p:cNvPr id="6" name="Rectangle 5"/>
            <p:cNvSpPr/>
            <p:nvPr/>
          </p:nvSpPr>
          <p:spPr>
            <a:xfrm>
              <a:off x="395536" y="2060848"/>
              <a:ext cx="1656184" cy="50405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lumMod val="75000"/>
                      <a:lumOff val="25000"/>
                    </a:schemeClr>
                  </a:solidFill>
                </a:rPr>
                <a:t>Verlader</a:t>
              </a:r>
              <a:endParaRPr lang="en-GB" b="1" dirty="0">
                <a:solidFill>
                  <a:schemeClr val="tx1">
                    <a:lumMod val="75000"/>
                    <a:lumOff val="25000"/>
                  </a:schemeClr>
                </a:solidFill>
              </a:endParaRPr>
            </a:p>
          </p:txBody>
        </p:sp>
        <p:sp>
          <p:nvSpPr>
            <p:cNvPr id="7" name="Rectangle 6"/>
            <p:cNvSpPr/>
            <p:nvPr/>
          </p:nvSpPr>
          <p:spPr>
            <a:xfrm>
              <a:off x="7023496" y="2060848"/>
              <a:ext cx="1584176" cy="50405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lumMod val="75000"/>
                      <a:lumOff val="25000"/>
                    </a:schemeClr>
                  </a:solidFill>
                </a:rPr>
                <a:t>Empfänger</a:t>
              </a:r>
              <a:endParaRPr lang="en-GB" b="1" dirty="0">
                <a:solidFill>
                  <a:schemeClr val="tx1">
                    <a:lumMod val="75000"/>
                    <a:lumOff val="25000"/>
                  </a:schemeClr>
                </a:solidFill>
              </a:endParaRPr>
            </a:p>
          </p:txBody>
        </p:sp>
        <p:sp>
          <p:nvSpPr>
            <p:cNvPr id="8" name="Rectangle 7"/>
            <p:cNvSpPr/>
            <p:nvPr/>
          </p:nvSpPr>
          <p:spPr>
            <a:xfrm>
              <a:off x="3707904" y="2492896"/>
              <a:ext cx="1656184" cy="50405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lumMod val="75000"/>
                      <a:lumOff val="25000"/>
                    </a:schemeClr>
                  </a:solidFill>
                </a:rPr>
                <a:t>Spediteur</a:t>
              </a:r>
              <a:endParaRPr lang="en-GB" b="1" dirty="0">
                <a:solidFill>
                  <a:schemeClr val="tx1">
                    <a:lumMod val="75000"/>
                    <a:lumOff val="25000"/>
                  </a:schemeClr>
                </a:solidFill>
              </a:endParaRPr>
            </a:p>
          </p:txBody>
        </p:sp>
        <p:sp>
          <p:nvSpPr>
            <p:cNvPr id="9" name="Rectangle 8"/>
            <p:cNvSpPr/>
            <p:nvPr/>
          </p:nvSpPr>
          <p:spPr>
            <a:xfrm>
              <a:off x="3707904" y="3356992"/>
              <a:ext cx="1656184" cy="720080"/>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lumMod val="75000"/>
                      <a:lumOff val="25000"/>
                    </a:schemeClr>
                  </a:solidFill>
                </a:rPr>
                <a:t>Kombi-Operator</a:t>
              </a:r>
              <a:endParaRPr lang="en-GB" b="1" dirty="0">
                <a:solidFill>
                  <a:schemeClr val="tx1">
                    <a:lumMod val="75000"/>
                    <a:lumOff val="25000"/>
                  </a:schemeClr>
                </a:solidFill>
              </a:endParaRPr>
            </a:p>
          </p:txBody>
        </p:sp>
        <p:sp>
          <p:nvSpPr>
            <p:cNvPr id="11" name="Rectangle 10"/>
            <p:cNvSpPr/>
            <p:nvPr/>
          </p:nvSpPr>
          <p:spPr>
            <a:xfrm>
              <a:off x="3779912" y="5001220"/>
              <a:ext cx="1512168" cy="50405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lumMod val="75000"/>
                      <a:lumOff val="25000"/>
                    </a:schemeClr>
                  </a:solidFill>
                </a:rPr>
                <a:t>Bahn/</a:t>
              </a:r>
            </a:p>
            <a:p>
              <a:pPr algn="ctr"/>
              <a:r>
                <a:rPr lang="de-DE" b="1" dirty="0" smtClean="0">
                  <a:solidFill>
                    <a:schemeClr val="tx1">
                      <a:lumMod val="75000"/>
                      <a:lumOff val="25000"/>
                    </a:schemeClr>
                  </a:solidFill>
                </a:rPr>
                <a:t>Binnenschiff</a:t>
              </a:r>
              <a:endParaRPr lang="en-GB" b="1" dirty="0">
                <a:solidFill>
                  <a:schemeClr val="tx1">
                    <a:lumMod val="75000"/>
                    <a:lumOff val="25000"/>
                  </a:schemeClr>
                </a:solidFill>
              </a:endParaRPr>
            </a:p>
          </p:txBody>
        </p:sp>
        <p:sp>
          <p:nvSpPr>
            <p:cNvPr id="13" name="Rectangle 12"/>
            <p:cNvSpPr/>
            <p:nvPr/>
          </p:nvSpPr>
          <p:spPr>
            <a:xfrm>
              <a:off x="5796136" y="4998640"/>
              <a:ext cx="1224136" cy="50405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lumMod val="75000"/>
                      <a:lumOff val="25000"/>
                    </a:schemeClr>
                  </a:solidFill>
                </a:rPr>
                <a:t>Terminal B</a:t>
              </a:r>
              <a:endParaRPr lang="en-GB" b="1" dirty="0">
                <a:solidFill>
                  <a:schemeClr val="tx1">
                    <a:lumMod val="75000"/>
                    <a:lumOff val="25000"/>
                  </a:schemeClr>
                </a:solidFill>
              </a:endParaRPr>
            </a:p>
          </p:txBody>
        </p:sp>
        <p:sp>
          <p:nvSpPr>
            <p:cNvPr id="14" name="Rectangle 13"/>
            <p:cNvSpPr/>
            <p:nvPr/>
          </p:nvSpPr>
          <p:spPr>
            <a:xfrm>
              <a:off x="2051720" y="5011340"/>
              <a:ext cx="1224136" cy="50405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lumMod val="75000"/>
                      <a:lumOff val="25000"/>
                    </a:schemeClr>
                  </a:solidFill>
                </a:rPr>
                <a:t>Terminal A</a:t>
              </a:r>
              <a:endParaRPr lang="en-GB" b="1" dirty="0">
                <a:solidFill>
                  <a:schemeClr val="tx1">
                    <a:lumMod val="75000"/>
                    <a:lumOff val="25000"/>
                  </a:schemeClr>
                </a:solidFill>
              </a:endParaRPr>
            </a:p>
          </p:txBody>
        </p:sp>
        <p:sp>
          <p:nvSpPr>
            <p:cNvPr id="15" name="Rectangle 14"/>
            <p:cNvSpPr/>
            <p:nvPr/>
          </p:nvSpPr>
          <p:spPr>
            <a:xfrm>
              <a:off x="395536" y="5001220"/>
              <a:ext cx="1224136" cy="50405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lumMod val="75000"/>
                      <a:lumOff val="25000"/>
                    </a:schemeClr>
                  </a:solidFill>
                </a:rPr>
                <a:t>Frächter A</a:t>
              </a:r>
              <a:endParaRPr lang="en-GB" b="1" dirty="0">
                <a:solidFill>
                  <a:schemeClr val="tx1">
                    <a:lumMod val="75000"/>
                    <a:lumOff val="25000"/>
                  </a:schemeClr>
                </a:solidFill>
              </a:endParaRPr>
            </a:p>
          </p:txBody>
        </p:sp>
        <p:sp>
          <p:nvSpPr>
            <p:cNvPr id="16" name="Rectangle 15"/>
            <p:cNvSpPr/>
            <p:nvPr/>
          </p:nvSpPr>
          <p:spPr>
            <a:xfrm>
              <a:off x="7380312" y="5001220"/>
              <a:ext cx="1224136" cy="50405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lumMod val="75000"/>
                      <a:lumOff val="25000"/>
                    </a:schemeClr>
                  </a:solidFill>
                </a:rPr>
                <a:t>Frächter B</a:t>
              </a:r>
              <a:endParaRPr lang="en-GB" b="1" dirty="0">
                <a:solidFill>
                  <a:schemeClr val="tx1">
                    <a:lumMod val="75000"/>
                    <a:lumOff val="25000"/>
                  </a:schemeClr>
                </a:solidFill>
              </a:endParaRPr>
            </a:p>
          </p:txBody>
        </p:sp>
        <p:cxnSp>
          <p:nvCxnSpPr>
            <p:cNvPr id="23" name="Straight Arrow Connector 22"/>
            <p:cNvCxnSpPr>
              <a:stCxn id="8" idx="2"/>
              <a:endCxn id="9" idx="0"/>
            </p:cNvCxnSpPr>
            <p:nvPr/>
          </p:nvCxnSpPr>
          <p:spPr>
            <a:xfrm>
              <a:off x="4535996" y="2996952"/>
              <a:ext cx="0" cy="36004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6" name="Elbow Connector 25"/>
            <p:cNvCxnSpPr>
              <a:stCxn id="9" idx="3"/>
              <a:endCxn id="13" idx="0"/>
            </p:cNvCxnSpPr>
            <p:nvPr/>
          </p:nvCxnSpPr>
          <p:spPr>
            <a:xfrm>
              <a:off x="5364088" y="3717032"/>
              <a:ext cx="1044116" cy="1281608"/>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0" name="Elbow Connector 29"/>
            <p:cNvCxnSpPr>
              <a:stCxn id="9" idx="1"/>
              <a:endCxn id="14" idx="0"/>
            </p:cNvCxnSpPr>
            <p:nvPr/>
          </p:nvCxnSpPr>
          <p:spPr>
            <a:xfrm rot="10800000" flipV="1">
              <a:off x="2663788" y="3717032"/>
              <a:ext cx="1044116" cy="1294308"/>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9" idx="2"/>
              <a:endCxn id="11" idx="0"/>
            </p:cNvCxnSpPr>
            <p:nvPr/>
          </p:nvCxnSpPr>
          <p:spPr>
            <a:xfrm>
              <a:off x="4535996" y="4077072"/>
              <a:ext cx="0" cy="92414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8" name="Elbow Connector 37"/>
            <p:cNvCxnSpPr>
              <a:stCxn id="8" idx="0"/>
              <a:endCxn id="7" idx="1"/>
            </p:cNvCxnSpPr>
            <p:nvPr/>
          </p:nvCxnSpPr>
          <p:spPr>
            <a:xfrm rot="5400000" flipH="1" flipV="1">
              <a:off x="5689736" y="1159136"/>
              <a:ext cx="180020" cy="2487500"/>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4" name="Elbow Connector 43"/>
            <p:cNvCxnSpPr>
              <a:stCxn id="6" idx="3"/>
              <a:endCxn id="8" idx="0"/>
            </p:cNvCxnSpPr>
            <p:nvPr/>
          </p:nvCxnSpPr>
          <p:spPr>
            <a:xfrm>
              <a:off x="2051720" y="2312876"/>
              <a:ext cx="2484276" cy="180020"/>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7" name="Elbow Connector 46"/>
            <p:cNvCxnSpPr>
              <a:stCxn id="8" idx="1"/>
              <a:endCxn id="15" idx="0"/>
            </p:cNvCxnSpPr>
            <p:nvPr/>
          </p:nvCxnSpPr>
          <p:spPr>
            <a:xfrm rot="10800000" flipV="1">
              <a:off x="1007604" y="2744924"/>
              <a:ext cx="2700300" cy="2256296"/>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50" name="Elbow Connector 49"/>
            <p:cNvCxnSpPr>
              <a:stCxn id="8" idx="3"/>
              <a:endCxn id="16" idx="0"/>
            </p:cNvCxnSpPr>
            <p:nvPr/>
          </p:nvCxnSpPr>
          <p:spPr>
            <a:xfrm>
              <a:off x="5364088" y="2744924"/>
              <a:ext cx="2628292" cy="2256296"/>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flipV="1">
              <a:off x="539552" y="2521496"/>
              <a:ext cx="0" cy="2575712"/>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539552" y="2492896"/>
              <a:ext cx="1584177" cy="1430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flipH="1">
              <a:off x="2123729" y="2591839"/>
              <a:ext cx="1" cy="299740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a:off x="2254772" y="5589240"/>
              <a:ext cx="6277668" cy="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flipV="1">
              <a:off x="8532440" y="2312876"/>
              <a:ext cx="0" cy="327636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a:off x="7023496" y="5225020"/>
              <a:ext cx="38766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flipH="1">
              <a:off x="7012160" y="5377420"/>
              <a:ext cx="342038" cy="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cxnSp>
        <p:nvCxnSpPr>
          <p:cNvPr id="73" name="Straight Arrow Connector 72"/>
          <p:cNvCxnSpPr/>
          <p:nvPr/>
        </p:nvCxnSpPr>
        <p:spPr>
          <a:xfrm>
            <a:off x="629560" y="6226224"/>
            <a:ext cx="990112" cy="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a:off x="658168" y="6525344"/>
            <a:ext cx="961504"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1610537" y="6073551"/>
            <a:ext cx="1233271" cy="307777"/>
          </a:xfrm>
          <a:prstGeom prst="rect">
            <a:avLst/>
          </a:prstGeom>
          <a:noFill/>
        </p:spPr>
        <p:txBody>
          <a:bodyPr wrap="square" rtlCol="0">
            <a:spAutoFit/>
          </a:bodyPr>
          <a:lstStyle/>
          <a:p>
            <a:r>
              <a:rPr lang="de-DE" sz="1400" dirty="0" smtClean="0"/>
              <a:t>Warenfluss</a:t>
            </a:r>
            <a:endParaRPr lang="en-GB" dirty="0"/>
          </a:p>
        </p:txBody>
      </p:sp>
      <p:sp>
        <p:nvSpPr>
          <p:cNvPr id="80" name="TextBox 79"/>
          <p:cNvSpPr txBox="1"/>
          <p:nvPr/>
        </p:nvSpPr>
        <p:spPr>
          <a:xfrm>
            <a:off x="1601667" y="6381328"/>
            <a:ext cx="1584178" cy="307777"/>
          </a:xfrm>
          <a:prstGeom prst="rect">
            <a:avLst/>
          </a:prstGeom>
          <a:noFill/>
        </p:spPr>
        <p:txBody>
          <a:bodyPr wrap="square" rtlCol="0">
            <a:spAutoFit/>
          </a:bodyPr>
          <a:lstStyle/>
          <a:p>
            <a:r>
              <a:rPr lang="de-DE" sz="1400" dirty="0" smtClean="0"/>
              <a:t>Informationsfluss</a:t>
            </a:r>
            <a:endParaRPr lang="en-GB" dirty="0"/>
          </a:p>
        </p:txBody>
      </p:sp>
      <p:pic>
        <p:nvPicPr>
          <p:cNvPr id="36" name="Picture 3"/>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1828" y="188640"/>
            <a:ext cx="2009140" cy="941070"/>
          </a:xfrm>
          <a:prstGeom prst="rect">
            <a:avLst/>
          </a:prstGeom>
          <a:noFill/>
          <a:ln>
            <a:noFill/>
          </a:ln>
          <a:extLst/>
        </p:spPr>
      </p:pic>
    </p:spTree>
    <p:extLst>
      <p:ext uri="{BB962C8B-B14F-4D97-AF65-F5344CB8AC3E}">
        <p14:creationId xmlns:p14="http://schemas.microsoft.com/office/powerpoint/2010/main" val="4080219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smtClean="0">
                <a:solidFill>
                  <a:schemeClr val="tx1">
                    <a:lumMod val="75000"/>
                    <a:lumOff val="25000"/>
                  </a:schemeClr>
                </a:solidFill>
              </a:rPr>
              <a:t>Stärken und Schwächen der Verkehrsträger</a:t>
            </a:r>
            <a:endParaRPr lang="en-GB" b="1" dirty="0">
              <a:solidFill>
                <a:schemeClr val="tx1">
                  <a:lumMod val="75000"/>
                  <a:lumOff val="25000"/>
                </a:schemeClr>
              </a:solidFill>
            </a:endParaRPr>
          </a:p>
        </p:txBody>
      </p:sp>
      <p:sp>
        <p:nvSpPr>
          <p:cNvPr id="4" name="Date Placeholder 3"/>
          <p:cNvSpPr>
            <a:spLocks noGrp="1"/>
          </p:cNvSpPr>
          <p:nvPr>
            <p:ph type="dt" sz="half" idx="10"/>
          </p:nvPr>
        </p:nvSpPr>
        <p:spPr/>
        <p:txBody>
          <a:bodyPr/>
          <a:lstStyle/>
          <a:p>
            <a:fld id="{6B171AD8-BD5F-4503-8C65-79BF784426C3}" type="datetime7">
              <a:rPr lang="de-DE" smtClean="0">
                <a:solidFill>
                  <a:prstClr val="white"/>
                </a:solidFill>
              </a:rPr>
              <a:t>Okt-16</a:t>
            </a:fld>
            <a:endParaRPr lang="de-AT" dirty="0">
              <a:solidFill>
                <a:prstClr val="white"/>
              </a:solidFill>
            </a:endParaRPr>
          </a:p>
        </p:txBody>
      </p:sp>
      <p:sp>
        <p:nvSpPr>
          <p:cNvPr id="5" name="Slide Number Placeholder 4"/>
          <p:cNvSpPr>
            <a:spLocks noGrp="1"/>
          </p:cNvSpPr>
          <p:nvPr>
            <p:ph type="sldNum" sz="quarter" idx="12"/>
          </p:nvPr>
        </p:nvSpPr>
        <p:spPr/>
        <p:txBody>
          <a:bodyPr/>
          <a:lstStyle/>
          <a:p>
            <a:fld id="{7D34D7BA-8E13-46FE-8871-8877FE7E3568}" type="slidenum">
              <a:rPr lang="de-AT" smtClean="0">
                <a:solidFill>
                  <a:prstClr val="white"/>
                </a:solidFill>
              </a:rPr>
              <a:pPr/>
              <a:t>8</a:t>
            </a:fld>
            <a:endParaRPr lang="de-AT" dirty="0">
              <a:solidFill>
                <a:prstClr val="white"/>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954114553"/>
              </p:ext>
            </p:extLst>
          </p:nvPr>
        </p:nvGraphicFramePr>
        <p:xfrm>
          <a:off x="323528" y="2204864"/>
          <a:ext cx="8496943" cy="3815080"/>
        </p:xfrm>
        <a:graphic>
          <a:graphicData uri="http://schemas.openxmlformats.org/drawingml/2006/table">
            <a:tbl>
              <a:tblPr firstRow="1" bandRow="1">
                <a:tableStyleId>{FABFCF23-3B69-468F-B69F-88F6DE6A72F2}</a:tableStyleId>
              </a:tblPr>
              <a:tblGrid>
                <a:gridCol w="1872208"/>
                <a:gridCol w="3456384"/>
                <a:gridCol w="3168351"/>
              </a:tblGrid>
              <a:tr h="370840">
                <a:tc>
                  <a:txBody>
                    <a:bodyPr/>
                    <a:lstStyle/>
                    <a:p>
                      <a:r>
                        <a:rPr lang="de-DE" dirty="0" smtClean="0"/>
                        <a:t>Verkehrsträger</a:t>
                      </a:r>
                      <a:endParaRPr lang="en-GB" dirty="0"/>
                    </a:p>
                  </a:txBody>
                  <a:tcPr/>
                </a:tc>
                <a:tc>
                  <a:txBody>
                    <a:bodyPr/>
                    <a:lstStyle/>
                    <a:p>
                      <a:r>
                        <a:rPr lang="de-DE" dirty="0" smtClean="0"/>
                        <a:t>Stärken</a:t>
                      </a:r>
                      <a:endParaRPr lang="en-GB" dirty="0"/>
                    </a:p>
                  </a:txBody>
                  <a:tcPr/>
                </a:tc>
                <a:tc>
                  <a:txBody>
                    <a:bodyPr/>
                    <a:lstStyle/>
                    <a:p>
                      <a:r>
                        <a:rPr lang="de-DE" dirty="0" smtClean="0"/>
                        <a:t>Schwächen</a:t>
                      </a:r>
                      <a:endParaRPr lang="en-GB" dirty="0"/>
                    </a:p>
                  </a:txBody>
                  <a:tcPr/>
                </a:tc>
              </a:tr>
              <a:tr h="370840">
                <a:tc>
                  <a:txBody>
                    <a:bodyPr/>
                    <a:lstStyle/>
                    <a:p>
                      <a:r>
                        <a:rPr lang="de-DE" dirty="0" smtClean="0"/>
                        <a:t>Straße</a:t>
                      </a:r>
                      <a:endParaRPr lang="en-GB" b="1" dirty="0"/>
                    </a:p>
                  </a:txBody>
                  <a:tcPr/>
                </a:tc>
                <a:tc>
                  <a:txBody>
                    <a:bodyPr/>
                    <a:lstStyle/>
                    <a:p>
                      <a:pPr marL="285750" indent="-285750">
                        <a:buFont typeface="Arial" panose="020B0604020202020204" pitchFamily="34" charset="0"/>
                        <a:buChar char="•"/>
                      </a:pPr>
                      <a:r>
                        <a:rPr lang="de-DE" sz="1600" dirty="0" smtClean="0"/>
                        <a:t>Hohe</a:t>
                      </a:r>
                      <a:r>
                        <a:rPr lang="de-DE" sz="1600" baseline="0" dirty="0" smtClean="0"/>
                        <a:t> Netzdichte</a:t>
                      </a:r>
                    </a:p>
                    <a:p>
                      <a:pPr marL="285750" indent="-285750">
                        <a:buFont typeface="Arial" panose="020B0604020202020204" pitchFamily="34" charset="0"/>
                        <a:buChar char="•"/>
                      </a:pPr>
                      <a:r>
                        <a:rPr lang="de-DE" sz="1600" baseline="0" dirty="0" smtClean="0"/>
                        <a:t>Schnelligkeit bei kurzen Transportstrecken</a:t>
                      </a:r>
                      <a:endParaRPr lang="en-GB" sz="1600" dirty="0"/>
                    </a:p>
                  </a:txBody>
                  <a:tcPr/>
                </a:tc>
                <a:tc>
                  <a:txBody>
                    <a:bodyPr/>
                    <a:lstStyle/>
                    <a:p>
                      <a:pPr marL="285750" indent="-285750">
                        <a:buFont typeface="Arial" panose="020B0604020202020204" pitchFamily="34" charset="0"/>
                        <a:buChar char="•"/>
                      </a:pPr>
                      <a:r>
                        <a:rPr lang="de-DE" sz="1600" dirty="0" smtClean="0"/>
                        <a:t>Niedrige</a:t>
                      </a:r>
                      <a:r>
                        <a:rPr lang="de-DE" sz="1600" baseline="0" dirty="0" smtClean="0"/>
                        <a:t> Transportvolumina </a:t>
                      </a:r>
                    </a:p>
                    <a:p>
                      <a:pPr marL="285750" indent="-285750">
                        <a:buFont typeface="Arial" panose="020B0604020202020204" pitchFamily="34" charset="0"/>
                        <a:buChar char="•"/>
                      </a:pPr>
                      <a:r>
                        <a:rPr lang="de-DE" sz="1600" baseline="0" dirty="0" smtClean="0"/>
                        <a:t>Hohe externe Kosten</a:t>
                      </a:r>
                    </a:p>
                  </a:txBody>
                  <a:tcPr/>
                </a:tc>
              </a:tr>
              <a:tr h="370840">
                <a:tc>
                  <a:txBody>
                    <a:bodyPr/>
                    <a:lstStyle/>
                    <a:p>
                      <a:r>
                        <a:rPr lang="de-DE" dirty="0" smtClean="0"/>
                        <a:t>Schiene</a:t>
                      </a:r>
                      <a:endParaRPr lang="en-GB" b="1" dirty="0"/>
                    </a:p>
                  </a:txBody>
                  <a:tcPr/>
                </a:tc>
                <a:tc>
                  <a:txBody>
                    <a:bodyPr/>
                    <a:lstStyle/>
                    <a:p>
                      <a:pPr marL="285750" indent="-285750">
                        <a:buFont typeface="Arial" panose="020B0604020202020204" pitchFamily="34" charset="0"/>
                        <a:buChar char="•"/>
                      </a:pPr>
                      <a:r>
                        <a:rPr lang="de-DE" sz="1600" dirty="0" smtClean="0"/>
                        <a:t>Geringe Umweltbelastung (CO2, Schadstoffe,</a:t>
                      </a:r>
                      <a:r>
                        <a:rPr lang="de-DE" sz="1600" baseline="0" dirty="0" smtClean="0"/>
                        <a:t> Lärm)</a:t>
                      </a:r>
                    </a:p>
                    <a:p>
                      <a:pPr marL="285750" indent="-285750">
                        <a:buFont typeface="Arial" panose="020B0604020202020204" pitchFamily="34" charset="0"/>
                        <a:buChar char="•"/>
                      </a:pPr>
                      <a:r>
                        <a:rPr lang="de-DE" sz="1600" baseline="0" dirty="0" smtClean="0"/>
                        <a:t>Dichteres Netz (Vergleich Wasserstraße)</a:t>
                      </a:r>
                    </a:p>
                    <a:p>
                      <a:pPr marL="285750" indent="-285750">
                        <a:buFont typeface="Arial" panose="020B0604020202020204" pitchFamily="34" charset="0"/>
                        <a:buChar char="•"/>
                      </a:pPr>
                      <a:r>
                        <a:rPr lang="de-DE" sz="1600" baseline="0" dirty="0" smtClean="0"/>
                        <a:t>Günstig &amp; schnell auf mittlerer Transportstrecke</a:t>
                      </a:r>
                      <a:endParaRPr lang="en-GB" sz="1600" dirty="0"/>
                    </a:p>
                  </a:txBody>
                  <a:tcPr/>
                </a:tc>
                <a:tc>
                  <a:txBody>
                    <a:bodyPr/>
                    <a:lstStyle/>
                    <a:p>
                      <a:pPr marL="285750" indent="-285750">
                        <a:buFont typeface="Arial" panose="020B0604020202020204" pitchFamily="34" charset="0"/>
                        <a:buChar char="•"/>
                      </a:pPr>
                      <a:r>
                        <a:rPr lang="de-DE" sz="1600" dirty="0" smtClean="0"/>
                        <a:t>Geringere Netzdichte</a:t>
                      </a:r>
                      <a:r>
                        <a:rPr lang="de-DE" sz="1600" baseline="0" dirty="0" smtClean="0"/>
                        <a:t> als Straße </a:t>
                      </a:r>
                      <a:endParaRPr lang="en-GB" sz="1600" dirty="0"/>
                    </a:p>
                  </a:txBody>
                  <a:tcPr/>
                </a:tc>
              </a:tr>
              <a:tr h="370840">
                <a:tc>
                  <a:txBody>
                    <a:bodyPr/>
                    <a:lstStyle/>
                    <a:p>
                      <a:r>
                        <a:rPr lang="de-DE" dirty="0" smtClean="0"/>
                        <a:t>Wasserstraße</a:t>
                      </a:r>
                      <a:endParaRPr lang="en-GB" b="1" dirty="0"/>
                    </a:p>
                  </a:txBody>
                  <a:tcPr/>
                </a:tc>
                <a:tc>
                  <a:txBody>
                    <a:bodyPr/>
                    <a:lstStyle/>
                    <a:p>
                      <a:pPr marL="285750" indent="-285750">
                        <a:buFont typeface="Arial" panose="020B0604020202020204" pitchFamily="34" charset="0"/>
                        <a:buChar char="•"/>
                      </a:pPr>
                      <a:r>
                        <a:rPr lang="de-DE" sz="1600" dirty="0" smtClean="0"/>
                        <a:t>Niedrige Transportkosten</a:t>
                      </a:r>
                      <a:r>
                        <a:rPr lang="de-DE" sz="1600" baseline="0" dirty="0" smtClean="0"/>
                        <a:t> und geringe negative Effekte bei hohen Volumina</a:t>
                      </a:r>
                    </a:p>
                    <a:p>
                      <a:pPr marL="285750" indent="-285750">
                        <a:buFont typeface="Arial" panose="020B0604020202020204" pitchFamily="34" charset="0"/>
                        <a:buChar char="•"/>
                      </a:pPr>
                      <a:r>
                        <a:rPr lang="de-DE" sz="1600" baseline="0" dirty="0" smtClean="0"/>
                        <a:t>Sicherheit</a:t>
                      </a:r>
                      <a:endParaRPr lang="en-GB" sz="1600" dirty="0"/>
                    </a:p>
                  </a:txBody>
                  <a:tcPr/>
                </a:tc>
                <a:tc>
                  <a:txBody>
                    <a:bodyPr/>
                    <a:lstStyle/>
                    <a:p>
                      <a:pPr marL="285750" indent="-285750">
                        <a:buFont typeface="Arial" panose="020B0604020202020204" pitchFamily="34" charset="0"/>
                        <a:buChar char="•"/>
                      </a:pPr>
                      <a:r>
                        <a:rPr lang="de-DE" sz="1600" dirty="0" smtClean="0"/>
                        <a:t>Transportdauer (geringe</a:t>
                      </a:r>
                      <a:r>
                        <a:rPr lang="de-DE" sz="1600" baseline="0" dirty="0" smtClean="0"/>
                        <a:t> Transportgeschwindigkeit)</a:t>
                      </a:r>
                      <a:endParaRPr lang="de-DE" sz="1600" dirty="0" smtClean="0"/>
                    </a:p>
                    <a:p>
                      <a:pPr marL="285750" indent="-285750">
                        <a:buFont typeface="Arial" panose="020B0604020202020204" pitchFamily="34" charset="0"/>
                        <a:buChar char="•"/>
                      </a:pPr>
                      <a:r>
                        <a:rPr lang="de-DE" sz="1600" dirty="0" smtClean="0"/>
                        <a:t>Geringe Netzdichte</a:t>
                      </a:r>
                      <a:endParaRPr lang="en-GB" sz="1600" dirty="0"/>
                    </a:p>
                  </a:txBody>
                  <a:tcPr/>
                </a:tc>
              </a:tr>
            </a:tbl>
          </a:graphicData>
        </a:graphic>
      </p:graphicFrame>
      <p:pic>
        <p:nvPicPr>
          <p:cNvPr id="8" name="Picture 3"/>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1828" y="188640"/>
            <a:ext cx="2009140" cy="941070"/>
          </a:xfrm>
          <a:prstGeom prst="rect">
            <a:avLst/>
          </a:prstGeom>
          <a:noFill/>
          <a:ln>
            <a:noFill/>
          </a:ln>
          <a:extLst/>
        </p:spPr>
      </p:pic>
    </p:spTree>
    <p:extLst>
      <p:ext uri="{BB962C8B-B14F-4D97-AF65-F5344CB8AC3E}">
        <p14:creationId xmlns:p14="http://schemas.microsoft.com/office/powerpoint/2010/main" val="6650520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b="1" dirty="0" smtClean="0">
                <a:solidFill>
                  <a:schemeClr val="tx1">
                    <a:lumMod val="75000"/>
                    <a:lumOff val="25000"/>
                  </a:schemeClr>
                </a:solidFill>
              </a:rPr>
              <a:t>Quellenverzeichnis </a:t>
            </a:r>
            <a:endParaRPr lang="de-DE" b="1" dirty="0">
              <a:solidFill>
                <a:schemeClr val="tx1">
                  <a:lumMod val="75000"/>
                  <a:lumOff val="25000"/>
                </a:schemeClr>
              </a:solidFill>
            </a:endParaRPr>
          </a:p>
        </p:txBody>
      </p:sp>
      <p:sp>
        <p:nvSpPr>
          <p:cNvPr id="3" name="Inhaltsplatzhalter 2"/>
          <p:cNvSpPr>
            <a:spLocks noGrp="1"/>
          </p:cNvSpPr>
          <p:nvPr>
            <p:ph idx="1"/>
          </p:nvPr>
        </p:nvSpPr>
        <p:spPr>
          <a:xfrm>
            <a:off x="251520" y="1700808"/>
            <a:ext cx="8435280" cy="4776192"/>
          </a:xfrm>
        </p:spPr>
        <p:txBody>
          <a:bodyPr>
            <a:normAutofit/>
          </a:bodyPr>
          <a:lstStyle/>
          <a:p>
            <a:r>
              <a:rPr lang="de-DE" sz="1300" dirty="0" err="1" smtClean="0"/>
              <a:t>Posset</a:t>
            </a:r>
            <a:r>
              <a:rPr lang="de-DE" sz="1300" dirty="0" smtClean="0"/>
              <a:t> et al., „Intermodaler Verkehr Europa“ (2014)</a:t>
            </a:r>
          </a:p>
          <a:p>
            <a:pPr>
              <a:spcBef>
                <a:spcPts val="0"/>
              </a:spcBef>
              <a:buSzTx/>
              <a:defRPr/>
            </a:pPr>
            <a:r>
              <a:rPr lang="de-AT" sz="1300" dirty="0" err="1" smtClean="0"/>
              <a:t>Eurostat</a:t>
            </a:r>
            <a:r>
              <a:rPr lang="de-AT" sz="1300" dirty="0"/>
              <a:t>, „Freight transport statistics – modal split“, (2016), </a:t>
            </a:r>
            <a:r>
              <a:rPr lang="de-AT" sz="1300" dirty="0" smtClean="0"/>
              <a:t>Online: </a:t>
            </a:r>
            <a:r>
              <a:rPr lang="de-AT" sz="1300" dirty="0">
                <a:hlinkClick r:id="rId3"/>
              </a:rPr>
              <a:t>http://ec.europa.eu/eurostat/statistics-explained/index.php/Freight_transport_statistics_-_modal_split</a:t>
            </a:r>
            <a:r>
              <a:rPr lang="de-AT" sz="1300" dirty="0"/>
              <a:t>  [26.07.2016]</a:t>
            </a:r>
          </a:p>
          <a:p>
            <a:pPr>
              <a:spcBef>
                <a:spcPts val="0"/>
              </a:spcBef>
              <a:buSzTx/>
              <a:defRPr/>
            </a:pPr>
            <a:r>
              <a:rPr lang="en-US" sz="1300" dirty="0"/>
              <a:t>European Commission, “EU energy, transport and GHG emissions  - Trends to 2050 Reference Scenario 2013” (2013), Online: </a:t>
            </a:r>
            <a:r>
              <a:rPr lang="en-US" sz="1300" dirty="0">
                <a:hlinkClick r:id="rId4"/>
              </a:rPr>
              <a:t>http://ec.europa.eu/transport/media/publications/doc/trends-to-2050-update-2013.pdf</a:t>
            </a:r>
            <a:r>
              <a:rPr lang="en-US" sz="1300" dirty="0"/>
              <a:t>  </a:t>
            </a:r>
            <a:r>
              <a:rPr lang="de-DE" sz="1300" dirty="0"/>
              <a:t>[26.07.2016]</a:t>
            </a:r>
            <a:endParaRPr lang="en-US" sz="1300" dirty="0"/>
          </a:p>
          <a:p>
            <a:pPr>
              <a:spcBef>
                <a:spcPts val="0"/>
              </a:spcBef>
              <a:buSzTx/>
              <a:defRPr/>
            </a:pPr>
            <a:r>
              <a:rPr lang="en-US" sz="1300" dirty="0"/>
              <a:t>European Commission, </a:t>
            </a:r>
            <a:r>
              <a:rPr lang="en-US" sz="1300" dirty="0" smtClean="0"/>
              <a:t>“</a:t>
            </a:r>
            <a:r>
              <a:rPr lang="en-US" sz="1300" dirty="0" err="1" smtClean="0"/>
              <a:t>Weissbuch</a:t>
            </a:r>
            <a:r>
              <a:rPr lang="en-US" sz="1300" dirty="0" smtClean="0"/>
              <a:t> - </a:t>
            </a:r>
            <a:r>
              <a:rPr lang="de-DE" sz="1300" dirty="0"/>
              <a:t>Fahrplan zu einem einheitlichen europäischen Verkehrsraum – Hin zu einem wettbewerbsorientierten und ressourcenschonenden </a:t>
            </a:r>
            <a:r>
              <a:rPr lang="de-DE" sz="1300" dirty="0" smtClean="0"/>
              <a:t>Verkehrssystem</a:t>
            </a:r>
            <a:r>
              <a:rPr lang="en-US" sz="1300" dirty="0" smtClean="0"/>
              <a:t>” </a:t>
            </a:r>
            <a:r>
              <a:rPr lang="en-US" sz="1300" dirty="0"/>
              <a:t>(</a:t>
            </a:r>
            <a:r>
              <a:rPr lang="en-US" sz="1300" dirty="0" smtClean="0"/>
              <a:t>2011), </a:t>
            </a:r>
            <a:r>
              <a:rPr lang="en-US" sz="1300" dirty="0"/>
              <a:t>Online: </a:t>
            </a:r>
            <a:r>
              <a:rPr lang="en-US" sz="1300" dirty="0">
                <a:hlinkClick r:id="rId5"/>
              </a:rPr>
              <a:t>http://eur-lex.europa.eu/legal-content/de/TXT/PDF/?</a:t>
            </a:r>
            <a:r>
              <a:rPr lang="en-US" sz="1300" dirty="0" smtClean="0">
                <a:hlinkClick r:id="rId5"/>
              </a:rPr>
              <a:t>uri=CELEX:52011DC0144</a:t>
            </a:r>
            <a:r>
              <a:rPr lang="en-US" sz="1300" dirty="0" smtClean="0"/>
              <a:t> </a:t>
            </a:r>
            <a:r>
              <a:rPr lang="de-DE" sz="1300" dirty="0" smtClean="0"/>
              <a:t>[05.08.2016]</a:t>
            </a:r>
            <a:endParaRPr lang="en-US" sz="1300" dirty="0" smtClean="0"/>
          </a:p>
          <a:p>
            <a:pPr>
              <a:spcBef>
                <a:spcPts val="0"/>
              </a:spcBef>
              <a:buSzTx/>
              <a:defRPr/>
            </a:pPr>
            <a:r>
              <a:rPr lang="en-US" sz="1300" dirty="0" smtClean="0"/>
              <a:t>International </a:t>
            </a:r>
            <a:r>
              <a:rPr lang="en-US" sz="1300" dirty="0"/>
              <a:t>Transport Forum/ OECD, “ITF Transport Outlook 2015”, (2015), Online: </a:t>
            </a:r>
            <a:r>
              <a:rPr lang="en-US" sz="1300" dirty="0">
                <a:hlinkClick r:id="rId6"/>
              </a:rPr>
              <a:t>http://www.oecd-ilibrary.org/docserver/download/7414021e.pdf?expires=1457012730&amp;id=id&amp;accname=ocid56027859&amp;checksum=F3F96F396835D30F46A01AD6921DC83C</a:t>
            </a:r>
            <a:r>
              <a:rPr lang="en-US" sz="1300" dirty="0"/>
              <a:t> </a:t>
            </a:r>
            <a:r>
              <a:rPr lang="de-DE" sz="1300" dirty="0"/>
              <a:t>[26.07.2016]</a:t>
            </a:r>
            <a:endParaRPr lang="de-AT" sz="1300" dirty="0"/>
          </a:p>
          <a:p>
            <a:pPr>
              <a:spcBef>
                <a:spcPts val="0"/>
              </a:spcBef>
              <a:buSzTx/>
              <a:defRPr/>
            </a:pPr>
            <a:r>
              <a:rPr lang="de-DE" sz="1300" dirty="0" err="1"/>
              <a:t>Bretzke</a:t>
            </a:r>
            <a:r>
              <a:rPr lang="de-DE" sz="1300" dirty="0"/>
              <a:t>, W.-R./</a:t>
            </a:r>
            <a:r>
              <a:rPr lang="de-DE" sz="1300" dirty="0" err="1"/>
              <a:t>Barkawi</a:t>
            </a:r>
            <a:r>
              <a:rPr lang="de-DE" sz="1300" dirty="0"/>
              <a:t> K., „Nachhaltige Logistik: Antworten auf eine globale Herausforderung“ (2010)</a:t>
            </a:r>
          </a:p>
          <a:p>
            <a:r>
              <a:rPr lang="de-DE" sz="1300" dirty="0"/>
              <a:t>BMVIT, Rechnungshof; „Bericht des Rechnungshof: Nachhaltiger Güterverkehr – Intermodale Vernetzung” (2012),Online: </a:t>
            </a:r>
            <a:r>
              <a:rPr lang="de-DE" sz="1300" dirty="0">
                <a:hlinkClick r:id="rId7"/>
              </a:rPr>
              <a:t>http://</a:t>
            </a:r>
            <a:r>
              <a:rPr lang="de-DE" sz="1300" dirty="0" smtClean="0">
                <a:hlinkClick r:id="rId7"/>
              </a:rPr>
              <a:t>www.rechnungshof.gv.at/fileadmin/downloads/2012/berichte/teilberichte/bund/Bund_2012_05/Bund_2012_05_4.pdf</a:t>
            </a:r>
            <a:r>
              <a:rPr lang="de-DE" sz="1300" dirty="0" smtClean="0"/>
              <a:t>  </a:t>
            </a:r>
            <a:r>
              <a:rPr lang="de-DE" sz="1300" dirty="0"/>
              <a:t>[26.07.2016]</a:t>
            </a:r>
          </a:p>
          <a:p>
            <a:endParaRPr lang="de-AT" sz="1600" dirty="0" smtClean="0"/>
          </a:p>
          <a:p>
            <a:endParaRPr lang="de-AT" sz="1600" dirty="0" smtClean="0"/>
          </a:p>
        </p:txBody>
      </p:sp>
      <p:sp>
        <p:nvSpPr>
          <p:cNvPr id="5" name="Foliennummernplatzhalter 4"/>
          <p:cNvSpPr>
            <a:spLocks noGrp="1"/>
          </p:cNvSpPr>
          <p:nvPr>
            <p:ph type="sldNum" sz="quarter" idx="12"/>
          </p:nvPr>
        </p:nvSpPr>
        <p:spPr/>
        <p:txBody>
          <a:bodyPr/>
          <a:lstStyle/>
          <a:p>
            <a:fld id="{7D34D7BA-8E13-46FE-8871-8877FE7E3568}" type="slidenum">
              <a:rPr lang="de-AT" smtClean="0">
                <a:solidFill>
                  <a:prstClr val="white"/>
                </a:solidFill>
              </a:rPr>
              <a:pPr/>
              <a:t>9</a:t>
            </a:fld>
            <a:endParaRPr lang="de-AT" dirty="0">
              <a:solidFill>
                <a:prstClr val="white"/>
              </a:solidFill>
            </a:endParaRPr>
          </a:p>
        </p:txBody>
      </p:sp>
      <p:sp>
        <p:nvSpPr>
          <p:cNvPr id="6" name="Date Placeholder 3"/>
          <p:cNvSpPr>
            <a:spLocks noGrp="1"/>
          </p:cNvSpPr>
          <p:nvPr>
            <p:ph type="dt" sz="half" idx="10"/>
          </p:nvPr>
        </p:nvSpPr>
        <p:spPr>
          <a:xfrm>
            <a:off x="433536" y="6597352"/>
            <a:ext cx="2895600" cy="329184"/>
          </a:xfrm>
        </p:spPr>
        <p:txBody>
          <a:bodyPr/>
          <a:lstStyle/>
          <a:p>
            <a:fld id="{6B171AD8-BD5F-4503-8C65-79BF784426C3}" type="datetime7">
              <a:rPr lang="de-DE" smtClean="0">
                <a:solidFill>
                  <a:prstClr val="white"/>
                </a:solidFill>
              </a:rPr>
              <a:t>Okt-16</a:t>
            </a:fld>
            <a:endParaRPr lang="de-AT" dirty="0">
              <a:solidFill>
                <a:prstClr val="white"/>
              </a:solidFill>
            </a:endParaRPr>
          </a:p>
        </p:txBody>
      </p:sp>
      <p:pic>
        <p:nvPicPr>
          <p:cNvPr id="8" name="Picture 3"/>
          <p:cNvPicPr/>
          <p:nvPr/>
        </p:nvPicPr>
        <p:blipFill>
          <a:blip r:embed="rId8"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1828" y="188640"/>
            <a:ext cx="2009140" cy="941070"/>
          </a:xfrm>
          <a:prstGeom prst="rect">
            <a:avLst/>
          </a:prstGeom>
          <a:noFill/>
          <a:ln>
            <a:noFill/>
          </a:ln>
          <a:extLst/>
        </p:spPr>
      </p:pic>
    </p:spTree>
    <p:extLst>
      <p:ext uri="{BB962C8B-B14F-4D97-AF65-F5344CB8AC3E}">
        <p14:creationId xmlns:p14="http://schemas.microsoft.com/office/powerpoint/2010/main" val="1375011666"/>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Custom 1">
      <a:dk1>
        <a:sysClr val="windowText" lastClr="000000"/>
      </a:dk1>
      <a:lt1>
        <a:sysClr val="window" lastClr="FFFFFF"/>
      </a:lt1>
      <a:dk2>
        <a:srgbClr val="04617B"/>
      </a:dk2>
      <a:lt2>
        <a:srgbClr val="DBF5F9"/>
      </a:lt2>
      <a:accent1>
        <a:srgbClr val="0B9B74"/>
      </a:accent1>
      <a:accent2>
        <a:srgbClr val="5FF2CA"/>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rity">
  <a:themeElements>
    <a:clrScheme name="Custom 1">
      <a:dk1>
        <a:sysClr val="windowText" lastClr="000000"/>
      </a:dk1>
      <a:lt1>
        <a:sysClr val="window" lastClr="FFFFFF"/>
      </a:lt1>
      <a:dk2>
        <a:srgbClr val="04617B"/>
      </a:dk2>
      <a:lt2>
        <a:srgbClr val="DBF5F9"/>
      </a:lt2>
      <a:accent1>
        <a:srgbClr val="0B9B74"/>
      </a:accent1>
      <a:accent2>
        <a:srgbClr val="5FF2CA"/>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0</TotalTime>
  <Words>1513</Words>
  <Application>Microsoft Office PowerPoint</Application>
  <PresentationFormat>Bildschirmpräsentation (4:3)</PresentationFormat>
  <Paragraphs>171</Paragraphs>
  <Slides>9</Slides>
  <Notes>9</Notes>
  <HiddenSlides>0</HiddenSlides>
  <MMClips>0</MMClips>
  <ScaleCrop>false</ScaleCrop>
  <HeadingPairs>
    <vt:vector size="4" baseType="variant">
      <vt:variant>
        <vt:lpstr>Design</vt:lpstr>
      </vt:variant>
      <vt:variant>
        <vt:i4>2</vt:i4>
      </vt:variant>
      <vt:variant>
        <vt:lpstr>Folientitel</vt:lpstr>
      </vt:variant>
      <vt:variant>
        <vt:i4>9</vt:i4>
      </vt:variant>
    </vt:vector>
  </HeadingPairs>
  <TitlesOfParts>
    <vt:vector size="11" baseType="lpstr">
      <vt:lpstr>Custom Design</vt:lpstr>
      <vt:lpstr>1_Clarity</vt:lpstr>
      <vt:lpstr>„Transportprozesse selbst gestalten“</vt:lpstr>
      <vt:lpstr>Informationen zu Transportgut und Transportstrecke</vt:lpstr>
      <vt:lpstr>Aufgabenstellung</vt:lpstr>
      <vt:lpstr>Der Transportprozess</vt:lpstr>
      <vt:lpstr>Verkehrspolitik: Güterverkehr in Europa</vt:lpstr>
      <vt:lpstr>Weißbuch der Europäischen Kommission 2011</vt:lpstr>
      <vt:lpstr>Akteure im  multimodalen Transport</vt:lpstr>
      <vt:lpstr>Stärken und Schwächen der Verkehrsträger</vt:lpstr>
      <vt:lpstr>Quellenverzeichnis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sabine.jung</dc:creator>
  <cp:lastModifiedBy>Jung Eva</cp:lastModifiedBy>
  <cp:revision>459</cp:revision>
  <cp:lastPrinted>2016-07-26T10:59:23Z</cp:lastPrinted>
  <dcterms:created xsi:type="dcterms:W3CDTF">2012-09-17T08:31:25Z</dcterms:created>
  <dcterms:modified xsi:type="dcterms:W3CDTF">2016-10-13T14:05:21Z</dcterms:modified>
</cp:coreProperties>
</file>