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6"/>
  </p:notesMasterIdLst>
  <p:sldIdLst>
    <p:sldId id="507" r:id="rId3"/>
    <p:sldId id="506" r:id="rId4"/>
    <p:sldId id="420" r:id="rId5"/>
    <p:sldId id="431" r:id="rId6"/>
    <p:sldId id="461" r:id="rId7"/>
    <p:sldId id="444" r:id="rId8"/>
    <p:sldId id="456" r:id="rId9"/>
    <p:sldId id="460" r:id="rId10"/>
    <p:sldId id="459" r:id="rId11"/>
    <p:sldId id="464" r:id="rId12"/>
    <p:sldId id="495" r:id="rId13"/>
    <p:sldId id="496" r:id="rId14"/>
    <p:sldId id="497" r:id="rId15"/>
    <p:sldId id="465" r:id="rId16"/>
    <p:sldId id="485" r:id="rId17"/>
    <p:sldId id="498" r:id="rId18"/>
    <p:sldId id="499" r:id="rId19"/>
    <p:sldId id="500" r:id="rId20"/>
    <p:sldId id="501" r:id="rId21"/>
    <p:sldId id="520" r:id="rId22"/>
    <p:sldId id="486" r:id="rId23"/>
    <p:sldId id="487" r:id="rId24"/>
    <p:sldId id="488" r:id="rId25"/>
    <p:sldId id="489" r:id="rId26"/>
    <p:sldId id="512" r:id="rId27"/>
    <p:sldId id="482" r:id="rId28"/>
    <p:sldId id="502" r:id="rId29"/>
    <p:sldId id="503" r:id="rId30"/>
    <p:sldId id="504" r:id="rId31"/>
    <p:sldId id="505" r:id="rId32"/>
    <p:sldId id="519" r:id="rId33"/>
    <p:sldId id="514" r:id="rId34"/>
    <p:sldId id="515" r:id="rId35"/>
    <p:sldId id="516" r:id="rId36"/>
    <p:sldId id="517" r:id="rId37"/>
    <p:sldId id="518" r:id="rId38"/>
    <p:sldId id="513" r:id="rId39"/>
    <p:sldId id="490" r:id="rId40"/>
    <p:sldId id="494" r:id="rId41"/>
    <p:sldId id="508" r:id="rId42"/>
    <p:sldId id="492" r:id="rId43"/>
    <p:sldId id="395" r:id="rId44"/>
    <p:sldId id="509" r:id="rId45"/>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g Eva" initials="JE" lastIdx="1" clrIdx="0"/>
  <p:cmAuthor id="1" name="Haller Alexandra" initials="HA"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8" autoAdjust="0"/>
    <p:restoredTop sz="63588" autoAdjust="0"/>
  </p:normalViewPr>
  <p:slideViewPr>
    <p:cSldViewPr showGuides="1">
      <p:cViewPr varScale="1">
        <p:scale>
          <a:sx n="80" d="100"/>
          <a:sy n="80" d="100"/>
        </p:scale>
        <p:origin x="2520" y="78"/>
      </p:cViewPr>
      <p:guideLst>
        <p:guide orient="horz" pos="2160"/>
        <p:guide pos="2880"/>
      </p:guideLst>
    </p:cSldViewPr>
  </p:slideViewPr>
  <p:notesTextViewPr>
    <p:cViewPr>
      <p:scale>
        <a:sx n="1" d="1"/>
        <a:sy n="1" d="1"/>
      </p:scale>
      <p:origin x="0" y="0"/>
    </p:cViewPr>
  </p:notesTextViewPr>
  <p:notesViewPr>
    <p:cSldViewPr>
      <p:cViewPr varScale="1">
        <p:scale>
          <a:sx n="93" d="100"/>
          <a:sy n="93" d="100"/>
        </p:scale>
        <p:origin x="-377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de-DE" dirty="0"/>
              <a:t>Modal Split* EU-27 2014</a:t>
            </a:r>
          </a:p>
        </c:rich>
      </c:tx>
      <c:layout>
        <c:manualLayout>
          <c:xMode val="edge"/>
          <c:yMode val="edge"/>
          <c:x val="0.27088870405825305"/>
          <c:y val="0.18886471448596068"/>
        </c:manualLayout>
      </c:layout>
      <c:overlay val="0"/>
    </c:title>
    <c:autoTitleDeleted val="0"/>
    <c:plotArea>
      <c:layout>
        <c:manualLayout>
          <c:layoutTarget val="inner"/>
          <c:xMode val="edge"/>
          <c:yMode val="edge"/>
          <c:x val="0.31623327423877201"/>
          <c:y val="0.32029476103913851"/>
          <c:w val="0.3339589989843067"/>
          <c:h val="0.56407274987508427"/>
        </c:manualLayout>
      </c:layout>
      <c:pieChart>
        <c:varyColors val="1"/>
        <c:ser>
          <c:idx val="0"/>
          <c:order val="0"/>
          <c:tx>
            <c:strRef>
              <c:f>Sheet1!$B$1</c:f>
              <c:strCache>
                <c:ptCount val="1"/>
                <c:pt idx="0">
                  <c:v>Modal Split EU-27 2014</c:v>
                </c:pt>
              </c:strCache>
            </c:strRef>
          </c:tx>
          <c:dPt>
            <c:idx val="2"/>
            <c:bubble3D val="0"/>
            <c:extLst>
              <c:ext xmlns:c16="http://schemas.microsoft.com/office/drawing/2014/chart" uri="{C3380CC4-5D6E-409C-BE32-E72D297353CC}">
                <c16:uniqueId val="{00000000-31A4-42E6-A168-8BB2B84F8AC0}"/>
              </c:ext>
            </c:extLst>
          </c:dPt>
          <c:dLbls>
            <c:dLbl>
              <c:idx val="0"/>
              <c:layout>
                <c:manualLayout>
                  <c:x val="-8.333994635516688E-2"/>
                  <c:y val="-0.1304036386979599"/>
                </c:manualLayout>
              </c:layout>
              <c:tx>
                <c:rich>
                  <a:bodyPr/>
                  <a:lstStyle/>
                  <a:p>
                    <a:r>
                      <a:rPr lang="en-US" sz="1400" b="1" dirty="0" smtClean="0">
                        <a:solidFill>
                          <a:schemeClr val="tx1">
                            <a:lumMod val="75000"/>
                            <a:lumOff val="25000"/>
                          </a:schemeClr>
                        </a:solidFill>
                      </a:rPr>
                      <a:t>Lkw</a:t>
                    </a:r>
                    <a:r>
                      <a:rPr lang="en-US" sz="1400" b="1" dirty="0">
                        <a:solidFill>
                          <a:schemeClr val="tx1">
                            <a:lumMod val="75000"/>
                            <a:lumOff val="25000"/>
                          </a:schemeClr>
                        </a:solidFill>
                      </a:rPr>
                      <a:t>
76%</a:t>
                    </a:r>
                    <a:endParaRPr lang="en-US" dirty="0">
                      <a:solidFill>
                        <a:schemeClr val="accent1"/>
                      </a:solidFill>
                    </a:endParaRPr>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A4-42E6-A168-8BB2B84F8AC0}"/>
                </c:ext>
              </c:extLst>
            </c:dLbl>
            <c:dLbl>
              <c:idx val="1"/>
              <c:layout>
                <c:manualLayout>
                  <c:x val="0.1047985409028626"/>
                  <c:y val="7.1501302144493614E-2"/>
                </c:manualLayout>
              </c:layout>
              <c:tx>
                <c:rich>
                  <a:bodyPr/>
                  <a:lstStyle/>
                  <a:p>
                    <a:r>
                      <a:rPr lang="en-US" sz="1400" b="1" dirty="0">
                        <a:solidFill>
                          <a:schemeClr val="tx1">
                            <a:lumMod val="75000"/>
                            <a:lumOff val="25000"/>
                          </a:schemeClr>
                        </a:solidFill>
                      </a:rPr>
                      <a:t>Zug
18%</a:t>
                    </a:r>
                    <a:endParaRPr lang="en-US" dirty="0">
                      <a:solidFill>
                        <a:schemeClr val="accent1"/>
                      </a:solidFill>
                    </a:endParaRPr>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1A4-42E6-A168-8BB2B84F8AC0}"/>
                </c:ext>
              </c:extLst>
            </c:dLbl>
            <c:dLbl>
              <c:idx val="2"/>
              <c:layout>
                <c:manualLayout>
                  <c:x val="5.8205179037191586E-2"/>
                  <c:y val="1.1779375934973633E-2"/>
                </c:manualLayout>
              </c:layout>
              <c:tx>
                <c:rich>
                  <a:bodyPr/>
                  <a:lstStyle/>
                  <a:p>
                    <a:r>
                      <a:rPr lang="en-US" sz="1400" b="1" noProof="0" dirty="0" smtClean="0">
                        <a:solidFill>
                          <a:schemeClr val="tx1">
                            <a:lumMod val="75000"/>
                            <a:lumOff val="25000"/>
                          </a:schemeClr>
                        </a:solidFill>
                        <a:latin typeface="+mn-lt"/>
                      </a:rPr>
                      <a:t>Binnenschiff</a:t>
                    </a:r>
                    <a:r>
                      <a:rPr lang="en-US" sz="1400" b="1" dirty="0">
                        <a:solidFill>
                          <a:schemeClr val="tx1">
                            <a:lumMod val="75000"/>
                            <a:lumOff val="25000"/>
                          </a:schemeClr>
                        </a:solidFill>
                        <a:latin typeface="+mn-lt"/>
                      </a:rPr>
                      <a:t>
6%</a:t>
                    </a:r>
                    <a:endParaRPr lang="en-US" sz="2800" dirty="0"/>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1A4-42E6-A168-8BB2B84F8AC0}"/>
                </c:ext>
              </c:extLst>
            </c:dLbl>
            <c:spPr>
              <a:noFill/>
              <a:ln>
                <a:noFill/>
              </a:ln>
              <a:effectLst/>
            </c:spPr>
            <c:showLegendKey val="0"/>
            <c:showVal val="1"/>
            <c:showCatName val="1"/>
            <c:showSerName val="0"/>
            <c:showPercent val="1"/>
            <c:showBubbleSize val="0"/>
            <c:showLeaderLines val="0"/>
            <c:extLst>
              <c:ext xmlns:c15="http://schemas.microsoft.com/office/drawing/2012/chart" uri="{CE6537A1-D6FC-4f65-9D91-7224C49458BB}"/>
            </c:extLst>
          </c:dLbls>
          <c:cat>
            <c:strRef>
              <c:f>Sheet1!$A$2:$A$4</c:f>
              <c:strCache>
                <c:ptCount val="3"/>
                <c:pt idx="0">
                  <c:v>Straße</c:v>
                </c:pt>
                <c:pt idx="1">
                  <c:v>Schiene</c:v>
                </c:pt>
                <c:pt idx="2">
                  <c:v>Wasserstraße</c:v>
                </c:pt>
              </c:strCache>
            </c:strRef>
          </c:cat>
          <c:val>
            <c:numRef>
              <c:f>Sheet1!$B$2:$B$4</c:f>
              <c:numCache>
                <c:formatCode>0.0%</c:formatCode>
                <c:ptCount val="3"/>
                <c:pt idx="0">
                  <c:v>0.749</c:v>
                </c:pt>
                <c:pt idx="1">
                  <c:v>0.184</c:v>
                </c:pt>
                <c:pt idx="2">
                  <c:v>6.7000000000000004E-2</c:v>
                </c:pt>
              </c:numCache>
            </c:numRef>
          </c:val>
          <c:extLst>
            <c:ext xmlns:c16="http://schemas.microsoft.com/office/drawing/2014/chart" uri="{C3380CC4-5D6E-409C-BE32-E72D297353CC}">
              <c16:uniqueId val="{00000003-31A4-42E6-A168-8BB2B84F8AC0}"/>
            </c:ext>
          </c:extLst>
        </c:ser>
        <c:dLbls>
          <c:showLegendKey val="0"/>
          <c:showVal val="0"/>
          <c:showCatName val="1"/>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de-DE" noProof="0" dirty="0" smtClean="0">
                <a:solidFill>
                  <a:schemeClr val="tx1">
                    <a:lumMod val="75000"/>
                    <a:lumOff val="25000"/>
                  </a:schemeClr>
                </a:solidFill>
              </a:rPr>
              <a:t>Sendungsentwicklung </a:t>
            </a:r>
          </a:p>
          <a:p>
            <a:pPr>
              <a:defRPr/>
            </a:pPr>
            <a:r>
              <a:rPr lang="de-DE" noProof="0" dirty="0" smtClean="0">
                <a:solidFill>
                  <a:schemeClr val="tx1">
                    <a:lumMod val="75000"/>
                    <a:lumOff val="25000"/>
                  </a:schemeClr>
                </a:solidFill>
              </a:rPr>
              <a:t>kombinierter</a:t>
            </a:r>
            <a:r>
              <a:rPr lang="de-DE" baseline="0" noProof="0" dirty="0" smtClean="0">
                <a:solidFill>
                  <a:schemeClr val="tx1">
                    <a:lumMod val="75000"/>
                    <a:lumOff val="25000"/>
                  </a:schemeClr>
                </a:solidFill>
              </a:rPr>
              <a:t> Verkehr</a:t>
            </a:r>
            <a:endParaRPr lang="de-DE" noProof="0" dirty="0">
              <a:solidFill>
                <a:schemeClr val="tx1">
                  <a:lumMod val="75000"/>
                  <a:lumOff val="25000"/>
                </a:schemeClr>
              </a:solidFill>
            </a:endParaRPr>
          </a:p>
        </c:rich>
      </c:tx>
      <c:layout>
        <c:manualLayout>
          <c:xMode val="edge"/>
          <c:yMode val="edge"/>
          <c:x val="0.33062717874114617"/>
          <c:y val="3.5382283282818392E-3"/>
        </c:manualLayout>
      </c:layout>
      <c:overlay val="0"/>
    </c:title>
    <c:autoTitleDeleted val="0"/>
    <c:plotArea>
      <c:layout>
        <c:manualLayout>
          <c:layoutTarget val="inner"/>
          <c:xMode val="edge"/>
          <c:yMode val="edge"/>
          <c:x val="0.140889088843378"/>
          <c:y val="0.29974978875105274"/>
          <c:w val="0.72192542023632589"/>
          <c:h val="0.55906905033673071"/>
        </c:manualLayout>
      </c:layout>
      <c:lineChart>
        <c:grouping val="standard"/>
        <c:varyColors val="0"/>
        <c:ser>
          <c:idx val="0"/>
          <c:order val="0"/>
          <c:tx>
            <c:strRef>
              <c:f>Sheet1!$B$1</c:f>
              <c:strCache>
                <c:ptCount val="1"/>
                <c:pt idx="0">
                  <c:v>UKV</c:v>
                </c:pt>
              </c:strCache>
            </c:strRef>
          </c:tx>
          <c:cat>
            <c:numRef>
              <c:f>Sheet1!$A$2:$A$9</c:f>
              <c:numCache>
                <c:formatCode>General</c:formatCode>
                <c:ptCount val="8"/>
                <c:pt idx="0">
                  <c:v>1990</c:v>
                </c:pt>
                <c:pt idx="1">
                  <c:v>2000</c:v>
                </c:pt>
                <c:pt idx="2">
                  <c:v>2005</c:v>
                </c:pt>
                <c:pt idx="3">
                  <c:v>2008</c:v>
                </c:pt>
                <c:pt idx="4">
                  <c:v>2009</c:v>
                </c:pt>
                <c:pt idx="5">
                  <c:v>2010</c:v>
                </c:pt>
                <c:pt idx="6">
                  <c:v>2011</c:v>
                </c:pt>
                <c:pt idx="7">
                  <c:v>2012</c:v>
                </c:pt>
              </c:numCache>
            </c:numRef>
          </c:cat>
          <c:val>
            <c:numRef>
              <c:f>Sheet1!$B$2:$B$9</c:f>
              <c:numCache>
                <c:formatCode>General</c:formatCode>
                <c:ptCount val="8"/>
                <c:pt idx="0">
                  <c:v>900</c:v>
                </c:pt>
                <c:pt idx="1">
                  <c:v>1500</c:v>
                </c:pt>
                <c:pt idx="2">
                  <c:v>2100</c:v>
                </c:pt>
                <c:pt idx="3">
                  <c:v>2550</c:v>
                </c:pt>
                <c:pt idx="4">
                  <c:v>2480</c:v>
                </c:pt>
                <c:pt idx="5">
                  <c:v>2600</c:v>
                </c:pt>
                <c:pt idx="6">
                  <c:v>2610</c:v>
                </c:pt>
                <c:pt idx="7">
                  <c:v>2480</c:v>
                </c:pt>
              </c:numCache>
            </c:numRef>
          </c:val>
          <c:smooth val="0"/>
          <c:extLst>
            <c:ext xmlns:c16="http://schemas.microsoft.com/office/drawing/2014/chart" uri="{C3380CC4-5D6E-409C-BE32-E72D297353CC}">
              <c16:uniqueId val="{00000000-7A98-44ED-9F0B-76721DE3AA4D}"/>
            </c:ext>
          </c:extLst>
        </c:ser>
        <c:ser>
          <c:idx val="1"/>
          <c:order val="1"/>
          <c:tx>
            <c:strRef>
              <c:f>Sheet1!$C$1</c:f>
              <c:strCache>
                <c:ptCount val="1"/>
                <c:pt idx="0">
                  <c:v>RoLa</c:v>
                </c:pt>
              </c:strCache>
            </c:strRef>
          </c:tx>
          <c:cat>
            <c:numRef>
              <c:f>Sheet1!$A$2:$A$9</c:f>
              <c:numCache>
                <c:formatCode>General</c:formatCode>
                <c:ptCount val="8"/>
                <c:pt idx="0">
                  <c:v>1990</c:v>
                </c:pt>
                <c:pt idx="1">
                  <c:v>2000</c:v>
                </c:pt>
                <c:pt idx="2">
                  <c:v>2005</c:v>
                </c:pt>
                <c:pt idx="3">
                  <c:v>2008</c:v>
                </c:pt>
                <c:pt idx="4">
                  <c:v>2009</c:v>
                </c:pt>
                <c:pt idx="5">
                  <c:v>2010</c:v>
                </c:pt>
                <c:pt idx="6">
                  <c:v>2011</c:v>
                </c:pt>
                <c:pt idx="7">
                  <c:v>2012</c:v>
                </c:pt>
              </c:numCache>
            </c:numRef>
          </c:cat>
          <c:val>
            <c:numRef>
              <c:f>Sheet1!$C$2:$C$9</c:f>
              <c:numCache>
                <c:formatCode>General</c:formatCode>
                <c:ptCount val="8"/>
                <c:pt idx="0">
                  <c:v>215</c:v>
                </c:pt>
                <c:pt idx="1">
                  <c:v>490</c:v>
                </c:pt>
                <c:pt idx="2">
                  <c:v>300</c:v>
                </c:pt>
                <c:pt idx="3">
                  <c:v>490</c:v>
                </c:pt>
                <c:pt idx="4">
                  <c:v>490</c:v>
                </c:pt>
                <c:pt idx="5">
                  <c:v>495</c:v>
                </c:pt>
                <c:pt idx="6">
                  <c:v>490</c:v>
                </c:pt>
                <c:pt idx="7">
                  <c:v>400</c:v>
                </c:pt>
              </c:numCache>
            </c:numRef>
          </c:val>
          <c:smooth val="0"/>
          <c:extLst>
            <c:ext xmlns:c16="http://schemas.microsoft.com/office/drawing/2014/chart" uri="{C3380CC4-5D6E-409C-BE32-E72D297353CC}">
              <c16:uniqueId val="{00000001-7A98-44ED-9F0B-76721DE3AA4D}"/>
            </c:ext>
          </c:extLst>
        </c:ser>
        <c:dLbls>
          <c:showLegendKey val="0"/>
          <c:showVal val="0"/>
          <c:showCatName val="0"/>
          <c:showSerName val="0"/>
          <c:showPercent val="0"/>
          <c:showBubbleSize val="0"/>
        </c:dLbls>
        <c:marker val="1"/>
        <c:smooth val="0"/>
        <c:axId val="153410944"/>
        <c:axId val="153416832"/>
      </c:lineChart>
      <c:catAx>
        <c:axId val="153410944"/>
        <c:scaling>
          <c:orientation val="minMax"/>
        </c:scaling>
        <c:delete val="0"/>
        <c:axPos val="b"/>
        <c:numFmt formatCode="General" sourceLinked="1"/>
        <c:majorTickMark val="none"/>
        <c:minorTickMark val="none"/>
        <c:tickLblPos val="nextTo"/>
        <c:crossAx val="153416832"/>
        <c:crosses val="autoZero"/>
        <c:auto val="1"/>
        <c:lblAlgn val="ctr"/>
        <c:lblOffset val="100"/>
        <c:noMultiLvlLbl val="0"/>
      </c:catAx>
      <c:valAx>
        <c:axId val="153416832"/>
        <c:scaling>
          <c:orientation val="minMax"/>
        </c:scaling>
        <c:delete val="0"/>
        <c:axPos val="l"/>
        <c:majorGridlines/>
        <c:title>
          <c:tx>
            <c:rich>
              <a:bodyPr/>
              <a:lstStyle/>
              <a:p>
                <a:pPr>
                  <a:defRPr>
                    <a:solidFill>
                      <a:schemeClr val="tx1">
                        <a:lumMod val="75000"/>
                        <a:lumOff val="25000"/>
                      </a:schemeClr>
                    </a:solidFill>
                  </a:defRPr>
                </a:pPr>
                <a:r>
                  <a:rPr lang="en-GB" dirty="0" smtClean="0">
                    <a:solidFill>
                      <a:schemeClr val="tx1">
                        <a:lumMod val="75000"/>
                        <a:lumOff val="25000"/>
                      </a:schemeClr>
                    </a:solidFill>
                  </a:rPr>
                  <a:t>1000 </a:t>
                </a:r>
                <a:r>
                  <a:rPr lang="de-DE" noProof="0" dirty="0" smtClean="0">
                    <a:solidFill>
                      <a:schemeClr val="tx1">
                        <a:lumMod val="75000"/>
                        <a:lumOff val="25000"/>
                      </a:schemeClr>
                    </a:solidFill>
                  </a:rPr>
                  <a:t>Sendungen</a:t>
                </a:r>
                <a:endParaRPr lang="de-DE" noProof="0" dirty="0">
                  <a:solidFill>
                    <a:schemeClr val="tx1">
                      <a:lumMod val="75000"/>
                      <a:lumOff val="25000"/>
                    </a:schemeClr>
                  </a:solidFill>
                </a:endParaRPr>
              </a:p>
            </c:rich>
          </c:tx>
          <c:overlay val="0"/>
        </c:title>
        <c:numFmt formatCode="General" sourceLinked="1"/>
        <c:majorTickMark val="none"/>
        <c:minorTickMark val="none"/>
        <c:tickLblPos val="nextTo"/>
        <c:crossAx val="15341094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diagrams/_rels/data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4.png"/><Relationship Id="rId4" Type="http://schemas.openxmlformats.org/officeDocument/2006/relationships/image" Target="../media/image28.pn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image" Target="../media/image24.png"/></Relationships>
</file>

<file path=ppt/diagrams/_rels/data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4.png"/><Relationship Id="rId4"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image" Target="../media/image2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noProof="0" dirty="0" smtClean="0"/>
            <a:t>Vorteile und Herausforderungen</a:t>
          </a:r>
          <a:endParaRPr lang="en-US" sz="240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noProof="0" dirty="0" smtClean="0"/>
            <a:t>Tools</a:t>
          </a:r>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b="1" noProof="0" dirty="0" smtClean="0"/>
            <a:t>Multimodale Transportkette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noProof="0" dirty="0" smtClean="0"/>
            <a:t>Multimodaler Transport in Europa</a:t>
          </a:r>
          <a:endParaRPr lang="en-US" sz="240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noProof="0" dirty="0" smtClean="0"/>
            <a:t>Anwendungsbeispiele  </a:t>
          </a:r>
          <a:endParaRPr lang="en-US" sz="240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a:solidFill>
          <a:srgbClr val="92D050"/>
        </a:solidFill>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custLinFactNeighborX="107" custLinFactNeighborY="-3520">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dgm:t>
        <a:bodyPr/>
        <a:lstStyle/>
        <a:p>
          <a:endParaRPr lang="en-US"/>
        </a:p>
      </dgm:t>
    </dgm:pt>
  </dgm:ptLst>
  <dgm:cxnLst>
    <dgm:cxn modelId="{A133C66A-0A1A-4A0E-9817-9C1EAC828410}" type="presOf" srcId="{B164D37B-37A9-413C-8093-278638D41A29}" destId="{465B319D-D458-47A0-8636-B27FBAAC6FF3}"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E0A9D506-F533-4FE5-9338-D2894FE84211}" type="presOf" srcId="{754914D3-2823-4D9D-9B5F-8AAE908A2791}" destId="{AE6139D5-D84B-4711-8A6A-A5161E022A99}" srcOrd="0" destOrd="0" presId="urn:microsoft.com/office/officeart/2008/layout/VerticalCurvedList"/>
    <dgm:cxn modelId="{3BCA388A-06B8-47DC-BE96-732C946C95B8}" type="presOf" srcId="{F24300EC-4372-4D89-B437-9F81F6228517}" destId="{C96D4F64-8976-4162-9159-94B6CC0D69B7}"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BC9B107C-0429-435C-9C5D-5F180B43E8C5}" srcId="{754914D3-2823-4D9D-9B5F-8AAE908A2791}" destId="{B164D37B-37A9-413C-8093-278638D41A29}" srcOrd="2" destOrd="0" parTransId="{106010B7-DCB6-45D0-A85A-FE4ABDCC7958}" sibTransId="{067CE152-4F3C-429E-83DA-2869032FE072}"/>
    <dgm:cxn modelId="{481D0F06-35AF-44B0-BF58-452E686B7741}" type="presOf" srcId="{98FFCFD7-6EAF-43B3-B073-F90520D80DD2}" destId="{2B62C432-4905-40F9-9530-D2F004B7D3F6}" srcOrd="0" destOrd="0" presId="urn:microsoft.com/office/officeart/2008/layout/VerticalCurvedList"/>
    <dgm:cxn modelId="{D0D006E7-FFB0-4B92-A554-43922EF7AA7A}" type="presOf" srcId="{751605F6-31DF-4E1E-AD67-19FD5C110A50}" destId="{6D3D4137-E2E9-4CC5-80D8-DCA1A03FAE2C}" srcOrd="0" destOrd="0" presId="urn:microsoft.com/office/officeart/2008/layout/VerticalCurvedList"/>
    <dgm:cxn modelId="{9A8BCF88-F0EA-4E9A-9390-68768CD8D0E9}" type="presOf" srcId="{FA574216-4A89-4870-B38E-23FBF437CCBF}" destId="{D13A1523-7A58-4669-A63D-1C13E4B9DF75}" srcOrd="0" destOrd="0" presId="urn:microsoft.com/office/officeart/2008/layout/VerticalCurvedList"/>
    <dgm:cxn modelId="{36B3B6C9-E204-4F5F-B5C3-2AF254A2BB4E}" type="presOf" srcId="{0CF79BA9-38A5-469E-A5F4-723A1AFB8F96}" destId="{93855F07-44CB-45DE-B464-761E63A71CD5}"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2C50A92D-0525-4B13-9F03-735EDC927D1B}" type="presParOf" srcId="{AE6139D5-D84B-4711-8A6A-A5161E022A99}" destId="{00F42187-34FD-4D8B-A449-F316E9EB9AFA}" srcOrd="0" destOrd="0" presId="urn:microsoft.com/office/officeart/2008/layout/VerticalCurvedList"/>
    <dgm:cxn modelId="{A9095DB3-F18F-492F-B428-1570AE615055}" type="presParOf" srcId="{00F42187-34FD-4D8B-A449-F316E9EB9AFA}" destId="{C168C53D-163A-4892-8EF0-B5326C3FF8C8}" srcOrd="0" destOrd="0" presId="urn:microsoft.com/office/officeart/2008/layout/VerticalCurvedList"/>
    <dgm:cxn modelId="{26F97A9C-D9ED-43E6-941B-B00D4FF1BE82}" type="presParOf" srcId="{C168C53D-163A-4892-8EF0-B5326C3FF8C8}" destId="{0FAB2C97-DF89-43B9-B7B2-C745E026F562}" srcOrd="0" destOrd="0" presId="urn:microsoft.com/office/officeart/2008/layout/VerticalCurvedList"/>
    <dgm:cxn modelId="{AFCFE948-7E34-47A3-97C6-9A8CE2D891B5}" type="presParOf" srcId="{C168C53D-163A-4892-8EF0-B5326C3FF8C8}" destId="{93855F07-44CB-45DE-B464-761E63A71CD5}" srcOrd="1" destOrd="0" presId="urn:microsoft.com/office/officeart/2008/layout/VerticalCurvedList"/>
    <dgm:cxn modelId="{CA46C726-9E3A-4941-BDFF-713300E91A45}" type="presParOf" srcId="{C168C53D-163A-4892-8EF0-B5326C3FF8C8}" destId="{D258DE45-194F-4470-A0BE-D234AB24927B}" srcOrd="2" destOrd="0" presId="urn:microsoft.com/office/officeart/2008/layout/VerticalCurvedList"/>
    <dgm:cxn modelId="{0293FD6E-2102-4F4E-B163-17DD13C3E185}" type="presParOf" srcId="{C168C53D-163A-4892-8EF0-B5326C3FF8C8}" destId="{BF8CDB65-7F63-46ED-AD6F-299BB5E410A3}" srcOrd="3" destOrd="0" presId="urn:microsoft.com/office/officeart/2008/layout/VerticalCurvedList"/>
    <dgm:cxn modelId="{31C51A03-1409-469F-8444-5B9A4FFBC890}" type="presParOf" srcId="{00F42187-34FD-4D8B-A449-F316E9EB9AFA}" destId="{2B62C432-4905-40F9-9530-D2F004B7D3F6}" srcOrd="1" destOrd="0" presId="urn:microsoft.com/office/officeart/2008/layout/VerticalCurvedList"/>
    <dgm:cxn modelId="{5E8CB002-5524-4C70-B3BC-44E8B74B18CC}" type="presParOf" srcId="{00F42187-34FD-4D8B-A449-F316E9EB9AFA}" destId="{7D7CD6F4-5BF8-4820-9EDA-8C7339E21069}" srcOrd="2" destOrd="0" presId="urn:microsoft.com/office/officeart/2008/layout/VerticalCurvedList"/>
    <dgm:cxn modelId="{36E5E380-F59A-409C-A541-FDCA1B5662CC}" type="presParOf" srcId="{7D7CD6F4-5BF8-4820-9EDA-8C7339E21069}" destId="{C2A52F33-F895-4B2F-BC4C-05306D79D5F7}" srcOrd="0" destOrd="0" presId="urn:microsoft.com/office/officeart/2008/layout/VerticalCurvedList"/>
    <dgm:cxn modelId="{F19D2822-F29D-43D6-8055-5ABEDE3BA960}" type="presParOf" srcId="{00F42187-34FD-4D8B-A449-F316E9EB9AFA}" destId="{C96D4F64-8976-4162-9159-94B6CC0D69B7}" srcOrd="3" destOrd="0" presId="urn:microsoft.com/office/officeart/2008/layout/VerticalCurvedList"/>
    <dgm:cxn modelId="{203D9407-8E7F-465D-A15E-32A3049AE702}" type="presParOf" srcId="{00F42187-34FD-4D8B-A449-F316E9EB9AFA}" destId="{4EE27DB4-8694-4A98-907D-FF9009C6FF1B}" srcOrd="4" destOrd="0" presId="urn:microsoft.com/office/officeart/2008/layout/VerticalCurvedList"/>
    <dgm:cxn modelId="{BBFD9C7B-AC29-4508-B5D6-531A123244FF}" type="presParOf" srcId="{4EE27DB4-8694-4A98-907D-FF9009C6FF1B}" destId="{EF12B5F5-AB8A-4523-B395-C351AAF3CDFA}" srcOrd="0" destOrd="0" presId="urn:microsoft.com/office/officeart/2008/layout/VerticalCurvedList"/>
    <dgm:cxn modelId="{F8BC4D68-2B5F-4C56-A0A3-8BBC132B425E}" type="presParOf" srcId="{00F42187-34FD-4D8B-A449-F316E9EB9AFA}" destId="{465B319D-D458-47A0-8636-B27FBAAC6FF3}" srcOrd="5" destOrd="0" presId="urn:microsoft.com/office/officeart/2008/layout/VerticalCurvedList"/>
    <dgm:cxn modelId="{46A44148-5918-41E0-AB81-273690177A06}" type="presParOf" srcId="{00F42187-34FD-4D8B-A449-F316E9EB9AFA}" destId="{1094E24F-3420-4D03-B2EB-B1BB693E7F6D}" srcOrd="6" destOrd="0" presId="urn:microsoft.com/office/officeart/2008/layout/VerticalCurvedList"/>
    <dgm:cxn modelId="{74F09BF3-C24F-492B-A34C-18803C971615}" type="presParOf" srcId="{1094E24F-3420-4D03-B2EB-B1BB693E7F6D}" destId="{2C7A6476-D4F2-44C8-ABB9-334E65BF02D4}" srcOrd="0" destOrd="0" presId="urn:microsoft.com/office/officeart/2008/layout/VerticalCurvedList"/>
    <dgm:cxn modelId="{1C82D6C0-42BD-460C-B128-1217DA2F5F8B}" type="presParOf" srcId="{00F42187-34FD-4D8B-A449-F316E9EB9AFA}" destId="{D13A1523-7A58-4669-A63D-1C13E4B9DF75}" srcOrd="7" destOrd="0" presId="urn:microsoft.com/office/officeart/2008/layout/VerticalCurvedList"/>
    <dgm:cxn modelId="{A4DE6027-6A5B-48B2-93EB-2B47A3BBC775}" type="presParOf" srcId="{00F42187-34FD-4D8B-A449-F316E9EB9AFA}" destId="{1316A1FC-D04A-48EE-819B-6B94A681EFB6}" srcOrd="8" destOrd="0" presId="urn:microsoft.com/office/officeart/2008/layout/VerticalCurvedList"/>
    <dgm:cxn modelId="{07D7A9B7-3E83-4086-95C4-71189281641D}" type="presParOf" srcId="{1316A1FC-D04A-48EE-819B-6B94A681EFB6}" destId="{5364EAB6-C0A6-4A6F-8D8F-14067864D62B}" srcOrd="0" destOrd="0" presId="urn:microsoft.com/office/officeart/2008/layout/VerticalCurvedList"/>
    <dgm:cxn modelId="{7ADDF1B8-D279-4BD5-967B-1EBE98FB24A9}" type="presParOf" srcId="{00F42187-34FD-4D8B-A449-F316E9EB9AFA}" destId="{6D3D4137-E2E9-4CC5-80D8-DCA1A03FAE2C}" srcOrd="9" destOrd="0" presId="urn:microsoft.com/office/officeart/2008/layout/VerticalCurvedList"/>
    <dgm:cxn modelId="{025BC86C-AB92-43A7-80D8-2EDBB64EA8DF}" type="presParOf" srcId="{00F42187-34FD-4D8B-A449-F316E9EB9AFA}" destId="{284E430D-DDD6-4450-A07E-123462456594}" srcOrd="10" destOrd="0" presId="urn:microsoft.com/office/officeart/2008/layout/VerticalCurvedList"/>
    <dgm:cxn modelId="{74685F40-2760-4521-8D15-5E5EB7056F89}"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1" noProof="0" dirty="0" smtClean="0"/>
            <a:t>Vorteile und Herausforderungen</a:t>
          </a:r>
          <a:endParaRPr lang="en-US" sz="2400" b="1"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noProof="0" dirty="0" smtClean="0"/>
            <a:t>Tools</a:t>
          </a:r>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noProof="0" dirty="0" smtClean="0"/>
            <a:t>Multimodale Transportkette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noProof="0" dirty="0" smtClean="0"/>
            <a:t>Multimodaler Transport in Europa</a:t>
          </a:r>
          <a:endParaRPr lang="en-US" sz="240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noProof="0" dirty="0" smtClean="0"/>
            <a:t>Anwendungsbeispiele</a:t>
          </a:r>
          <a:endParaRPr lang="en-US" sz="240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a:solidFill>
          <a:srgbClr val="92D050"/>
        </a:solidFill>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dgm:t>
        <a:bodyPr/>
        <a:lstStyle/>
        <a:p>
          <a:endParaRPr lang="en-US"/>
        </a:p>
      </dgm:t>
    </dgm:pt>
  </dgm:ptLst>
  <dgm:cxnLst>
    <dgm:cxn modelId="{193323C8-B28D-47F7-B5E2-4155C68FA94C}" type="presOf" srcId="{751605F6-31DF-4E1E-AD67-19FD5C110A50}" destId="{6D3D4137-E2E9-4CC5-80D8-DCA1A03FAE2C}" srcOrd="0" destOrd="0" presId="urn:microsoft.com/office/officeart/2008/layout/VerticalCurvedList"/>
    <dgm:cxn modelId="{442578D5-3FE4-478F-80F3-FC64E161037A}" type="presOf" srcId="{B164D37B-37A9-413C-8093-278638D41A29}" destId="{465B319D-D458-47A0-8636-B27FBAAC6FF3}"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E264145A-8EA2-4D5B-93D7-B4308FD4F211}" type="presOf" srcId="{98FFCFD7-6EAF-43B3-B073-F90520D80DD2}" destId="{2B62C432-4905-40F9-9530-D2F004B7D3F6}" srcOrd="0" destOrd="0" presId="urn:microsoft.com/office/officeart/2008/layout/VerticalCurvedList"/>
    <dgm:cxn modelId="{F1A134A2-F03D-4E93-9F34-08018C7B822B}" type="presOf" srcId="{754914D3-2823-4D9D-9B5F-8AAE908A2791}" destId="{AE6139D5-D84B-4711-8A6A-A5161E022A99}"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73D3344B-A499-4C0C-8FBA-CCB1131B4C24}" type="presOf" srcId="{FA574216-4A89-4870-B38E-23FBF437CCBF}" destId="{D13A1523-7A58-4669-A63D-1C13E4B9DF75}" srcOrd="0" destOrd="0" presId="urn:microsoft.com/office/officeart/2008/layout/VerticalCurvedList"/>
    <dgm:cxn modelId="{BC9B107C-0429-435C-9C5D-5F180B43E8C5}" srcId="{754914D3-2823-4D9D-9B5F-8AAE908A2791}" destId="{B164D37B-37A9-413C-8093-278638D41A29}" srcOrd="2" destOrd="0" parTransId="{106010B7-DCB6-45D0-A85A-FE4ABDCC7958}" sibTransId="{067CE152-4F3C-429E-83DA-2869032FE072}"/>
    <dgm:cxn modelId="{C4970DF2-0670-4394-91FE-3CB70728B318}" type="presOf" srcId="{0CF79BA9-38A5-469E-A5F4-723A1AFB8F96}" destId="{93855F07-44CB-45DE-B464-761E63A71CD5}" srcOrd="0" destOrd="0" presId="urn:microsoft.com/office/officeart/2008/layout/VerticalCurvedList"/>
    <dgm:cxn modelId="{E98A4443-BE5D-4FF6-937B-24AA51BADE5B}" type="presOf" srcId="{F24300EC-4372-4D89-B437-9F81F6228517}" destId="{C96D4F64-8976-4162-9159-94B6CC0D69B7}"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C16C7DBF-EB07-42FB-8F96-A1F8F72651DE}" type="presParOf" srcId="{AE6139D5-D84B-4711-8A6A-A5161E022A99}" destId="{00F42187-34FD-4D8B-A449-F316E9EB9AFA}" srcOrd="0" destOrd="0" presId="urn:microsoft.com/office/officeart/2008/layout/VerticalCurvedList"/>
    <dgm:cxn modelId="{4DBF72FF-ECA2-48BF-8A82-757C0731D43C}" type="presParOf" srcId="{00F42187-34FD-4D8B-A449-F316E9EB9AFA}" destId="{C168C53D-163A-4892-8EF0-B5326C3FF8C8}" srcOrd="0" destOrd="0" presId="urn:microsoft.com/office/officeart/2008/layout/VerticalCurvedList"/>
    <dgm:cxn modelId="{A855C8D0-A952-4CCD-83DD-71B0BAFCB496}" type="presParOf" srcId="{C168C53D-163A-4892-8EF0-B5326C3FF8C8}" destId="{0FAB2C97-DF89-43B9-B7B2-C745E026F562}" srcOrd="0" destOrd="0" presId="urn:microsoft.com/office/officeart/2008/layout/VerticalCurvedList"/>
    <dgm:cxn modelId="{9F837D17-5729-42E7-B071-FDBDE86CB6A9}" type="presParOf" srcId="{C168C53D-163A-4892-8EF0-B5326C3FF8C8}" destId="{93855F07-44CB-45DE-B464-761E63A71CD5}" srcOrd="1" destOrd="0" presId="urn:microsoft.com/office/officeart/2008/layout/VerticalCurvedList"/>
    <dgm:cxn modelId="{9FD50733-2DFC-48C6-8BA7-628FE2F7E8CB}" type="presParOf" srcId="{C168C53D-163A-4892-8EF0-B5326C3FF8C8}" destId="{D258DE45-194F-4470-A0BE-D234AB24927B}" srcOrd="2" destOrd="0" presId="urn:microsoft.com/office/officeart/2008/layout/VerticalCurvedList"/>
    <dgm:cxn modelId="{8CA7FC11-D67C-4D1E-9065-0A2AC9605505}" type="presParOf" srcId="{C168C53D-163A-4892-8EF0-B5326C3FF8C8}" destId="{BF8CDB65-7F63-46ED-AD6F-299BB5E410A3}" srcOrd="3" destOrd="0" presId="urn:microsoft.com/office/officeart/2008/layout/VerticalCurvedList"/>
    <dgm:cxn modelId="{C0FE370D-3BE0-450B-AC75-AFB47951E33A}" type="presParOf" srcId="{00F42187-34FD-4D8B-A449-F316E9EB9AFA}" destId="{2B62C432-4905-40F9-9530-D2F004B7D3F6}" srcOrd="1" destOrd="0" presId="urn:microsoft.com/office/officeart/2008/layout/VerticalCurvedList"/>
    <dgm:cxn modelId="{2CDB691D-BD2D-4EFA-8F41-D9648B8E876D}" type="presParOf" srcId="{00F42187-34FD-4D8B-A449-F316E9EB9AFA}" destId="{7D7CD6F4-5BF8-4820-9EDA-8C7339E21069}" srcOrd="2" destOrd="0" presId="urn:microsoft.com/office/officeart/2008/layout/VerticalCurvedList"/>
    <dgm:cxn modelId="{53599AC9-97B2-405E-8017-9DC0766A41FE}" type="presParOf" srcId="{7D7CD6F4-5BF8-4820-9EDA-8C7339E21069}" destId="{C2A52F33-F895-4B2F-BC4C-05306D79D5F7}" srcOrd="0" destOrd="0" presId="urn:microsoft.com/office/officeart/2008/layout/VerticalCurvedList"/>
    <dgm:cxn modelId="{40D9134C-9546-4C2B-A7FB-604D0B8DEA15}" type="presParOf" srcId="{00F42187-34FD-4D8B-A449-F316E9EB9AFA}" destId="{C96D4F64-8976-4162-9159-94B6CC0D69B7}" srcOrd="3" destOrd="0" presId="urn:microsoft.com/office/officeart/2008/layout/VerticalCurvedList"/>
    <dgm:cxn modelId="{DAB438B2-9FE8-414F-80BF-DAFDDE428743}" type="presParOf" srcId="{00F42187-34FD-4D8B-A449-F316E9EB9AFA}" destId="{4EE27DB4-8694-4A98-907D-FF9009C6FF1B}" srcOrd="4" destOrd="0" presId="urn:microsoft.com/office/officeart/2008/layout/VerticalCurvedList"/>
    <dgm:cxn modelId="{D4CAE53B-B1E0-49D1-8BF3-882FA32471FE}" type="presParOf" srcId="{4EE27DB4-8694-4A98-907D-FF9009C6FF1B}" destId="{EF12B5F5-AB8A-4523-B395-C351AAF3CDFA}" srcOrd="0" destOrd="0" presId="urn:microsoft.com/office/officeart/2008/layout/VerticalCurvedList"/>
    <dgm:cxn modelId="{C027BB67-63C2-4125-871C-0DA0A300EF86}" type="presParOf" srcId="{00F42187-34FD-4D8B-A449-F316E9EB9AFA}" destId="{465B319D-D458-47A0-8636-B27FBAAC6FF3}" srcOrd="5" destOrd="0" presId="urn:microsoft.com/office/officeart/2008/layout/VerticalCurvedList"/>
    <dgm:cxn modelId="{AF1C389F-3955-492A-A833-A93983F20D82}" type="presParOf" srcId="{00F42187-34FD-4D8B-A449-F316E9EB9AFA}" destId="{1094E24F-3420-4D03-B2EB-B1BB693E7F6D}" srcOrd="6" destOrd="0" presId="urn:microsoft.com/office/officeart/2008/layout/VerticalCurvedList"/>
    <dgm:cxn modelId="{874F0CEC-853B-48C0-BD16-1EBE5844B070}" type="presParOf" srcId="{1094E24F-3420-4D03-B2EB-B1BB693E7F6D}" destId="{2C7A6476-D4F2-44C8-ABB9-334E65BF02D4}" srcOrd="0" destOrd="0" presId="urn:microsoft.com/office/officeart/2008/layout/VerticalCurvedList"/>
    <dgm:cxn modelId="{A9490138-9E41-4D18-A7CB-8BD276B23C22}" type="presParOf" srcId="{00F42187-34FD-4D8B-A449-F316E9EB9AFA}" destId="{D13A1523-7A58-4669-A63D-1C13E4B9DF75}" srcOrd="7" destOrd="0" presId="urn:microsoft.com/office/officeart/2008/layout/VerticalCurvedList"/>
    <dgm:cxn modelId="{9DC6D8E9-9EEE-4E40-B8D1-01ADCC97BEFB}" type="presParOf" srcId="{00F42187-34FD-4D8B-A449-F316E9EB9AFA}" destId="{1316A1FC-D04A-48EE-819B-6B94A681EFB6}" srcOrd="8" destOrd="0" presId="urn:microsoft.com/office/officeart/2008/layout/VerticalCurvedList"/>
    <dgm:cxn modelId="{ABC8CB66-5781-4C60-83D8-8D3F165E6C6D}" type="presParOf" srcId="{1316A1FC-D04A-48EE-819B-6B94A681EFB6}" destId="{5364EAB6-C0A6-4A6F-8D8F-14067864D62B}" srcOrd="0" destOrd="0" presId="urn:microsoft.com/office/officeart/2008/layout/VerticalCurvedList"/>
    <dgm:cxn modelId="{F8CDB86C-D4FA-4ED3-AD36-601A9C80DAC3}" type="presParOf" srcId="{00F42187-34FD-4D8B-A449-F316E9EB9AFA}" destId="{6D3D4137-E2E9-4CC5-80D8-DCA1A03FAE2C}" srcOrd="9" destOrd="0" presId="urn:microsoft.com/office/officeart/2008/layout/VerticalCurvedList"/>
    <dgm:cxn modelId="{5DE0CE96-D3C5-476A-AF59-9CAD2C8973ED}" type="presParOf" srcId="{00F42187-34FD-4D8B-A449-F316E9EB9AFA}" destId="{284E430D-DDD6-4450-A07E-123462456594}" srcOrd="10" destOrd="0" presId="urn:microsoft.com/office/officeart/2008/layout/VerticalCurvedList"/>
    <dgm:cxn modelId="{EDD1822E-967F-4838-B21D-E6B810FCDE55}"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0" noProof="0" dirty="0" smtClean="0"/>
            <a:t>Vorteile und Herausforderungen</a:t>
          </a:r>
          <a:endParaRPr lang="en-US" sz="2400" b="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noProof="0" dirty="0" smtClean="0"/>
            <a:t>Tools</a:t>
          </a:r>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noProof="0" dirty="0" smtClean="0"/>
            <a:t>Multimodale Transportkette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b="1" noProof="0" dirty="0" smtClean="0"/>
            <a:t>Multimodaler Transport in Europa</a:t>
          </a:r>
          <a:endParaRPr lang="en-US" sz="2400" b="1"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noProof="0" dirty="0" smtClean="0"/>
            <a:t>Anwendungsbeispiele</a:t>
          </a:r>
          <a:endParaRPr lang="en-US" sz="240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a:blipFill rotWithShape="0">
          <a:blip xmlns:r="http://schemas.openxmlformats.org/officeDocument/2006/relationships" r:embed="rId1"/>
          <a:stretch>
            <a:fillRect/>
          </a:stretch>
        </a:blipFill>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a:blipFill rotWithShape="0">
          <a:blip xmlns:r="http://schemas.openxmlformats.org/officeDocument/2006/relationships" r:embed="rId2"/>
          <a:stretch>
            <a:fillRect/>
          </a:stretch>
        </a:blipFill>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dgm:t>
        <a:bodyPr/>
        <a:lstStyle/>
        <a:p>
          <a:endParaRPr lang="en-US"/>
        </a:p>
      </dgm:t>
    </dgm:pt>
  </dgm:ptLst>
  <dgm:cxnLst>
    <dgm:cxn modelId="{193323C8-B28D-47F7-B5E2-4155C68FA94C}" type="presOf" srcId="{751605F6-31DF-4E1E-AD67-19FD5C110A50}" destId="{6D3D4137-E2E9-4CC5-80D8-DCA1A03FAE2C}" srcOrd="0" destOrd="0" presId="urn:microsoft.com/office/officeart/2008/layout/VerticalCurvedList"/>
    <dgm:cxn modelId="{442578D5-3FE4-478F-80F3-FC64E161037A}" type="presOf" srcId="{B164D37B-37A9-413C-8093-278638D41A29}" destId="{465B319D-D458-47A0-8636-B27FBAAC6FF3}"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E264145A-8EA2-4D5B-93D7-B4308FD4F211}" type="presOf" srcId="{98FFCFD7-6EAF-43B3-B073-F90520D80DD2}" destId="{2B62C432-4905-40F9-9530-D2F004B7D3F6}" srcOrd="0" destOrd="0" presId="urn:microsoft.com/office/officeart/2008/layout/VerticalCurvedList"/>
    <dgm:cxn modelId="{F1A134A2-F03D-4E93-9F34-08018C7B822B}" type="presOf" srcId="{754914D3-2823-4D9D-9B5F-8AAE908A2791}" destId="{AE6139D5-D84B-4711-8A6A-A5161E022A99}"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73D3344B-A499-4C0C-8FBA-CCB1131B4C24}" type="presOf" srcId="{FA574216-4A89-4870-B38E-23FBF437CCBF}" destId="{D13A1523-7A58-4669-A63D-1C13E4B9DF75}" srcOrd="0" destOrd="0" presId="urn:microsoft.com/office/officeart/2008/layout/VerticalCurvedList"/>
    <dgm:cxn modelId="{BC9B107C-0429-435C-9C5D-5F180B43E8C5}" srcId="{754914D3-2823-4D9D-9B5F-8AAE908A2791}" destId="{B164D37B-37A9-413C-8093-278638D41A29}" srcOrd="2" destOrd="0" parTransId="{106010B7-DCB6-45D0-A85A-FE4ABDCC7958}" sibTransId="{067CE152-4F3C-429E-83DA-2869032FE072}"/>
    <dgm:cxn modelId="{C4970DF2-0670-4394-91FE-3CB70728B318}" type="presOf" srcId="{0CF79BA9-38A5-469E-A5F4-723A1AFB8F96}" destId="{93855F07-44CB-45DE-B464-761E63A71CD5}" srcOrd="0" destOrd="0" presId="urn:microsoft.com/office/officeart/2008/layout/VerticalCurvedList"/>
    <dgm:cxn modelId="{E98A4443-BE5D-4FF6-937B-24AA51BADE5B}" type="presOf" srcId="{F24300EC-4372-4D89-B437-9F81F6228517}" destId="{C96D4F64-8976-4162-9159-94B6CC0D69B7}"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C16C7DBF-EB07-42FB-8F96-A1F8F72651DE}" type="presParOf" srcId="{AE6139D5-D84B-4711-8A6A-A5161E022A99}" destId="{00F42187-34FD-4D8B-A449-F316E9EB9AFA}" srcOrd="0" destOrd="0" presId="urn:microsoft.com/office/officeart/2008/layout/VerticalCurvedList"/>
    <dgm:cxn modelId="{4DBF72FF-ECA2-48BF-8A82-757C0731D43C}" type="presParOf" srcId="{00F42187-34FD-4D8B-A449-F316E9EB9AFA}" destId="{C168C53D-163A-4892-8EF0-B5326C3FF8C8}" srcOrd="0" destOrd="0" presId="urn:microsoft.com/office/officeart/2008/layout/VerticalCurvedList"/>
    <dgm:cxn modelId="{A855C8D0-A952-4CCD-83DD-71B0BAFCB496}" type="presParOf" srcId="{C168C53D-163A-4892-8EF0-B5326C3FF8C8}" destId="{0FAB2C97-DF89-43B9-B7B2-C745E026F562}" srcOrd="0" destOrd="0" presId="urn:microsoft.com/office/officeart/2008/layout/VerticalCurvedList"/>
    <dgm:cxn modelId="{9F837D17-5729-42E7-B071-FDBDE86CB6A9}" type="presParOf" srcId="{C168C53D-163A-4892-8EF0-B5326C3FF8C8}" destId="{93855F07-44CB-45DE-B464-761E63A71CD5}" srcOrd="1" destOrd="0" presId="urn:microsoft.com/office/officeart/2008/layout/VerticalCurvedList"/>
    <dgm:cxn modelId="{9FD50733-2DFC-48C6-8BA7-628FE2F7E8CB}" type="presParOf" srcId="{C168C53D-163A-4892-8EF0-B5326C3FF8C8}" destId="{D258DE45-194F-4470-A0BE-D234AB24927B}" srcOrd="2" destOrd="0" presId="urn:microsoft.com/office/officeart/2008/layout/VerticalCurvedList"/>
    <dgm:cxn modelId="{8CA7FC11-D67C-4D1E-9065-0A2AC9605505}" type="presParOf" srcId="{C168C53D-163A-4892-8EF0-B5326C3FF8C8}" destId="{BF8CDB65-7F63-46ED-AD6F-299BB5E410A3}" srcOrd="3" destOrd="0" presId="urn:microsoft.com/office/officeart/2008/layout/VerticalCurvedList"/>
    <dgm:cxn modelId="{C0FE370D-3BE0-450B-AC75-AFB47951E33A}" type="presParOf" srcId="{00F42187-34FD-4D8B-A449-F316E9EB9AFA}" destId="{2B62C432-4905-40F9-9530-D2F004B7D3F6}" srcOrd="1" destOrd="0" presId="urn:microsoft.com/office/officeart/2008/layout/VerticalCurvedList"/>
    <dgm:cxn modelId="{2CDB691D-BD2D-4EFA-8F41-D9648B8E876D}" type="presParOf" srcId="{00F42187-34FD-4D8B-A449-F316E9EB9AFA}" destId="{7D7CD6F4-5BF8-4820-9EDA-8C7339E21069}" srcOrd="2" destOrd="0" presId="urn:microsoft.com/office/officeart/2008/layout/VerticalCurvedList"/>
    <dgm:cxn modelId="{53599AC9-97B2-405E-8017-9DC0766A41FE}" type="presParOf" srcId="{7D7CD6F4-5BF8-4820-9EDA-8C7339E21069}" destId="{C2A52F33-F895-4B2F-BC4C-05306D79D5F7}" srcOrd="0" destOrd="0" presId="urn:microsoft.com/office/officeart/2008/layout/VerticalCurvedList"/>
    <dgm:cxn modelId="{40D9134C-9546-4C2B-A7FB-604D0B8DEA15}" type="presParOf" srcId="{00F42187-34FD-4D8B-A449-F316E9EB9AFA}" destId="{C96D4F64-8976-4162-9159-94B6CC0D69B7}" srcOrd="3" destOrd="0" presId="urn:microsoft.com/office/officeart/2008/layout/VerticalCurvedList"/>
    <dgm:cxn modelId="{DAB438B2-9FE8-414F-80BF-DAFDDE428743}" type="presParOf" srcId="{00F42187-34FD-4D8B-A449-F316E9EB9AFA}" destId="{4EE27DB4-8694-4A98-907D-FF9009C6FF1B}" srcOrd="4" destOrd="0" presId="urn:microsoft.com/office/officeart/2008/layout/VerticalCurvedList"/>
    <dgm:cxn modelId="{D4CAE53B-B1E0-49D1-8BF3-882FA32471FE}" type="presParOf" srcId="{4EE27DB4-8694-4A98-907D-FF9009C6FF1B}" destId="{EF12B5F5-AB8A-4523-B395-C351AAF3CDFA}" srcOrd="0" destOrd="0" presId="urn:microsoft.com/office/officeart/2008/layout/VerticalCurvedList"/>
    <dgm:cxn modelId="{C027BB67-63C2-4125-871C-0DA0A300EF86}" type="presParOf" srcId="{00F42187-34FD-4D8B-A449-F316E9EB9AFA}" destId="{465B319D-D458-47A0-8636-B27FBAAC6FF3}" srcOrd="5" destOrd="0" presId="urn:microsoft.com/office/officeart/2008/layout/VerticalCurvedList"/>
    <dgm:cxn modelId="{AF1C389F-3955-492A-A833-A93983F20D82}" type="presParOf" srcId="{00F42187-34FD-4D8B-A449-F316E9EB9AFA}" destId="{1094E24F-3420-4D03-B2EB-B1BB693E7F6D}" srcOrd="6" destOrd="0" presId="urn:microsoft.com/office/officeart/2008/layout/VerticalCurvedList"/>
    <dgm:cxn modelId="{874F0CEC-853B-48C0-BD16-1EBE5844B070}" type="presParOf" srcId="{1094E24F-3420-4D03-B2EB-B1BB693E7F6D}" destId="{2C7A6476-D4F2-44C8-ABB9-334E65BF02D4}" srcOrd="0" destOrd="0" presId="urn:microsoft.com/office/officeart/2008/layout/VerticalCurvedList"/>
    <dgm:cxn modelId="{A9490138-9E41-4D18-A7CB-8BD276B23C22}" type="presParOf" srcId="{00F42187-34FD-4D8B-A449-F316E9EB9AFA}" destId="{D13A1523-7A58-4669-A63D-1C13E4B9DF75}" srcOrd="7" destOrd="0" presId="urn:microsoft.com/office/officeart/2008/layout/VerticalCurvedList"/>
    <dgm:cxn modelId="{9DC6D8E9-9EEE-4E40-B8D1-01ADCC97BEFB}" type="presParOf" srcId="{00F42187-34FD-4D8B-A449-F316E9EB9AFA}" destId="{1316A1FC-D04A-48EE-819B-6B94A681EFB6}" srcOrd="8" destOrd="0" presId="urn:microsoft.com/office/officeart/2008/layout/VerticalCurvedList"/>
    <dgm:cxn modelId="{ABC8CB66-5781-4C60-83D8-8D3F165E6C6D}" type="presParOf" srcId="{1316A1FC-D04A-48EE-819B-6B94A681EFB6}" destId="{5364EAB6-C0A6-4A6F-8D8F-14067864D62B}" srcOrd="0" destOrd="0" presId="urn:microsoft.com/office/officeart/2008/layout/VerticalCurvedList"/>
    <dgm:cxn modelId="{F8CDB86C-D4FA-4ED3-AD36-601A9C80DAC3}" type="presParOf" srcId="{00F42187-34FD-4D8B-A449-F316E9EB9AFA}" destId="{6D3D4137-E2E9-4CC5-80D8-DCA1A03FAE2C}" srcOrd="9" destOrd="0" presId="urn:microsoft.com/office/officeart/2008/layout/VerticalCurvedList"/>
    <dgm:cxn modelId="{5DE0CE96-D3C5-476A-AF59-9CAD2C8973ED}" type="presParOf" srcId="{00F42187-34FD-4D8B-A449-F316E9EB9AFA}" destId="{284E430D-DDD6-4450-A07E-123462456594}" srcOrd="10" destOrd="0" presId="urn:microsoft.com/office/officeart/2008/layout/VerticalCurvedList"/>
    <dgm:cxn modelId="{EDD1822E-967F-4838-B21D-E6B810FCDE55}"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0" noProof="0" dirty="0" smtClean="0"/>
            <a:t>Vorteile und Herausforderungen</a:t>
          </a:r>
          <a:endParaRPr lang="en-US" sz="2400" b="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b="0" noProof="0" dirty="0" smtClean="0"/>
            <a:t>Tools</a:t>
          </a:r>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noProof="0" dirty="0" smtClean="0"/>
            <a:t>Multimodale Transportkette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b="0" noProof="0" dirty="0" smtClean="0"/>
            <a:t>Multimodaler Transport in Europa</a:t>
          </a:r>
          <a:endParaRPr lang="en-US" sz="2400" b="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b="1" noProof="0" dirty="0" smtClean="0"/>
            <a:t>Anwendungsbeispiele</a:t>
          </a:r>
          <a:endParaRPr lang="en-US" sz="2400" b="1"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a:blipFill rotWithShape="0">
          <a:blip xmlns:r="http://schemas.openxmlformats.org/officeDocument/2006/relationships" r:embed="rId1"/>
          <a:stretch>
            <a:fillRect/>
          </a:stretch>
        </a:blipFill>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a:blipFill rotWithShape="0">
          <a:blip xmlns:r="http://schemas.openxmlformats.org/officeDocument/2006/relationships" r:embed="rId2"/>
          <a:stretch>
            <a:fillRect/>
          </a:stretch>
        </a:blipFill>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a:blipFill rotWithShape="0">
          <a:blip xmlns:r="http://schemas.openxmlformats.org/officeDocument/2006/relationships" r:embed="rId3"/>
          <a:stretch>
            <a:fillRect/>
          </a:stretch>
        </a:blipFill>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a:blipFill rotWithShape="0">
          <a:blip xmlns:r="http://schemas.openxmlformats.org/officeDocument/2006/relationships" r:embed="rId4"/>
          <a:stretch>
            <a:fillRect/>
          </a:stretch>
        </a:blipFill>
      </dgm:spPr>
      <dgm:t>
        <a:bodyPr/>
        <a:lstStyle/>
        <a:p>
          <a:endParaRPr lang="en-US"/>
        </a:p>
      </dgm:t>
    </dgm:pt>
  </dgm:ptLst>
  <dgm:cxnLst>
    <dgm:cxn modelId="{193323C8-B28D-47F7-B5E2-4155C68FA94C}" type="presOf" srcId="{751605F6-31DF-4E1E-AD67-19FD5C110A50}" destId="{6D3D4137-E2E9-4CC5-80D8-DCA1A03FAE2C}" srcOrd="0" destOrd="0" presId="urn:microsoft.com/office/officeart/2008/layout/VerticalCurvedList"/>
    <dgm:cxn modelId="{442578D5-3FE4-478F-80F3-FC64E161037A}" type="presOf" srcId="{B164D37B-37A9-413C-8093-278638D41A29}" destId="{465B319D-D458-47A0-8636-B27FBAAC6FF3}"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E264145A-8EA2-4D5B-93D7-B4308FD4F211}" type="presOf" srcId="{98FFCFD7-6EAF-43B3-B073-F90520D80DD2}" destId="{2B62C432-4905-40F9-9530-D2F004B7D3F6}" srcOrd="0" destOrd="0" presId="urn:microsoft.com/office/officeart/2008/layout/VerticalCurvedList"/>
    <dgm:cxn modelId="{F1A134A2-F03D-4E93-9F34-08018C7B822B}" type="presOf" srcId="{754914D3-2823-4D9D-9B5F-8AAE908A2791}" destId="{AE6139D5-D84B-4711-8A6A-A5161E022A99}"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73D3344B-A499-4C0C-8FBA-CCB1131B4C24}" type="presOf" srcId="{FA574216-4A89-4870-B38E-23FBF437CCBF}" destId="{D13A1523-7A58-4669-A63D-1C13E4B9DF75}" srcOrd="0" destOrd="0" presId="urn:microsoft.com/office/officeart/2008/layout/VerticalCurvedList"/>
    <dgm:cxn modelId="{BC9B107C-0429-435C-9C5D-5F180B43E8C5}" srcId="{754914D3-2823-4D9D-9B5F-8AAE908A2791}" destId="{B164D37B-37A9-413C-8093-278638D41A29}" srcOrd="2" destOrd="0" parTransId="{106010B7-DCB6-45D0-A85A-FE4ABDCC7958}" sibTransId="{067CE152-4F3C-429E-83DA-2869032FE072}"/>
    <dgm:cxn modelId="{C4970DF2-0670-4394-91FE-3CB70728B318}" type="presOf" srcId="{0CF79BA9-38A5-469E-A5F4-723A1AFB8F96}" destId="{93855F07-44CB-45DE-B464-761E63A71CD5}" srcOrd="0" destOrd="0" presId="urn:microsoft.com/office/officeart/2008/layout/VerticalCurvedList"/>
    <dgm:cxn modelId="{E98A4443-BE5D-4FF6-937B-24AA51BADE5B}" type="presOf" srcId="{F24300EC-4372-4D89-B437-9F81F6228517}" destId="{C96D4F64-8976-4162-9159-94B6CC0D69B7}"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C16C7DBF-EB07-42FB-8F96-A1F8F72651DE}" type="presParOf" srcId="{AE6139D5-D84B-4711-8A6A-A5161E022A99}" destId="{00F42187-34FD-4D8B-A449-F316E9EB9AFA}" srcOrd="0" destOrd="0" presId="urn:microsoft.com/office/officeart/2008/layout/VerticalCurvedList"/>
    <dgm:cxn modelId="{4DBF72FF-ECA2-48BF-8A82-757C0731D43C}" type="presParOf" srcId="{00F42187-34FD-4D8B-A449-F316E9EB9AFA}" destId="{C168C53D-163A-4892-8EF0-B5326C3FF8C8}" srcOrd="0" destOrd="0" presId="urn:microsoft.com/office/officeart/2008/layout/VerticalCurvedList"/>
    <dgm:cxn modelId="{A855C8D0-A952-4CCD-83DD-71B0BAFCB496}" type="presParOf" srcId="{C168C53D-163A-4892-8EF0-B5326C3FF8C8}" destId="{0FAB2C97-DF89-43B9-B7B2-C745E026F562}" srcOrd="0" destOrd="0" presId="urn:microsoft.com/office/officeart/2008/layout/VerticalCurvedList"/>
    <dgm:cxn modelId="{9F837D17-5729-42E7-B071-FDBDE86CB6A9}" type="presParOf" srcId="{C168C53D-163A-4892-8EF0-B5326C3FF8C8}" destId="{93855F07-44CB-45DE-B464-761E63A71CD5}" srcOrd="1" destOrd="0" presId="urn:microsoft.com/office/officeart/2008/layout/VerticalCurvedList"/>
    <dgm:cxn modelId="{9FD50733-2DFC-48C6-8BA7-628FE2F7E8CB}" type="presParOf" srcId="{C168C53D-163A-4892-8EF0-B5326C3FF8C8}" destId="{D258DE45-194F-4470-A0BE-D234AB24927B}" srcOrd="2" destOrd="0" presId="urn:microsoft.com/office/officeart/2008/layout/VerticalCurvedList"/>
    <dgm:cxn modelId="{8CA7FC11-D67C-4D1E-9065-0A2AC9605505}" type="presParOf" srcId="{C168C53D-163A-4892-8EF0-B5326C3FF8C8}" destId="{BF8CDB65-7F63-46ED-AD6F-299BB5E410A3}" srcOrd="3" destOrd="0" presId="urn:microsoft.com/office/officeart/2008/layout/VerticalCurvedList"/>
    <dgm:cxn modelId="{C0FE370D-3BE0-450B-AC75-AFB47951E33A}" type="presParOf" srcId="{00F42187-34FD-4D8B-A449-F316E9EB9AFA}" destId="{2B62C432-4905-40F9-9530-D2F004B7D3F6}" srcOrd="1" destOrd="0" presId="urn:microsoft.com/office/officeart/2008/layout/VerticalCurvedList"/>
    <dgm:cxn modelId="{2CDB691D-BD2D-4EFA-8F41-D9648B8E876D}" type="presParOf" srcId="{00F42187-34FD-4D8B-A449-F316E9EB9AFA}" destId="{7D7CD6F4-5BF8-4820-9EDA-8C7339E21069}" srcOrd="2" destOrd="0" presId="urn:microsoft.com/office/officeart/2008/layout/VerticalCurvedList"/>
    <dgm:cxn modelId="{53599AC9-97B2-405E-8017-9DC0766A41FE}" type="presParOf" srcId="{7D7CD6F4-5BF8-4820-9EDA-8C7339E21069}" destId="{C2A52F33-F895-4B2F-BC4C-05306D79D5F7}" srcOrd="0" destOrd="0" presId="urn:microsoft.com/office/officeart/2008/layout/VerticalCurvedList"/>
    <dgm:cxn modelId="{40D9134C-9546-4C2B-A7FB-604D0B8DEA15}" type="presParOf" srcId="{00F42187-34FD-4D8B-A449-F316E9EB9AFA}" destId="{C96D4F64-8976-4162-9159-94B6CC0D69B7}" srcOrd="3" destOrd="0" presId="urn:microsoft.com/office/officeart/2008/layout/VerticalCurvedList"/>
    <dgm:cxn modelId="{DAB438B2-9FE8-414F-80BF-DAFDDE428743}" type="presParOf" srcId="{00F42187-34FD-4D8B-A449-F316E9EB9AFA}" destId="{4EE27DB4-8694-4A98-907D-FF9009C6FF1B}" srcOrd="4" destOrd="0" presId="urn:microsoft.com/office/officeart/2008/layout/VerticalCurvedList"/>
    <dgm:cxn modelId="{D4CAE53B-B1E0-49D1-8BF3-882FA32471FE}" type="presParOf" srcId="{4EE27DB4-8694-4A98-907D-FF9009C6FF1B}" destId="{EF12B5F5-AB8A-4523-B395-C351AAF3CDFA}" srcOrd="0" destOrd="0" presId="urn:microsoft.com/office/officeart/2008/layout/VerticalCurvedList"/>
    <dgm:cxn modelId="{C027BB67-63C2-4125-871C-0DA0A300EF86}" type="presParOf" srcId="{00F42187-34FD-4D8B-A449-F316E9EB9AFA}" destId="{465B319D-D458-47A0-8636-B27FBAAC6FF3}" srcOrd="5" destOrd="0" presId="urn:microsoft.com/office/officeart/2008/layout/VerticalCurvedList"/>
    <dgm:cxn modelId="{AF1C389F-3955-492A-A833-A93983F20D82}" type="presParOf" srcId="{00F42187-34FD-4D8B-A449-F316E9EB9AFA}" destId="{1094E24F-3420-4D03-B2EB-B1BB693E7F6D}" srcOrd="6" destOrd="0" presId="urn:microsoft.com/office/officeart/2008/layout/VerticalCurvedList"/>
    <dgm:cxn modelId="{874F0CEC-853B-48C0-BD16-1EBE5844B070}" type="presParOf" srcId="{1094E24F-3420-4D03-B2EB-B1BB693E7F6D}" destId="{2C7A6476-D4F2-44C8-ABB9-334E65BF02D4}" srcOrd="0" destOrd="0" presId="urn:microsoft.com/office/officeart/2008/layout/VerticalCurvedList"/>
    <dgm:cxn modelId="{A9490138-9E41-4D18-A7CB-8BD276B23C22}" type="presParOf" srcId="{00F42187-34FD-4D8B-A449-F316E9EB9AFA}" destId="{D13A1523-7A58-4669-A63D-1C13E4B9DF75}" srcOrd="7" destOrd="0" presId="urn:microsoft.com/office/officeart/2008/layout/VerticalCurvedList"/>
    <dgm:cxn modelId="{9DC6D8E9-9EEE-4E40-B8D1-01ADCC97BEFB}" type="presParOf" srcId="{00F42187-34FD-4D8B-A449-F316E9EB9AFA}" destId="{1316A1FC-D04A-48EE-819B-6B94A681EFB6}" srcOrd="8" destOrd="0" presId="urn:microsoft.com/office/officeart/2008/layout/VerticalCurvedList"/>
    <dgm:cxn modelId="{ABC8CB66-5781-4C60-83D8-8D3F165E6C6D}" type="presParOf" srcId="{1316A1FC-D04A-48EE-819B-6B94A681EFB6}" destId="{5364EAB6-C0A6-4A6F-8D8F-14067864D62B}" srcOrd="0" destOrd="0" presId="urn:microsoft.com/office/officeart/2008/layout/VerticalCurvedList"/>
    <dgm:cxn modelId="{F8CDB86C-D4FA-4ED3-AD36-601A9C80DAC3}" type="presParOf" srcId="{00F42187-34FD-4D8B-A449-F316E9EB9AFA}" destId="{6D3D4137-E2E9-4CC5-80D8-DCA1A03FAE2C}" srcOrd="9" destOrd="0" presId="urn:microsoft.com/office/officeart/2008/layout/VerticalCurvedList"/>
    <dgm:cxn modelId="{5DE0CE96-D3C5-476A-AF59-9CAD2C8973ED}" type="presParOf" srcId="{00F42187-34FD-4D8B-A449-F316E9EB9AFA}" destId="{284E430D-DDD6-4450-A07E-123462456594}" srcOrd="10" destOrd="0" presId="urn:microsoft.com/office/officeart/2008/layout/VerticalCurvedList"/>
    <dgm:cxn modelId="{EDD1822E-967F-4838-B21D-E6B810FCDE55}"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0" noProof="0" dirty="0" smtClean="0"/>
            <a:t>Vorteile und Herausforderungen</a:t>
          </a:r>
          <a:endParaRPr lang="en-US" sz="2400" b="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b="1" noProof="0" dirty="0" smtClean="0"/>
            <a:t>Tools</a:t>
          </a:r>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noProof="0" dirty="0" smtClean="0"/>
            <a:t>Multimodale Transportkette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b="0" noProof="0" dirty="0" smtClean="0"/>
            <a:t>Multimodaler Transport in Europa</a:t>
          </a:r>
          <a:endParaRPr lang="en-US" sz="2400" b="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noProof="0" dirty="0" smtClean="0"/>
            <a:t>Anwendungsbeispiele </a:t>
          </a:r>
          <a:endParaRPr lang="en-US" sz="240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a:blipFill rotWithShape="0">
          <a:blip xmlns:r="http://schemas.openxmlformats.org/officeDocument/2006/relationships" r:embed="rId1"/>
          <a:stretch>
            <a:fillRect/>
          </a:stretch>
        </a:blipFill>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a:blipFill rotWithShape="0">
          <a:blip xmlns:r="http://schemas.openxmlformats.org/officeDocument/2006/relationships" r:embed="rId2"/>
          <a:stretch>
            <a:fillRect/>
          </a:stretch>
        </a:blipFill>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a:blipFill rotWithShape="0">
          <a:blip xmlns:r="http://schemas.openxmlformats.org/officeDocument/2006/relationships" r:embed="rId3"/>
          <a:stretch>
            <a:fillRect/>
          </a:stretch>
        </a:blipFill>
      </dgm:spPr>
      <dgm:t>
        <a:bodyPr/>
        <a:lstStyle/>
        <a:p>
          <a:endParaRPr lang="en-US"/>
        </a:p>
      </dgm:t>
    </dgm:pt>
  </dgm:ptLst>
  <dgm:cxnLst>
    <dgm:cxn modelId="{193323C8-B28D-47F7-B5E2-4155C68FA94C}" type="presOf" srcId="{751605F6-31DF-4E1E-AD67-19FD5C110A50}" destId="{6D3D4137-E2E9-4CC5-80D8-DCA1A03FAE2C}" srcOrd="0" destOrd="0" presId="urn:microsoft.com/office/officeart/2008/layout/VerticalCurvedList"/>
    <dgm:cxn modelId="{442578D5-3FE4-478F-80F3-FC64E161037A}" type="presOf" srcId="{B164D37B-37A9-413C-8093-278638D41A29}" destId="{465B319D-D458-47A0-8636-B27FBAAC6FF3}"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E264145A-8EA2-4D5B-93D7-B4308FD4F211}" type="presOf" srcId="{98FFCFD7-6EAF-43B3-B073-F90520D80DD2}" destId="{2B62C432-4905-40F9-9530-D2F004B7D3F6}" srcOrd="0" destOrd="0" presId="urn:microsoft.com/office/officeart/2008/layout/VerticalCurvedList"/>
    <dgm:cxn modelId="{F1A134A2-F03D-4E93-9F34-08018C7B822B}" type="presOf" srcId="{754914D3-2823-4D9D-9B5F-8AAE908A2791}" destId="{AE6139D5-D84B-4711-8A6A-A5161E022A99}"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73D3344B-A499-4C0C-8FBA-CCB1131B4C24}" type="presOf" srcId="{FA574216-4A89-4870-B38E-23FBF437CCBF}" destId="{D13A1523-7A58-4669-A63D-1C13E4B9DF75}" srcOrd="0" destOrd="0" presId="urn:microsoft.com/office/officeart/2008/layout/VerticalCurvedList"/>
    <dgm:cxn modelId="{BC9B107C-0429-435C-9C5D-5F180B43E8C5}" srcId="{754914D3-2823-4D9D-9B5F-8AAE908A2791}" destId="{B164D37B-37A9-413C-8093-278638D41A29}" srcOrd="2" destOrd="0" parTransId="{106010B7-DCB6-45D0-A85A-FE4ABDCC7958}" sibTransId="{067CE152-4F3C-429E-83DA-2869032FE072}"/>
    <dgm:cxn modelId="{C4970DF2-0670-4394-91FE-3CB70728B318}" type="presOf" srcId="{0CF79BA9-38A5-469E-A5F4-723A1AFB8F96}" destId="{93855F07-44CB-45DE-B464-761E63A71CD5}" srcOrd="0" destOrd="0" presId="urn:microsoft.com/office/officeart/2008/layout/VerticalCurvedList"/>
    <dgm:cxn modelId="{E98A4443-BE5D-4FF6-937B-24AA51BADE5B}" type="presOf" srcId="{F24300EC-4372-4D89-B437-9F81F6228517}" destId="{C96D4F64-8976-4162-9159-94B6CC0D69B7}"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C16C7DBF-EB07-42FB-8F96-A1F8F72651DE}" type="presParOf" srcId="{AE6139D5-D84B-4711-8A6A-A5161E022A99}" destId="{00F42187-34FD-4D8B-A449-F316E9EB9AFA}" srcOrd="0" destOrd="0" presId="urn:microsoft.com/office/officeart/2008/layout/VerticalCurvedList"/>
    <dgm:cxn modelId="{4DBF72FF-ECA2-48BF-8A82-757C0731D43C}" type="presParOf" srcId="{00F42187-34FD-4D8B-A449-F316E9EB9AFA}" destId="{C168C53D-163A-4892-8EF0-B5326C3FF8C8}" srcOrd="0" destOrd="0" presId="urn:microsoft.com/office/officeart/2008/layout/VerticalCurvedList"/>
    <dgm:cxn modelId="{A855C8D0-A952-4CCD-83DD-71B0BAFCB496}" type="presParOf" srcId="{C168C53D-163A-4892-8EF0-B5326C3FF8C8}" destId="{0FAB2C97-DF89-43B9-B7B2-C745E026F562}" srcOrd="0" destOrd="0" presId="urn:microsoft.com/office/officeart/2008/layout/VerticalCurvedList"/>
    <dgm:cxn modelId="{9F837D17-5729-42E7-B071-FDBDE86CB6A9}" type="presParOf" srcId="{C168C53D-163A-4892-8EF0-B5326C3FF8C8}" destId="{93855F07-44CB-45DE-B464-761E63A71CD5}" srcOrd="1" destOrd="0" presId="urn:microsoft.com/office/officeart/2008/layout/VerticalCurvedList"/>
    <dgm:cxn modelId="{9FD50733-2DFC-48C6-8BA7-628FE2F7E8CB}" type="presParOf" srcId="{C168C53D-163A-4892-8EF0-B5326C3FF8C8}" destId="{D258DE45-194F-4470-A0BE-D234AB24927B}" srcOrd="2" destOrd="0" presId="urn:microsoft.com/office/officeart/2008/layout/VerticalCurvedList"/>
    <dgm:cxn modelId="{8CA7FC11-D67C-4D1E-9065-0A2AC9605505}" type="presParOf" srcId="{C168C53D-163A-4892-8EF0-B5326C3FF8C8}" destId="{BF8CDB65-7F63-46ED-AD6F-299BB5E410A3}" srcOrd="3" destOrd="0" presId="urn:microsoft.com/office/officeart/2008/layout/VerticalCurvedList"/>
    <dgm:cxn modelId="{C0FE370D-3BE0-450B-AC75-AFB47951E33A}" type="presParOf" srcId="{00F42187-34FD-4D8B-A449-F316E9EB9AFA}" destId="{2B62C432-4905-40F9-9530-D2F004B7D3F6}" srcOrd="1" destOrd="0" presId="urn:microsoft.com/office/officeart/2008/layout/VerticalCurvedList"/>
    <dgm:cxn modelId="{2CDB691D-BD2D-4EFA-8F41-D9648B8E876D}" type="presParOf" srcId="{00F42187-34FD-4D8B-A449-F316E9EB9AFA}" destId="{7D7CD6F4-5BF8-4820-9EDA-8C7339E21069}" srcOrd="2" destOrd="0" presId="urn:microsoft.com/office/officeart/2008/layout/VerticalCurvedList"/>
    <dgm:cxn modelId="{53599AC9-97B2-405E-8017-9DC0766A41FE}" type="presParOf" srcId="{7D7CD6F4-5BF8-4820-9EDA-8C7339E21069}" destId="{C2A52F33-F895-4B2F-BC4C-05306D79D5F7}" srcOrd="0" destOrd="0" presId="urn:microsoft.com/office/officeart/2008/layout/VerticalCurvedList"/>
    <dgm:cxn modelId="{40D9134C-9546-4C2B-A7FB-604D0B8DEA15}" type="presParOf" srcId="{00F42187-34FD-4D8B-A449-F316E9EB9AFA}" destId="{C96D4F64-8976-4162-9159-94B6CC0D69B7}" srcOrd="3" destOrd="0" presId="urn:microsoft.com/office/officeart/2008/layout/VerticalCurvedList"/>
    <dgm:cxn modelId="{DAB438B2-9FE8-414F-80BF-DAFDDE428743}" type="presParOf" srcId="{00F42187-34FD-4D8B-A449-F316E9EB9AFA}" destId="{4EE27DB4-8694-4A98-907D-FF9009C6FF1B}" srcOrd="4" destOrd="0" presId="urn:microsoft.com/office/officeart/2008/layout/VerticalCurvedList"/>
    <dgm:cxn modelId="{D4CAE53B-B1E0-49D1-8BF3-882FA32471FE}" type="presParOf" srcId="{4EE27DB4-8694-4A98-907D-FF9009C6FF1B}" destId="{EF12B5F5-AB8A-4523-B395-C351AAF3CDFA}" srcOrd="0" destOrd="0" presId="urn:microsoft.com/office/officeart/2008/layout/VerticalCurvedList"/>
    <dgm:cxn modelId="{C027BB67-63C2-4125-871C-0DA0A300EF86}" type="presParOf" srcId="{00F42187-34FD-4D8B-A449-F316E9EB9AFA}" destId="{465B319D-D458-47A0-8636-B27FBAAC6FF3}" srcOrd="5" destOrd="0" presId="urn:microsoft.com/office/officeart/2008/layout/VerticalCurvedList"/>
    <dgm:cxn modelId="{AF1C389F-3955-492A-A833-A93983F20D82}" type="presParOf" srcId="{00F42187-34FD-4D8B-A449-F316E9EB9AFA}" destId="{1094E24F-3420-4D03-B2EB-B1BB693E7F6D}" srcOrd="6" destOrd="0" presId="urn:microsoft.com/office/officeart/2008/layout/VerticalCurvedList"/>
    <dgm:cxn modelId="{874F0CEC-853B-48C0-BD16-1EBE5844B070}" type="presParOf" srcId="{1094E24F-3420-4D03-B2EB-B1BB693E7F6D}" destId="{2C7A6476-D4F2-44C8-ABB9-334E65BF02D4}" srcOrd="0" destOrd="0" presId="urn:microsoft.com/office/officeart/2008/layout/VerticalCurvedList"/>
    <dgm:cxn modelId="{A9490138-9E41-4D18-A7CB-8BD276B23C22}" type="presParOf" srcId="{00F42187-34FD-4D8B-A449-F316E9EB9AFA}" destId="{D13A1523-7A58-4669-A63D-1C13E4B9DF75}" srcOrd="7" destOrd="0" presId="urn:microsoft.com/office/officeart/2008/layout/VerticalCurvedList"/>
    <dgm:cxn modelId="{9DC6D8E9-9EEE-4E40-B8D1-01ADCC97BEFB}" type="presParOf" srcId="{00F42187-34FD-4D8B-A449-F316E9EB9AFA}" destId="{1316A1FC-D04A-48EE-819B-6B94A681EFB6}" srcOrd="8" destOrd="0" presId="urn:microsoft.com/office/officeart/2008/layout/VerticalCurvedList"/>
    <dgm:cxn modelId="{ABC8CB66-5781-4C60-83D8-8D3F165E6C6D}" type="presParOf" srcId="{1316A1FC-D04A-48EE-819B-6B94A681EFB6}" destId="{5364EAB6-C0A6-4A6F-8D8F-14067864D62B}" srcOrd="0" destOrd="0" presId="urn:microsoft.com/office/officeart/2008/layout/VerticalCurvedList"/>
    <dgm:cxn modelId="{F8CDB86C-D4FA-4ED3-AD36-601A9C80DAC3}" type="presParOf" srcId="{00F42187-34FD-4D8B-A449-F316E9EB9AFA}" destId="{6D3D4137-E2E9-4CC5-80D8-DCA1A03FAE2C}" srcOrd="9" destOrd="0" presId="urn:microsoft.com/office/officeart/2008/layout/VerticalCurvedList"/>
    <dgm:cxn modelId="{5DE0CE96-D3C5-476A-AF59-9CAD2C8973ED}" type="presParOf" srcId="{00F42187-34FD-4D8B-A449-F316E9EB9AFA}" destId="{284E430D-DDD6-4450-A07E-123462456594}" srcOrd="10" destOrd="0" presId="urn:microsoft.com/office/officeart/2008/layout/VerticalCurvedList"/>
    <dgm:cxn modelId="{EDD1822E-967F-4838-B21D-E6B810FCDE55}"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F24300EC-4372-4D89-B437-9F81F6228517}">
      <dgm:prSet custT="1"/>
      <dgm:spPr/>
      <dgm:t>
        <a:bodyPr/>
        <a:lstStyle/>
        <a:p>
          <a:r>
            <a:rPr lang="de-DE" sz="2400" b="0" noProof="0" dirty="0" smtClean="0"/>
            <a:t>Vorteile und Herausforderungen</a:t>
          </a:r>
          <a:endParaRPr lang="en-US" sz="2400" b="0" noProof="0" dirty="0" smtClean="0"/>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751605F6-31DF-4E1E-AD67-19FD5C110A50}">
      <dgm:prSet custT="1"/>
      <dgm:spPr/>
      <dgm:t>
        <a:bodyPr/>
        <a:lstStyle/>
        <a:p>
          <a:r>
            <a:rPr lang="de-DE" sz="2400" noProof="0" dirty="0" smtClean="0"/>
            <a:t>Tools</a:t>
          </a:r>
          <a:endParaRPr lang="de-DE" sz="2400" b="0" noProof="0" dirty="0" smtClean="0"/>
        </a:p>
      </dgm:t>
    </dgm:pt>
    <dgm:pt modelId="{4F5A3B64-3F09-4208-AE30-AE3A985B6581}" type="parTrans" cxnId="{00CD82B3-8A03-4A7E-AB7B-A12EC353989B}">
      <dgm:prSet/>
      <dgm:spPr/>
      <dgm:t>
        <a:bodyPr/>
        <a:lstStyle/>
        <a:p>
          <a:endParaRPr lang="en-US"/>
        </a:p>
      </dgm:t>
    </dgm:pt>
    <dgm:pt modelId="{C275D667-1342-4DA5-BDDB-C9B7450E643B}" type="sibTrans" cxnId="{00CD82B3-8A03-4A7E-AB7B-A12EC353989B}">
      <dgm:prSet/>
      <dgm:spPr/>
      <dgm:t>
        <a:bodyPr/>
        <a:lstStyle/>
        <a:p>
          <a:endParaRPr lang="en-US"/>
        </a:p>
      </dgm:t>
    </dgm:pt>
    <dgm:pt modelId="{98FFCFD7-6EAF-43B3-B073-F90520D80DD2}">
      <dgm:prSet custT="1"/>
      <dgm:spPr/>
      <dgm:t>
        <a:bodyPr/>
        <a:lstStyle/>
        <a:p>
          <a:r>
            <a:rPr lang="de-DE" sz="2400" noProof="0" dirty="0" smtClean="0"/>
            <a:t>Multimodale Transportkette </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B164D37B-37A9-413C-8093-278638D41A29}">
      <dgm:prSet custT="1"/>
      <dgm:spPr/>
      <dgm:t>
        <a:bodyPr/>
        <a:lstStyle/>
        <a:p>
          <a:r>
            <a:rPr lang="de-DE" sz="2400" b="0" noProof="0" dirty="0" smtClean="0"/>
            <a:t>Multimodaler Transport in Europa</a:t>
          </a:r>
          <a:endParaRPr lang="en-US" sz="2400" b="0" noProof="0" dirty="0" smtClean="0"/>
        </a:p>
      </dgm:t>
    </dgm:pt>
    <dgm:pt modelId="{106010B7-DCB6-45D0-A85A-FE4ABDCC7958}" type="parTrans" cxnId="{BC9B107C-0429-435C-9C5D-5F180B43E8C5}">
      <dgm:prSet/>
      <dgm:spPr/>
      <dgm:t>
        <a:bodyPr/>
        <a:lstStyle/>
        <a:p>
          <a:endParaRPr lang="en-GB"/>
        </a:p>
      </dgm:t>
    </dgm:pt>
    <dgm:pt modelId="{067CE152-4F3C-429E-83DA-2869032FE072}" type="sibTrans" cxnId="{BC9B107C-0429-435C-9C5D-5F180B43E8C5}">
      <dgm:prSet/>
      <dgm:spPr/>
      <dgm:t>
        <a:bodyPr/>
        <a:lstStyle/>
        <a:p>
          <a:endParaRPr lang="en-GB"/>
        </a:p>
      </dgm:t>
    </dgm:pt>
    <dgm:pt modelId="{FA574216-4A89-4870-B38E-23FBF437CCBF}">
      <dgm:prSet custT="1"/>
      <dgm:spPr/>
      <dgm:t>
        <a:bodyPr/>
        <a:lstStyle/>
        <a:p>
          <a:r>
            <a:rPr lang="de-DE" sz="2400" noProof="0" dirty="0" smtClean="0"/>
            <a:t> </a:t>
          </a:r>
          <a:r>
            <a:rPr lang="de-DE" sz="2400" b="0" noProof="0" dirty="0" smtClean="0"/>
            <a:t>Anwendungsbeispiele</a:t>
          </a:r>
          <a:endParaRPr lang="en-US" sz="2400" noProof="0" dirty="0" smtClean="0"/>
        </a:p>
      </dgm:t>
    </dgm:pt>
    <dgm:pt modelId="{687E7435-6D17-4057-94F6-C9884447746E}" type="parTrans" cxnId="{1A43AFF2-DD61-4007-9BB5-526BC9B17308}">
      <dgm:prSet/>
      <dgm:spPr/>
      <dgm:t>
        <a:bodyPr/>
        <a:lstStyle/>
        <a:p>
          <a:endParaRPr lang="en-GB"/>
        </a:p>
      </dgm:t>
    </dgm:pt>
    <dgm:pt modelId="{1CF4510E-FE7D-45DB-9F66-ED2F161BB46C}" type="sibTrans" cxnId="{1A43AFF2-DD61-4007-9BB5-526BC9B17308}">
      <dgm:prSet/>
      <dgm:spPr/>
      <dgm:t>
        <a:bodyPr/>
        <a:lstStyle/>
        <a:p>
          <a:endParaRPr lang="en-GB"/>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5"/>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5"/>
      <dgm:spPr/>
      <dgm:t>
        <a:bodyPr/>
        <a:lstStyle/>
        <a:p>
          <a:endParaRPr lang="de-AT"/>
        </a:p>
      </dgm:t>
    </dgm:pt>
    <dgm:pt modelId="{BF8CDB65-7F63-46ED-AD6F-299BB5E410A3}" type="pres">
      <dgm:prSet presAssocID="{754914D3-2823-4D9D-9B5F-8AAE908A2791}" presName="dstNode" presStyleLbl="node1" presStyleIdx="0" presStyleCnt="5"/>
      <dgm:spPr/>
      <dgm:t>
        <a:bodyPr/>
        <a:lstStyle/>
        <a:p>
          <a:endParaRPr lang="de-AT"/>
        </a:p>
      </dgm:t>
    </dgm:pt>
    <dgm:pt modelId="{2B62C432-4905-40F9-9530-D2F004B7D3F6}" type="pres">
      <dgm:prSet presAssocID="{98FFCFD7-6EAF-43B3-B073-F90520D80DD2}" presName="text_1" presStyleLbl="node1" presStyleIdx="0" presStyleCnt="5">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5"/>
      <dgm:spPr/>
      <dgm:t>
        <a:bodyPr/>
        <a:lstStyle/>
        <a:p>
          <a:endParaRPr lang="en-GB"/>
        </a:p>
      </dgm:t>
    </dgm:pt>
    <dgm:pt modelId="{C96D4F64-8976-4162-9159-94B6CC0D69B7}" type="pres">
      <dgm:prSet presAssocID="{F24300EC-4372-4D89-B437-9F81F6228517}" presName="text_2" presStyleLbl="node1" presStyleIdx="1" presStyleCnt="5">
        <dgm:presLayoutVars>
          <dgm:bulletEnabled val="1"/>
        </dgm:presLayoutVars>
      </dgm:prSet>
      <dgm:spPr/>
      <dgm:t>
        <a:bodyPr/>
        <a:lstStyle/>
        <a:p>
          <a:endParaRPr lang="en-GB"/>
        </a:p>
      </dgm:t>
    </dgm:pt>
    <dgm:pt modelId="{4EE27DB4-8694-4A98-907D-FF9009C6FF1B}" type="pres">
      <dgm:prSet presAssocID="{F24300EC-4372-4D89-B437-9F81F6228517}" presName="accent_2" presStyleCnt="0"/>
      <dgm:spPr/>
      <dgm:t>
        <a:bodyPr/>
        <a:lstStyle/>
        <a:p>
          <a:endParaRPr lang="en-GB"/>
        </a:p>
      </dgm:t>
    </dgm:pt>
    <dgm:pt modelId="{EF12B5F5-AB8A-4523-B395-C351AAF3CDFA}" type="pres">
      <dgm:prSet presAssocID="{F24300EC-4372-4D89-B437-9F81F6228517}" presName="accentRepeatNode" presStyleLbl="solidFgAcc1" presStyleIdx="1" presStyleCnt="5"/>
      <dgm:spPr>
        <a:blipFill rotWithShape="0">
          <a:blip xmlns:r="http://schemas.openxmlformats.org/officeDocument/2006/relationships" r:embed="rId1"/>
          <a:stretch>
            <a:fillRect/>
          </a:stretch>
        </a:blipFill>
      </dgm:spPr>
      <dgm:t>
        <a:bodyPr/>
        <a:lstStyle/>
        <a:p>
          <a:endParaRPr lang="de-AT"/>
        </a:p>
      </dgm:t>
    </dgm:pt>
    <dgm:pt modelId="{465B319D-D458-47A0-8636-B27FBAAC6FF3}" type="pres">
      <dgm:prSet presAssocID="{B164D37B-37A9-413C-8093-278638D41A29}" presName="text_3" presStyleLbl="node1" presStyleIdx="2" presStyleCnt="5">
        <dgm:presLayoutVars>
          <dgm:bulletEnabled val="1"/>
        </dgm:presLayoutVars>
      </dgm:prSet>
      <dgm:spPr/>
      <dgm:t>
        <a:bodyPr/>
        <a:lstStyle/>
        <a:p>
          <a:endParaRPr lang="en-GB"/>
        </a:p>
      </dgm:t>
    </dgm:pt>
    <dgm:pt modelId="{1094E24F-3420-4D03-B2EB-B1BB693E7F6D}" type="pres">
      <dgm:prSet presAssocID="{B164D37B-37A9-413C-8093-278638D41A29}" presName="accent_3" presStyleCnt="0"/>
      <dgm:spPr/>
      <dgm:t>
        <a:bodyPr/>
        <a:lstStyle/>
        <a:p>
          <a:endParaRPr lang="en-GB"/>
        </a:p>
      </dgm:t>
    </dgm:pt>
    <dgm:pt modelId="{2C7A6476-D4F2-44C8-ABB9-334E65BF02D4}" type="pres">
      <dgm:prSet presAssocID="{B164D37B-37A9-413C-8093-278638D41A29}" presName="accentRepeatNode" presStyleLbl="solidFgAcc1" presStyleIdx="2" presStyleCnt="5"/>
      <dgm:spPr>
        <a:blipFill rotWithShape="0">
          <a:blip xmlns:r="http://schemas.openxmlformats.org/officeDocument/2006/relationships" r:embed="rId2"/>
          <a:stretch>
            <a:fillRect/>
          </a:stretch>
        </a:blipFill>
      </dgm:spPr>
      <dgm:t>
        <a:bodyPr/>
        <a:lstStyle/>
        <a:p>
          <a:endParaRPr lang="en-GB"/>
        </a:p>
      </dgm:t>
    </dgm:pt>
    <dgm:pt modelId="{D13A1523-7A58-4669-A63D-1C13E4B9DF75}" type="pres">
      <dgm:prSet presAssocID="{FA574216-4A89-4870-B38E-23FBF437CCBF}" presName="text_4" presStyleLbl="node1" presStyleIdx="3" presStyleCnt="5">
        <dgm:presLayoutVars>
          <dgm:bulletEnabled val="1"/>
        </dgm:presLayoutVars>
      </dgm:prSet>
      <dgm:spPr/>
      <dgm:t>
        <a:bodyPr/>
        <a:lstStyle/>
        <a:p>
          <a:endParaRPr lang="en-GB"/>
        </a:p>
      </dgm:t>
    </dgm:pt>
    <dgm:pt modelId="{1316A1FC-D04A-48EE-819B-6B94A681EFB6}" type="pres">
      <dgm:prSet presAssocID="{FA574216-4A89-4870-B38E-23FBF437CCBF}" presName="accent_4" presStyleCnt="0"/>
      <dgm:spPr/>
      <dgm:t>
        <a:bodyPr/>
        <a:lstStyle/>
        <a:p>
          <a:endParaRPr lang="en-GB"/>
        </a:p>
      </dgm:t>
    </dgm:pt>
    <dgm:pt modelId="{5364EAB6-C0A6-4A6F-8D8F-14067864D62B}" type="pres">
      <dgm:prSet presAssocID="{FA574216-4A89-4870-B38E-23FBF437CCBF}" presName="accentRepeatNode" presStyleLbl="solidFgAcc1" presStyleIdx="3" presStyleCnt="5"/>
      <dgm:spPr/>
      <dgm:t>
        <a:bodyPr/>
        <a:lstStyle/>
        <a:p>
          <a:endParaRPr lang="en-GB"/>
        </a:p>
      </dgm:t>
    </dgm:pt>
    <dgm:pt modelId="{6D3D4137-E2E9-4CC5-80D8-DCA1A03FAE2C}" type="pres">
      <dgm:prSet presAssocID="{751605F6-31DF-4E1E-AD67-19FD5C110A50}" presName="text_5" presStyleLbl="node1" presStyleIdx="4" presStyleCnt="5">
        <dgm:presLayoutVars>
          <dgm:bulletEnabled val="1"/>
        </dgm:presLayoutVars>
      </dgm:prSet>
      <dgm:spPr/>
      <dgm:t>
        <a:bodyPr/>
        <a:lstStyle/>
        <a:p>
          <a:endParaRPr lang="en-GB"/>
        </a:p>
      </dgm:t>
    </dgm:pt>
    <dgm:pt modelId="{284E430D-DDD6-4450-A07E-123462456594}" type="pres">
      <dgm:prSet presAssocID="{751605F6-31DF-4E1E-AD67-19FD5C110A50}" presName="accent_5" presStyleCnt="0"/>
      <dgm:spPr/>
      <dgm:t>
        <a:bodyPr/>
        <a:lstStyle/>
        <a:p>
          <a:endParaRPr lang="en-GB"/>
        </a:p>
      </dgm:t>
    </dgm:pt>
    <dgm:pt modelId="{778CB8F3-48B0-485B-8F03-E61C740FAFB1}" type="pres">
      <dgm:prSet presAssocID="{751605F6-31DF-4E1E-AD67-19FD5C110A50}" presName="accentRepeatNode" presStyleLbl="solidFgAcc1" presStyleIdx="4" presStyleCnt="5"/>
      <dgm:spPr>
        <a:blipFill rotWithShape="0">
          <a:blip xmlns:r="http://schemas.openxmlformats.org/officeDocument/2006/relationships" r:embed="rId3"/>
          <a:stretch>
            <a:fillRect/>
          </a:stretch>
        </a:blipFill>
      </dgm:spPr>
      <dgm:t>
        <a:bodyPr/>
        <a:lstStyle/>
        <a:p>
          <a:endParaRPr lang="en-US"/>
        </a:p>
      </dgm:t>
    </dgm:pt>
  </dgm:ptLst>
  <dgm:cxnLst>
    <dgm:cxn modelId="{193323C8-B28D-47F7-B5E2-4155C68FA94C}" type="presOf" srcId="{751605F6-31DF-4E1E-AD67-19FD5C110A50}" destId="{6D3D4137-E2E9-4CC5-80D8-DCA1A03FAE2C}" srcOrd="0" destOrd="0" presId="urn:microsoft.com/office/officeart/2008/layout/VerticalCurvedList"/>
    <dgm:cxn modelId="{442578D5-3FE4-478F-80F3-FC64E161037A}" type="presOf" srcId="{B164D37B-37A9-413C-8093-278638D41A29}" destId="{465B319D-D458-47A0-8636-B27FBAAC6FF3}" srcOrd="0" destOrd="0" presId="urn:microsoft.com/office/officeart/2008/layout/VerticalCurvedList"/>
    <dgm:cxn modelId="{00CD82B3-8A03-4A7E-AB7B-A12EC353989B}" srcId="{754914D3-2823-4D9D-9B5F-8AAE908A2791}" destId="{751605F6-31DF-4E1E-AD67-19FD5C110A50}" srcOrd="4" destOrd="0" parTransId="{4F5A3B64-3F09-4208-AE30-AE3A985B6581}" sibTransId="{C275D667-1342-4DA5-BDDB-C9B7450E643B}"/>
    <dgm:cxn modelId="{E264145A-8EA2-4D5B-93D7-B4308FD4F211}" type="presOf" srcId="{98FFCFD7-6EAF-43B3-B073-F90520D80DD2}" destId="{2B62C432-4905-40F9-9530-D2F004B7D3F6}" srcOrd="0" destOrd="0" presId="urn:microsoft.com/office/officeart/2008/layout/VerticalCurvedList"/>
    <dgm:cxn modelId="{F1A134A2-F03D-4E93-9F34-08018C7B822B}" type="presOf" srcId="{754914D3-2823-4D9D-9B5F-8AAE908A2791}" destId="{AE6139D5-D84B-4711-8A6A-A5161E022A99}"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0781121C-2DD2-4939-9728-C6477965DA94}" srcId="{754914D3-2823-4D9D-9B5F-8AAE908A2791}" destId="{F24300EC-4372-4D89-B437-9F81F6228517}" srcOrd="1" destOrd="0" parTransId="{468FF3C9-0BE5-4FF4-BE42-47AA0FABB054}" sibTransId="{BBB9D7DD-2425-4723-8219-8DCB9AF8E441}"/>
    <dgm:cxn modelId="{73D3344B-A499-4C0C-8FBA-CCB1131B4C24}" type="presOf" srcId="{FA574216-4A89-4870-B38E-23FBF437CCBF}" destId="{D13A1523-7A58-4669-A63D-1C13E4B9DF75}" srcOrd="0" destOrd="0" presId="urn:microsoft.com/office/officeart/2008/layout/VerticalCurvedList"/>
    <dgm:cxn modelId="{BC9B107C-0429-435C-9C5D-5F180B43E8C5}" srcId="{754914D3-2823-4D9D-9B5F-8AAE908A2791}" destId="{B164D37B-37A9-413C-8093-278638D41A29}" srcOrd="2" destOrd="0" parTransId="{106010B7-DCB6-45D0-A85A-FE4ABDCC7958}" sibTransId="{067CE152-4F3C-429E-83DA-2869032FE072}"/>
    <dgm:cxn modelId="{C4970DF2-0670-4394-91FE-3CB70728B318}" type="presOf" srcId="{0CF79BA9-38A5-469E-A5F4-723A1AFB8F96}" destId="{93855F07-44CB-45DE-B464-761E63A71CD5}" srcOrd="0" destOrd="0" presId="urn:microsoft.com/office/officeart/2008/layout/VerticalCurvedList"/>
    <dgm:cxn modelId="{E98A4443-BE5D-4FF6-937B-24AA51BADE5B}" type="presOf" srcId="{F24300EC-4372-4D89-B437-9F81F6228517}" destId="{C96D4F64-8976-4162-9159-94B6CC0D69B7}" srcOrd="0" destOrd="0" presId="urn:microsoft.com/office/officeart/2008/layout/VerticalCurvedList"/>
    <dgm:cxn modelId="{1A43AFF2-DD61-4007-9BB5-526BC9B17308}" srcId="{754914D3-2823-4D9D-9B5F-8AAE908A2791}" destId="{FA574216-4A89-4870-B38E-23FBF437CCBF}" srcOrd="3" destOrd="0" parTransId="{687E7435-6D17-4057-94F6-C9884447746E}" sibTransId="{1CF4510E-FE7D-45DB-9F66-ED2F161BB46C}"/>
    <dgm:cxn modelId="{C16C7DBF-EB07-42FB-8F96-A1F8F72651DE}" type="presParOf" srcId="{AE6139D5-D84B-4711-8A6A-A5161E022A99}" destId="{00F42187-34FD-4D8B-A449-F316E9EB9AFA}" srcOrd="0" destOrd="0" presId="urn:microsoft.com/office/officeart/2008/layout/VerticalCurvedList"/>
    <dgm:cxn modelId="{4DBF72FF-ECA2-48BF-8A82-757C0731D43C}" type="presParOf" srcId="{00F42187-34FD-4D8B-A449-F316E9EB9AFA}" destId="{C168C53D-163A-4892-8EF0-B5326C3FF8C8}" srcOrd="0" destOrd="0" presId="urn:microsoft.com/office/officeart/2008/layout/VerticalCurvedList"/>
    <dgm:cxn modelId="{A855C8D0-A952-4CCD-83DD-71B0BAFCB496}" type="presParOf" srcId="{C168C53D-163A-4892-8EF0-B5326C3FF8C8}" destId="{0FAB2C97-DF89-43B9-B7B2-C745E026F562}" srcOrd="0" destOrd="0" presId="urn:microsoft.com/office/officeart/2008/layout/VerticalCurvedList"/>
    <dgm:cxn modelId="{9F837D17-5729-42E7-B071-FDBDE86CB6A9}" type="presParOf" srcId="{C168C53D-163A-4892-8EF0-B5326C3FF8C8}" destId="{93855F07-44CB-45DE-B464-761E63A71CD5}" srcOrd="1" destOrd="0" presId="urn:microsoft.com/office/officeart/2008/layout/VerticalCurvedList"/>
    <dgm:cxn modelId="{9FD50733-2DFC-48C6-8BA7-628FE2F7E8CB}" type="presParOf" srcId="{C168C53D-163A-4892-8EF0-B5326C3FF8C8}" destId="{D258DE45-194F-4470-A0BE-D234AB24927B}" srcOrd="2" destOrd="0" presId="urn:microsoft.com/office/officeart/2008/layout/VerticalCurvedList"/>
    <dgm:cxn modelId="{8CA7FC11-D67C-4D1E-9065-0A2AC9605505}" type="presParOf" srcId="{C168C53D-163A-4892-8EF0-B5326C3FF8C8}" destId="{BF8CDB65-7F63-46ED-AD6F-299BB5E410A3}" srcOrd="3" destOrd="0" presId="urn:microsoft.com/office/officeart/2008/layout/VerticalCurvedList"/>
    <dgm:cxn modelId="{C0FE370D-3BE0-450B-AC75-AFB47951E33A}" type="presParOf" srcId="{00F42187-34FD-4D8B-A449-F316E9EB9AFA}" destId="{2B62C432-4905-40F9-9530-D2F004B7D3F6}" srcOrd="1" destOrd="0" presId="urn:microsoft.com/office/officeart/2008/layout/VerticalCurvedList"/>
    <dgm:cxn modelId="{2CDB691D-BD2D-4EFA-8F41-D9648B8E876D}" type="presParOf" srcId="{00F42187-34FD-4D8B-A449-F316E9EB9AFA}" destId="{7D7CD6F4-5BF8-4820-9EDA-8C7339E21069}" srcOrd="2" destOrd="0" presId="urn:microsoft.com/office/officeart/2008/layout/VerticalCurvedList"/>
    <dgm:cxn modelId="{53599AC9-97B2-405E-8017-9DC0766A41FE}" type="presParOf" srcId="{7D7CD6F4-5BF8-4820-9EDA-8C7339E21069}" destId="{C2A52F33-F895-4B2F-BC4C-05306D79D5F7}" srcOrd="0" destOrd="0" presId="urn:microsoft.com/office/officeart/2008/layout/VerticalCurvedList"/>
    <dgm:cxn modelId="{40D9134C-9546-4C2B-A7FB-604D0B8DEA15}" type="presParOf" srcId="{00F42187-34FD-4D8B-A449-F316E9EB9AFA}" destId="{C96D4F64-8976-4162-9159-94B6CC0D69B7}" srcOrd="3" destOrd="0" presId="urn:microsoft.com/office/officeart/2008/layout/VerticalCurvedList"/>
    <dgm:cxn modelId="{DAB438B2-9FE8-414F-80BF-DAFDDE428743}" type="presParOf" srcId="{00F42187-34FD-4D8B-A449-F316E9EB9AFA}" destId="{4EE27DB4-8694-4A98-907D-FF9009C6FF1B}" srcOrd="4" destOrd="0" presId="urn:microsoft.com/office/officeart/2008/layout/VerticalCurvedList"/>
    <dgm:cxn modelId="{D4CAE53B-B1E0-49D1-8BF3-882FA32471FE}" type="presParOf" srcId="{4EE27DB4-8694-4A98-907D-FF9009C6FF1B}" destId="{EF12B5F5-AB8A-4523-B395-C351AAF3CDFA}" srcOrd="0" destOrd="0" presId="urn:microsoft.com/office/officeart/2008/layout/VerticalCurvedList"/>
    <dgm:cxn modelId="{C027BB67-63C2-4125-871C-0DA0A300EF86}" type="presParOf" srcId="{00F42187-34FD-4D8B-A449-F316E9EB9AFA}" destId="{465B319D-D458-47A0-8636-B27FBAAC6FF3}" srcOrd="5" destOrd="0" presId="urn:microsoft.com/office/officeart/2008/layout/VerticalCurvedList"/>
    <dgm:cxn modelId="{AF1C389F-3955-492A-A833-A93983F20D82}" type="presParOf" srcId="{00F42187-34FD-4D8B-A449-F316E9EB9AFA}" destId="{1094E24F-3420-4D03-B2EB-B1BB693E7F6D}" srcOrd="6" destOrd="0" presId="urn:microsoft.com/office/officeart/2008/layout/VerticalCurvedList"/>
    <dgm:cxn modelId="{874F0CEC-853B-48C0-BD16-1EBE5844B070}" type="presParOf" srcId="{1094E24F-3420-4D03-B2EB-B1BB693E7F6D}" destId="{2C7A6476-D4F2-44C8-ABB9-334E65BF02D4}" srcOrd="0" destOrd="0" presId="urn:microsoft.com/office/officeart/2008/layout/VerticalCurvedList"/>
    <dgm:cxn modelId="{A9490138-9E41-4D18-A7CB-8BD276B23C22}" type="presParOf" srcId="{00F42187-34FD-4D8B-A449-F316E9EB9AFA}" destId="{D13A1523-7A58-4669-A63D-1C13E4B9DF75}" srcOrd="7" destOrd="0" presId="urn:microsoft.com/office/officeart/2008/layout/VerticalCurvedList"/>
    <dgm:cxn modelId="{9DC6D8E9-9EEE-4E40-B8D1-01ADCC97BEFB}" type="presParOf" srcId="{00F42187-34FD-4D8B-A449-F316E9EB9AFA}" destId="{1316A1FC-D04A-48EE-819B-6B94A681EFB6}" srcOrd="8" destOrd="0" presId="urn:microsoft.com/office/officeart/2008/layout/VerticalCurvedList"/>
    <dgm:cxn modelId="{ABC8CB66-5781-4C60-83D8-8D3F165E6C6D}" type="presParOf" srcId="{1316A1FC-D04A-48EE-819B-6B94A681EFB6}" destId="{5364EAB6-C0A6-4A6F-8D8F-14067864D62B}" srcOrd="0" destOrd="0" presId="urn:microsoft.com/office/officeart/2008/layout/VerticalCurvedList"/>
    <dgm:cxn modelId="{F8CDB86C-D4FA-4ED3-AD36-601A9C80DAC3}" type="presParOf" srcId="{00F42187-34FD-4D8B-A449-F316E9EB9AFA}" destId="{6D3D4137-E2E9-4CC5-80D8-DCA1A03FAE2C}" srcOrd="9" destOrd="0" presId="urn:microsoft.com/office/officeart/2008/layout/VerticalCurvedList"/>
    <dgm:cxn modelId="{5DE0CE96-D3C5-476A-AF59-9CAD2C8973ED}" type="presParOf" srcId="{00F42187-34FD-4D8B-A449-F316E9EB9AFA}" destId="{284E430D-DDD6-4450-A07E-123462456594}" srcOrd="10" destOrd="0" presId="urn:microsoft.com/office/officeart/2008/layout/VerticalCurvedList"/>
    <dgm:cxn modelId="{EDD1822E-967F-4838-B21D-E6B810FCDE55}" type="presParOf" srcId="{284E430D-DDD6-4450-A07E-123462456594}"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1F3080-721E-4B3E-9BF2-63E3160487C7}" type="doc">
      <dgm:prSet loTypeId="urn:microsoft.com/office/officeart/2005/8/layout/radial1" loCatId="cycle" qsTypeId="urn:microsoft.com/office/officeart/2005/8/quickstyle/simple1" qsCatId="simple" csTypeId="urn:microsoft.com/office/officeart/2005/8/colors/accent1_1" csCatId="accent1" phldr="1"/>
      <dgm:spPr/>
      <dgm:t>
        <a:bodyPr/>
        <a:lstStyle/>
        <a:p>
          <a:endParaRPr lang="en-US"/>
        </a:p>
      </dgm:t>
    </dgm:pt>
    <dgm:pt modelId="{71145A5A-E69F-48A7-8E4F-D0C80051C502}">
      <dgm:prSet phldrT="[Text]"/>
      <dgm:spPr>
        <a:ln>
          <a:solidFill>
            <a:srgbClr val="92D050"/>
          </a:solidFill>
        </a:ln>
      </dgm:spPr>
      <dgm:t>
        <a:bodyPr/>
        <a:lstStyle/>
        <a:p>
          <a:r>
            <a:rPr lang="de-DE" b="1" noProof="0" dirty="0" smtClean="0"/>
            <a:t>Logistik</a:t>
          </a:r>
          <a:endParaRPr lang="de-DE" b="1" noProof="0" dirty="0"/>
        </a:p>
      </dgm:t>
    </dgm:pt>
    <dgm:pt modelId="{C59FC285-994C-49D3-93E3-26DAC11B1A25}" type="parTrans" cxnId="{89E21C69-699C-4E5A-B3AF-B9AEF052978D}">
      <dgm:prSet/>
      <dgm:spPr/>
      <dgm:t>
        <a:bodyPr/>
        <a:lstStyle/>
        <a:p>
          <a:endParaRPr lang="en-US"/>
        </a:p>
      </dgm:t>
    </dgm:pt>
    <dgm:pt modelId="{7530C2B6-EFFC-4B35-97DF-F5B18CFCE816}" type="sibTrans" cxnId="{89E21C69-699C-4E5A-B3AF-B9AEF052978D}">
      <dgm:prSet/>
      <dgm:spPr/>
      <dgm:t>
        <a:bodyPr/>
        <a:lstStyle/>
        <a:p>
          <a:endParaRPr lang="en-US"/>
        </a:p>
      </dgm:t>
    </dgm:pt>
    <dgm:pt modelId="{CD3DFDD0-CD0E-4449-9FCA-5F417CCD39F6}">
      <dgm:prSet phldrT="[Text]" custT="1"/>
      <dgm:spPr>
        <a:ln>
          <a:solidFill>
            <a:srgbClr val="92D050"/>
          </a:solidFill>
        </a:ln>
      </dgm:spPr>
      <dgm:t>
        <a:bodyPr/>
        <a:lstStyle/>
        <a:p>
          <a:r>
            <a:rPr lang="de-DE" sz="1300" noProof="0" dirty="0" smtClean="0"/>
            <a:t>Sicherheit</a:t>
          </a:r>
          <a:endParaRPr lang="de-DE" sz="1300" noProof="0" dirty="0"/>
        </a:p>
      </dgm:t>
    </dgm:pt>
    <dgm:pt modelId="{D378D21A-D920-489B-8B71-A1ADB8C6B555}" type="parTrans" cxnId="{144D2CBC-AD2B-4281-9060-A8E854E72425}">
      <dgm:prSet/>
      <dgm:spPr>
        <a:ln>
          <a:solidFill>
            <a:srgbClr val="92D050"/>
          </a:solidFill>
        </a:ln>
      </dgm:spPr>
      <dgm:t>
        <a:bodyPr/>
        <a:lstStyle/>
        <a:p>
          <a:endParaRPr lang="en-US" dirty="0"/>
        </a:p>
      </dgm:t>
    </dgm:pt>
    <dgm:pt modelId="{23095FE8-2B08-4B0C-86C1-50FFC4F6AF65}" type="sibTrans" cxnId="{144D2CBC-AD2B-4281-9060-A8E854E72425}">
      <dgm:prSet/>
      <dgm:spPr/>
      <dgm:t>
        <a:bodyPr/>
        <a:lstStyle/>
        <a:p>
          <a:endParaRPr lang="en-US"/>
        </a:p>
      </dgm:t>
    </dgm:pt>
    <dgm:pt modelId="{CB1DDBF7-C612-42A3-BF9A-FADA3256260E}">
      <dgm:prSet phldrT="[Text]" custT="1"/>
      <dgm:spPr>
        <a:ln>
          <a:solidFill>
            <a:srgbClr val="92D050"/>
          </a:solidFill>
        </a:ln>
      </dgm:spPr>
      <dgm:t>
        <a:bodyPr/>
        <a:lstStyle/>
        <a:p>
          <a:r>
            <a:rPr lang="de-DE" sz="1300" noProof="0" dirty="0" smtClean="0"/>
            <a:t>Klima-</a:t>
          </a:r>
        </a:p>
        <a:p>
          <a:r>
            <a:rPr lang="de-DE" sz="1300" noProof="0" dirty="0" smtClean="0"/>
            <a:t>wandel</a:t>
          </a:r>
          <a:endParaRPr lang="de-DE" sz="1300" noProof="0" dirty="0"/>
        </a:p>
      </dgm:t>
    </dgm:pt>
    <dgm:pt modelId="{463FB5A1-CE63-4592-8480-A22EFC4B3A6D}" type="parTrans" cxnId="{BB77F193-4F48-4ABA-A070-A667D73B75CD}">
      <dgm:prSet/>
      <dgm:spPr>
        <a:ln>
          <a:solidFill>
            <a:srgbClr val="92D050"/>
          </a:solidFill>
        </a:ln>
      </dgm:spPr>
      <dgm:t>
        <a:bodyPr/>
        <a:lstStyle/>
        <a:p>
          <a:endParaRPr lang="en-US" dirty="0"/>
        </a:p>
      </dgm:t>
    </dgm:pt>
    <dgm:pt modelId="{825A90DC-BDC1-4BB3-9F71-DA54C9E1005D}" type="sibTrans" cxnId="{BB77F193-4F48-4ABA-A070-A667D73B75CD}">
      <dgm:prSet/>
      <dgm:spPr/>
      <dgm:t>
        <a:bodyPr/>
        <a:lstStyle/>
        <a:p>
          <a:endParaRPr lang="en-US"/>
        </a:p>
      </dgm:t>
    </dgm:pt>
    <dgm:pt modelId="{2B0BDE9B-B531-404E-A67F-E5690A770E05}">
      <dgm:prSet phldrT="[Text]" custT="1"/>
      <dgm:spPr>
        <a:ln>
          <a:solidFill>
            <a:srgbClr val="92D050"/>
          </a:solidFill>
        </a:ln>
      </dgm:spPr>
      <dgm:t>
        <a:bodyPr/>
        <a:lstStyle/>
        <a:p>
          <a:r>
            <a:rPr lang="de-DE" sz="1300" noProof="0" dirty="0" smtClean="0"/>
            <a:t>Urbanisierung</a:t>
          </a:r>
          <a:endParaRPr lang="de-DE" sz="1300" noProof="0" dirty="0"/>
        </a:p>
      </dgm:t>
    </dgm:pt>
    <dgm:pt modelId="{DB3AB34B-A45E-46DB-948C-A7311279961F}" type="parTrans" cxnId="{F6527B47-744F-4FAA-B0B9-156107B55FEB}">
      <dgm:prSet/>
      <dgm:spPr>
        <a:ln>
          <a:solidFill>
            <a:srgbClr val="92D050"/>
          </a:solidFill>
        </a:ln>
      </dgm:spPr>
      <dgm:t>
        <a:bodyPr/>
        <a:lstStyle/>
        <a:p>
          <a:endParaRPr lang="en-US" dirty="0"/>
        </a:p>
      </dgm:t>
    </dgm:pt>
    <dgm:pt modelId="{3500D948-A1CF-4AE3-8CD1-35DE7728B95B}" type="sibTrans" cxnId="{F6527B47-744F-4FAA-B0B9-156107B55FEB}">
      <dgm:prSet/>
      <dgm:spPr/>
      <dgm:t>
        <a:bodyPr/>
        <a:lstStyle/>
        <a:p>
          <a:endParaRPr lang="en-US"/>
        </a:p>
      </dgm:t>
    </dgm:pt>
    <dgm:pt modelId="{8C2604A5-B8FD-414C-A7F6-1239AD188A4B}">
      <dgm:prSet phldrT="[Text]" custT="1"/>
      <dgm:spPr>
        <a:ln>
          <a:solidFill>
            <a:srgbClr val="92D050"/>
          </a:solidFill>
        </a:ln>
      </dgm:spPr>
      <dgm:t>
        <a:bodyPr/>
        <a:lstStyle/>
        <a:p>
          <a:r>
            <a:rPr lang="de-DE" sz="1300" noProof="0" dirty="0" smtClean="0"/>
            <a:t>E-commerce</a:t>
          </a:r>
          <a:endParaRPr lang="de-DE" sz="1300" noProof="0" dirty="0"/>
        </a:p>
      </dgm:t>
    </dgm:pt>
    <dgm:pt modelId="{70D439A8-6B7F-460E-8554-5E785F50CDC7}" type="parTrans" cxnId="{6DE5D3D0-3B14-4DF7-B2E2-0298AA804386}">
      <dgm:prSet/>
      <dgm:spPr>
        <a:ln>
          <a:solidFill>
            <a:srgbClr val="92D050"/>
          </a:solidFill>
        </a:ln>
      </dgm:spPr>
      <dgm:t>
        <a:bodyPr/>
        <a:lstStyle/>
        <a:p>
          <a:endParaRPr lang="en-US" dirty="0"/>
        </a:p>
      </dgm:t>
    </dgm:pt>
    <dgm:pt modelId="{CDD41706-4F29-42AA-8D59-2A72ACA9080E}" type="sibTrans" cxnId="{6DE5D3D0-3B14-4DF7-B2E2-0298AA804386}">
      <dgm:prSet/>
      <dgm:spPr/>
      <dgm:t>
        <a:bodyPr/>
        <a:lstStyle/>
        <a:p>
          <a:endParaRPr lang="en-US"/>
        </a:p>
      </dgm:t>
    </dgm:pt>
    <dgm:pt modelId="{AD8C9805-7FC6-4500-A650-18943DA00CCA}">
      <dgm:prSet phldrT="[Text]" custT="1"/>
      <dgm:spPr>
        <a:ln>
          <a:solidFill>
            <a:srgbClr val="92D050"/>
          </a:solidFill>
        </a:ln>
      </dgm:spPr>
      <dgm:t>
        <a:bodyPr/>
        <a:lstStyle/>
        <a:p>
          <a:r>
            <a:rPr lang="de-DE" sz="1300" noProof="0" dirty="0" smtClean="0"/>
            <a:t>Digitalisierung</a:t>
          </a:r>
          <a:endParaRPr lang="de-DE" sz="1300" noProof="0" dirty="0"/>
        </a:p>
      </dgm:t>
    </dgm:pt>
    <dgm:pt modelId="{9B848672-F503-4F35-BC06-052FAE5DE67D}" type="parTrans" cxnId="{E344BBC9-AD71-4FCD-A327-D4A340BFBC4E}">
      <dgm:prSet/>
      <dgm:spPr>
        <a:ln>
          <a:solidFill>
            <a:srgbClr val="92D050"/>
          </a:solidFill>
        </a:ln>
      </dgm:spPr>
      <dgm:t>
        <a:bodyPr/>
        <a:lstStyle/>
        <a:p>
          <a:endParaRPr lang="en-US" dirty="0"/>
        </a:p>
      </dgm:t>
    </dgm:pt>
    <dgm:pt modelId="{B4F6C133-2B32-4CF6-9A66-BAA7D9D51DBD}" type="sibTrans" cxnId="{E344BBC9-AD71-4FCD-A327-D4A340BFBC4E}">
      <dgm:prSet/>
      <dgm:spPr/>
      <dgm:t>
        <a:bodyPr/>
        <a:lstStyle/>
        <a:p>
          <a:endParaRPr lang="en-US"/>
        </a:p>
      </dgm:t>
    </dgm:pt>
    <dgm:pt modelId="{F565CC60-001D-471F-ACC0-30D60A176CE1}">
      <dgm:prSet phldrT="[Text]" custT="1"/>
      <dgm:spPr>
        <a:ln>
          <a:solidFill>
            <a:srgbClr val="92D050"/>
          </a:solidFill>
        </a:ln>
      </dgm:spPr>
      <dgm:t>
        <a:bodyPr/>
        <a:lstStyle/>
        <a:p>
          <a:r>
            <a:rPr lang="de-DE" sz="1300" noProof="0" dirty="0" smtClean="0"/>
            <a:t>Mobile Welt</a:t>
          </a:r>
          <a:endParaRPr lang="de-DE" sz="1300" noProof="0" dirty="0"/>
        </a:p>
      </dgm:t>
    </dgm:pt>
    <dgm:pt modelId="{8728A406-FAC1-4578-B2C6-EEF6C3F88D8E}" type="parTrans" cxnId="{7AE3C2A4-1C22-49B1-9338-72572AE3B123}">
      <dgm:prSet/>
      <dgm:spPr>
        <a:ln>
          <a:solidFill>
            <a:srgbClr val="92D050"/>
          </a:solidFill>
        </a:ln>
      </dgm:spPr>
      <dgm:t>
        <a:bodyPr/>
        <a:lstStyle/>
        <a:p>
          <a:endParaRPr lang="en-US" dirty="0"/>
        </a:p>
      </dgm:t>
    </dgm:pt>
    <dgm:pt modelId="{F0A6984A-7E58-4FE5-BB3D-EABFDFE30F00}" type="sibTrans" cxnId="{7AE3C2A4-1C22-49B1-9338-72572AE3B123}">
      <dgm:prSet/>
      <dgm:spPr/>
      <dgm:t>
        <a:bodyPr/>
        <a:lstStyle/>
        <a:p>
          <a:endParaRPr lang="en-US"/>
        </a:p>
      </dgm:t>
    </dgm:pt>
    <dgm:pt modelId="{1D09E6E3-AFC9-4814-9284-E6666A8BC0F4}" type="pres">
      <dgm:prSet presAssocID="{7D1F3080-721E-4B3E-9BF2-63E3160487C7}" presName="cycle" presStyleCnt="0">
        <dgm:presLayoutVars>
          <dgm:chMax val="1"/>
          <dgm:dir/>
          <dgm:animLvl val="ctr"/>
          <dgm:resizeHandles val="exact"/>
        </dgm:presLayoutVars>
      </dgm:prSet>
      <dgm:spPr/>
      <dgm:t>
        <a:bodyPr/>
        <a:lstStyle/>
        <a:p>
          <a:endParaRPr lang="en-US"/>
        </a:p>
      </dgm:t>
    </dgm:pt>
    <dgm:pt modelId="{A8CE602F-D0B8-4E6C-8CBE-3620F49944E7}" type="pres">
      <dgm:prSet presAssocID="{71145A5A-E69F-48A7-8E4F-D0C80051C502}" presName="centerShape" presStyleLbl="node0" presStyleIdx="0" presStyleCnt="1" custScaleX="119166" custScaleY="124841"/>
      <dgm:spPr/>
      <dgm:t>
        <a:bodyPr/>
        <a:lstStyle/>
        <a:p>
          <a:endParaRPr lang="en-US"/>
        </a:p>
      </dgm:t>
    </dgm:pt>
    <dgm:pt modelId="{6F62A3DC-C1EC-4635-A643-EFC3952EDE63}" type="pres">
      <dgm:prSet presAssocID="{D378D21A-D920-489B-8B71-A1ADB8C6B555}" presName="Name9" presStyleLbl="parChTrans1D2" presStyleIdx="0" presStyleCnt="6"/>
      <dgm:spPr/>
      <dgm:t>
        <a:bodyPr/>
        <a:lstStyle/>
        <a:p>
          <a:endParaRPr lang="en-US"/>
        </a:p>
      </dgm:t>
    </dgm:pt>
    <dgm:pt modelId="{6EF491F0-D12C-47EA-8DAF-A6BEB4C20C63}" type="pres">
      <dgm:prSet presAssocID="{D378D21A-D920-489B-8B71-A1ADB8C6B555}" presName="connTx" presStyleLbl="parChTrans1D2" presStyleIdx="0" presStyleCnt="6"/>
      <dgm:spPr/>
      <dgm:t>
        <a:bodyPr/>
        <a:lstStyle/>
        <a:p>
          <a:endParaRPr lang="en-US"/>
        </a:p>
      </dgm:t>
    </dgm:pt>
    <dgm:pt modelId="{32A5959E-B899-492E-9CFA-E9A7674D2FEA}" type="pres">
      <dgm:prSet presAssocID="{CD3DFDD0-CD0E-4449-9FCA-5F417CCD39F6}" presName="node" presStyleLbl="node1" presStyleIdx="0" presStyleCnt="6" custScaleX="109271" custScaleY="107511">
        <dgm:presLayoutVars>
          <dgm:bulletEnabled val="1"/>
        </dgm:presLayoutVars>
      </dgm:prSet>
      <dgm:spPr/>
      <dgm:t>
        <a:bodyPr/>
        <a:lstStyle/>
        <a:p>
          <a:endParaRPr lang="en-US"/>
        </a:p>
      </dgm:t>
    </dgm:pt>
    <dgm:pt modelId="{36EF41F5-1845-415F-A9E0-0B87AA18E019}" type="pres">
      <dgm:prSet presAssocID="{463FB5A1-CE63-4592-8480-A22EFC4B3A6D}" presName="Name9" presStyleLbl="parChTrans1D2" presStyleIdx="1" presStyleCnt="6"/>
      <dgm:spPr/>
      <dgm:t>
        <a:bodyPr/>
        <a:lstStyle/>
        <a:p>
          <a:endParaRPr lang="en-US"/>
        </a:p>
      </dgm:t>
    </dgm:pt>
    <dgm:pt modelId="{99334977-D1F2-4BB3-9128-A720E480CBBD}" type="pres">
      <dgm:prSet presAssocID="{463FB5A1-CE63-4592-8480-A22EFC4B3A6D}" presName="connTx" presStyleLbl="parChTrans1D2" presStyleIdx="1" presStyleCnt="6"/>
      <dgm:spPr/>
      <dgm:t>
        <a:bodyPr/>
        <a:lstStyle/>
        <a:p>
          <a:endParaRPr lang="en-US"/>
        </a:p>
      </dgm:t>
    </dgm:pt>
    <dgm:pt modelId="{BDEFCD8D-4C65-4C80-9FD5-4B2CB8377070}" type="pres">
      <dgm:prSet presAssocID="{CB1DDBF7-C612-42A3-BF9A-FADA3256260E}" presName="node" presStyleLbl="node1" presStyleIdx="1" presStyleCnt="6" custScaleX="109271" custScaleY="107511">
        <dgm:presLayoutVars>
          <dgm:bulletEnabled val="1"/>
        </dgm:presLayoutVars>
      </dgm:prSet>
      <dgm:spPr/>
      <dgm:t>
        <a:bodyPr/>
        <a:lstStyle/>
        <a:p>
          <a:endParaRPr lang="en-US"/>
        </a:p>
      </dgm:t>
    </dgm:pt>
    <dgm:pt modelId="{E191FCB2-ECDD-4D41-802E-6C9C30B14683}" type="pres">
      <dgm:prSet presAssocID="{DB3AB34B-A45E-46DB-948C-A7311279961F}" presName="Name9" presStyleLbl="parChTrans1D2" presStyleIdx="2" presStyleCnt="6"/>
      <dgm:spPr/>
      <dgm:t>
        <a:bodyPr/>
        <a:lstStyle/>
        <a:p>
          <a:endParaRPr lang="en-US"/>
        </a:p>
      </dgm:t>
    </dgm:pt>
    <dgm:pt modelId="{E5800B74-6AAF-4AF3-A2FC-E92C7287FC33}" type="pres">
      <dgm:prSet presAssocID="{DB3AB34B-A45E-46DB-948C-A7311279961F}" presName="connTx" presStyleLbl="parChTrans1D2" presStyleIdx="2" presStyleCnt="6"/>
      <dgm:spPr/>
      <dgm:t>
        <a:bodyPr/>
        <a:lstStyle/>
        <a:p>
          <a:endParaRPr lang="en-US"/>
        </a:p>
      </dgm:t>
    </dgm:pt>
    <dgm:pt modelId="{008DD3C6-C586-4E15-90DD-F55324A8A75F}" type="pres">
      <dgm:prSet presAssocID="{2B0BDE9B-B531-404E-A67F-E5690A770E05}" presName="node" presStyleLbl="node1" presStyleIdx="2" presStyleCnt="6" custScaleX="109271" custScaleY="107511">
        <dgm:presLayoutVars>
          <dgm:bulletEnabled val="1"/>
        </dgm:presLayoutVars>
      </dgm:prSet>
      <dgm:spPr/>
      <dgm:t>
        <a:bodyPr/>
        <a:lstStyle/>
        <a:p>
          <a:endParaRPr lang="en-US"/>
        </a:p>
      </dgm:t>
    </dgm:pt>
    <dgm:pt modelId="{2731C58F-ECA3-4686-937D-80A7930790A8}" type="pres">
      <dgm:prSet presAssocID="{70D439A8-6B7F-460E-8554-5E785F50CDC7}" presName="Name9" presStyleLbl="parChTrans1D2" presStyleIdx="3" presStyleCnt="6"/>
      <dgm:spPr/>
      <dgm:t>
        <a:bodyPr/>
        <a:lstStyle/>
        <a:p>
          <a:endParaRPr lang="en-US"/>
        </a:p>
      </dgm:t>
    </dgm:pt>
    <dgm:pt modelId="{95E80F42-B0EC-4279-9F8B-061FFAC42E56}" type="pres">
      <dgm:prSet presAssocID="{70D439A8-6B7F-460E-8554-5E785F50CDC7}" presName="connTx" presStyleLbl="parChTrans1D2" presStyleIdx="3" presStyleCnt="6"/>
      <dgm:spPr/>
      <dgm:t>
        <a:bodyPr/>
        <a:lstStyle/>
        <a:p>
          <a:endParaRPr lang="en-US"/>
        </a:p>
      </dgm:t>
    </dgm:pt>
    <dgm:pt modelId="{B5B39590-DCC0-4282-B1BA-F85AF4CE89C4}" type="pres">
      <dgm:prSet presAssocID="{8C2604A5-B8FD-414C-A7F6-1239AD188A4B}" presName="node" presStyleLbl="node1" presStyleIdx="3" presStyleCnt="6" custScaleX="109271" custScaleY="107511">
        <dgm:presLayoutVars>
          <dgm:bulletEnabled val="1"/>
        </dgm:presLayoutVars>
      </dgm:prSet>
      <dgm:spPr/>
      <dgm:t>
        <a:bodyPr/>
        <a:lstStyle/>
        <a:p>
          <a:endParaRPr lang="en-US"/>
        </a:p>
      </dgm:t>
    </dgm:pt>
    <dgm:pt modelId="{E65AA2E3-76B4-459F-A2BA-909950371CEF}" type="pres">
      <dgm:prSet presAssocID="{9B848672-F503-4F35-BC06-052FAE5DE67D}" presName="Name9" presStyleLbl="parChTrans1D2" presStyleIdx="4" presStyleCnt="6"/>
      <dgm:spPr/>
      <dgm:t>
        <a:bodyPr/>
        <a:lstStyle/>
        <a:p>
          <a:endParaRPr lang="en-US"/>
        </a:p>
      </dgm:t>
    </dgm:pt>
    <dgm:pt modelId="{19CA3EFB-6EC1-407D-8789-82B580774FC2}" type="pres">
      <dgm:prSet presAssocID="{9B848672-F503-4F35-BC06-052FAE5DE67D}" presName="connTx" presStyleLbl="parChTrans1D2" presStyleIdx="4" presStyleCnt="6"/>
      <dgm:spPr/>
      <dgm:t>
        <a:bodyPr/>
        <a:lstStyle/>
        <a:p>
          <a:endParaRPr lang="en-US"/>
        </a:p>
      </dgm:t>
    </dgm:pt>
    <dgm:pt modelId="{36556242-DBF4-4670-A844-A86FE6B699CD}" type="pres">
      <dgm:prSet presAssocID="{AD8C9805-7FC6-4500-A650-18943DA00CCA}" presName="node" presStyleLbl="node1" presStyleIdx="4" presStyleCnt="6" custScaleX="109271" custScaleY="107511">
        <dgm:presLayoutVars>
          <dgm:bulletEnabled val="1"/>
        </dgm:presLayoutVars>
      </dgm:prSet>
      <dgm:spPr/>
      <dgm:t>
        <a:bodyPr/>
        <a:lstStyle/>
        <a:p>
          <a:endParaRPr lang="en-US"/>
        </a:p>
      </dgm:t>
    </dgm:pt>
    <dgm:pt modelId="{B14731C8-88CE-438B-BAD4-CCC14CAA715F}" type="pres">
      <dgm:prSet presAssocID="{8728A406-FAC1-4578-B2C6-EEF6C3F88D8E}" presName="Name9" presStyleLbl="parChTrans1D2" presStyleIdx="5" presStyleCnt="6"/>
      <dgm:spPr/>
      <dgm:t>
        <a:bodyPr/>
        <a:lstStyle/>
        <a:p>
          <a:endParaRPr lang="en-US"/>
        </a:p>
      </dgm:t>
    </dgm:pt>
    <dgm:pt modelId="{2D99D8D6-B5E3-4ADC-AA97-02D140050B1E}" type="pres">
      <dgm:prSet presAssocID="{8728A406-FAC1-4578-B2C6-EEF6C3F88D8E}" presName="connTx" presStyleLbl="parChTrans1D2" presStyleIdx="5" presStyleCnt="6"/>
      <dgm:spPr/>
      <dgm:t>
        <a:bodyPr/>
        <a:lstStyle/>
        <a:p>
          <a:endParaRPr lang="en-US"/>
        </a:p>
      </dgm:t>
    </dgm:pt>
    <dgm:pt modelId="{87723CF1-2235-41B3-A87F-387A2BDCE184}" type="pres">
      <dgm:prSet presAssocID="{F565CC60-001D-471F-ACC0-30D60A176CE1}" presName="node" presStyleLbl="node1" presStyleIdx="5" presStyleCnt="6" custScaleX="109271" custScaleY="107511">
        <dgm:presLayoutVars>
          <dgm:bulletEnabled val="1"/>
        </dgm:presLayoutVars>
      </dgm:prSet>
      <dgm:spPr/>
      <dgm:t>
        <a:bodyPr/>
        <a:lstStyle/>
        <a:p>
          <a:endParaRPr lang="en-US"/>
        </a:p>
      </dgm:t>
    </dgm:pt>
  </dgm:ptLst>
  <dgm:cxnLst>
    <dgm:cxn modelId="{29B43A6F-C015-4F37-9CC5-F132532632CB}" type="presOf" srcId="{70D439A8-6B7F-460E-8554-5E785F50CDC7}" destId="{2731C58F-ECA3-4686-937D-80A7930790A8}" srcOrd="0" destOrd="0" presId="urn:microsoft.com/office/officeart/2005/8/layout/radial1"/>
    <dgm:cxn modelId="{6DE5D3D0-3B14-4DF7-B2E2-0298AA804386}" srcId="{71145A5A-E69F-48A7-8E4F-D0C80051C502}" destId="{8C2604A5-B8FD-414C-A7F6-1239AD188A4B}" srcOrd="3" destOrd="0" parTransId="{70D439A8-6B7F-460E-8554-5E785F50CDC7}" sibTransId="{CDD41706-4F29-42AA-8D59-2A72ACA9080E}"/>
    <dgm:cxn modelId="{E344BBC9-AD71-4FCD-A327-D4A340BFBC4E}" srcId="{71145A5A-E69F-48A7-8E4F-D0C80051C502}" destId="{AD8C9805-7FC6-4500-A650-18943DA00CCA}" srcOrd="4" destOrd="0" parTransId="{9B848672-F503-4F35-BC06-052FAE5DE67D}" sibTransId="{B4F6C133-2B32-4CF6-9A66-BAA7D9D51DBD}"/>
    <dgm:cxn modelId="{D89C3E9D-30A1-48E2-8194-EF82733875EB}" type="presOf" srcId="{463FB5A1-CE63-4592-8480-A22EFC4B3A6D}" destId="{36EF41F5-1845-415F-A9E0-0B87AA18E019}" srcOrd="0" destOrd="0" presId="urn:microsoft.com/office/officeart/2005/8/layout/radial1"/>
    <dgm:cxn modelId="{73C11D51-9F89-4A33-992D-D029F056A06B}" type="presOf" srcId="{8C2604A5-B8FD-414C-A7F6-1239AD188A4B}" destId="{B5B39590-DCC0-4282-B1BA-F85AF4CE89C4}" srcOrd="0" destOrd="0" presId="urn:microsoft.com/office/officeart/2005/8/layout/radial1"/>
    <dgm:cxn modelId="{7AE3C2A4-1C22-49B1-9338-72572AE3B123}" srcId="{71145A5A-E69F-48A7-8E4F-D0C80051C502}" destId="{F565CC60-001D-471F-ACC0-30D60A176CE1}" srcOrd="5" destOrd="0" parTransId="{8728A406-FAC1-4578-B2C6-EEF6C3F88D8E}" sibTransId="{F0A6984A-7E58-4FE5-BB3D-EABFDFE30F00}"/>
    <dgm:cxn modelId="{0E93A5D2-3767-4B67-944B-C9E53C5660FF}" type="presOf" srcId="{DB3AB34B-A45E-46DB-948C-A7311279961F}" destId="{E191FCB2-ECDD-4D41-802E-6C9C30B14683}" srcOrd="0" destOrd="0" presId="urn:microsoft.com/office/officeart/2005/8/layout/radial1"/>
    <dgm:cxn modelId="{1F26E3DB-5E49-401C-AC8B-B1D85E520B7E}" type="presOf" srcId="{9B848672-F503-4F35-BC06-052FAE5DE67D}" destId="{E65AA2E3-76B4-459F-A2BA-909950371CEF}" srcOrd="0" destOrd="0" presId="urn:microsoft.com/office/officeart/2005/8/layout/radial1"/>
    <dgm:cxn modelId="{DFFD3E32-F0F5-4DFE-9391-1A6D9FA3A0D4}" type="presOf" srcId="{9B848672-F503-4F35-BC06-052FAE5DE67D}" destId="{19CA3EFB-6EC1-407D-8789-82B580774FC2}" srcOrd="1" destOrd="0" presId="urn:microsoft.com/office/officeart/2005/8/layout/radial1"/>
    <dgm:cxn modelId="{12E6EDE8-982B-4A87-81D5-ECEA30303F39}" type="presOf" srcId="{CB1DDBF7-C612-42A3-BF9A-FADA3256260E}" destId="{BDEFCD8D-4C65-4C80-9FD5-4B2CB8377070}" srcOrd="0" destOrd="0" presId="urn:microsoft.com/office/officeart/2005/8/layout/radial1"/>
    <dgm:cxn modelId="{930BC906-3728-4116-A875-49444EB42098}" type="presOf" srcId="{DB3AB34B-A45E-46DB-948C-A7311279961F}" destId="{E5800B74-6AAF-4AF3-A2FC-E92C7287FC33}" srcOrd="1" destOrd="0" presId="urn:microsoft.com/office/officeart/2005/8/layout/radial1"/>
    <dgm:cxn modelId="{4D8015A6-B756-4CD1-8865-BF157C76FA8D}" type="presOf" srcId="{F565CC60-001D-471F-ACC0-30D60A176CE1}" destId="{87723CF1-2235-41B3-A87F-387A2BDCE184}" srcOrd="0" destOrd="0" presId="urn:microsoft.com/office/officeart/2005/8/layout/radial1"/>
    <dgm:cxn modelId="{BB77F193-4F48-4ABA-A070-A667D73B75CD}" srcId="{71145A5A-E69F-48A7-8E4F-D0C80051C502}" destId="{CB1DDBF7-C612-42A3-BF9A-FADA3256260E}" srcOrd="1" destOrd="0" parTransId="{463FB5A1-CE63-4592-8480-A22EFC4B3A6D}" sibTransId="{825A90DC-BDC1-4BB3-9F71-DA54C9E1005D}"/>
    <dgm:cxn modelId="{94411BB8-69DC-4082-AFCF-CEE7E2DE6CF6}" type="presOf" srcId="{D378D21A-D920-489B-8B71-A1ADB8C6B555}" destId="{6F62A3DC-C1EC-4635-A643-EFC3952EDE63}" srcOrd="0" destOrd="0" presId="urn:microsoft.com/office/officeart/2005/8/layout/radial1"/>
    <dgm:cxn modelId="{930E9A4C-1642-4BF4-83CE-8520FAB231A9}" type="presOf" srcId="{70D439A8-6B7F-460E-8554-5E785F50CDC7}" destId="{95E80F42-B0EC-4279-9F8B-061FFAC42E56}" srcOrd="1" destOrd="0" presId="urn:microsoft.com/office/officeart/2005/8/layout/radial1"/>
    <dgm:cxn modelId="{19197999-5B7B-49C9-BEDA-ED6F0FD98230}" type="presOf" srcId="{8728A406-FAC1-4578-B2C6-EEF6C3F88D8E}" destId="{B14731C8-88CE-438B-BAD4-CCC14CAA715F}" srcOrd="0" destOrd="0" presId="urn:microsoft.com/office/officeart/2005/8/layout/radial1"/>
    <dgm:cxn modelId="{89E21C69-699C-4E5A-B3AF-B9AEF052978D}" srcId="{7D1F3080-721E-4B3E-9BF2-63E3160487C7}" destId="{71145A5A-E69F-48A7-8E4F-D0C80051C502}" srcOrd="0" destOrd="0" parTransId="{C59FC285-994C-49D3-93E3-26DAC11B1A25}" sibTransId="{7530C2B6-EFFC-4B35-97DF-F5B18CFCE816}"/>
    <dgm:cxn modelId="{6AE8E264-DC5D-4866-835E-95E6F640243C}" type="presOf" srcId="{CD3DFDD0-CD0E-4449-9FCA-5F417CCD39F6}" destId="{32A5959E-B899-492E-9CFA-E9A7674D2FEA}" srcOrd="0" destOrd="0" presId="urn:microsoft.com/office/officeart/2005/8/layout/radial1"/>
    <dgm:cxn modelId="{CF49A403-0E53-44D5-AD45-4AE57D7C7D94}" type="presOf" srcId="{8728A406-FAC1-4578-B2C6-EEF6C3F88D8E}" destId="{2D99D8D6-B5E3-4ADC-AA97-02D140050B1E}" srcOrd="1" destOrd="0" presId="urn:microsoft.com/office/officeart/2005/8/layout/radial1"/>
    <dgm:cxn modelId="{58F0BE46-DDFE-459B-9A9C-0CD2C2696061}" type="presOf" srcId="{AD8C9805-7FC6-4500-A650-18943DA00CCA}" destId="{36556242-DBF4-4670-A844-A86FE6B699CD}" srcOrd="0" destOrd="0" presId="urn:microsoft.com/office/officeart/2005/8/layout/radial1"/>
    <dgm:cxn modelId="{144D2CBC-AD2B-4281-9060-A8E854E72425}" srcId="{71145A5A-E69F-48A7-8E4F-D0C80051C502}" destId="{CD3DFDD0-CD0E-4449-9FCA-5F417CCD39F6}" srcOrd="0" destOrd="0" parTransId="{D378D21A-D920-489B-8B71-A1ADB8C6B555}" sibTransId="{23095FE8-2B08-4B0C-86C1-50FFC4F6AF65}"/>
    <dgm:cxn modelId="{06BAC77A-83A1-4BB0-A31D-FAEB9E3D180E}" type="presOf" srcId="{D378D21A-D920-489B-8B71-A1ADB8C6B555}" destId="{6EF491F0-D12C-47EA-8DAF-A6BEB4C20C63}" srcOrd="1" destOrd="0" presId="urn:microsoft.com/office/officeart/2005/8/layout/radial1"/>
    <dgm:cxn modelId="{F6527B47-744F-4FAA-B0B9-156107B55FEB}" srcId="{71145A5A-E69F-48A7-8E4F-D0C80051C502}" destId="{2B0BDE9B-B531-404E-A67F-E5690A770E05}" srcOrd="2" destOrd="0" parTransId="{DB3AB34B-A45E-46DB-948C-A7311279961F}" sibTransId="{3500D948-A1CF-4AE3-8CD1-35DE7728B95B}"/>
    <dgm:cxn modelId="{F85613D2-0946-406E-93C9-1E8EB64F0367}" type="presOf" srcId="{7D1F3080-721E-4B3E-9BF2-63E3160487C7}" destId="{1D09E6E3-AFC9-4814-9284-E6666A8BC0F4}" srcOrd="0" destOrd="0" presId="urn:microsoft.com/office/officeart/2005/8/layout/radial1"/>
    <dgm:cxn modelId="{0710E666-96D9-4698-89F2-52B7FC7780FC}" type="presOf" srcId="{2B0BDE9B-B531-404E-A67F-E5690A770E05}" destId="{008DD3C6-C586-4E15-90DD-F55324A8A75F}" srcOrd="0" destOrd="0" presId="urn:microsoft.com/office/officeart/2005/8/layout/radial1"/>
    <dgm:cxn modelId="{909EE342-CE3E-46E3-9258-9EBF06D4B2FD}" type="presOf" srcId="{463FB5A1-CE63-4592-8480-A22EFC4B3A6D}" destId="{99334977-D1F2-4BB3-9128-A720E480CBBD}" srcOrd="1" destOrd="0" presId="urn:microsoft.com/office/officeart/2005/8/layout/radial1"/>
    <dgm:cxn modelId="{6E3C3868-3F18-462F-BE0F-2C42FB06C2E5}" type="presOf" srcId="{71145A5A-E69F-48A7-8E4F-D0C80051C502}" destId="{A8CE602F-D0B8-4E6C-8CBE-3620F49944E7}" srcOrd="0" destOrd="0" presId="urn:microsoft.com/office/officeart/2005/8/layout/radial1"/>
    <dgm:cxn modelId="{7F7578F0-3B6D-4607-9307-FFA82FA27C8C}" type="presParOf" srcId="{1D09E6E3-AFC9-4814-9284-E6666A8BC0F4}" destId="{A8CE602F-D0B8-4E6C-8CBE-3620F49944E7}" srcOrd="0" destOrd="0" presId="urn:microsoft.com/office/officeart/2005/8/layout/radial1"/>
    <dgm:cxn modelId="{D913681B-1D6B-464E-BE7D-B090499163C3}" type="presParOf" srcId="{1D09E6E3-AFC9-4814-9284-E6666A8BC0F4}" destId="{6F62A3DC-C1EC-4635-A643-EFC3952EDE63}" srcOrd="1" destOrd="0" presId="urn:microsoft.com/office/officeart/2005/8/layout/radial1"/>
    <dgm:cxn modelId="{430B00B9-69B8-459B-B81C-4BD6609D833E}" type="presParOf" srcId="{6F62A3DC-C1EC-4635-A643-EFC3952EDE63}" destId="{6EF491F0-D12C-47EA-8DAF-A6BEB4C20C63}" srcOrd="0" destOrd="0" presId="urn:microsoft.com/office/officeart/2005/8/layout/radial1"/>
    <dgm:cxn modelId="{BC1C9909-A0E8-46CD-A571-1AD24DEB4343}" type="presParOf" srcId="{1D09E6E3-AFC9-4814-9284-E6666A8BC0F4}" destId="{32A5959E-B899-492E-9CFA-E9A7674D2FEA}" srcOrd="2" destOrd="0" presId="urn:microsoft.com/office/officeart/2005/8/layout/radial1"/>
    <dgm:cxn modelId="{E5E5DF71-8CCB-4466-9003-B9ACB79D14B4}" type="presParOf" srcId="{1D09E6E3-AFC9-4814-9284-E6666A8BC0F4}" destId="{36EF41F5-1845-415F-A9E0-0B87AA18E019}" srcOrd="3" destOrd="0" presId="urn:microsoft.com/office/officeart/2005/8/layout/radial1"/>
    <dgm:cxn modelId="{2FE33B4F-58ED-4A60-B627-061B012436F5}" type="presParOf" srcId="{36EF41F5-1845-415F-A9E0-0B87AA18E019}" destId="{99334977-D1F2-4BB3-9128-A720E480CBBD}" srcOrd="0" destOrd="0" presId="urn:microsoft.com/office/officeart/2005/8/layout/radial1"/>
    <dgm:cxn modelId="{7BC58791-24ED-40AC-8960-0F27784CE977}" type="presParOf" srcId="{1D09E6E3-AFC9-4814-9284-E6666A8BC0F4}" destId="{BDEFCD8D-4C65-4C80-9FD5-4B2CB8377070}" srcOrd="4" destOrd="0" presId="urn:microsoft.com/office/officeart/2005/8/layout/radial1"/>
    <dgm:cxn modelId="{BAF06AAE-6B71-4F53-B93C-3044B2A4CBD6}" type="presParOf" srcId="{1D09E6E3-AFC9-4814-9284-E6666A8BC0F4}" destId="{E191FCB2-ECDD-4D41-802E-6C9C30B14683}" srcOrd="5" destOrd="0" presId="urn:microsoft.com/office/officeart/2005/8/layout/radial1"/>
    <dgm:cxn modelId="{94F6E3A7-3A80-456A-AB5F-76E26101984A}" type="presParOf" srcId="{E191FCB2-ECDD-4D41-802E-6C9C30B14683}" destId="{E5800B74-6AAF-4AF3-A2FC-E92C7287FC33}" srcOrd="0" destOrd="0" presId="urn:microsoft.com/office/officeart/2005/8/layout/radial1"/>
    <dgm:cxn modelId="{3802A958-6E9F-4325-87DF-54A29F3A52AB}" type="presParOf" srcId="{1D09E6E3-AFC9-4814-9284-E6666A8BC0F4}" destId="{008DD3C6-C586-4E15-90DD-F55324A8A75F}" srcOrd="6" destOrd="0" presId="urn:microsoft.com/office/officeart/2005/8/layout/radial1"/>
    <dgm:cxn modelId="{B74F61DD-631B-4180-BEDF-40BADF6E69C6}" type="presParOf" srcId="{1D09E6E3-AFC9-4814-9284-E6666A8BC0F4}" destId="{2731C58F-ECA3-4686-937D-80A7930790A8}" srcOrd="7" destOrd="0" presId="urn:microsoft.com/office/officeart/2005/8/layout/radial1"/>
    <dgm:cxn modelId="{F5C75997-6305-48FC-BD25-04CAC1CAD2E9}" type="presParOf" srcId="{2731C58F-ECA3-4686-937D-80A7930790A8}" destId="{95E80F42-B0EC-4279-9F8B-061FFAC42E56}" srcOrd="0" destOrd="0" presId="urn:microsoft.com/office/officeart/2005/8/layout/radial1"/>
    <dgm:cxn modelId="{21D4F2BC-45A8-4738-B5BB-E249CFF3A1C5}" type="presParOf" srcId="{1D09E6E3-AFC9-4814-9284-E6666A8BC0F4}" destId="{B5B39590-DCC0-4282-B1BA-F85AF4CE89C4}" srcOrd="8" destOrd="0" presId="urn:microsoft.com/office/officeart/2005/8/layout/radial1"/>
    <dgm:cxn modelId="{9C3DE192-D28F-4A26-B78B-E7F067C6A575}" type="presParOf" srcId="{1D09E6E3-AFC9-4814-9284-E6666A8BC0F4}" destId="{E65AA2E3-76B4-459F-A2BA-909950371CEF}" srcOrd="9" destOrd="0" presId="urn:microsoft.com/office/officeart/2005/8/layout/radial1"/>
    <dgm:cxn modelId="{EC0D5F37-52BB-4CD1-BDB0-2A523825A133}" type="presParOf" srcId="{E65AA2E3-76B4-459F-A2BA-909950371CEF}" destId="{19CA3EFB-6EC1-407D-8789-82B580774FC2}" srcOrd="0" destOrd="0" presId="urn:microsoft.com/office/officeart/2005/8/layout/radial1"/>
    <dgm:cxn modelId="{3F9E9F90-1966-410A-8C2C-671F5E30962A}" type="presParOf" srcId="{1D09E6E3-AFC9-4814-9284-E6666A8BC0F4}" destId="{36556242-DBF4-4670-A844-A86FE6B699CD}" srcOrd="10" destOrd="0" presId="urn:microsoft.com/office/officeart/2005/8/layout/radial1"/>
    <dgm:cxn modelId="{3085B668-8385-4519-A97B-1E87FAF257E4}" type="presParOf" srcId="{1D09E6E3-AFC9-4814-9284-E6666A8BC0F4}" destId="{B14731C8-88CE-438B-BAD4-CCC14CAA715F}" srcOrd="11" destOrd="0" presId="urn:microsoft.com/office/officeart/2005/8/layout/radial1"/>
    <dgm:cxn modelId="{42819571-9E99-459A-A12B-CCB351D997DC}" type="presParOf" srcId="{B14731C8-88CE-438B-BAD4-CCC14CAA715F}" destId="{2D99D8D6-B5E3-4ADC-AA97-02D140050B1E}" srcOrd="0" destOrd="0" presId="urn:microsoft.com/office/officeart/2005/8/layout/radial1"/>
    <dgm:cxn modelId="{4D3C28A0-3816-44E8-90FA-3FA585E82BF3}" type="presParOf" srcId="{1D09E6E3-AFC9-4814-9284-E6666A8BC0F4}" destId="{87723CF1-2235-41B3-A87F-387A2BDCE184}"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74968" y="247448"/>
          <a:ext cx="6052200" cy="495213"/>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Multimodale Transportkette </a:t>
          </a:r>
        </a:p>
      </dsp:txBody>
      <dsp:txXfrm>
        <a:off x="374968" y="247448"/>
        <a:ext cx="6052200" cy="495213"/>
      </dsp:txXfrm>
    </dsp:sp>
    <dsp:sp modelId="{C2A52F33-F895-4B2F-BC4C-05306D79D5F7}">
      <dsp:nvSpPr>
        <dsp:cNvPr id="0" name=""/>
        <dsp:cNvSpPr/>
      </dsp:nvSpPr>
      <dsp:spPr>
        <a:xfrm>
          <a:off x="65460" y="185546"/>
          <a:ext cx="619016" cy="61901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29824" y="990030"/>
          <a:ext cx="5697344" cy="495213"/>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Vorteile und Herausforderungen</a:t>
          </a:r>
          <a:endParaRPr lang="en-US" sz="2400" kern="1200" noProof="0" dirty="0" smtClean="0"/>
        </a:p>
      </dsp:txBody>
      <dsp:txXfrm>
        <a:off x="729824" y="990030"/>
        <a:ext cx="5697344" cy="495213"/>
      </dsp:txXfrm>
    </dsp:sp>
    <dsp:sp modelId="{EF12B5F5-AB8A-4523-B395-C351AAF3CDFA}">
      <dsp:nvSpPr>
        <dsp:cNvPr id="0" name=""/>
        <dsp:cNvSpPr/>
      </dsp:nvSpPr>
      <dsp:spPr>
        <a:xfrm>
          <a:off x="420315" y="928129"/>
          <a:ext cx="619016" cy="61901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38736" y="1732613"/>
          <a:ext cx="5588432" cy="495213"/>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Multimodaler Transport in Europa</a:t>
          </a:r>
          <a:endParaRPr lang="en-US" sz="2400" kern="1200" noProof="0" dirty="0" smtClean="0"/>
        </a:p>
      </dsp:txBody>
      <dsp:txXfrm>
        <a:off x="838736" y="1732613"/>
        <a:ext cx="5588432" cy="495213"/>
      </dsp:txXfrm>
    </dsp:sp>
    <dsp:sp modelId="{2C7A6476-D4F2-44C8-ABB9-334E65BF02D4}">
      <dsp:nvSpPr>
        <dsp:cNvPr id="0" name=""/>
        <dsp:cNvSpPr/>
      </dsp:nvSpPr>
      <dsp:spPr>
        <a:xfrm>
          <a:off x="529227" y="1670711"/>
          <a:ext cx="619016" cy="61901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29824" y="2475195"/>
          <a:ext cx="5697344" cy="495213"/>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Anwendungsbeispiele  </a:t>
          </a:r>
          <a:endParaRPr lang="en-US" sz="2400" kern="1200" noProof="0" dirty="0" smtClean="0"/>
        </a:p>
      </dsp:txBody>
      <dsp:txXfrm>
        <a:off x="729824" y="2475195"/>
        <a:ext cx="5697344" cy="495213"/>
      </dsp:txXfrm>
    </dsp:sp>
    <dsp:sp modelId="{5364EAB6-C0A6-4A6F-8D8F-14067864D62B}">
      <dsp:nvSpPr>
        <dsp:cNvPr id="0" name=""/>
        <dsp:cNvSpPr/>
      </dsp:nvSpPr>
      <dsp:spPr>
        <a:xfrm>
          <a:off x="420315" y="2413294"/>
          <a:ext cx="619016" cy="61901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1444" y="3200346"/>
          <a:ext cx="6052200" cy="495213"/>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Tools</a:t>
          </a:r>
        </a:p>
      </dsp:txBody>
      <dsp:txXfrm>
        <a:off x="381444" y="3200346"/>
        <a:ext cx="6052200" cy="495213"/>
      </dsp:txXfrm>
    </dsp:sp>
    <dsp:sp modelId="{778CB8F3-48B0-485B-8F03-E61C740FAFB1}">
      <dsp:nvSpPr>
        <dsp:cNvPr id="0" name=""/>
        <dsp:cNvSpPr/>
      </dsp:nvSpPr>
      <dsp:spPr>
        <a:xfrm>
          <a:off x="65460" y="3155876"/>
          <a:ext cx="619016" cy="61901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Multimodale Transportkette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Vorteile und Herausforderungen</a:t>
          </a:r>
          <a:endParaRPr lang="en-US" sz="2400" b="1"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Multimodaler Transport in Europa</a:t>
          </a:r>
          <a:endParaRPr lang="en-US" sz="2400"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Anwendungsbeispiele</a:t>
          </a:r>
          <a:endParaRPr lang="en-US" sz="2400"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Tools</a:t>
          </a:r>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Multimodale Transportkette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Vorteile und Herausforderungen</a:t>
          </a:r>
          <a:endParaRPr lang="en-US" sz="2400" b="0"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Multimodaler Transport in Europa</a:t>
          </a:r>
          <a:endParaRPr lang="en-US" sz="2400" b="1"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blipFill rotWithShape="0">
          <a:blip xmlns:r="http://schemas.openxmlformats.org/officeDocument/2006/relationships" r:embed="rId2"/>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Anwendungsbeispiele</a:t>
          </a:r>
          <a:endParaRPr lang="en-US" sz="2400"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Tools</a:t>
          </a:r>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Multimodale Transportkette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Vorteile und Herausforderungen</a:t>
          </a:r>
          <a:endParaRPr lang="en-US" sz="2400" b="0"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Multimodaler Transport in Europa</a:t>
          </a:r>
          <a:endParaRPr lang="en-US" sz="2400" b="0"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blipFill rotWithShape="0">
          <a:blip xmlns:r="http://schemas.openxmlformats.org/officeDocument/2006/relationships" r:embed="rId2"/>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Anwendungsbeispiele</a:t>
          </a:r>
          <a:endParaRPr lang="en-US" sz="2400" b="1"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blipFill rotWithShape="0">
          <a:blip xmlns:r="http://schemas.openxmlformats.org/officeDocument/2006/relationships" r:embed="rId3"/>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Tools</a:t>
          </a:r>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blipFill rotWithShape="0">
          <a:blip xmlns:r="http://schemas.openxmlformats.org/officeDocument/2006/relationships" r:embed="rId4"/>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Multimodale Transportkette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Vorteile und Herausforderungen</a:t>
          </a:r>
          <a:endParaRPr lang="en-US" sz="2400" b="0"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Multimodaler Transport in Europa</a:t>
          </a:r>
          <a:endParaRPr lang="en-US" sz="2400" b="0"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blipFill rotWithShape="0">
          <a:blip xmlns:r="http://schemas.openxmlformats.org/officeDocument/2006/relationships" r:embed="rId2"/>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Anwendungsbeispiele </a:t>
          </a:r>
          <a:endParaRPr lang="en-US" sz="2400"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Tools</a:t>
          </a:r>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blipFill rotWithShape="0">
          <a:blip xmlns:r="http://schemas.openxmlformats.org/officeDocument/2006/relationships" r:embed="rId3"/>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388276" y="256446"/>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Multimodale Transportkette </a:t>
          </a:r>
        </a:p>
      </dsp:txBody>
      <dsp:txXfrm>
        <a:off x="388276" y="256446"/>
        <a:ext cx="6036617" cy="513221"/>
      </dsp:txXfrm>
    </dsp:sp>
    <dsp:sp modelId="{C2A52F33-F895-4B2F-BC4C-05306D79D5F7}">
      <dsp:nvSpPr>
        <dsp:cNvPr id="0" name=""/>
        <dsp:cNvSpPr/>
      </dsp:nvSpPr>
      <dsp:spPr>
        <a:xfrm>
          <a:off x="67513" y="192293"/>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96D4F64-8976-4162-9159-94B6CC0D69B7}">
      <dsp:nvSpPr>
        <dsp:cNvPr id="0" name=""/>
        <dsp:cNvSpPr/>
      </dsp:nvSpPr>
      <dsp:spPr>
        <a:xfrm>
          <a:off x="756035" y="1026031"/>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Vorteile und Herausforderungen</a:t>
          </a:r>
          <a:endParaRPr lang="en-US" sz="2400" b="0" kern="1200" noProof="0" dirty="0" smtClean="0"/>
        </a:p>
      </dsp:txBody>
      <dsp:txXfrm>
        <a:off x="756035" y="1026031"/>
        <a:ext cx="5668858" cy="513221"/>
      </dsp:txXfrm>
    </dsp:sp>
    <dsp:sp modelId="{EF12B5F5-AB8A-4523-B395-C351AAF3CDFA}">
      <dsp:nvSpPr>
        <dsp:cNvPr id="0" name=""/>
        <dsp:cNvSpPr/>
      </dsp:nvSpPr>
      <dsp:spPr>
        <a:xfrm>
          <a:off x="435272" y="961879"/>
          <a:ext cx="641526" cy="641526"/>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5B319D-D458-47A0-8636-B27FBAAC6FF3}">
      <dsp:nvSpPr>
        <dsp:cNvPr id="0" name=""/>
        <dsp:cNvSpPr/>
      </dsp:nvSpPr>
      <dsp:spPr>
        <a:xfrm>
          <a:off x="868908" y="1795617"/>
          <a:ext cx="5555986"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Multimodaler Transport in Europa</a:t>
          </a:r>
          <a:endParaRPr lang="en-US" sz="2400" b="0" kern="1200" noProof="0" dirty="0" smtClean="0"/>
        </a:p>
      </dsp:txBody>
      <dsp:txXfrm>
        <a:off x="868908" y="1795617"/>
        <a:ext cx="5555986" cy="513221"/>
      </dsp:txXfrm>
    </dsp:sp>
    <dsp:sp modelId="{2C7A6476-D4F2-44C8-ABB9-334E65BF02D4}">
      <dsp:nvSpPr>
        <dsp:cNvPr id="0" name=""/>
        <dsp:cNvSpPr/>
      </dsp:nvSpPr>
      <dsp:spPr>
        <a:xfrm>
          <a:off x="548145" y="1731464"/>
          <a:ext cx="641526" cy="641526"/>
        </a:xfrm>
        <a:prstGeom prst="ellipse">
          <a:avLst/>
        </a:prstGeom>
        <a:blipFill rotWithShape="0">
          <a:blip xmlns:r="http://schemas.openxmlformats.org/officeDocument/2006/relationships" r:embed="rId2"/>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13A1523-7A58-4669-A63D-1C13E4B9DF75}">
      <dsp:nvSpPr>
        <dsp:cNvPr id="0" name=""/>
        <dsp:cNvSpPr/>
      </dsp:nvSpPr>
      <dsp:spPr>
        <a:xfrm>
          <a:off x="756035" y="2565202"/>
          <a:ext cx="5668858"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 </a:t>
          </a:r>
          <a:r>
            <a:rPr lang="de-DE" sz="2400" b="0" kern="1200" noProof="0" dirty="0" smtClean="0"/>
            <a:t>Anwendungsbeispiele</a:t>
          </a:r>
          <a:endParaRPr lang="en-US" sz="2400" kern="1200" noProof="0" dirty="0" smtClean="0"/>
        </a:p>
      </dsp:txBody>
      <dsp:txXfrm>
        <a:off x="756035" y="2565202"/>
        <a:ext cx="5668858" cy="513221"/>
      </dsp:txXfrm>
    </dsp:sp>
    <dsp:sp modelId="{5364EAB6-C0A6-4A6F-8D8F-14067864D62B}">
      <dsp:nvSpPr>
        <dsp:cNvPr id="0" name=""/>
        <dsp:cNvSpPr/>
      </dsp:nvSpPr>
      <dsp:spPr>
        <a:xfrm>
          <a:off x="435272" y="2501050"/>
          <a:ext cx="641526" cy="64152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3D4137-E2E9-4CC5-80D8-DCA1A03FAE2C}">
      <dsp:nvSpPr>
        <dsp:cNvPr id="0" name=""/>
        <dsp:cNvSpPr/>
      </dsp:nvSpPr>
      <dsp:spPr>
        <a:xfrm>
          <a:off x="388276" y="3334788"/>
          <a:ext cx="6036617" cy="513221"/>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369"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Tools</a:t>
          </a:r>
          <a:endParaRPr lang="de-DE" sz="2400" b="0" kern="1200" noProof="0" dirty="0" smtClean="0"/>
        </a:p>
      </dsp:txBody>
      <dsp:txXfrm>
        <a:off x="388276" y="3334788"/>
        <a:ext cx="6036617" cy="513221"/>
      </dsp:txXfrm>
    </dsp:sp>
    <dsp:sp modelId="{778CB8F3-48B0-485B-8F03-E61C740FAFB1}">
      <dsp:nvSpPr>
        <dsp:cNvPr id="0" name=""/>
        <dsp:cNvSpPr/>
      </dsp:nvSpPr>
      <dsp:spPr>
        <a:xfrm>
          <a:off x="67513" y="3270635"/>
          <a:ext cx="641526" cy="641526"/>
        </a:xfrm>
        <a:prstGeom prst="ellipse">
          <a:avLst/>
        </a:prstGeom>
        <a:blipFill rotWithShape="0">
          <a:blip xmlns:r="http://schemas.openxmlformats.org/officeDocument/2006/relationships" r:embed="rId3"/>
          <a:stretch>
            <a:fillRect/>
          </a:stretch>
        </a:blip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E602F-D0B8-4E6C-8CBE-3620F49944E7}">
      <dsp:nvSpPr>
        <dsp:cNvPr id="0" name=""/>
        <dsp:cNvSpPr/>
      </dsp:nvSpPr>
      <dsp:spPr>
        <a:xfrm>
          <a:off x="2736304" y="1512165"/>
          <a:ext cx="1512167" cy="158418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de-DE" sz="2500" b="1" kern="1200" noProof="0" dirty="0" smtClean="0"/>
            <a:t>Logistik</a:t>
          </a:r>
          <a:endParaRPr lang="de-DE" sz="2500" b="1" kern="1200" noProof="0" dirty="0"/>
        </a:p>
      </dsp:txBody>
      <dsp:txXfrm>
        <a:off x="2957756" y="1744163"/>
        <a:ext cx="1069263" cy="1120184"/>
      </dsp:txXfrm>
    </dsp:sp>
    <dsp:sp modelId="{6F62A3DC-C1EC-4635-A643-EFC3952EDE63}">
      <dsp:nvSpPr>
        <dsp:cNvPr id="0" name=""/>
        <dsp:cNvSpPr/>
      </dsp:nvSpPr>
      <dsp:spPr>
        <a:xfrm rot="16200000">
          <a:off x="3403351" y="1406777"/>
          <a:ext cx="178073" cy="32701"/>
        </a:xfrm>
        <a:custGeom>
          <a:avLst/>
          <a:gdLst/>
          <a:ahLst/>
          <a:cxnLst/>
          <a:rect l="0" t="0" r="0" b="0"/>
          <a:pathLst>
            <a:path>
              <a:moveTo>
                <a:pt x="0" y="16350"/>
              </a:moveTo>
              <a:lnTo>
                <a:pt x="178073"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87936" y="1418676"/>
        <a:ext cx="8903" cy="8903"/>
      </dsp:txXfrm>
    </dsp:sp>
    <dsp:sp modelId="{32A5959E-B899-492E-9CFA-E9A7674D2FEA}">
      <dsp:nvSpPr>
        <dsp:cNvPr id="0" name=""/>
        <dsp:cNvSpPr/>
      </dsp:nvSpPr>
      <dsp:spPr>
        <a:xfrm>
          <a:off x="2799085" y="-30178"/>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Sicherheit</a:t>
          </a:r>
          <a:endParaRPr lang="de-DE" sz="1300" kern="1200" noProof="0" dirty="0"/>
        </a:p>
      </dsp:txBody>
      <dsp:txXfrm>
        <a:off x="3002148" y="169615"/>
        <a:ext cx="980478" cy="964684"/>
      </dsp:txXfrm>
    </dsp:sp>
    <dsp:sp modelId="{36EF41F5-1845-415F-A9E0-0B87AA18E019}">
      <dsp:nvSpPr>
        <dsp:cNvPr id="0" name=""/>
        <dsp:cNvSpPr/>
      </dsp:nvSpPr>
      <dsp:spPr>
        <a:xfrm rot="19800000">
          <a:off x="4141360" y="1856289"/>
          <a:ext cx="197217" cy="32701"/>
        </a:xfrm>
        <a:custGeom>
          <a:avLst/>
          <a:gdLst/>
          <a:ahLst/>
          <a:cxnLst/>
          <a:rect l="0" t="0" r="0" b="0"/>
          <a:pathLst>
            <a:path>
              <a:moveTo>
                <a:pt x="0" y="16350"/>
              </a:moveTo>
              <a:lnTo>
                <a:pt x="197217"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35038" y="1867709"/>
        <a:ext cx="9860" cy="9860"/>
      </dsp:txXfrm>
    </dsp:sp>
    <dsp:sp modelId="{BDEFCD8D-4C65-4C80-9FD5-4B2CB8377070}">
      <dsp:nvSpPr>
        <dsp:cNvPr id="0" name=""/>
        <dsp:cNvSpPr/>
      </dsp:nvSpPr>
      <dsp:spPr>
        <a:xfrm>
          <a:off x="4230019" y="79597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Klima-</a:t>
          </a:r>
        </a:p>
        <a:p>
          <a:pPr lvl="0" algn="ctr" defTabSz="577850">
            <a:lnSpc>
              <a:spcPct val="90000"/>
            </a:lnSpc>
            <a:spcBef>
              <a:spcPct val="0"/>
            </a:spcBef>
            <a:spcAft>
              <a:spcPct val="35000"/>
            </a:spcAft>
          </a:pPr>
          <a:r>
            <a:rPr lang="de-DE" sz="1300" kern="1200" noProof="0" dirty="0" smtClean="0"/>
            <a:t>wandel</a:t>
          </a:r>
          <a:endParaRPr lang="de-DE" sz="1300" kern="1200" noProof="0" dirty="0"/>
        </a:p>
      </dsp:txBody>
      <dsp:txXfrm>
        <a:off x="4433082" y="995763"/>
        <a:ext cx="980478" cy="964684"/>
      </dsp:txXfrm>
    </dsp:sp>
    <dsp:sp modelId="{E191FCB2-ECDD-4D41-802E-6C9C30B14683}">
      <dsp:nvSpPr>
        <dsp:cNvPr id="0" name=""/>
        <dsp:cNvSpPr/>
      </dsp:nvSpPr>
      <dsp:spPr>
        <a:xfrm rot="1800000">
          <a:off x="4141360" y="2719521"/>
          <a:ext cx="197217" cy="32701"/>
        </a:xfrm>
        <a:custGeom>
          <a:avLst/>
          <a:gdLst/>
          <a:ahLst/>
          <a:cxnLst/>
          <a:rect l="0" t="0" r="0" b="0"/>
          <a:pathLst>
            <a:path>
              <a:moveTo>
                <a:pt x="0" y="16350"/>
              </a:moveTo>
              <a:lnTo>
                <a:pt x="197217"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35038" y="2730941"/>
        <a:ext cx="9860" cy="9860"/>
      </dsp:txXfrm>
    </dsp:sp>
    <dsp:sp modelId="{008DD3C6-C586-4E15-90DD-F55324A8A75F}">
      <dsp:nvSpPr>
        <dsp:cNvPr id="0" name=""/>
        <dsp:cNvSpPr/>
      </dsp:nvSpPr>
      <dsp:spPr>
        <a:xfrm>
          <a:off x="4230019" y="244827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Urbanisierung</a:t>
          </a:r>
          <a:endParaRPr lang="de-DE" sz="1300" kern="1200" noProof="0" dirty="0"/>
        </a:p>
      </dsp:txBody>
      <dsp:txXfrm>
        <a:off x="4433082" y="2648063"/>
        <a:ext cx="980478" cy="964684"/>
      </dsp:txXfrm>
    </dsp:sp>
    <dsp:sp modelId="{2731C58F-ECA3-4686-937D-80A7930790A8}">
      <dsp:nvSpPr>
        <dsp:cNvPr id="0" name=""/>
        <dsp:cNvSpPr/>
      </dsp:nvSpPr>
      <dsp:spPr>
        <a:xfrm rot="5400000">
          <a:off x="3403351" y="3169032"/>
          <a:ext cx="178073" cy="32701"/>
        </a:xfrm>
        <a:custGeom>
          <a:avLst/>
          <a:gdLst/>
          <a:ahLst/>
          <a:cxnLst/>
          <a:rect l="0" t="0" r="0" b="0"/>
          <a:pathLst>
            <a:path>
              <a:moveTo>
                <a:pt x="0" y="16350"/>
              </a:moveTo>
              <a:lnTo>
                <a:pt x="178073"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87936" y="3180931"/>
        <a:ext cx="8903" cy="8903"/>
      </dsp:txXfrm>
    </dsp:sp>
    <dsp:sp modelId="{B5B39590-DCC0-4282-B1BA-F85AF4CE89C4}">
      <dsp:nvSpPr>
        <dsp:cNvPr id="0" name=""/>
        <dsp:cNvSpPr/>
      </dsp:nvSpPr>
      <dsp:spPr>
        <a:xfrm>
          <a:off x="2799085" y="327442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E-commerce</a:t>
          </a:r>
          <a:endParaRPr lang="de-DE" sz="1300" kern="1200" noProof="0" dirty="0"/>
        </a:p>
      </dsp:txBody>
      <dsp:txXfrm>
        <a:off x="3002148" y="3474213"/>
        <a:ext cx="980478" cy="964684"/>
      </dsp:txXfrm>
    </dsp:sp>
    <dsp:sp modelId="{E65AA2E3-76B4-459F-A2BA-909950371CEF}">
      <dsp:nvSpPr>
        <dsp:cNvPr id="0" name=""/>
        <dsp:cNvSpPr/>
      </dsp:nvSpPr>
      <dsp:spPr>
        <a:xfrm rot="9000000">
          <a:off x="2646198" y="2719521"/>
          <a:ext cx="197217" cy="32701"/>
        </a:xfrm>
        <a:custGeom>
          <a:avLst/>
          <a:gdLst/>
          <a:ahLst/>
          <a:cxnLst/>
          <a:rect l="0" t="0" r="0" b="0"/>
          <a:pathLst>
            <a:path>
              <a:moveTo>
                <a:pt x="0" y="16350"/>
              </a:moveTo>
              <a:lnTo>
                <a:pt x="197217"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739876" y="2730941"/>
        <a:ext cx="9860" cy="9860"/>
      </dsp:txXfrm>
    </dsp:sp>
    <dsp:sp modelId="{36556242-DBF4-4670-A844-A86FE6B699CD}">
      <dsp:nvSpPr>
        <dsp:cNvPr id="0" name=""/>
        <dsp:cNvSpPr/>
      </dsp:nvSpPr>
      <dsp:spPr>
        <a:xfrm>
          <a:off x="1368152" y="244827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Digitalisierung</a:t>
          </a:r>
          <a:endParaRPr lang="de-DE" sz="1300" kern="1200" noProof="0" dirty="0"/>
        </a:p>
      </dsp:txBody>
      <dsp:txXfrm>
        <a:off x="1571215" y="2648063"/>
        <a:ext cx="980478" cy="964684"/>
      </dsp:txXfrm>
    </dsp:sp>
    <dsp:sp modelId="{B14731C8-88CE-438B-BAD4-CCC14CAA715F}">
      <dsp:nvSpPr>
        <dsp:cNvPr id="0" name=""/>
        <dsp:cNvSpPr/>
      </dsp:nvSpPr>
      <dsp:spPr>
        <a:xfrm rot="12600000">
          <a:off x="2646198" y="1856289"/>
          <a:ext cx="197217" cy="32701"/>
        </a:xfrm>
        <a:custGeom>
          <a:avLst/>
          <a:gdLst/>
          <a:ahLst/>
          <a:cxnLst/>
          <a:rect l="0" t="0" r="0" b="0"/>
          <a:pathLst>
            <a:path>
              <a:moveTo>
                <a:pt x="0" y="16350"/>
              </a:moveTo>
              <a:lnTo>
                <a:pt x="197217" y="16350"/>
              </a:lnTo>
            </a:path>
          </a:pathLst>
        </a:custGeom>
        <a:noFill/>
        <a:ln w="26425"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739876" y="1867709"/>
        <a:ext cx="9860" cy="9860"/>
      </dsp:txXfrm>
    </dsp:sp>
    <dsp:sp modelId="{87723CF1-2235-41B3-A87F-387A2BDCE184}">
      <dsp:nvSpPr>
        <dsp:cNvPr id="0" name=""/>
        <dsp:cNvSpPr/>
      </dsp:nvSpPr>
      <dsp:spPr>
        <a:xfrm>
          <a:off x="1368152" y="795970"/>
          <a:ext cx="1386604" cy="1364270"/>
        </a:xfrm>
        <a:prstGeom prst="ellipse">
          <a:avLst/>
        </a:prstGeom>
        <a:solidFill>
          <a:schemeClr val="lt1">
            <a:hueOff val="0"/>
            <a:satOff val="0"/>
            <a:lumOff val="0"/>
            <a:alphaOff val="0"/>
          </a:schemeClr>
        </a:solid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de-DE" sz="1300" kern="1200" noProof="0" dirty="0" smtClean="0"/>
            <a:t>Mobile Welt</a:t>
          </a:r>
          <a:endParaRPr lang="de-DE" sz="1300" kern="1200" noProof="0" dirty="0"/>
        </a:p>
      </dsp:txBody>
      <dsp:txXfrm>
        <a:off x="1571215" y="995763"/>
        <a:ext cx="980478" cy="96468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0.23585</cdr:x>
      <cdr:y>0.66203</cdr:y>
    </cdr:from>
    <cdr:to>
      <cdr:x>0.34906</cdr:x>
      <cdr:y>0.74227</cdr:y>
    </cdr:to>
    <cdr:sp macro="" textlink="">
      <cdr:nvSpPr>
        <cdr:cNvPr id="3" name="Rectangle 2"/>
        <cdr:cNvSpPr/>
      </cdr:nvSpPr>
      <cdr:spPr>
        <a:xfrm xmlns:a="http://schemas.openxmlformats.org/drawingml/2006/main">
          <a:off x="1800200" y="2376265"/>
          <a:ext cx="864096" cy="288032"/>
        </a:xfrm>
        <a:prstGeom xmlns:a="http://schemas.openxmlformats.org/drawingml/2006/main" prst="rect">
          <a:avLst/>
        </a:prstGeom>
        <a:solidFill xmlns:a="http://schemas.openxmlformats.org/drawingml/2006/main">
          <a:schemeClr val="bg1"/>
        </a:solidFill>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smtClean="0">
              <a:solidFill>
                <a:schemeClr val="tx1">
                  <a:lumMod val="75000"/>
                  <a:lumOff val="25000"/>
                </a:schemeClr>
              </a:solidFill>
            </a:rPr>
            <a:t>460.000</a:t>
          </a:r>
          <a:endParaRPr lang="en-US" sz="1400" b="1" dirty="0">
            <a:solidFill>
              <a:schemeClr val="tx1">
                <a:lumMod val="75000"/>
                <a:lumOff val="25000"/>
              </a:schemeClr>
            </a:solidFill>
          </a:endParaRPr>
        </a:p>
      </cdr:txBody>
    </cdr:sp>
  </cdr:relSizeAnchor>
  <cdr:relSizeAnchor xmlns:cdr="http://schemas.openxmlformats.org/drawingml/2006/chartDrawing">
    <cdr:from>
      <cdr:x>0.41509</cdr:x>
      <cdr:y>0.28086</cdr:y>
    </cdr:from>
    <cdr:to>
      <cdr:x>0.5283</cdr:x>
      <cdr:y>0.36111</cdr:y>
    </cdr:to>
    <cdr:sp macro="" textlink="">
      <cdr:nvSpPr>
        <cdr:cNvPr id="4" name="Rectangle 3"/>
        <cdr:cNvSpPr/>
      </cdr:nvSpPr>
      <cdr:spPr>
        <a:xfrm xmlns:a="http://schemas.openxmlformats.org/drawingml/2006/main">
          <a:off x="3168352" y="1008113"/>
          <a:ext cx="864096" cy="288032"/>
        </a:xfrm>
        <a:prstGeom xmlns:a="http://schemas.openxmlformats.org/drawingml/2006/main" prst="rect">
          <a:avLst/>
        </a:prstGeom>
        <a:solidFill xmlns:a="http://schemas.openxmlformats.org/drawingml/2006/main">
          <a:schemeClr val="bg1"/>
        </a:solidFill>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400" b="1" dirty="0" smtClean="0">
              <a:solidFill>
                <a:schemeClr val="tx1">
                  <a:lumMod val="75000"/>
                  <a:lumOff val="25000"/>
                </a:schemeClr>
              </a:solidFill>
            </a:rPr>
            <a:t>2,65 Mio</a:t>
          </a:r>
          <a:endParaRPr lang="en-US" sz="1400" b="1" dirty="0">
            <a:solidFill>
              <a:schemeClr val="tx1">
                <a:lumMod val="75000"/>
                <a:lumOff val="2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2125" tIns="46062" rIns="92125" bIns="46062" rtlCol="0"/>
          <a:lstStyle>
            <a:lvl1pPr algn="l">
              <a:defRPr sz="1200"/>
            </a:lvl1pPr>
          </a:lstStyle>
          <a:p>
            <a:endParaRPr lang="de-AT" dirty="0"/>
          </a:p>
        </p:txBody>
      </p:sp>
      <p:sp>
        <p:nvSpPr>
          <p:cNvPr id="3" name="Date Placeholder 2"/>
          <p:cNvSpPr>
            <a:spLocks noGrp="1"/>
          </p:cNvSpPr>
          <p:nvPr>
            <p:ph type="dt" idx="1"/>
          </p:nvPr>
        </p:nvSpPr>
        <p:spPr>
          <a:xfrm>
            <a:off x="3850444" y="0"/>
            <a:ext cx="2945659" cy="496412"/>
          </a:xfrm>
          <a:prstGeom prst="rect">
            <a:avLst/>
          </a:prstGeom>
        </p:spPr>
        <p:txBody>
          <a:bodyPr vert="horz" lIns="92125" tIns="46062" rIns="92125" bIns="46062" rtlCol="0"/>
          <a:lstStyle>
            <a:lvl1pPr algn="r">
              <a:defRPr sz="1200"/>
            </a:lvl1pPr>
          </a:lstStyle>
          <a:p>
            <a:fld id="{CCFC2A34-98BB-4C93-A97D-162B0DCA04A7}" type="datetimeFigureOut">
              <a:rPr lang="de-AT" smtClean="0"/>
              <a:t>05.03.2019</a:t>
            </a:fld>
            <a:endParaRPr lang="de-AT" dirty="0"/>
          </a:p>
        </p:txBody>
      </p:sp>
      <p:sp>
        <p:nvSpPr>
          <p:cNvPr id="4" name="Slide Image Placeholder 3"/>
          <p:cNvSpPr>
            <a:spLocks noGrp="1" noRot="1" noChangeAspect="1"/>
          </p:cNvSpPr>
          <p:nvPr>
            <p:ph type="sldImg" idx="2"/>
          </p:nvPr>
        </p:nvSpPr>
        <p:spPr>
          <a:xfrm>
            <a:off x="950565" y="787648"/>
            <a:ext cx="4965700" cy="3724275"/>
          </a:xfrm>
          <a:prstGeom prst="rect">
            <a:avLst/>
          </a:prstGeom>
          <a:noFill/>
          <a:ln w="12700">
            <a:solidFill>
              <a:prstClr val="black"/>
            </a:solidFill>
          </a:ln>
        </p:spPr>
        <p:txBody>
          <a:bodyPr vert="horz" lIns="92125" tIns="46062" rIns="92125" bIns="46062" rtlCol="0" anchor="ctr"/>
          <a:lstStyle/>
          <a:p>
            <a:endParaRPr lang="de-AT"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125" tIns="46062" rIns="92125" bIns="460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30092"/>
            <a:ext cx="2945659" cy="496412"/>
          </a:xfrm>
          <a:prstGeom prst="rect">
            <a:avLst/>
          </a:prstGeom>
        </p:spPr>
        <p:txBody>
          <a:bodyPr vert="horz" lIns="92125" tIns="46062" rIns="92125" bIns="46062"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92125" tIns="46062" rIns="92125" bIns="46062"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c.europa.eu/transport/media/publications/doc/trends-to-2050-update-2013.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oecd-ilibrary.org/docserver/download/7414021e.pdf?expires=1457012730&amp;id=id&amp;accname=ocid56027859&amp;checksum=F3F96F396835D30F46A01AD6921DC83C"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c.europa.eu/transport/themes/strategies/doc/2011_white_paper/white-paper-illustrated-brochure_en.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Um einen Wechsel</a:t>
            </a:r>
            <a:r>
              <a:rPr lang="de-DE" baseline="0" dirty="0" smtClean="0"/>
              <a:t> der Verkehrsträger (Moduswechsel) zu ermöglichen ist ein Umschlag der Ladeeinheit (bspw. Container) notwendig. Dabei werden meist Terminals bzw. Umschlagseinrichtungen benötigt um diesen Umschlag zu bewerkstelligen. </a:t>
            </a:r>
          </a:p>
          <a:p>
            <a:r>
              <a:rPr lang="de-DE" baseline="0" dirty="0" smtClean="0"/>
              <a:t>Abhängig von der Art der eingesetzten Umschlagseinrichtung wird zwischen vertikalem und horizontalem Umschlag unterschieden. Beim vertikalen Umschlag handelt es sich um den klassischen Umschlag bei welchem die Ladeeinheit mit Hilfe von Kränen oder anderem Equipment angehoben wird und von einem Verkehrsträger zum anderen verladen wird. Diese Art des Umschlags ist langjährig erprobt und es gibt dementsprechend viel Equipment für diese Art des Umschlags. </a:t>
            </a:r>
          </a:p>
          <a:p>
            <a:r>
              <a:rPr lang="de-DE" baseline="0" dirty="0" smtClean="0"/>
              <a:t>Beim horizontalen Umschlag wird die Ladeeinheit nicht angehoben. Dies führt dazu, dass nicht unbedingt eine Terminalinfrastruktur notwendig ist. Die Verladung eines Lkws auf den Zug („Rollende Landstraße“) fällt in den horizontalen Umschlag. </a:t>
            </a:r>
          </a:p>
          <a:p>
            <a:endParaRPr lang="de-DE" baseline="0" dirty="0" smtClean="0"/>
          </a:p>
          <a:p>
            <a:pPr defTabSz="913028">
              <a:defRPr/>
            </a:pPr>
            <a:r>
              <a:rPr lang="de-AT" baseline="0" dirty="0" smtClean="0"/>
              <a:t>Quelle: </a:t>
            </a:r>
          </a:p>
          <a:p>
            <a:pPr defTabSz="913028">
              <a:defRPr/>
            </a:pPr>
            <a:r>
              <a:rPr lang="de-DE" baseline="0" dirty="0" smtClean="0"/>
              <a:t>Posset et al., „Intermodaler Verkehr Europa“ (2014), </a:t>
            </a:r>
            <a:r>
              <a:rPr lang="de-AT" baseline="0" dirty="0" smtClean="0"/>
              <a:t>S.52/53</a:t>
            </a:r>
            <a:endParaRPr lang="de-AT" dirty="0" smtClean="0"/>
          </a:p>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304314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0" dirty="0" smtClean="0"/>
              <a:t>Der Einsatz beziehungsweise auch die Anschaffung von Kränen</a:t>
            </a:r>
            <a:r>
              <a:rPr lang="de-AT" b="0" baseline="0" dirty="0" smtClean="0"/>
              <a:t> für bestimmte Terminals hängt stark von den zu verladenden Gütern ab.</a:t>
            </a:r>
          </a:p>
          <a:p>
            <a:endParaRPr lang="de-AT" b="0" dirty="0" smtClean="0"/>
          </a:p>
          <a:p>
            <a:r>
              <a:rPr lang="de-AT" b="0" dirty="0" smtClean="0"/>
              <a:t>Brücken-</a:t>
            </a:r>
            <a:r>
              <a:rPr lang="de-AT" b="0" baseline="0" dirty="0" smtClean="0"/>
              <a:t> oder Portalkräne dienen vorwiegend dem Umschlag von Containern, können aber auch für andere Güter wie Bleche und Rohre eingesetzt werden. Die Kapazität liegt bei durchschnittlich 25 Containern pro Stunde.</a:t>
            </a:r>
          </a:p>
          <a:p>
            <a:endParaRPr lang="de-AT" b="0" baseline="0" dirty="0" smtClean="0"/>
          </a:p>
          <a:p>
            <a:r>
              <a:rPr lang="de-AT" b="0" baseline="0" dirty="0" smtClean="0"/>
              <a:t>Ein Wippdrehkran ist ein Universalumschlagkran und eignet sich für Haken- und Greifergut. Die Anschaffungskosten liegen deutlich unter jenen eines Brückenkrans.</a:t>
            </a:r>
          </a:p>
          <a:p>
            <a:endParaRPr lang="de-AT" b="0" baseline="0" dirty="0" smtClean="0"/>
          </a:p>
          <a:p>
            <a:r>
              <a:rPr lang="de-AT" b="0" baseline="0" dirty="0" smtClean="0"/>
              <a:t>Als Erstausstattung eines Hafens beziehungsweise zur Unterstützung vorhandener Krananlagen können Mobilkräne eingesetzt werden</a:t>
            </a:r>
            <a:r>
              <a:rPr lang="de-AT" baseline="0" dirty="0" smtClean="0"/>
              <a:t>.</a:t>
            </a:r>
          </a:p>
          <a:p>
            <a:endParaRPr lang="de-AT" baseline="0" dirty="0" smtClean="0"/>
          </a:p>
          <a:p>
            <a:r>
              <a:rPr lang="de-AT" baseline="0" dirty="0" smtClean="0"/>
              <a:t>Quelle:</a:t>
            </a:r>
          </a:p>
          <a:p>
            <a:r>
              <a:rPr lang="de-AT" baseline="0" dirty="0" smtClean="0"/>
              <a:t>viadonau, „Handbuch der Donauschifffahrt“, S.84-85</a:t>
            </a:r>
          </a:p>
          <a:p>
            <a:endParaRPr lang="de-AT" baseline="0"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90509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0" dirty="0" smtClean="0"/>
              <a:t>Der Umschlag von rollenden Einheiten wie zum Beispiel Pkws</a:t>
            </a:r>
            <a:r>
              <a:rPr lang="de-AT" b="0" baseline="0" dirty="0" smtClean="0"/>
              <a:t> erfordert die Errichtung von sogenannten Roll-on-Roll-off-Rampen. Zahlreiche Donauhäfen sind mit solchen Rampen ausgestattet.</a:t>
            </a:r>
          </a:p>
          <a:p>
            <a:endParaRPr lang="de-AT" b="0" baseline="0" dirty="0" smtClean="0"/>
          </a:p>
          <a:p>
            <a:r>
              <a:rPr lang="de-AT" b="0" baseline="0" dirty="0" smtClean="0"/>
              <a:t>Verladetrichter werden für den Umschlag von Schüttgütern vom Binnenschiff auf die Bahn oder der Lkw verwendet. Da das Binnenschiff weit größere Mengen geladen hat als ein einzelner Lkw-Anhänger oder Bahnwaggon fassen kann, benötigt man Verladetrichter, die den Umschlagprozess zeitlich entkoppeln. Der Kran befüllt dabei den Trichter von oben mit Schüttgut, während unabhängig davon Lkw oder Bahnwaggons, die sich unter dem Trichter befinden beladen werden. Diese Trichter werden teilweise auch als Zwischenlager verwendet.</a:t>
            </a:r>
          </a:p>
          <a:p>
            <a:endParaRPr lang="de-AT" baseline="0" dirty="0" smtClean="0"/>
          </a:p>
          <a:p>
            <a:r>
              <a:rPr lang="de-AT" baseline="0" dirty="0" smtClean="0"/>
              <a:t>Quelle: </a:t>
            </a:r>
          </a:p>
          <a:p>
            <a:r>
              <a:rPr lang="de-AT" baseline="0" dirty="0" smtClean="0"/>
              <a:t>viadonau, „Handbuch der Donauschifffahrt“ (2013), S. 85-86</a:t>
            </a:r>
            <a:endParaRPr lang="de-AT" dirty="0" smtClean="0"/>
          </a:p>
          <a:p>
            <a:endParaRPr lang="de-AT" baseline="0"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064508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0" dirty="0" smtClean="0"/>
              <a:t>Für</a:t>
            </a:r>
            <a:r>
              <a:rPr lang="de-AT" b="0" baseline="0" dirty="0" smtClean="0"/>
              <a:t> den Umschlag von Flüssiggütern werden spezielle Saug- bzw. Pumpvorrichtungen benötigt. Diese Vorrichtungen, sogenannte Füllständer, werden mittels eines ausschwenkbaren Arms an das Tankschiff angedockt und die Ladung in Lagereinrichtungen oder direkt in bereitstehende Lkws bzw. Waggons gepumpt. Umgekehrt werden Tankschiffe aus dem Lager befüllt. Da der Großteil der umgeschlagenen Flüssiggüter Gefahrengüter darstellen, bestehen für diese Umschlaganlagen hohe Sicherheitsauflagen.</a:t>
            </a:r>
          </a:p>
          <a:p>
            <a:endParaRPr lang="de-AT" b="0" baseline="0" dirty="0" smtClean="0"/>
          </a:p>
          <a:p>
            <a:r>
              <a:rPr lang="de-AT" b="0" baseline="0" dirty="0" smtClean="0"/>
              <a:t>Ein Reach Stacker ist ein Radfahrzeug, mit dem man Container umschlagen kann. Meist werden solche Fahrzeuge als Ergänzung zu Kränen oder Brückenkränen eingesetzt. Ein Reachstacker unterscheidet sich von einem Stapler dadurch, dass er nicht nur senkrecht nach oben, sondern mittels eines ausfahrbaren Hubarmes auch nach vorne in Richtung der Container bewegen kann. So können Containerstapel mit einer Höhe von 4-6 Containern bedient werden. Die maximale Tragfähigkeit des Reach Stackers beträgt dabei bis zu 45 Tonnen, sie nimmt mit der Höhe der Stapel jedoch naturgemäß ab.</a:t>
            </a:r>
          </a:p>
          <a:p>
            <a:endParaRPr lang="de-AT" baseline="0" dirty="0" smtClean="0"/>
          </a:p>
          <a:p>
            <a:r>
              <a:rPr lang="de-AT" baseline="0" dirty="0" smtClean="0"/>
              <a:t>Quelle: </a:t>
            </a:r>
          </a:p>
          <a:p>
            <a:r>
              <a:rPr lang="de-AT" baseline="0" dirty="0" smtClean="0"/>
              <a:t>viadonau, „Handbuch der Donauschifffahrt“ (2013), S. 87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609600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baseline="0" dirty="0" smtClean="0"/>
              <a:t>In der oben dargestellten Grafik werden die am multimodalen Transportprozess beteiligten Akteure dargestellt. </a:t>
            </a:r>
          </a:p>
          <a:p>
            <a:endParaRPr lang="de-DE" baseline="0" dirty="0" smtClean="0"/>
          </a:p>
          <a:p>
            <a:r>
              <a:rPr lang="de-DE" b="1" baseline="0" dirty="0" smtClean="0"/>
              <a:t>Verlader</a:t>
            </a:r>
            <a:r>
              <a:rPr lang="de-DE" baseline="0" dirty="0" smtClean="0"/>
              <a:t>: Der Verlader – auch Absender/Versender – übergibt die Güter in die Obhut des Spediteurs oder Frachtführers, welcher für die Lieferung zum Empfänger verantwortlich ist. Der Verlader kann den Transport selbst organisieren oder aber einen Mittler (Spediteur oder Kombi-Operator) mit der Organisation der Transporte beauftragen. Hier wird ein Frachtvertrag abgeschlossen. Der tatsächliche Warenabsender kann dabei der Verlader selbst, der Spediteur bzw. Kombi-Operator oder auch der Empfänger der Ware sein („Abholauftrag“). Als Urverlader wird der Eigentümer/Bereitsteller der transportierten Güter bezeichnet. </a:t>
            </a:r>
          </a:p>
          <a:p>
            <a:endParaRPr lang="de-DE" baseline="0" dirty="0" smtClean="0"/>
          </a:p>
          <a:p>
            <a:r>
              <a:rPr lang="de-DE" b="1" baseline="0" dirty="0" smtClean="0"/>
              <a:t>Spediteur</a:t>
            </a:r>
            <a:r>
              <a:rPr lang="de-DE" baseline="0" dirty="0" smtClean="0"/>
              <a:t>: Der Spediteur dient als Vermittler im Auftrag des Versenders und organisiert den Transport mit Frachtführer oder Verfrachter von Seeschiffen bzw. erbringt auch weitere Dienstleistungen. In den Aufgabenbereich des Spediteurs fallen unter anderem der Abschluss des Frachtvertrags, Organisation von Frachtdokumenten, Erledigung von Zollformalitäten sowie die Kontrolle der Ware und der Dokumente am Empfangsort. Außerdem hat er unter anderem das Recht auf Ersatz der tatsächlichen Kosten/Aufwendungen sowie das Recht auf Provision. </a:t>
            </a:r>
          </a:p>
          <a:p>
            <a:endParaRPr lang="de-DE" baseline="0" dirty="0" smtClean="0"/>
          </a:p>
          <a:p>
            <a:r>
              <a:rPr lang="de-DE" b="1" baseline="0" dirty="0" smtClean="0"/>
              <a:t>Frachtführer</a:t>
            </a:r>
            <a:r>
              <a:rPr lang="de-DE" baseline="0" dirty="0" smtClean="0"/>
              <a:t>: Der Frachtführer ist für den Gütertransport konkret verantwortlich und führt diesen selbst durch oder lässt ihn durch andere durchführen. Anders als der Spediteur, welcher die Transporte hauptsächlich organisiert, stellt der Frachtführer die Verkehrsmittel für den Transport zur Verfügung. Der Frachtführer wird in der Seefracht als Verfrachter bezeichnet und in der Luftfracht als Carrier. </a:t>
            </a:r>
          </a:p>
          <a:p>
            <a:endParaRPr lang="de-DE" baseline="0" dirty="0" smtClean="0"/>
          </a:p>
          <a:p>
            <a:r>
              <a:rPr lang="de-DE" b="1" baseline="0" dirty="0" smtClean="0"/>
              <a:t>Kombi-Operator</a:t>
            </a:r>
            <a:r>
              <a:rPr lang="de-DE" baseline="0" dirty="0" smtClean="0"/>
              <a:t>: Der Kombi-Operator oder multimodaler Frachtführer schließt einen multimodalen Frachtvertrag ab und ist als Frachtführer für die Erfüllung dessen zuständig. Dieser bietet oftmals Transportstrecken zu den wichtigsten Zentren in Europa an, vor allem im Bereich maritimer und kontinentaler Verkehr. Der Kunde stellt dabei zuerst eine Transportanfrage an den Kombi-Operator, welcher anschließend die beste und günstigste Verbindung für die Ladeeinheit des Kunden findet. Der Kombi-Operator organisiert entweder den Transport von Terminal zu Terminal (Vor- und Nachlauf müssen vom Kunden selbst organisiert werden) oder aber die gesamte Transportkette. </a:t>
            </a:r>
          </a:p>
          <a:p>
            <a:endParaRPr lang="de-DE" baseline="0" dirty="0" smtClean="0"/>
          </a:p>
          <a:p>
            <a:r>
              <a:rPr lang="de-DE" b="1" baseline="0" dirty="0" smtClean="0"/>
              <a:t>Empfänger</a:t>
            </a:r>
            <a:r>
              <a:rPr lang="de-DE" baseline="0" dirty="0" smtClean="0"/>
              <a:t>: Der Empfänger ist zur Abnahme der Güter berechtigt. Durch den Frachtvertrag kann er vom Frachtführer die Übergabe der Ware am Ablieferort verlangen und diesem Weisungen erteilen. Der Empfänger kann jedoch auch als Auftraggeber auftreten, wenn er mit dem Spediteur einen Speditionsvertrag abschließt. </a:t>
            </a:r>
          </a:p>
          <a:p>
            <a:endParaRPr lang="de-DE" baseline="0" dirty="0" smtClean="0"/>
          </a:p>
          <a:p>
            <a:pPr defTabSz="913028">
              <a:defRPr/>
            </a:pPr>
            <a:r>
              <a:rPr lang="de-DE" baseline="0" dirty="0" smtClean="0"/>
              <a:t>Verlader, Spediteur, Kombi-Operator, Frächter sowie Empfänger stellen jeweils natürliche und juristische Personen dar. </a:t>
            </a:r>
          </a:p>
          <a:p>
            <a:endParaRPr lang="de-DE" baseline="0" dirty="0" smtClean="0"/>
          </a:p>
          <a:p>
            <a:endParaRPr lang="de-DE" baseline="0" dirty="0" smtClean="0"/>
          </a:p>
          <a:p>
            <a:pPr defTabSz="913028">
              <a:defRPr/>
            </a:pPr>
            <a:r>
              <a:rPr lang="de-AT" baseline="0" dirty="0" smtClean="0"/>
              <a:t>Quelle: </a:t>
            </a:r>
          </a:p>
          <a:p>
            <a:pPr defTabSz="913028">
              <a:defRPr/>
            </a:pPr>
            <a:r>
              <a:rPr lang="de-DE" baseline="0" dirty="0" smtClean="0"/>
              <a:t>Posset et al., „Intermodaler Verkehr Europa“ (2014), </a:t>
            </a:r>
            <a:r>
              <a:rPr lang="de-AT" baseline="0" dirty="0" smtClean="0"/>
              <a:t>S.63</a:t>
            </a:r>
            <a:endParaRPr lang="de-AT" dirty="0" smtClean="0"/>
          </a:p>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043143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aseline="0" dirty="0" smtClean="0"/>
              <a:t>Multimodale Transporte können aus unterschiedlichen Gründen vorteilhafter als unimodaler Transport sein.</a:t>
            </a:r>
          </a:p>
          <a:p>
            <a:r>
              <a:rPr lang="de-AT" baseline="0" dirty="0" smtClean="0"/>
              <a:t>Viele Transporte können beispielsweise aus geographischen Gründen nicht unimodal durchgeführt werden oder es sind gerade nicht ausreichend Lkw-Kapazitäten vorhanden. Der in der Praxis wohl bedeutendste Grund sich für eine bestimmte Transportvariante zu entscheiden ist natürlich der wirtschaftliche Aspekt – welche Transportalternative ist die kostengünstigste? Die Organisation eines multimodalen Transportes ist bedingt durch die vielen involvierten Akteure und die benötigten Umschlagsprozesse naturgemäß um ein vielfaches komplexer und erfordert einen erhöhten Planungsaufwand. Die Wirtschaftlichkeit im Vergleich zu einem Lkw Transport zu gewährleisten ist demnach oft schwierig und ist oft nur bei längeren Transporten geboten. Auf Kurzstrecken ist der multimodale Verkehr demnach meist nicht konkurrenzfähig.</a:t>
            </a:r>
          </a:p>
          <a:p>
            <a:r>
              <a:rPr lang="de-AT" baseline="0" dirty="0" smtClean="0"/>
              <a:t>Für eine wirtschaftliche Gestaltung eines multimodalen Transportes sind demnach folgende Faktoren essenziell: </a:t>
            </a:r>
          </a:p>
          <a:p>
            <a:pPr marL="171193" indent="-171193">
              <a:buFont typeface="Arial" panose="020B0604020202020204" pitchFamily="34" charset="0"/>
              <a:buChar char="•"/>
            </a:pPr>
            <a:r>
              <a:rPr lang="de-AT" baseline="0" dirty="0" smtClean="0"/>
              <a:t>effiziente Gestaltung der Umschlagsprozesse</a:t>
            </a:r>
          </a:p>
          <a:p>
            <a:pPr marL="171193" indent="-171193">
              <a:buFont typeface="Arial" panose="020B0604020202020204" pitchFamily="34" charset="0"/>
              <a:buChar char="•"/>
            </a:pPr>
            <a:r>
              <a:rPr lang="de-AT" baseline="0" dirty="0" smtClean="0"/>
              <a:t>Kostenreduktion für Vor- und Nachlauf</a:t>
            </a:r>
          </a:p>
          <a:p>
            <a:pPr marL="171193" indent="-171193">
              <a:buFont typeface="Arial" panose="020B0604020202020204" pitchFamily="34" charset="0"/>
              <a:buChar char="•"/>
            </a:pPr>
            <a:r>
              <a:rPr lang="de-AT" baseline="0" dirty="0" smtClean="0"/>
              <a:t>Bündelung im Hauptlauf um Mehrkosten zu kompensieren</a:t>
            </a:r>
          </a:p>
          <a:p>
            <a:pPr marL="171193" indent="-171193">
              <a:buFont typeface="Arial" panose="020B0604020202020204" pitchFamily="34" charset="0"/>
              <a:buChar char="•"/>
            </a:pPr>
            <a:r>
              <a:rPr lang="de-AT" baseline="0" dirty="0" smtClean="0"/>
              <a:t>Zusätzliche Dienstleistungen anbieten</a:t>
            </a:r>
            <a:endParaRPr lang="de-AT" dirty="0" smtClean="0"/>
          </a:p>
          <a:p>
            <a:pPr defTabSz="913028">
              <a:defRPr/>
            </a:pPr>
            <a:endParaRPr lang="de-AT" baseline="0" dirty="0" smtClean="0"/>
          </a:p>
          <a:p>
            <a:pPr defTabSz="913028">
              <a:defRPr/>
            </a:pPr>
            <a:endParaRPr lang="de-AT" baseline="0" dirty="0" smtClean="0"/>
          </a:p>
          <a:p>
            <a:pPr defTabSz="913028">
              <a:defRPr/>
            </a:pPr>
            <a:r>
              <a:rPr lang="de-AT" baseline="0" dirty="0" smtClean="0"/>
              <a:t>Quelle: </a:t>
            </a:r>
          </a:p>
          <a:p>
            <a:pPr defTabSz="913028">
              <a:defRPr/>
            </a:pPr>
            <a:r>
              <a:rPr lang="de-DE" baseline="0" dirty="0" smtClean="0"/>
              <a:t>Posset et al., „Intermodaler Verkehr Europa“ (2014), </a:t>
            </a:r>
            <a:r>
              <a:rPr lang="de-AT" baseline="0" dirty="0" smtClean="0"/>
              <a:t>S.48</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616600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noProof="0" dirty="0" smtClean="0"/>
              <a:t>Durch eine Kombination</a:t>
            </a:r>
            <a:r>
              <a:rPr lang="de-DE" baseline="0" noProof="0" dirty="0" smtClean="0"/>
              <a:t> der Verkehrsträger können die spezifischen Vorteile der einzelnen Verkehrsträger genutzt werden und die Nachteile dieser minimiert werden. </a:t>
            </a:r>
          </a:p>
          <a:p>
            <a:endParaRPr lang="de-DE" baseline="0" noProof="0" dirty="0" smtClean="0"/>
          </a:p>
          <a:p>
            <a:r>
              <a:rPr lang="de-DE" baseline="0" noProof="0" dirty="0" smtClean="0"/>
              <a:t>Aufgrund der hohen Netzdichte und der Schnelligkeit bei kurzen Transportstrecken eignet sich die Straße vor allem für den Vor- und Nachlauf von multimodalen Transporten. </a:t>
            </a:r>
          </a:p>
          <a:p>
            <a:r>
              <a:rPr lang="de-DE" baseline="0" noProof="0" dirty="0" smtClean="0"/>
              <a:t>Durch die geringe Umweltbelastung sowie die relativ geringen Transportkosten von Schiene und Wasserstraße bei mittlerer bzw. langer Transportstrecke und hohen Volumina eignen sich diese beiden Verkehrsträger für den Hauptlauf im multimodalen Verkehr. Durch die Bündelung von Gütertransporten können entsprechende Transportvolumina erreicht werden, die den Transport mit diesen Verkehrsträgern aus wirtschaftlicher Sicht rechtfertigen. </a:t>
            </a:r>
            <a:endParaRPr lang="de-DE" noProof="0" dirty="0" smtClean="0"/>
          </a:p>
          <a:p>
            <a:endParaRPr lang="de-DE" noProof="0" dirty="0" smtClean="0"/>
          </a:p>
          <a:p>
            <a:endParaRPr lang="de-DE" noProof="0" dirty="0" smtClean="0"/>
          </a:p>
          <a:p>
            <a:pPr defTabSz="902878">
              <a:defRPr/>
            </a:pPr>
            <a:r>
              <a:rPr lang="de-DE" dirty="0">
                <a:solidFill>
                  <a:schemeClr val="accent1"/>
                </a:solidFill>
              </a:rPr>
              <a:t>BMVIT, Rechnungshof; „Bericht des Rechnungshof: Nachhaltiger Güterverkehr – Intermodale Vernetzung” (2012), </a:t>
            </a:r>
            <a:r>
              <a:rPr lang="de-DE" spc="60" dirty="0">
                <a:solidFill>
                  <a:schemeClr val="accent1"/>
                </a:solidFill>
              </a:rPr>
              <a:t>S.260</a:t>
            </a:r>
          </a:p>
          <a:p>
            <a:pPr defTabSz="902878">
              <a:defRPr/>
            </a:pPr>
            <a:r>
              <a:rPr lang="de-DE" dirty="0">
                <a:solidFill>
                  <a:schemeClr val="accent1"/>
                </a:solidFill>
              </a:rPr>
              <a:t>Online: </a:t>
            </a:r>
            <a:r>
              <a:rPr lang="de-DE" noProof="0" dirty="0" smtClean="0"/>
              <a:t>http://www.rechnungshof.gv.at/fileadmin/downloads/2012/berichte/teilberichte/bund/Bund_2012_05/Bund_2012_05_4.pdf</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119700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baseline="0" dirty="0" smtClean="0"/>
              <a:t>Nicht immer ist der multimodale Transport die optimale Lösung. Unterschiedliche Voraussetzungen müssen gegeben sein, damit ein multimodaler Transport als Option herangezogen wird.</a:t>
            </a:r>
          </a:p>
          <a:p>
            <a:pPr defTabSz="913028">
              <a:defRPr/>
            </a:pPr>
            <a:r>
              <a:rPr lang="de-AT" baseline="0" dirty="0" smtClean="0"/>
              <a:t>Die Güter müssen für den Transport in Ladeeinheiten geeignet sein und auch ein entsprechendes Transportvolumen sollte vorhanden sein. Vor allem Massengüter oder high &amp; heavy Stückgüter sind für den multimodalen Transport geeignet. </a:t>
            </a:r>
          </a:p>
          <a:p>
            <a:pPr defTabSz="913028">
              <a:defRPr/>
            </a:pPr>
            <a:endParaRPr lang="de-AT" baseline="0" dirty="0" smtClean="0"/>
          </a:p>
          <a:p>
            <a:pPr defTabSz="913028">
              <a:defRPr/>
            </a:pPr>
            <a:r>
              <a:rPr lang="de-AT" baseline="0" dirty="0" smtClean="0"/>
              <a:t>Zusätzlich muss die entsprechende Infrastruktur vorhanden sein, damit ein multimodaler Transport möglich ist. Dabei ist vor allem der Zugang zu den unterschiedlichen Verkehrsmitteln und –trägern wichtig. </a:t>
            </a:r>
          </a:p>
          <a:p>
            <a:pPr defTabSz="913028">
              <a:defRPr/>
            </a:pPr>
            <a:r>
              <a:rPr lang="de-AT" baseline="0" dirty="0" smtClean="0"/>
              <a:t>Außerdem spielen Terminals beim multimodalen Transport eine wichtige Rolle. Sie ermöglichen einerseits die Umschlagsprozesse zwischen den Verkehrsträgern, dienen bei asynchroner Anlieferung und Abholung als Lager und bieten bei Bedarf Zusatzleistungen. Diese sind beispielsweise die Reparatur, Instandhaltung oder Reinigung der Ladeeinheiten oder auch das Stuffing oder Stripping von Containern.</a:t>
            </a:r>
          </a:p>
          <a:p>
            <a:endParaRPr lang="de-DE" baseline="0" dirty="0" smtClean="0"/>
          </a:p>
          <a:p>
            <a:endParaRPr lang="de-DE" baseline="0" dirty="0" smtClean="0"/>
          </a:p>
          <a:p>
            <a:pPr defTabSz="913028">
              <a:defRPr/>
            </a:pPr>
            <a:r>
              <a:rPr lang="de-AT" baseline="0" dirty="0" smtClean="0"/>
              <a:t>Quelle: </a:t>
            </a:r>
          </a:p>
          <a:p>
            <a:pPr defTabSz="913028">
              <a:defRPr/>
            </a:pPr>
            <a:r>
              <a:rPr lang="de-DE" baseline="0" dirty="0" smtClean="0"/>
              <a:t>Posset et al., „Intermodaler Verkehr Europa“ (2014), </a:t>
            </a:r>
            <a:r>
              <a:rPr lang="de-AT" baseline="0" dirty="0" smtClean="0"/>
              <a:t>S.56, 194,202</a:t>
            </a:r>
            <a:endParaRPr lang="de-AT" dirty="0" smtClean="0"/>
          </a:p>
          <a:p>
            <a:pPr defTabSz="913028">
              <a:defRPr/>
            </a:pPr>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baseline="0" dirty="0" smtClean="0"/>
              <a:t>Da mehrere Akteure und Verkehrsträger am multimodalen Transport beteiligt sind muss der Transport dementsprechend organisiert werden und ist mit einem höheren Organisationsaufwand verbunden. </a:t>
            </a:r>
          </a:p>
          <a:p>
            <a:pPr defTabSz="913028">
              <a:defRPr/>
            </a:pPr>
            <a:r>
              <a:rPr lang="de-AT" baseline="0" dirty="0" smtClean="0"/>
              <a:t>Außerdem müssen entsprechende Verlademöglichkeiten und damit die Infrastruktur vorhanden sein um einen multimodalen Transport zu realisieren und der Zugang zu den unterschiedlichen Verkehrsträgern muss gegeben sein. Ein wichtiger Faktor ist auch die Transportdauer, welche sich durch Umschlagsprozesse verlängern kann und ebenfalls eine entsprechende Koordination von Abholung, Umschlag und Anlieferung benötigt. </a:t>
            </a:r>
          </a:p>
          <a:p>
            <a:pPr defTabSz="913028">
              <a:defRPr/>
            </a:pPr>
            <a:r>
              <a:rPr lang="de-AT" baseline="0" dirty="0" smtClean="0"/>
              <a:t>Durch die Nutzung verschiedener Verkehrsträger und durch Umschlagsprozesse können zusätzliche Kosten anfallen die möglicherweise nicht konkurrenzfähig mit einem unimodalen Transport sind. </a:t>
            </a:r>
          </a:p>
          <a:p>
            <a:pPr defTabSz="913028">
              <a:defRPr/>
            </a:pPr>
            <a:r>
              <a:rPr lang="de-AT" baseline="0" dirty="0" smtClean="0"/>
              <a:t>Zusätzlich ist die Sicherheit ein wichtiger Punkt, da durch Umschlagsprozesse die Beschädigung der Ware bzw. Verspätungen wahrscheinlicher sind. </a:t>
            </a:r>
          </a:p>
          <a:p>
            <a:pPr defTabSz="913028">
              <a:defRPr/>
            </a:pPr>
            <a:endParaRPr lang="de-AT" baseline="0" dirty="0" smtClean="0"/>
          </a:p>
          <a:p>
            <a:endParaRPr lang="de-DE" baseline="0" dirty="0" smtClean="0"/>
          </a:p>
          <a:p>
            <a:pPr defTabSz="913028">
              <a:defRPr/>
            </a:pPr>
            <a:r>
              <a:rPr lang="de-AT" baseline="0" dirty="0" smtClean="0"/>
              <a:t>Quelle: </a:t>
            </a:r>
          </a:p>
          <a:p>
            <a:pPr defTabSz="913028">
              <a:defRPr/>
            </a:pPr>
            <a:r>
              <a:rPr lang="de-DE" baseline="0" dirty="0" smtClean="0"/>
              <a:t>Posset et al., „Intermodaler Verkehr Europa“ (2014), </a:t>
            </a:r>
            <a:r>
              <a:rPr lang="de-AT" baseline="0" dirty="0" smtClean="0"/>
              <a:t>S.56</a:t>
            </a:r>
            <a:endParaRPr lang="de-AT" dirty="0" smtClean="0"/>
          </a:p>
          <a:p>
            <a:pPr defTabSz="913028">
              <a:defRPr/>
            </a:pPr>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aseline="0" dirty="0" smtClean="0"/>
              <a:t>Als Einstieg zum Thema „multimodaler Transport“ kann eine Diskussion dienen.  </a:t>
            </a:r>
          </a:p>
          <a:p>
            <a:endParaRPr lang="de-AT" baseline="0" dirty="0" smtClean="0"/>
          </a:p>
          <a:p>
            <a:r>
              <a:rPr lang="de-AT" baseline="0" dirty="0" smtClean="0"/>
              <a:t>Der globale Güterverkehr nimmt immer mehr zu – man kann jedes Produkt kaufen. Dies führt zu einer Überlastung der Verkehrsinfrastruktur. Vor allem der Verkehrsträger Straße stößt vermehrt an seine Grenzen, was sich in zunehmenden Staus äußert. Auch die Umweltbelastung nimmt zu: zunehmender CO2 Ausstoß, Feinstaubbelastung und Lärmbelästigung. </a:t>
            </a:r>
          </a:p>
          <a:p>
            <a:endParaRPr lang="de-AT" baseline="0" dirty="0" smtClean="0"/>
          </a:p>
          <a:p>
            <a:pPr defTabSz="913028"/>
            <a:r>
              <a:rPr lang="de-AT" b="1" baseline="0" smtClean="0"/>
              <a:t>Diskussionsfragen (</a:t>
            </a:r>
            <a:r>
              <a:rPr lang="de-AT" b="1" baseline="0" dirty="0" smtClean="0"/>
              <a:t>5-10 Minuten Diskussion)</a:t>
            </a:r>
            <a:r>
              <a:rPr lang="de-AT" baseline="0" dirty="0" smtClean="0"/>
              <a:t>: </a:t>
            </a:r>
          </a:p>
          <a:p>
            <a:r>
              <a:rPr lang="de-AT" b="0" baseline="0" dirty="0" smtClean="0"/>
              <a:t>Welche Möglichkeiten gibt es dieses Problem im Güterverkehr zu lösen? </a:t>
            </a:r>
          </a:p>
          <a:p>
            <a:r>
              <a:rPr lang="de-AT" b="0" baseline="0" dirty="0" smtClean="0"/>
              <a:t>Wie könnte der Güterverkehr in der Zukunft gestaltet werden? </a:t>
            </a:r>
          </a:p>
          <a:p>
            <a:endParaRPr lang="de-AT" baseline="0" dirty="0" smtClean="0"/>
          </a:p>
          <a:p>
            <a:r>
              <a:rPr lang="de-AT" b="1" baseline="0" dirty="0" smtClean="0"/>
              <a:t>Input- mögliche Diskussionspunkte:</a:t>
            </a:r>
          </a:p>
          <a:p>
            <a:pPr marL="171193" indent="-171193">
              <a:buFont typeface="Arial" panose="020B0604020202020204" pitchFamily="34" charset="0"/>
              <a:buChar char="•"/>
            </a:pPr>
            <a:r>
              <a:rPr lang="de-AT" baseline="0" dirty="0" smtClean="0"/>
              <a:t>Transportkonzepte</a:t>
            </a:r>
          </a:p>
          <a:p>
            <a:pPr marL="171193" indent="-171193">
              <a:buFont typeface="Arial" panose="020B0604020202020204" pitchFamily="34" charset="0"/>
              <a:buChar char="•"/>
            </a:pPr>
            <a:r>
              <a:rPr lang="de-AT" baseline="0" dirty="0" smtClean="0"/>
              <a:t>Alternative Verkehrsmittel</a:t>
            </a:r>
          </a:p>
          <a:p>
            <a:pPr marL="171193" indent="-171193">
              <a:buFont typeface="Arial" panose="020B0604020202020204" pitchFamily="34" charset="0"/>
              <a:buChar char="•"/>
            </a:pPr>
            <a:r>
              <a:rPr lang="de-AT" baseline="0" dirty="0" smtClean="0"/>
              <a:t>Anforderungen an die Infrastruktur in der Zukunft</a:t>
            </a:r>
          </a:p>
          <a:p>
            <a:pPr marL="171193" indent="-171193">
              <a:buFont typeface="Arial" panose="020B0604020202020204" pitchFamily="34" charset="0"/>
              <a:buChar char="•"/>
            </a:pPr>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4060638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dirty="0"/>
              <a:t>Wie der Modal Split 2014 in Europa zeigt, wird ein Großteil (76 %) des Gütertransport mit dem Lkw organisiert. Für 2050 wird zusätzlich eine Zunahme des Lkw-Transportes um 55 % prognostiziert wobei auch das gesamte Transportaufkommen um 57 % steigen wird. Vor allem der internationale Güterverkehr wird zunehmen und dadurch auch die Transportstrecken. Zusätzlich stößt die Transportinfrastruktur immer mehr an ihre Grenzen – Staus sind die Folge. Außerdem führen steigende Energiekosten und zunehmender Druck von öffentlicher und politischer Seite dazu, dass nachhaltige Transportlösungen gefunden werden müssen. </a:t>
            </a:r>
          </a:p>
          <a:p>
            <a:pPr defTabSz="913028">
              <a:defRPr/>
            </a:pPr>
            <a:endParaRPr lang="de-AT" dirty="0"/>
          </a:p>
          <a:p>
            <a:pPr defTabSz="913028">
              <a:defRPr/>
            </a:pPr>
            <a:r>
              <a:rPr lang="de-AT" dirty="0"/>
              <a:t>Quellen:</a:t>
            </a:r>
          </a:p>
          <a:p>
            <a:pPr defTabSz="913028">
              <a:defRPr/>
            </a:pPr>
            <a:r>
              <a:rPr lang="de-AT" dirty="0"/>
              <a:t>Eurostat, „Freight transport statistics – modal split“, (2016), Online: http://ec.europa.eu/eurostat/statistics-explained/index.php/Freight_transport_statistics_-_modal_split  [25.07.2016]</a:t>
            </a:r>
          </a:p>
          <a:p>
            <a:pPr defTabSz="913028">
              <a:defRPr/>
            </a:pPr>
            <a:endParaRPr lang="de-AT" dirty="0"/>
          </a:p>
          <a:p>
            <a:pPr defTabSz="902878">
              <a:defRPr/>
            </a:pPr>
            <a:r>
              <a:rPr lang="en-US" sz="1800" dirty="0">
                <a:solidFill>
                  <a:schemeClr val="accent1"/>
                </a:solidFill>
              </a:rPr>
              <a:t>European Commission, “EU energy, transport and GHG emissions  - Trends to 2050 Reference Scenario 2013” (2013), </a:t>
            </a:r>
            <a:r>
              <a:rPr lang="en-US" sz="1800" spc="60" dirty="0">
                <a:solidFill>
                  <a:schemeClr val="accent1"/>
                </a:solidFill>
              </a:rPr>
              <a:t>S.39</a:t>
            </a:r>
          </a:p>
          <a:p>
            <a:pPr defTabSz="902878">
              <a:defRPr/>
            </a:pPr>
            <a:r>
              <a:rPr lang="en-US" sz="1800" dirty="0">
                <a:solidFill>
                  <a:schemeClr val="accent1"/>
                </a:solidFill>
              </a:rPr>
              <a:t>Online:</a:t>
            </a:r>
            <a:r>
              <a:rPr lang="en-US" dirty="0" smtClean="0">
                <a:solidFill>
                  <a:schemeClr val="accent1"/>
                </a:solidFill>
              </a:rPr>
              <a:t> </a:t>
            </a:r>
            <a:r>
              <a:rPr lang="en-US" spc="60" dirty="0">
                <a:solidFill>
                  <a:schemeClr val="accent1"/>
                </a:solidFill>
                <a:hlinkClick r:id="rId3"/>
              </a:rPr>
              <a:t>http://ec.europa.eu/transport/media/publications/doc/trends-to-2050-update-2013.pdf</a:t>
            </a:r>
            <a:r>
              <a:rPr lang="en-US" spc="60" dirty="0">
                <a:solidFill>
                  <a:schemeClr val="accent1"/>
                </a:solidFill>
              </a:rPr>
              <a:t>   </a:t>
            </a:r>
          </a:p>
          <a:p>
            <a:pPr defTabSz="902878">
              <a:defRPr/>
            </a:pPr>
            <a:endParaRPr lang="en-US" spc="60" dirty="0">
              <a:solidFill>
                <a:schemeClr val="accent1"/>
              </a:solidFill>
            </a:endParaRPr>
          </a:p>
          <a:p>
            <a:pPr defTabSz="902878">
              <a:defRPr/>
            </a:pPr>
            <a:r>
              <a:rPr lang="en-US" sz="1800" dirty="0">
                <a:solidFill>
                  <a:schemeClr val="accent1"/>
                </a:solidFill>
              </a:rPr>
              <a:t>International Transport Forum/ OECD, “ITF Transport Outlook 2015”, (2015), S</a:t>
            </a:r>
            <a:r>
              <a:rPr lang="en-US" sz="1800" spc="60" dirty="0">
                <a:solidFill>
                  <a:schemeClr val="accent1"/>
                </a:solidFill>
              </a:rPr>
              <a:t>.28,75,76</a:t>
            </a:r>
          </a:p>
          <a:p>
            <a:pPr defTabSz="902878">
              <a:defRPr/>
            </a:pPr>
            <a:r>
              <a:rPr lang="en-US" sz="1800" dirty="0">
                <a:solidFill>
                  <a:schemeClr val="accent1"/>
                </a:solidFill>
              </a:rPr>
              <a:t>Online</a:t>
            </a:r>
            <a:r>
              <a:rPr lang="en-US" dirty="0" smtClean="0">
                <a:solidFill>
                  <a:schemeClr val="accent1"/>
                </a:solidFill>
              </a:rPr>
              <a:t>: </a:t>
            </a:r>
            <a:r>
              <a:rPr lang="en-US" spc="60" dirty="0">
                <a:solidFill>
                  <a:schemeClr val="accent1"/>
                </a:solidFill>
                <a:hlinkClick r:id="rId4"/>
              </a:rPr>
              <a:t>http://www.oecd-ilibrary.org/docserver/download/7414021e.pdf?expires=1457012730&amp;id=id&amp;accname=ocid56027859&amp;checksum=F3F96F396835D30F46A01AD6921DC83C</a:t>
            </a:r>
            <a:endParaRPr lang="de-AT" dirty="0"/>
          </a:p>
          <a:p>
            <a:pPr defTabSz="913028">
              <a:defRPr/>
            </a:pPr>
            <a:endParaRPr lang="de-AT" dirty="0"/>
          </a:p>
        </p:txBody>
      </p:sp>
      <p:sp>
        <p:nvSpPr>
          <p:cNvPr id="4" name="Slide Number Placeholder 3"/>
          <p:cNvSpPr>
            <a:spLocks noGrp="1"/>
          </p:cNvSpPr>
          <p:nvPr>
            <p:ph type="sldNum" sz="quarter" idx="10"/>
          </p:nvPr>
        </p:nvSpPr>
        <p:spPr/>
        <p:txBody>
          <a:bodyPr/>
          <a:lstStyle/>
          <a:p>
            <a:fld id="{3302C4EF-2F8B-46D0-B02E-4BABEE06E65D}" type="slidenum">
              <a:rPr lang="de-DE" smtClean="0"/>
              <a:pPr/>
              <a:t>21</a:t>
            </a:fld>
            <a:endParaRPr lang="de-DE" dirty="0"/>
          </a:p>
        </p:txBody>
      </p:sp>
    </p:spTree>
    <p:extLst>
      <p:ext uri="{BB962C8B-B14F-4D97-AF65-F5344CB8AC3E}">
        <p14:creationId xmlns:p14="http://schemas.microsoft.com/office/powerpoint/2010/main" val="4034246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dirty="0"/>
              <a:t>Wie in der vorangegangenen Folie angeführt, führt der Straßengüterverkehr zu einem zentralen verkehrs- und umweltpolitischen Problem: Der Lkw bewältigt 45 %  der Güterverkehrsleistung, ist jedoch auch für 80 % aller verkehrsbedingten Emissionen verantwortlich und verursacht den höchsten Co2 Ausstoß aller Landverkehrsträger.</a:t>
            </a:r>
          </a:p>
          <a:p>
            <a:pPr defTabSz="913028">
              <a:defRPr/>
            </a:pPr>
            <a:r>
              <a:rPr lang="de-AT" dirty="0"/>
              <a:t>Demnach liegt im Verkehrssektor großes Einsparungspotenzial an Emissionen und vor allem an Co2. Diesen Ansatz hat auch die EU aufgegriffen und in ihrem Weißbuch Verkehr Eckpfeiler für die Neuregelung der europäischen Verkehrspolitik bis 2050 vorgegeben. Zentrales Ziel dabei ist die Verlagerung der Transporte von der Straße hin zur Schiene und Wasserstraße. Vor allem jene Transporte, welche eine Transportstrecke von 300 km überschreiten sollen auf Binnenschiff oder Zug umgelagert werden. </a:t>
            </a:r>
          </a:p>
          <a:p>
            <a:pPr defTabSz="913028">
              <a:defRPr/>
            </a:pPr>
            <a:r>
              <a:rPr lang="de-AT" dirty="0"/>
              <a:t> </a:t>
            </a:r>
          </a:p>
          <a:p>
            <a:r>
              <a:rPr lang="de-AT" dirty="0"/>
              <a:t>Da es bedingt durch Infrastrukturengpässe schwierig ist Transporte isoliert auf Schiene und Wasserstraße zu verlagern, ist es sinnvoll die jeweiligen Verkehrsträger intelligent zu kombinieren und ihre jeweiligen Vorteile durch die Organisation von multimodalen Transporten, insbesondere kombinierte Transporte, gezielt zu nutzen.</a:t>
            </a:r>
          </a:p>
          <a:p>
            <a:endParaRPr lang="de-AT" baseline="0" dirty="0" smtClean="0"/>
          </a:p>
          <a:p>
            <a:r>
              <a:rPr lang="de-AT" baseline="0" dirty="0" smtClean="0"/>
              <a:t>Zur Veranschaulichung: Im Vergleich zum reinen Lkw Transport besteht beim multimodalen Verkehr ein Einsparungspotenzial an Energie von bis zu 30 % und an Schadstoffen sogar von bis zu 90%. Zusätzlich wird dadurch das bereits jetzt sehr überfüllte Straßennetz entlastet und so auch die Verkehrssicherheit gesteigert.</a:t>
            </a:r>
          </a:p>
          <a:p>
            <a:endParaRPr lang="de-AT" baseline="0" dirty="0" smtClean="0"/>
          </a:p>
          <a:p>
            <a:pPr defTabSz="913028">
              <a:defRPr/>
            </a:pPr>
            <a:r>
              <a:rPr lang="de-AT" baseline="0" dirty="0" smtClean="0"/>
              <a:t>Quelle: </a:t>
            </a:r>
          </a:p>
          <a:p>
            <a:pPr defTabSz="913028">
              <a:defRPr/>
            </a:pPr>
            <a:r>
              <a:rPr lang="de-DE" baseline="0" dirty="0" smtClean="0"/>
              <a:t>Posset et al., „Intermodaler Verkehr Europa“ (2014), </a:t>
            </a:r>
            <a:r>
              <a:rPr lang="de-AT" baseline="0" dirty="0" smtClean="0"/>
              <a:t>S.15-17</a:t>
            </a:r>
          </a:p>
          <a:p>
            <a:pPr defTabSz="913028">
              <a:defRPr/>
            </a:pPr>
            <a:r>
              <a:rPr lang="en-US" dirty="0" smtClean="0"/>
              <a:t>Europäische</a:t>
            </a:r>
            <a:r>
              <a:rPr lang="en-US" baseline="0" dirty="0" smtClean="0"/>
              <a:t> Kommission, “</a:t>
            </a:r>
            <a:r>
              <a:rPr lang="en-US" dirty="0" smtClean="0"/>
              <a:t>White Paper on transport – Roadmap to a single European transport area – towards a competitive and resource-efficient transport system” (2011), S.</a:t>
            </a:r>
            <a:r>
              <a:rPr lang="en-US" spc="60" dirty="0"/>
              <a:t>4-6,9</a:t>
            </a:r>
          </a:p>
          <a:p>
            <a:pPr defTabSz="913028">
              <a:defRPr/>
            </a:pPr>
            <a:r>
              <a:rPr lang="en-US" dirty="0" smtClean="0"/>
              <a:t>Online: </a:t>
            </a:r>
            <a:r>
              <a:rPr lang="en-US" sz="900" spc="60" dirty="0">
                <a:hlinkClick r:id="rId3"/>
              </a:rPr>
              <a:t>http://ec.europa.eu/transport/themes/strategies/doc/2011_white_paper/white-paper-illustrated-brochure_en.pdf</a:t>
            </a:r>
            <a:endParaRPr lang="de-AT" dirty="0" smtClean="0"/>
          </a:p>
          <a:p>
            <a:endParaRPr lang="de-AT" baseline="0"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Der Anteil</a:t>
            </a:r>
            <a:r>
              <a:rPr lang="de-DE" baseline="0" dirty="0" smtClean="0"/>
              <a:t> des multimodalen Transportes am europäischen Güterverkehr ist schwierig zu erfassen, da durch die Erhebungsmethode der einzelnen Staaten jeder Verkehrsträger extra erfasst wird. (Ein Transport von Hannover (D) nach Bologna (I), welcher zwischen Regensburg und Trento die rollende Landstraße (RoLa) benutzt, wird in Österreich als Bahntransit im kombinierten Verkehr erfasst. In Deutschland wird der Straßentransport sowie der Bahntransport separat erfasst. In der EU-Statistik wird nur der Straßentransport auf italienischer Seite erfasst) </a:t>
            </a:r>
          </a:p>
          <a:p>
            <a:endParaRPr lang="de-DE" baseline="0" dirty="0" smtClean="0"/>
          </a:p>
          <a:p>
            <a:r>
              <a:rPr lang="de-DE" baseline="0" dirty="0" smtClean="0"/>
              <a:t>Eurostat, das statistische Amt der Europäischen Union, greift dabei auf Zahlen der UIRR zurück – der Vereinigung von Kombi-Operatoren aus 14 europäischen Ländern die den kombinierten Verkehr organisiert. Auch für die Darstellung der Sendungsentwicklung wurden die Daten der UIRR verwendet. </a:t>
            </a:r>
          </a:p>
          <a:p>
            <a:r>
              <a:rPr lang="de-DE" baseline="0" dirty="0" smtClean="0"/>
              <a:t>In den unbegleiteten kombinierten Verkehr (UKV) fällt der Transport von Containern (ab 20 Fuß), Wechselaufbauten und Sattelanhängern die auf Bahnwaggons verladen/abgeladen werden. Bei der rollenden Landstraße (begleiteter kombinierter Verkehr) wird der Transport von Lkw/Sattel-Kfz mit speziellen Niederflurwaggon erfasst. </a:t>
            </a:r>
          </a:p>
          <a:p>
            <a:endParaRPr lang="de-DE" baseline="0" dirty="0" smtClean="0"/>
          </a:p>
          <a:p>
            <a:r>
              <a:rPr lang="de-DE" baseline="0" dirty="0" smtClean="0"/>
              <a:t>Im Jahr 1990 wurden knapp 1 Million Sendungen im unbegleiteten kombinierten Verkehr (UKV) transportiert. Das Sendungsaufkommen der Rollenden Landstraße (RoLa) betrug im Vergleich dazu nur 215000 Sendungen. Die RoLa erreichte den Beförderungsrekord im Jahr 2000 (460.000 Sendungen) und der UKV erst 2011 (2,65 Millionen Sendungen). Der Einbruch der RoLa im Jahr 2005 kann auf den EU-Beitritt mehrerer Staaten zurückgeführt werden. 2012 verzeichneten beide Transporte einen Rücklauf des Sendungsaufkommens. Zusammenfassend stellt der kombinierte Verkehr mit einer durchschnittlichen Wachstumsrate von ca. 5% ein dynamisches Segment im europäischen Güterverkehr dar. </a:t>
            </a:r>
          </a:p>
          <a:p>
            <a:endParaRPr lang="de-DE" baseline="0" dirty="0" smtClean="0"/>
          </a:p>
          <a:p>
            <a:pPr defTabSz="913028">
              <a:defRPr/>
            </a:pPr>
            <a:r>
              <a:rPr lang="de-AT" baseline="0" dirty="0" smtClean="0"/>
              <a:t>Quelle: </a:t>
            </a:r>
          </a:p>
          <a:p>
            <a:pPr defTabSz="913028">
              <a:defRPr/>
            </a:pPr>
            <a:r>
              <a:rPr lang="de-DE" baseline="0" dirty="0" smtClean="0"/>
              <a:t>Posset et al., „Intermodaler Verkehr Europa“ (2014), </a:t>
            </a:r>
            <a:r>
              <a:rPr lang="de-AT" baseline="0" dirty="0" smtClean="0"/>
              <a:t>S.22/23</a:t>
            </a:r>
            <a:endParaRPr lang="de-AT" dirty="0" smtClean="0"/>
          </a:p>
          <a:p>
            <a:endParaRPr lang="de-DE" baseline="0" dirty="0" smtClean="0"/>
          </a:p>
          <a:p>
            <a:endParaRPr lang="de-DE"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126422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In Österreich lag der Anteil des intermodalen</a:t>
            </a:r>
            <a:r>
              <a:rPr lang="de-DE" baseline="0" dirty="0" smtClean="0"/>
              <a:t> Verkehrs an der Gesamtverkehrsleistung (tkm) 2009 bei 7 %. Ein Großteil dieser Verkehrsleistung wurde im unbegleiteten kombinierten Verkehr (UKV) erbracht, welchem auch ein höheres Wachstumspotenzial für die Zukunft zugeschrieben wird. Zwischen 2000 und 2009 stieg der UKV um 85 % während der Anteil der Rollenden Landstraße (RoLa) am Güterverkehrsaufkommen in der gleichen Periode um 24 % abnahm. </a:t>
            </a:r>
          </a:p>
          <a:p>
            <a:r>
              <a:rPr lang="de-DE" baseline="0" dirty="0" smtClean="0"/>
              <a:t>Der Verkehrsträgerwechsel findet vor allem zwischen den Verkehrsträgern Straße und Schiene statt – das Binnenschiff hat eine vergleichsweise geringe Bedeutung. Der Anteil des Binnenschiffs am intermodalen Verkehr betrug 2009 nur 0,02 % in Österreich. Dies kann unter anderem auf die geringere Netzdichte der Wasserstraße im Vergleich zur Schiene zurückgeführt werden. </a:t>
            </a:r>
            <a:endParaRPr lang="en-GB" dirty="0" smtClean="0"/>
          </a:p>
          <a:p>
            <a:endParaRPr lang="de-DE" dirty="0" smtClean="0"/>
          </a:p>
          <a:p>
            <a:r>
              <a:rPr lang="de-DE" dirty="0" smtClean="0"/>
              <a:t>Quelle:</a:t>
            </a:r>
            <a:endParaRPr lang="en-GB" dirty="0" smtClean="0"/>
          </a:p>
          <a:p>
            <a:pPr defTabSz="902878">
              <a:defRPr/>
            </a:pPr>
            <a:r>
              <a:rPr lang="de-DE" dirty="0">
                <a:solidFill>
                  <a:schemeClr val="accent1"/>
                </a:solidFill>
              </a:rPr>
              <a:t>BMVIT, Rechnungshof; „Bericht des Rechnungshof: Nachhaltiger Güterverkehr – Intermodale Vernetzung” (2012), </a:t>
            </a:r>
            <a:r>
              <a:rPr lang="de-DE" spc="60" dirty="0">
                <a:solidFill>
                  <a:schemeClr val="accent1"/>
                </a:solidFill>
              </a:rPr>
              <a:t>S.258-260</a:t>
            </a:r>
          </a:p>
          <a:p>
            <a:pPr defTabSz="902878">
              <a:defRPr/>
            </a:pPr>
            <a:r>
              <a:rPr lang="de-DE" dirty="0">
                <a:solidFill>
                  <a:schemeClr val="accent1"/>
                </a:solidFill>
              </a:rPr>
              <a:t>Online: </a:t>
            </a:r>
            <a:r>
              <a:rPr lang="de-DE" noProof="0" dirty="0" smtClean="0"/>
              <a:t>http://www.rechnungshof.gv.at/fileadmin/downloads/2012/berichte/teilberichte/bund/Bund_2012_05/Bund_2012_05_4.pdf</a:t>
            </a:r>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2797953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270720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b="1" baseline="0" dirty="0" smtClean="0"/>
              <a:t>Schüttgut: Bioweizen</a:t>
            </a:r>
          </a:p>
          <a:p>
            <a:pPr defTabSz="913028">
              <a:defRPr/>
            </a:pPr>
            <a:r>
              <a:rPr lang="de-AT" baseline="0" dirty="0" smtClean="0"/>
              <a:t>Das Getreide wird per Lkw vom pannonischen Raum zum kundeneigenen Silo im Wiener Hafen gebracht. Dort erfolgt die Zwischenlagerung in temperaturüberwachten Zellen. Die Ladung wird anschließen in zweit Tagen mittels Förderanlagen auf das Binnenschiff verladen. Um eine optimale Ausnutzung des Laderaums zu erzielen, kommt ein Schwenkrohr bei der Verladung zum Einsatz. Über die Donau bzw. den Rhein erreicht die Ware den Auhafen in Basel. Der Weitertransport des Getreides zum Endkunden in Zürich wird per Bahn durchgeführt.</a:t>
            </a:r>
            <a:endParaRPr lang="de-AT" dirty="0" smtClean="0"/>
          </a:p>
          <a:p>
            <a:pPr defTabSz="913028">
              <a:defRPr/>
            </a:pPr>
            <a:endParaRPr lang="de-AT" baseline="0" dirty="0" smtClean="0"/>
          </a:p>
          <a:p>
            <a:pPr defTabSz="913028">
              <a:defRPr/>
            </a:pPr>
            <a:r>
              <a:rPr lang="de-AT" b="1" baseline="0" dirty="0" smtClean="0"/>
              <a:t>Stückgut: Stahlprodukte</a:t>
            </a:r>
          </a:p>
          <a:p>
            <a:pPr defTabSz="913028">
              <a:defRPr/>
            </a:pPr>
            <a:r>
              <a:rPr lang="de-AT" dirty="0" smtClean="0"/>
              <a:t>Auf der Strecke </a:t>
            </a:r>
            <a:r>
              <a:rPr lang="de-AT" b="0" dirty="0" smtClean="0"/>
              <a:t>von Linz nach Moerdijk (nahe Rotterdam) werden jährlich 500.000 Tonnen</a:t>
            </a:r>
            <a:r>
              <a:rPr lang="de-AT" b="0" baseline="0" dirty="0" smtClean="0"/>
              <a:t> Stahl mit dem Binnenschiff transportiert. Die Stahlprodukte gelangen mit einem Waggon von diversen Lagerhallen am Werksgelände in die gedeckte Umschlagshalle im Werkshafen des Stahlproduzenten voestalpine </a:t>
            </a:r>
            <a:r>
              <a:rPr lang="de-AT" baseline="0" dirty="0" smtClean="0"/>
              <a:t>in Linz. Dort wird die Ware direkt von den Waggons auf das Binnenschiff verladen. Für den Umschlag in der Hafenhalle Linz wird ein Brückenkran, der bis zu 35 Tonnen heben kann verwendet. Danach erfolgt der Transport mittels Schubverband nach Moerdijk. Dort wird die Ware auf ein Seeschiff umgeschlagen und zu den Häfen in der Nähe der Endkunden gebracht. Die Endkunden sitzen beispielsweise in Brasilien, USA, Singapur, Indien oder Südafrika. In den meisten Fällen erfolgt der Endtransport per Bahn, es wird aber auch teilweise der Lkw eingesetzt.</a:t>
            </a:r>
            <a:endParaRPr lang="de-AT" dirty="0" smtClean="0"/>
          </a:p>
          <a:p>
            <a:pPr defTabSz="913028">
              <a:defRPr/>
            </a:pPr>
            <a:endParaRPr lang="de-AT" baseline="0" dirty="0" smtClean="0"/>
          </a:p>
          <a:p>
            <a:pPr defTabSz="913028">
              <a:defRPr/>
            </a:pPr>
            <a:r>
              <a:rPr lang="de-AT" b="1" baseline="0" dirty="0" smtClean="0"/>
              <a:t>Massengut: mineralische Rohstoffe</a:t>
            </a:r>
          </a:p>
          <a:p>
            <a:pPr defTabSz="913028">
              <a:defRPr/>
            </a:pPr>
            <a:r>
              <a:rPr lang="de-AT" dirty="0" smtClean="0"/>
              <a:t>Im </a:t>
            </a:r>
            <a:r>
              <a:rPr lang="de-AT" b="1" dirty="0" smtClean="0"/>
              <a:t>Hafen Linz </a:t>
            </a:r>
            <a:r>
              <a:rPr lang="de-AT" dirty="0" smtClean="0"/>
              <a:t>wird Transport und Umschlag von </a:t>
            </a:r>
            <a:r>
              <a:rPr lang="de-AT" b="1" dirty="0" smtClean="0"/>
              <a:t>mineralischen Rohstoffen</a:t>
            </a:r>
            <a:r>
              <a:rPr lang="de-AT" b="1" baseline="0" dirty="0" smtClean="0"/>
              <a:t> </a:t>
            </a:r>
            <a:r>
              <a:rPr lang="de-AT" baseline="0" dirty="0" smtClean="0"/>
              <a:t>durchgeführt. Aufgrund der Nässeempfindlichkeit und Verschmutzungsanfälligkeit stellt der Transport ein schwieriges Unterfangen dar. Am Beginn der Transportkette werden die mineralischen Rohstoffe mittels Hochseeschiff nach Rotterdam gebracht. Dort wird die Ware, meist mittels Reachstacker oder Wippdrehkran auf das Binnenschiff umgeschlagen. Über den Rhein, den Main und den Main-Donau-Kanal werden die Rohstoffe dann von Rotterdam nach Linz transportiert. Dabei werden meist Motorgüterschiffe oder Schubverbände eingesetzt, die durchschnittlich mit 1.000 Tonne pro Ladungsträger beladen werden können. Im Hafen Linz wird die Ware je nach Endkunden per Lkw oder Bahn zum endgültigen Bestimmungsort transportiert.</a:t>
            </a:r>
            <a:endParaRPr lang="de-AT" dirty="0" smtClean="0"/>
          </a:p>
          <a:p>
            <a:pPr defTabSz="913028">
              <a:defRPr/>
            </a:pPr>
            <a:endParaRPr lang="de-AT" b="1" baseline="0" dirty="0" smtClean="0"/>
          </a:p>
          <a:p>
            <a:r>
              <a:rPr lang="de-AT" baseline="0" dirty="0" smtClean="0"/>
              <a:t>Quelle: </a:t>
            </a:r>
          </a:p>
          <a:p>
            <a:r>
              <a:rPr lang="de-AT" baseline="0" dirty="0" smtClean="0"/>
              <a:t>Via donau, „Handbuch der Donauschifffahrt“ (2013), </a:t>
            </a:r>
            <a:r>
              <a:rPr lang="de-AT" dirty="0" smtClean="0"/>
              <a:t>S</a:t>
            </a:r>
            <a:r>
              <a:rPr lang="de-AT" baseline="0" dirty="0" smtClean="0"/>
              <a:t>. 184 ff</a:t>
            </a:r>
            <a:endParaRPr lang="de-AT" b="1"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dirty="0" smtClean="0"/>
              <a:t>Das Unternehmen </a:t>
            </a:r>
            <a:r>
              <a:rPr lang="de-AT" b="1" dirty="0" smtClean="0"/>
              <a:t>Bioprodukte Pinczker GmbH </a:t>
            </a:r>
            <a:r>
              <a:rPr lang="de-AT" dirty="0" smtClean="0"/>
              <a:t>ist im Hafen Wien Albern angesiedelt und ist dort</a:t>
            </a:r>
            <a:r>
              <a:rPr lang="de-AT" baseline="0" dirty="0" smtClean="0"/>
              <a:t> Eigentümer und Betreiber eines Getreidesilos. Für den Transport von </a:t>
            </a:r>
            <a:r>
              <a:rPr lang="de-AT" b="1" baseline="0" dirty="0" smtClean="0"/>
              <a:t>Wien</a:t>
            </a:r>
            <a:r>
              <a:rPr lang="de-AT" baseline="0" dirty="0" smtClean="0"/>
              <a:t> nach </a:t>
            </a:r>
            <a:r>
              <a:rPr lang="de-AT" b="1" baseline="0" dirty="0" smtClean="0"/>
              <a:t>Zürich</a:t>
            </a:r>
            <a:r>
              <a:rPr lang="de-AT" baseline="0" dirty="0" smtClean="0"/>
              <a:t> kommen drei Verkehrsträger (Straße, Schiene, Wasserstraße) zum Einsatz, wobei der Großteil der Strecke Wien-Zürich per Binnenschiff zurückgelegt wird. Die Transportdauer beträgt gesamt 10 Tage. </a:t>
            </a:r>
          </a:p>
          <a:p>
            <a:endParaRPr lang="de-AT" dirty="0" smtClean="0"/>
          </a:p>
          <a:p>
            <a:r>
              <a:rPr lang="de-AT" baseline="0" dirty="0" smtClean="0"/>
              <a:t>Quelle: </a:t>
            </a:r>
          </a:p>
          <a:p>
            <a:r>
              <a:rPr lang="de-AT" baseline="0" dirty="0" smtClean="0"/>
              <a:t>viadonau, „Handbuch der Donauschifffahrt“ (2013), </a:t>
            </a:r>
            <a:r>
              <a:rPr lang="de-AT" dirty="0" smtClean="0"/>
              <a:t>S</a:t>
            </a:r>
            <a:r>
              <a:rPr lang="de-AT" baseline="0" dirty="0" smtClean="0"/>
              <a:t>. 181-182</a:t>
            </a:r>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4002574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baseline="0" dirty="0" smtClean="0"/>
              <a:t>Das Getreide wird per Lkw vom pannonischen Raum zum kundeneigenen Silo im Wiener Hafen gebracht. Dort erfolgt die Zwischenlagerung in temperaturüberwachten Zellen. Die Ladung wird anschließen in zweit Tagen mittels Förderanlagen auf das Binnenschiff verladen. Um eine optimale Ausnutzung des Laderaums zu erzielen, kommt ein Schwenkrohr bei der Verladung zum Einsatz. Über die Donau bzw. den Rhein erreicht die Ware den Auhafen in Basel. Der Weitertransport des Getreides zum Endkunden in Zürich wird per Bahn durchgeführt.</a:t>
            </a:r>
            <a:endParaRPr lang="de-AT" dirty="0" smtClean="0"/>
          </a:p>
          <a:p>
            <a:endParaRPr lang="de-AT" dirty="0" smtClean="0"/>
          </a:p>
          <a:p>
            <a:r>
              <a:rPr lang="de-AT" baseline="0" dirty="0" smtClean="0"/>
              <a:t>Quelle: </a:t>
            </a:r>
          </a:p>
          <a:p>
            <a:r>
              <a:rPr lang="de-AT" baseline="0" dirty="0" smtClean="0"/>
              <a:t>viadonau, „Handbuch der Donauschifffahrt“ (2013), </a:t>
            </a:r>
            <a:r>
              <a:rPr lang="de-AT" dirty="0" smtClean="0"/>
              <a:t>S</a:t>
            </a:r>
            <a:r>
              <a:rPr lang="de-AT" baseline="0" dirty="0" smtClean="0"/>
              <a:t>. 181-182</a:t>
            </a:r>
          </a:p>
          <a:p>
            <a:pPr defTabSz="913028">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965610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dirty="0" smtClean="0"/>
              <a:t>Auf der Strecke von </a:t>
            </a:r>
            <a:r>
              <a:rPr lang="de-AT" b="1" dirty="0" smtClean="0"/>
              <a:t>Linz</a:t>
            </a:r>
            <a:r>
              <a:rPr lang="de-AT" dirty="0" smtClean="0"/>
              <a:t> nach </a:t>
            </a:r>
            <a:r>
              <a:rPr lang="de-AT" b="1" dirty="0" smtClean="0"/>
              <a:t>Moerdijk</a:t>
            </a:r>
            <a:r>
              <a:rPr lang="de-AT" dirty="0" smtClean="0"/>
              <a:t> (nahe Rotterdam) werden jährlich 500.000 Tonnen</a:t>
            </a:r>
            <a:r>
              <a:rPr lang="de-AT" baseline="0" dirty="0" smtClean="0"/>
              <a:t> </a:t>
            </a:r>
            <a:r>
              <a:rPr lang="de-AT" b="1" baseline="0" dirty="0" smtClean="0"/>
              <a:t>Stahl</a:t>
            </a:r>
            <a:r>
              <a:rPr lang="de-AT" baseline="0" dirty="0" smtClean="0"/>
              <a:t> mit dem Binnenschiff transportiert. Die Stahlprodukte gelangen mit einem Waggon von diversen Lagerhallen am Werksgelände in die gedeckte Umschlagshalle im Werkshafen des Stahlproduzenten voestalpine in Linz. Dort wird die Ware direkt von den Waggons auf das Binnenschiff verladen. Für den Umschlag in der Hafenhalle Linz wird ein Brückenkran, der bis zu 35 Tonnen heben kann verwendet. Danach erfolgt der Transport mittels Schubverband nach Moerdijk. Dort wird die Ware auf ein Seeschiff umgeschlagen und zu den Häfen in der Nähe der Endkunden gebracht. Die Endkunden sitzen beispielsweise in Brasilien, USA, Singapur, Indien oder Südafrika. In den meisten Fällen erfolgt der Endtransport per Bahn, es wird aber auch teilweise der Lkw eingesetzt.</a:t>
            </a:r>
            <a:endParaRPr lang="de-AT" dirty="0" smtClean="0"/>
          </a:p>
          <a:p>
            <a:endParaRPr lang="de-AT" dirty="0" smtClean="0"/>
          </a:p>
          <a:p>
            <a:r>
              <a:rPr lang="de-AT" baseline="0" dirty="0" smtClean="0"/>
              <a:t>Quelle: </a:t>
            </a:r>
          </a:p>
          <a:p>
            <a:r>
              <a:rPr lang="de-AT" baseline="0" dirty="0" smtClean="0"/>
              <a:t>Via donau, „Handbuch der Donauschifffahrt“ (2013),</a:t>
            </a:r>
            <a:r>
              <a:rPr lang="de-AT" dirty="0" smtClean="0"/>
              <a:t> S</a:t>
            </a:r>
            <a:r>
              <a:rPr lang="de-AT" baseline="0" dirty="0" smtClean="0"/>
              <a:t>. 185</a:t>
            </a:r>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96096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dirty="0" smtClean="0"/>
              <a:t>Dieser Foliensatz beschäftigt sich mit</a:t>
            </a:r>
            <a:r>
              <a:rPr lang="de-AT" baseline="0" dirty="0" smtClean="0"/>
              <a:t> </a:t>
            </a:r>
            <a:r>
              <a:rPr lang="de-AT" dirty="0" smtClean="0"/>
              <a:t>Multimodalen Transporten, also dem Transport von Gütern mit mehreren</a:t>
            </a:r>
            <a:r>
              <a:rPr lang="de-AT" baseline="0" dirty="0" smtClean="0"/>
              <a:t> Verkehrsmitteln. Es werden dabei die verschiedenen Arten beschrieben sowie Vor- und Nachteile aufgezeigt, die als Abschluss mit praktischen Beispielen veranschaulicht werden.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dirty="0" smtClean="0"/>
              <a:t>Im </a:t>
            </a:r>
            <a:r>
              <a:rPr lang="de-AT" b="1" dirty="0" smtClean="0"/>
              <a:t>Hafen Linz </a:t>
            </a:r>
            <a:r>
              <a:rPr lang="de-AT" dirty="0" smtClean="0"/>
              <a:t>wird Transport und Umschlag von </a:t>
            </a:r>
            <a:r>
              <a:rPr lang="de-AT" b="1" dirty="0" smtClean="0"/>
              <a:t>mineralischen Rohstoffen</a:t>
            </a:r>
            <a:r>
              <a:rPr lang="de-AT" b="1" baseline="0" dirty="0" smtClean="0"/>
              <a:t> </a:t>
            </a:r>
            <a:r>
              <a:rPr lang="de-AT" baseline="0" dirty="0" smtClean="0"/>
              <a:t>durchgeführt. Aufgrund der Nässeempfindlichkeit und Verschmutzungsanfälligkeit stellt der Transport ein schwieriges Unterfangen dar. Am Beginn der Transportkette werden die mineralischen Rohstoffe mittels Hochseeschiff nach Rotterdam gebracht. Dort wird die Ware, meist mittels Reachstacker oder Wippdrehkran auf das Binnenschiff umgeschlagen. Über den Rhein, den Main und den Main-Donau-Kanal werden die Rohstoffe dann von Rotterdam nach Linz transportiert. Dabei werden meist Motorgüterschiffe oder Schubverbände eingesetzt, die durchschnittlich mit 1.000 Tonne pro Ladungsträger beladen werden können. Im Hafen Linz wird die Ware je nach Endkunden per Lkw oder Bahn zum endgültigen Bestimmungsort transportiert.</a:t>
            </a:r>
            <a:endParaRPr lang="de-AT" dirty="0" smtClean="0"/>
          </a:p>
          <a:p>
            <a:pPr defTabSz="913028">
              <a:defRPr/>
            </a:pPr>
            <a:endParaRPr lang="de-AT" dirty="0" smtClean="0"/>
          </a:p>
          <a:p>
            <a:r>
              <a:rPr lang="de-AT" baseline="0" dirty="0" smtClean="0"/>
              <a:t>Quelle: </a:t>
            </a:r>
          </a:p>
          <a:p>
            <a:r>
              <a:rPr lang="de-AT" baseline="0" dirty="0" smtClean="0"/>
              <a:t>viadonau, „Handbuch der Donauschifffahrt“ (2013), </a:t>
            </a:r>
            <a:r>
              <a:rPr lang="de-AT" dirty="0" smtClean="0"/>
              <a:t>S</a:t>
            </a:r>
            <a:r>
              <a:rPr lang="de-AT" baseline="0" dirty="0" smtClean="0"/>
              <a:t>. 184</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749742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2578262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2583032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525232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3149614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dirty="0" smtClean="0"/>
              <a:t>Die Nutzung </a:t>
            </a:r>
            <a:r>
              <a:rPr lang="de-AT" b="0" dirty="0" smtClean="0"/>
              <a:t>des kombinierten Verkehrs wird verkehrspolitisch</a:t>
            </a:r>
            <a:r>
              <a:rPr lang="de-AT" b="0" baseline="0" dirty="0" smtClean="0"/>
              <a:t> durch zahlreiche Maßnahmen gefördert. Dadurch soll eine Verlagerung auf umweltfreundliche Verkehrsträger, also vom Lkw auf Schiff oder Bahn sichergestellt werden. Maßnahmen zur Förderung des kombinierten Verkehrs umfassen neben diversen finanziellen Förderungen, die auf nationaler und internationaler Ebene möglich sind, auch steuerliche und ordnungspolitische Maßnahmen, wie die Befreiung vom Nachtfahrverbot oder Wochenend- und Feiertagsverboten.</a:t>
            </a:r>
          </a:p>
          <a:p>
            <a:pPr defTabSz="913028">
              <a:defRPr/>
            </a:pPr>
            <a:endParaRPr lang="de-AT" b="0" baseline="0" dirty="0" smtClean="0"/>
          </a:p>
          <a:p>
            <a:pPr defTabSz="913028">
              <a:defRPr/>
            </a:pPr>
            <a:r>
              <a:rPr lang="de-AT" b="0" baseline="0" dirty="0" smtClean="0"/>
              <a:t>Einen wichtigen Schritt zur Steigerung der Nutzung des kombinierten Verkehrs hat auch die Europäische Union mit der Erlassung einer Richtlinie über die Festlegung gemeinsamer Regeln für bestimmte Beförderungen im kombinierten Güterverkehr zwischen Mitgliedsstaaten getätigt. Ziel dieser Richtlinie ist es, den Vor- und Nachlauf des kombinierten Verkehrs zu liberalisieren und dadurch die Attraktivität der Nutzung zu steigern. Die wesentlichsten Punkte betreffen dabei die Erleichterung des grenzüberschreitenden Verkehrs. Darüber hinaus sind steuerliche Erleichterungen vorgesehen.</a:t>
            </a:r>
            <a:endParaRPr lang="de-AT" b="0" dirty="0" smtClean="0"/>
          </a:p>
          <a:p>
            <a:pPr defTabSz="913028">
              <a:defRPr/>
            </a:pPr>
            <a:endParaRPr lang="de-AT" dirty="0" smtClean="0"/>
          </a:p>
          <a:p>
            <a:r>
              <a:rPr lang="de-AT" baseline="0" dirty="0" smtClean="0"/>
              <a:t>Quelle: </a:t>
            </a:r>
          </a:p>
          <a:p>
            <a:r>
              <a:rPr lang="de-AT" baseline="0" dirty="0" smtClean="0"/>
              <a:t>Via donau, „Handbuch der Donauschifffahrt“ (2013), </a:t>
            </a:r>
            <a:r>
              <a:rPr lang="de-AT" dirty="0" smtClean="0"/>
              <a:t>S</a:t>
            </a:r>
            <a:r>
              <a:rPr lang="de-AT" baseline="0" dirty="0" smtClean="0"/>
              <a:t>. 188-191</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dirty="0" smtClean="0"/>
              <a:t>Durch eine Weiterentwicklung</a:t>
            </a:r>
            <a:r>
              <a:rPr lang="de-AT" baseline="0" dirty="0" smtClean="0"/>
              <a:t> des Verkehrsnetzes in Europa, vor allem von den umweltfreundlichen Verkehrsträgern Schiene und Wasserstraße soll eine Verkehrsverlagerung hin zu diesen Verkehrsträgern begünstigt werden. Zusätzlich werden durch eine zunehmende Liberalisierung des Schienengüterverkehrs wettbewerbsfähige Preise im Bahnverkehr ermöglicht. Um eine gesteigerte Nutzung der Schiene und der Wasserstraße zu ermöglichen gilt es die Kapazitäten zu erhöhen, um eine Bündelung attraktiver zu machen, und Verkehrsengpässe zu vermeiden. </a:t>
            </a:r>
          </a:p>
          <a:p>
            <a:r>
              <a:rPr lang="de-AT" baseline="0" dirty="0" smtClean="0"/>
              <a:t>Auch eine technische Verbesserung, um eine optimale Transportplanung und die Leistungsfähigkeit der Verkehrsträger zu steigern kann den Einsatz vom multimodalen Transport begünstigen. Für Ladeeinheiten müssen entsprechende Standards festgelegt werden damit diese problemlos auf den unterschiedlichen Verkehrsträgern transportiert werden können und der Umschlag optimal gestaltet werden kann. </a:t>
            </a:r>
            <a:endParaRPr lang="de-AT" dirty="0" smtClean="0"/>
          </a:p>
          <a:p>
            <a:endParaRPr lang="de-AT" dirty="0" smtClean="0"/>
          </a:p>
          <a:p>
            <a:r>
              <a:rPr lang="de-AT" baseline="0" dirty="0" smtClean="0"/>
              <a:t>Quelle: </a:t>
            </a:r>
          </a:p>
          <a:p>
            <a:r>
              <a:rPr lang="de-AT" baseline="0" dirty="0" smtClean="0"/>
              <a:t>Via donau, „Handbuch der Donauschifffahrt“ (2013), </a:t>
            </a:r>
            <a:r>
              <a:rPr lang="de-AT" dirty="0" smtClean="0"/>
              <a:t>S</a:t>
            </a:r>
            <a:r>
              <a:rPr lang="de-AT" baseline="0" dirty="0" smtClean="0"/>
              <a:t>. 188-191</a:t>
            </a:r>
          </a:p>
          <a:p>
            <a:pPr defTabSz="913028"/>
            <a:r>
              <a:rPr lang="de-DE" dirty="0"/>
              <a:t>Institute for Transport Studies, Universität Leeds, Vereinigtes Königreich;</a:t>
            </a:r>
            <a:r>
              <a:rPr lang="de-AT" dirty="0" smtClean="0"/>
              <a:t> „Die Zukunft der Nachhaltigkeit in</a:t>
            </a:r>
            <a:r>
              <a:rPr lang="de-AT" baseline="0" dirty="0" smtClean="0"/>
              <a:t> Güterverkehr und Logistik“ (2010), </a:t>
            </a:r>
            <a:r>
              <a:rPr lang="de-AT" dirty="0" smtClean="0"/>
              <a:t>S. 22/23</a:t>
            </a:r>
          </a:p>
          <a:p>
            <a:r>
              <a:rPr lang="de-AT" baseline="0" dirty="0" smtClean="0"/>
              <a:t>Online: </a:t>
            </a:r>
            <a:r>
              <a:rPr lang="de-AT" dirty="0" smtClean="0"/>
              <a:t>http://www.europarl.europa.eu/RegData/etudes/note/join/2010/431578/IPOL-TRAN_NT(2010)431578_DE.pdf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noProof="0" dirty="0" smtClean="0"/>
              <a:t>Es</a:t>
            </a:r>
            <a:r>
              <a:rPr lang="de-DE" baseline="0" noProof="0" dirty="0" smtClean="0"/>
              <a:t> gibt einige Megatrends, welche die Logistik und damit auch den Güterverkehr in der Zukunft beeinflussen. Diese Megatrends führen dazu, dass neue Transportkonzepte notwendig sind bzw. unterstützen die Entstehung von neuen Transportkonzepten. </a:t>
            </a:r>
          </a:p>
          <a:p>
            <a:endParaRPr lang="de-DE" baseline="0" noProof="0" dirty="0" smtClean="0"/>
          </a:p>
          <a:p>
            <a:r>
              <a:rPr lang="de-DE" b="1" baseline="0" noProof="0" dirty="0" smtClean="0"/>
              <a:t>Sicherheit</a:t>
            </a:r>
            <a:r>
              <a:rPr lang="de-DE" baseline="0" noProof="0" dirty="0" smtClean="0"/>
              <a:t> ist ein immer entscheidender Faktor im Transportbereich. Sicherheitsüberprüfungen an unterschiedlichen Punkten der Transportkette gewinnen an Bedeutung. Zusätzlich müssen die unterschiedlichen Akteure gewährleisten, dass die Transportkette nicht für terroristische Zwecke genutzt werden. </a:t>
            </a:r>
            <a:endParaRPr lang="de-DE" noProof="0" dirty="0" smtClean="0"/>
          </a:p>
          <a:p>
            <a:r>
              <a:rPr lang="de-DE" noProof="0" dirty="0" smtClean="0"/>
              <a:t>Die Folgen</a:t>
            </a:r>
            <a:r>
              <a:rPr lang="de-DE" baseline="0" noProof="0" dirty="0" smtClean="0"/>
              <a:t> des </a:t>
            </a:r>
            <a:r>
              <a:rPr lang="de-DE" b="1" baseline="0" noProof="0" dirty="0" smtClean="0"/>
              <a:t>Klimawandels</a:t>
            </a:r>
            <a:r>
              <a:rPr lang="de-DE" baseline="0" noProof="0" dirty="0" smtClean="0"/>
              <a:t> werden zunehmend sichtbar, was nachhaltige Strategien notwendig macht. </a:t>
            </a:r>
          </a:p>
          <a:p>
            <a:r>
              <a:rPr lang="de-DE" baseline="0" noProof="0" dirty="0" smtClean="0"/>
              <a:t>Einige Maßnahmen wurden bereits gesetzt: Emissionslimits für Verkehrsmittel wie den Lkw oder vermehrte Nutzung von alternativen Treibstoffen wie Flüssigerdgas (LNG), welches vor allem in der Binnenschifffahrt Anwendung findet. </a:t>
            </a:r>
          </a:p>
          <a:p>
            <a:r>
              <a:rPr lang="de-DE" baseline="0" noProof="0" dirty="0" smtClean="0"/>
              <a:t>Die zunehmende </a:t>
            </a:r>
            <a:r>
              <a:rPr lang="de-DE" b="1" baseline="0" noProof="0" dirty="0" smtClean="0"/>
              <a:t>Größe von Städten </a:t>
            </a:r>
            <a:r>
              <a:rPr lang="de-DE" baseline="0" noProof="0" dirty="0" smtClean="0"/>
              <a:t>führt zu Engpässen der Infrastruktur in Ballungszentren und stellt Logistikdienstleister vor eine große Herausforderung. Durch die Bündelung von Warenströmen außerhalb der Städte (in Konsolidierungszentren) können die Warenströme in/aus den Städten optimal gestaltet werden. </a:t>
            </a:r>
            <a:endParaRPr lang="de-DE" noProof="0" dirty="0" smtClean="0"/>
          </a:p>
          <a:p>
            <a:r>
              <a:rPr lang="de-DE" b="1" baseline="0" noProof="0" dirty="0" smtClean="0"/>
              <a:t>E-commerce</a:t>
            </a:r>
            <a:r>
              <a:rPr lang="de-DE" baseline="0" noProof="0" dirty="0" smtClean="0"/>
              <a:t> und damit der Online-Handel beeinflussen maßgeblich das Transportaufkommen, da der Versand der Ware einen entscheidenden Service für die Kunden darstellt. </a:t>
            </a:r>
          </a:p>
          <a:p>
            <a:r>
              <a:rPr lang="de-DE" baseline="0" noProof="0" dirty="0" smtClean="0"/>
              <a:t>Durch die steigende </a:t>
            </a:r>
            <a:r>
              <a:rPr lang="de-DE" b="1" baseline="0" noProof="0" dirty="0" smtClean="0"/>
              <a:t>Digitalisierung</a:t>
            </a:r>
            <a:r>
              <a:rPr lang="de-DE" baseline="0" noProof="0" dirty="0" smtClean="0"/>
              <a:t> können Transportstrecken beispielsweise minimiert werden. Durch den Zugang zu 3D-Druckern können Ersatzteile dort produziert werden, wo sie der Kunde benötigt, wodurch lange Transportstrecken vom Hersteller obsolet werden. </a:t>
            </a:r>
          </a:p>
          <a:p>
            <a:r>
              <a:rPr lang="de-DE" baseline="0" noProof="0" dirty="0" smtClean="0"/>
              <a:t>Ein Großteil der Verkehrsmittel ist bereits mit technischen Schnittstellen ausgestattet, wodurch eine Kommunikation zwischen diesen ermöglicht wird. Dadurch entsteht eine </a:t>
            </a:r>
            <a:r>
              <a:rPr lang="de-DE" b="1" baseline="0" noProof="0" dirty="0" smtClean="0"/>
              <a:t>mobile Welt</a:t>
            </a:r>
            <a:r>
              <a:rPr lang="de-DE" baseline="0" noProof="0" dirty="0" smtClean="0"/>
              <a:t>, in welcher Transporte beispielsweise über Smart Phones koordiniert werden können. So kann man beispielsweise am Handy benachrichtigt werden wenn ein Paket geliefert wird und kann dem Paketdienst die Türe öffnen. </a:t>
            </a:r>
          </a:p>
          <a:p>
            <a:endParaRPr lang="de-DE" baseline="0" noProof="0" dirty="0" smtClean="0"/>
          </a:p>
          <a:p>
            <a:pPr algn="l"/>
            <a:r>
              <a:rPr lang="de-DE" noProof="0" dirty="0" smtClean="0"/>
              <a:t>Quelle:</a:t>
            </a:r>
          </a:p>
          <a:p>
            <a:r>
              <a:rPr lang="de-DE" noProof="0" dirty="0" smtClean="0"/>
              <a:t>Lehmacher</a:t>
            </a:r>
            <a:r>
              <a:rPr lang="de-DE" baseline="0" noProof="0" dirty="0" smtClean="0"/>
              <a:t> W., „Wirtschaft, Gesellschaft und Logistik 2050 in Logistik – eine Industrie, die (sich) bewegt. Strategien und Lösungen entlang der Supply Chain 4.0“ (2015), S.9-15</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740409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noProof="0" dirty="0" smtClean="0"/>
              <a:t>Der intermodale</a:t>
            </a:r>
            <a:r>
              <a:rPr lang="de-DE" baseline="0" noProof="0" dirty="0" smtClean="0"/>
              <a:t> Transport kann als Spezialform des multimodalen Transportes eingeordnet werden. Mindestens zwei Verkehrsträger kommen zur Anwendung wobei nur die Ladeeinheit (bspw. Container) umgeschlagen wird und nicht die Güter selbst. Dadurch lässt sich der Umschlag noch effizienter gestalten wodurch Kosteneinsparungen realisiert werden können. Auch das Risiko einer Warenbeschädigung ist geringer. </a:t>
            </a:r>
          </a:p>
          <a:p>
            <a:r>
              <a:rPr lang="de-DE" baseline="0" noProof="0" dirty="0" smtClean="0"/>
              <a:t>Eine Verkehrsverlagerung vom Verkehrsträger Straße auf andere Verkehrsträger wird von der Politik immer mehr unterstützt. Das Konzept der Ko-Modalität wird diesem Anspruch gerecht, da es das Ziel hat das Bewusstsein für nachhaltigen Güterverkehr zu steigern und dadurch eine optimale Nutzung der verschiedenen Verkehrsträger zu erreichen. </a:t>
            </a:r>
          </a:p>
          <a:p>
            <a:r>
              <a:rPr lang="de-DE" baseline="0" noProof="0" dirty="0" smtClean="0"/>
              <a:t>Das Konzept der Synchromodalität verbindet die Konzepte Inter- und Ko-Modalität. Durch eine effiziente und kooperative Nutzung der verschiedenen Verkehrsträger soll die vorhandene Transportinfrastruktur optimal genutzt werden. Durch den Austausch von Echtzeitdaten ist ein Echtzeit-Wechsel zwischen den Verkehrsträgern möglich. Dadurch soll der unimodale Transport – wenn möglich und sinnvoll – vermieden werden. </a:t>
            </a:r>
          </a:p>
          <a:p>
            <a:endParaRPr lang="de-DE" dirty="0" smtClean="0"/>
          </a:p>
          <a:p>
            <a:r>
              <a:rPr lang="de-AT" baseline="0" dirty="0" smtClean="0"/>
              <a:t>Quelle: </a:t>
            </a:r>
          </a:p>
          <a:p>
            <a:r>
              <a:rPr lang="de-AT" baseline="0" dirty="0" smtClean="0"/>
              <a:t>viadonau, „Handbuch der Donauschifffahrt“ (2013), </a:t>
            </a:r>
            <a:r>
              <a:rPr lang="de-AT" dirty="0" smtClean="0"/>
              <a:t>S</a:t>
            </a:r>
            <a:r>
              <a:rPr lang="de-AT" baseline="0" dirty="0" smtClean="0"/>
              <a:t>. 175</a:t>
            </a:r>
          </a:p>
          <a:p>
            <a:endParaRPr lang="de-DE" dirty="0" smtClean="0"/>
          </a:p>
          <a:p>
            <a:r>
              <a:rPr lang="de-DE" dirty="0" smtClean="0"/>
              <a:t>Ergebnisse</a:t>
            </a:r>
            <a:r>
              <a:rPr lang="de-DE" baseline="0" dirty="0" smtClean="0"/>
              <a:t> Interner Report </a:t>
            </a:r>
            <a:r>
              <a:rPr lang="de-DE" dirty="0" smtClean="0"/>
              <a:t>„SynChain“ (2015)</a:t>
            </a:r>
            <a:r>
              <a:rPr lang="de-DE" baseline="0" dirty="0" smtClean="0"/>
              <a:t> – für weitere Information zu dieser Quelle kontaktieren Sie uns bitte</a:t>
            </a:r>
          </a:p>
          <a:p>
            <a:endParaRPr lang="de-DE" baseline="0" dirty="0" smtClean="0"/>
          </a:p>
          <a:p>
            <a:r>
              <a:rPr lang="de-AT" dirty="0" smtClean="0"/>
              <a:t>Dominic</a:t>
            </a:r>
            <a:r>
              <a:rPr lang="de-AT" baseline="0" dirty="0" smtClean="0"/>
              <a:t> Stead, „Mid-term review of the European Commission‘s 2001 Transport White Paper“ (2006), S. 367, Online: </a:t>
            </a:r>
            <a:r>
              <a:rPr lang="de-AT" dirty="0" smtClean="0"/>
              <a:t>http://www.ejtir.tudelft.nl/issues/2006_04/pdf/2006_04_04.pdf</a:t>
            </a:r>
          </a:p>
          <a:p>
            <a:endParaRPr lang="de-AT" dirty="0" smtClean="0"/>
          </a:p>
          <a:p>
            <a:r>
              <a:rPr lang="de-DE" dirty="0" smtClean="0"/>
              <a:t>Europe Container</a:t>
            </a:r>
            <a:r>
              <a:rPr lang="de-DE" baseline="0" dirty="0" smtClean="0"/>
              <a:t> Terminals BV, „</a:t>
            </a:r>
            <a:r>
              <a:rPr lang="en-US" baseline="0" noProof="0" dirty="0" smtClean="0"/>
              <a:t>The future of freight transport – ECT‘s vision on sustainable and reliable European transport</a:t>
            </a:r>
            <a:r>
              <a:rPr lang="de-DE" baseline="0" dirty="0" smtClean="0"/>
              <a:t>“ (2011), Slide 5-11, Online: </a:t>
            </a:r>
            <a:r>
              <a:rPr lang="de-DE" dirty="0" smtClean="0"/>
              <a:t>http://www.informatie.binnenvaart.nl/documenten/doc_view/158-the-future-of-freight-transport-ect-s-vision-on-sustainable-and-reliable-european-transport [26.07.2016]</a:t>
            </a:r>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444058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116742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dirty="0" smtClean="0"/>
              <a:t>Es gibt verschiede Arten von Verkehrsträgern und Verkehrsmitteln.</a:t>
            </a:r>
            <a:r>
              <a:rPr lang="de-AT" baseline="0" dirty="0" smtClean="0"/>
              <a:t> Ein </a:t>
            </a:r>
            <a:r>
              <a:rPr lang="de-AT" b="1" baseline="0" dirty="0" smtClean="0"/>
              <a:t>Verkehrsträger</a:t>
            </a:r>
            <a:r>
              <a:rPr lang="de-AT" baseline="0" dirty="0" smtClean="0"/>
              <a:t> bietet jene Infrastruktur, die für den Einsatz eines bestimmten Verkehrsmittels benötigt wird. Straße, Schiene und Wasserstraße stellen Verkehrsträger dar. </a:t>
            </a:r>
          </a:p>
          <a:p>
            <a:r>
              <a:rPr lang="de-AT" baseline="0" dirty="0" smtClean="0"/>
              <a:t>Unter </a:t>
            </a:r>
            <a:r>
              <a:rPr lang="de-AT" b="1" baseline="0" dirty="0" smtClean="0"/>
              <a:t>Verkehrsmitteln</a:t>
            </a:r>
            <a:r>
              <a:rPr lang="de-AT" baseline="0" dirty="0" smtClean="0"/>
              <a:t> versteht man Fahrzeuge und Geräte zur Beförderung von Personen und Gütern wie das Binnenschiff, den Lkw oder die Bahn.</a:t>
            </a:r>
          </a:p>
          <a:p>
            <a:endParaRPr lang="de-AT" baseline="0" dirty="0" smtClean="0"/>
          </a:p>
          <a:p>
            <a:r>
              <a:rPr lang="de-AT" baseline="0" dirty="0" smtClean="0"/>
              <a:t>Quelle:</a:t>
            </a:r>
          </a:p>
          <a:p>
            <a:r>
              <a:rPr lang="de-AT" baseline="0" dirty="0" smtClean="0"/>
              <a:t>Via donau, „Handbuch der Donauschifffahrt“, S. 176-178</a:t>
            </a:r>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baseline="0" dirty="0" smtClean="0"/>
              <a:t>Wie die oben angeführte Grafik zeigt, gibt es eine Vielzahl an Transportprozessen. In einem </a:t>
            </a:r>
            <a:r>
              <a:rPr lang="de-AT" b="1" baseline="0" dirty="0" smtClean="0"/>
              <a:t>eingliedrigen</a:t>
            </a:r>
            <a:r>
              <a:rPr lang="de-AT" baseline="0" dirty="0" smtClean="0"/>
              <a:t> Transportprozess sind Quelle (Versandpunkt) sowie Ziel (Empfangspunkt) ohne Wechsel eines Verkehrsmittels oder eines Verkehrsträgers verbunden. Man spricht daher auch vom unimodalen Transport. </a:t>
            </a:r>
          </a:p>
          <a:p>
            <a:endParaRPr lang="de-AT" baseline="0" dirty="0" smtClean="0"/>
          </a:p>
          <a:p>
            <a:r>
              <a:rPr lang="de-AT" baseline="0" dirty="0" smtClean="0"/>
              <a:t>Bei einem </a:t>
            </a:r>
            <a:r>
              <a:rPr lang="de-AT" b="1" baseline="0" dirty="0" smtClean="0"/>
              <a:t>mehrgliedrigen</a:t>
            </a:r>
            <a:r>
              <a:rPr lang="de-AT" baseline="0" dirty="0" smtClean="0"/>
              <a:t> Transportprozess findet entweder ein Wechsel zwischen den Verkehrsmitteln oder ein Wechsel zwischen Verkehrsträgern statt und es kommt zu einem Umschlagsprozess.</a:t>
            </a:r>
          </a:p>
          <a:p>
            <a:pPr marL="171193" indent="-171193">
              <a:buFont typeface="Arial" panose="020B0604020202020204" pitchFamily="34" charset="0"/>
              <a:buChar char="•"/>
            </a:pPr>
            <a:r>
              <a:rPr lang="de-AT" b="0" i="1" baseline="0" dirty="0" smtClean="0"/>
              <a:t>Mehrgliedrigen unimodalen Verkehr</a:t>
            </a:r>
            <a:r>
              <a:rPr lang="de-AT" b="0" baseline="0" dirty="0" smtClean="0"/>
              <a:t>: Bei einem mehrgliedrigen unimodalen Verkehr wird die Ware zwar mit mehreren Verkehrsmitteln transportiert, jedoch wird der Verkehrsträger nicht gewechselt (Bsp. Ware wird zuerst mit einem Sattel-Kfz transportiert und im Zuge des Umschlags auf Klein-Lkws verladen). </a:t>
            </a:r>
          </a:p>
          <a:p>
            <a:endParaRPr lang="de-AT" b="0" baseline="0" dirty="0" smtClean="0"/>
          </a:p>
          <a:p>
            <a:pPr marL="171193" indent="-171193">
              <a:buFont typeface="Arial" panose="020B0604020202020204" pitchFamily="34" charset="0"/>
              <a:buChar char="•"/>
            </a:pPr>
            <a:r>
              <a:rPr lang="de-AT" b="0" i="1" baseline="0" dirty="0" smtClean="0"/>
              <a:t>Multimodalen Verkehr</a:t>
            </a:r>
            <a:r>
              <a:rPr lang="de-AT" b="0" baseline="0" dirty="0" smtClean="0"/>
              <a:t>: Beim multimodalen Verkehr kommen mindestens zwei Verkehrsträger zum Einsatz. </a:t>
            </a:r>
          </a:p>
          <a:p>
            <a:pPr marL="171193" indent="-171193">
              <a:buFont typeface="Arial" panose="020B0604020202020204" pitchFamily="34" charset="0"/>
              <a:buChar char="•"/>
            </a:pPr>
            <a:endParaRPr lang="de-AT" b="0" baseline="0" dirty="0" smtClean="0"/>
          </a:p>
          <a:p>
            <a:pPr marL="171193" indent="-171193">
              <a:buFont typeface="Arial" panose="020B0604020202020204" pitchFamily="34" charset="0"/>
              <a:buChar char="•"/>
            </a:pPr>
            <a:r>
              <a:rPr lang="de-AT" b="0" i="1" baseline="0" dirty="0" smtClean="0"/>
              <a:t>Gebrochener Verkehr</a:t>
            </a:r>
            <a:r>
              <a:rPr lang="de-AT" b="0" baseline="0" dirty="0" smtClean="0"/>
              <a:t>: Wird die Ware selbst im Zuge des Transportes umgeschlagen spricht man vom gebrochenen Verkehr. In diesen Bereich fallen auch der gebrochene Massengutverkehr (z.B. Pellets) sowie der traditionelle Stückverkehr (z.B. Paketversand).</a:t>
            </a:r>
          </a:p>
          <a:p>
            <a:pPr marL="171193" indent="-171193">
              <a:buFont typeface="Arial" panose="020B0604020202020204" pitchFamily="34" charset="0"/>
              <a:buChar char="•"/>
            </a:pPr>
            <a:endParaRPr lang="de-AT" b="0" baseline="0" dirty="0" smtClean="0"/>
          </a:p>
          <a:p>
            <a:pPr marL="171193" indent="-171193">
              <a:buFont typeface="Arial" panose="020B0604020202020204" pitchFamily="34" charset="0"/>
              <a:buChar char="•"/>
            </a:pPr>
            <a:r>
              <a:rPr lang="de-AT" b="0" i="1" baseline="0" dirty="0" smtClean="0"/>
              <a:t>Intermodaler Verkehr</a:t>
            </a:r>
            <a:r>
              <a:rPr lang="de-AT" b="0" baseline="0" dirty="0" smtClean="0"/>
              <a:t>: Wird die Ware in der gleichen Ladeeinheit (bspw. Container) transportiert und nur die Ladeeinheit, nicht aber die transportierte Ware selbst, umgeschlagen spricht man vom intermodalen Verkehr. </a:t>
            </a:r>
            <a:r>
              <a:rPr lang="de-AT" baseline="0" dirty="0" smtClean="0"/>
              <a:t>Wird der überwiegende Teil der Transportstrecke in Europa mit der Bahn oder dem Binnenschiff zurückgelegt, spricht man vom kombinierten Verkehr. Dabei wird wiederum zwischen begleitetem kombinierten Verkehr (bspw. Rollende Landstraße – „RoLa“) und unbegleitetem kombinierten Verkehr (UKV) unterschieden. </a:t>
            </a:r>
          </a:p>
          <a:p>
            <a:endParaRPr lang="de-AT" baseline="0" dirty="0" smtClean="0"/>
          </a:p>
          <a:p>
            <a:r>
              <a:rPr lang="de-AT" baseline="0" dirty="0" smtClean="0"/>
              <a:t>Quelle: </a:t>
            </a:r>
          </a:p>
          <a:p>
            <a:r>
              <a:rPr lang="de-DE" baseline="0" dirty="0" smtClean="0"/>
              <a:t>Posset et al., „Intermodaler Verkehr Europa“ (2014), </a:t>
            </a:r>
            <a:r>
              <a:rPr lang="de-AT" baseline="0" dirty="0" smtClean="0"/>
              <a:t>S. 32-40</a:t>
            </a:r>
          </a:p>
          <a:p>
            <a:pPr marL="171193" indent="-171193">
              <a:buFont typeface="Arial" panose="020B0604020202020204" pitchFamily="34" charset="0"/>
              <a:buChar char="•"/>
            </a:pPr>
            <a:endParaRPr lang="de-AT" baseline="0"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Grundsätzlich</a:t>
            </a:r>
            <a:r>
              <a:rPr lang="de-DE" baseline="0" dirty="0" smtClean="0"/>
              <a:t> besteht die multimodale Transportkette aus den Elementen </a:t>
            </a:r>
            <a:r>
              <a:rPr lang="de-DE" b="1" baseline="0" dirty="0" smtClean="0"/>
              <a:t>Vorlauf, Umschlag, Hauptlauf und Nachlauf</a:t>
            </a:r>
            <a:r>
              <a:rPr lang="de-DE" baseline="0" dirty="0" smtClean="0"/>
              <a:t>. In manchen Fällen können auch </a:t>
            </a:r>
            <a:r>
              <a:rPr lang="de-DE" b="1" baseline="0" dirty="0" smtClean="0"/>
              <a:t>Stuffing und Stripping </a:t>
            </a:r>
            <a:r>
              <a:rPr lang="de-DE" baseline="0" dirty="0" smtClean="0"/>
              <a:t>– die Be- und Entladung der Ladeeinheit (Bsp. Container) – zu den Elementen der multimodalen Transportkette gezählt werden. </a:t>
            </a:r>
            <a:endParaRPr lang="de-DE" dirty="0" smtClean="0"/>
          </a:p>
          <a:p>
            <a:endParaRPr lang="de-DE" dirty="0" smtClean="0"/>
          </a:p>
          <a:p>
            <a:r>
              <a:rPr lang="de-DE" dirty="0" smtClean="0"/>
              <a:t>Quelle:</a:t>
            </a:r>
          </a:p>
          <a:p>
            <a:r>
              <a:rPr lang="de-DE" baseline="0" dirty="0" smtClean="0"/>
              <a:t>Posset et al., „Intermodaler Verkehr Europa“ (2014), S. 51-55</a:t>
            </a:r>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153501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smtClean="0"/>
              <a:t>Bei Vor-</a:t>
            </a:r>
            <a:r>
              <a:rPr lang="de-DE" baseline="0" dirty="0" smtClean="0"/>
              <a:t>, Haupt- und Nachlauf wird eine konkrete Transportstrecke zurückgelegt. </a:t>
            </a:r>
          </a:p>
          <a:p>
            <a:r>
              <a:rPr lang="de-DE" baseline="0" dirty="0" smtClean="0"/>
              <a:t>Der Vorlauf ist dabei der erste Teilabschnitt des Transportes und erfolgt vom Versender zum ersten bzw. empfangenden Umschlagspunkt (Hub). Auch Sammelverkehre können als Vorlauf dienen, wenn mehrere Sendungen von unterschiedlichen Versendern in einem Umschlagspunkt (Hub) gesammelt werden. Die Ware wird anschließend im Hauptlauf weitertransportiert – vom versendenden Umschlagspunkt (Hub) zum empfangenden Umschlagspunkt (Hub). Vom empfangenden Umschlagspunkt (Hub) werden die Waren anschließend zum Empfänger transportiert. Der Nachlauf wird auch oftmals als „Last-Mile“ bezeichnet und ist im Transportwesen von besonderer Bedeutung.</a:t>
            </a:r>
          </a:p>
          <a:p>
            <a:r>
              <a:rPr lang="de-DE" baseline="0" dirty="0" smtClean="0"/>
              <a:t>Vor- und Nachlauf werden überwiegend mit dem Lkw organisiert, da der Zugang zu Terminals und damit zu Bahn und Binnenschiff begrenzt ist. </a:t>
            </a:r>
          </a:p>
          <a:p>
            <a:endParaRPr lang="de-DE" baseline="0" dirty="0" smtClean="0"/>
          </a:p>
          <a:p>
            <a:r>
              <a:rPr lang="de-DE" baseline="0" dirty="0" smtClean="0"/>
              <a:t>Quelle:</a:t>
            </a:r>
            <a:br>
              <a:rPr lang="de-DE" baseline="0" dirty="0" smtClean="0"/>
            </a:br>
            <a:r>
              <a:rPr lang="de-DE" baseline="0" dirty="0" smtClean="0"/>
              <a:t>Posset et al., „Intermodaler Verkehr Europa“ (2014), S. 52-54</a:t>
            </a:r>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3043143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3028">
              <a:defRPr/>
            </a:pPr>
            <a:r>
              <a:rPr lang="de-AT" baseline="0" dirty="0" smtClean="0"/>
              <a:t>Bei der Containerbeladung (Stuffing) muss die Ware einerseits platzsparend und andererseits so verstaut werden, dass das Risiko der Beschädigung minimiert wird. Weitere wichtige Kriterien beim Beladen eines Containers ist das maximale Gewicht (variiert länderspezifisch für Schiene und Straße) sowie die Verteilung dessen im Container. Zusätzlich garantiert ein optimaler Stauplan eine effiziente und sichere Be- und Entladung des Containers. Auch die Verpackung der Ware dient zur Ladungssicherung sowie zur Beschriftung der Ware im Container. Empfehlungen für das Packen von Ladungen für Verkehrsträger zu Wasser und zu Lande sind in der CTU- Packrichtlinie enthalten (http://www.tis-gdv.de/tis/ls/ctu/ctu.pdf).</a:t>
            </a:r>
          </a:p>
          <a:p>
            <a:pPr defTabSz="913028">
              <a:defRPr/>
            </a:pPr>
            <a:r>
              <a:rPr lang="de-AT" baseline="0" dirty="0" smtClean="0"/>
              <a:t>Durch eine optimale Beladung des Containers kann auch dessen Entladung (Stripping) optimal gestaltet werden. Die Containerentladung wird oftmals als zusätzliche Serviceleistung angeboten – falls bspw. Mehrere Güter von unterschiedlichen Versendern in einem Container gesammelt transportiert wurden. </a:t>
            </a:r>
          </a:p>
          <a:p>
            <a:pPr defTabSz="913028">
              <a:defRPr/>
            </a:pPr>
            <a:endParaRPr lang="de-AT" baseline="0" dirty="0" smtClean="0"/>
          </a:p>
          <a:p>
            <a:pPr defTabSz="913028">
              <a:defRPr/>
            </a:pPr>
            <a:r>
              <a:rPr lang="de-AT" baseline="0" dirty="0" smtClean="0"/>
              <a:t>Quelle: </a:t>
            </a:r>
          </a:p>
          <a:p>
            <a:pPr defTabSz="913028">
              <a:defRPr/>
            </a:pPr>
            <a:r>
              <a:rPr lang="de-DE" baseline="0" dirty="0" smtClean="0"/>
              <a:t>Posset et al., „Intermodaler Verkehr Europa“ (2014), </a:t>
            </a:r>
            <a:r>
              <a:rPr lang="de-AT" baseline="0" dirty="0" smtClean="0"/>
              <a:t>S.51, 54</a:t>
            </a:r>
            <a:endParaRPr lang="de-AT" dirty="0" smtClean="0"/>
          </a:p>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370323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accent1"/>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2420A945-DE7A-412C-AA2C-5248D6F31DDF}" type="datetime7">
              <a:rPr lang="de-DE" smtClean="0"/>
              <a:t>Mrz-19</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28575">
            <a:solidFill>
              <a:srgbClr val="92D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t>Mrz-19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t>Mrz-19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t>Mrz-19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t>Mrz-19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3868927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t>Mrz-19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92D050"/>
              </a:buClr>
              <a:defRPr/>
            </a:lvl1pPr>
            <a:lvl2pPr>
              <a:buClr>
                <a:srgbClr val="92D050"/>
              </a:buClr>
              <a:defRPr/>
            </a:lvl2pPr>
            <a:lvl3pPr>
              <a:buClr>
                <a:srgbClr val="92D050"/>
              </a:buClr>
              <a:defRPr/>
            </a:lvl3pPr>
            <a:lvl4pPr>
              <a:buClr>
                <a:srgbClr val="92D050"/>
              </a:buClr>
              <a:defRPr/>
            </a:lvl4pPr>
            <a:lvl5pPr>
              <a:buClr>
                <a:srgbClr val="92D05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t>Mrz-19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t>Mrz-19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t>Mrz-19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t>Mrz-19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t>Mrz-19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3EDB7-6E2C-4F3C-B73B-83D5AF25D4A0}" type="datetime7">
              <a:rPr lang="de-DE" smtClean="0"/>
              <a:t>Mrz-19</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687" r:id="rId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t>Mrz-19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accent1"/>
          </a:solidFill>
          <a:latin typeface="+mj-lt"/>
          <a:ea typeface="+mj-ea"/>
          <a:cs typeface="+mj-cs"/>
        </a:defRPr>
      </a:lvl1pPr>
    </p:titleStyle>
    <p:body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0.png"/><Relationship Id="rId7"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google.at/url?sa=i&amp;rct=j&amp;q=&amp;esrc=s&amp;source=images&amp;cd=&amp;cad=rja&amp;uact=8&amp;ved=0ahUKEwjcxcDUzO3NAhVHtxoKHfJMDdYQjRwIBw&amp;url=https://de.wikipedia.org/wiki/Bundesministerium_f%C3%BCr_Verkehr,_Innovation_und_Technologie&amp;psig=AFQjCNHGjX9UsxmjNOF8epXptjaCelCWuA&amp;ust=1468401675549195"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www.google.at/url?sa=i&amp;rct=j&amp;q=&amp;esrc=s&amp;source=images&amp;cd=&amp;cad=rja&amp;uact=8&amp;ved=0ahUKEwjd1fHE7Y7OAhXDtBoKHfmbDx0QjRwIBw&amp;url=http://www.fh-vie.ac.at/&amp;psig=AFQjCNEl4I0fGUYi1of8ynV5awPPYLc_0w&amp;ust=1469544364666043"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hyperlink" Target="http://ec.europa.eu/transport/themes/strategies/doc/2011_white_paper/white-paper-illustrated-brochure_en.pdf" TargetMode="External"/><Relationship Id="rId3" Type="http://schemas.openxmlformats.org/officeDocument/2006/relationships/hyperlink" Target="http://www.viadonau.org/de/newsroom/publikationen/handbuch-der-donauschifffahrt/" TargetMode="External"/><Relationship Id="rId7" Type="http://schemas.openxmlformats.org/officeDocument/2006/relationships/hyperlink" Target="http://www.oecd-ilibrary.org/docserver/download/7414021e.pdf?expires=1457012730&amp;id=id&amp;accname=ocid56027859&amp;checksum=F3F96F396835D30F46A01AD6921DC83C"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ec.europa.eu/transport/media/publications/doc/trends-to-2050-update-2013.pdf" TargetMode="External"/><Relationship Id="rId11" Type="http://schemas.openxmlformats.org/officeDocument/2006/relationships/hyperlink" Target="http://www.informatie.binnenvaart.nl/documenten/doc_view/158-the-future-of-freight-transport-ect-s-vision-on-sustainable-and-reliable-european-transport" TargetMode="External"/><Relationship Id="rId5" Type="http://schemas.openxmlformats.org/officeDocument/2006/relationships/hyperlink" Target="http://ec.europa.eu/eurostat/statistics-explained/index.php/Freight_transport_statistics_-_modal_split" TargetMode="External"/><Relationship Id="rId10" Type="http://schemas.openxmlformats.org/officeDocument/2006/relationships/hyperlink" Target="http://www.ejtir.tudelft.nl/issues/2006_04/pdf/2006_04_04.pdf" TargetMode="External"/><Relationship Id="rId4" Type="http://schemas.openxmlformats.org/officeDocument/2006/relationships/hyperlink" Target="http://www.rechnungshof.gv.at/fileadmin/downloads/2012/berichte/teilberichte/bund/Bund_2012_05/Bund_2012_05_4.pdf" TargetMode="External"/><Relationship Id="rId9" Type="http://schemas.openxmlformats.org/officeDocument/2006/relationships/hyperlink" Target="http://www.europarl.europa.eu/RegData/etudes/note/join/2010/431578/IPOL-TRAN_NT(2010)431578_DE.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b="1" dirty="0" smtClean="0">
                <a:solidFill>
                  <a:schemeClr val="tx1">
                    <a:lumMod val="75000"/>
                    <a:lumOff val="25000"/>
                  </a:schemeClr>
                </a:solidFill>
              </a:rPr>
              <a:t>Wie arbeite ich mit diesem Lernmaterial</a:t>
            </a:r>
            <a:r>
              <a:rPr lang="de-DE" dirty="0" smtClean="0">
                <a:solidFill>
                  <a:schemeClr val="tx1">
                    <a:lumMod val="75000"/>
                    <a:lumOff val="25000"/>
                  </a:schemeClr>
                </a:solidFill>
              </a:rPr>
              <a:t>?</a:t>
            </a:r>
            <a:endParaRPr lang="de-DE" dirty="0">
              <a:solidFill>
                <a:schemeClr val="tx1">
                  <a:lumMod val="75000"/>
                  <a:lumOff val="25000"/>
                </a:schemeClr>
              </a:solidFill>
            </a:endParaRPr>
          </a:p>
        </p:txBody>
      </p:sp>
      <p:sp>
        <p:nvSpPr>
          <p:cNvPr id="2" name="Content Placeholder 1"/>
          <p:cNvSpPr>
            <a:spLocks noGrp="1"/>
          </p:cNvSpPr>
          <p:nvPr>
            <p:ph idx="1"/>
          </p:nvPr>
        </p:nvSpPr>
        <p:spPr/>
        <p:txBody>
          <a:bodyPr>
            <a:normAutofit fontScale="92500" lnSpcReduction="10000"/>
          </a:bodyPr>
          <a:lstStyle/>
          <a:p>
            <a:r>
              <a:rPr lang="de-DE" dirty="0" smtClean="0"/>
              <a:t>Power Point</a:t>
            </a:r>
          </a:p>
          <a:p>
            <a:pPr marL="274320" lvl="1" indent="0">
              <a:buNone/>
            </a:pPr>
            <a:r>
              <a:rPr lang="de-DE" dirty="0" smtClean="0"/>
              <a:t>In der folgenden PowerPoint werden multimodale Transporte präsentiert. In den zugehörigen Notizen sind die Slides kurz beschrieben und die verwendeten Quellen für diese angeführt, falls weiterführende Informationen benötigt werden.</a:t>
            </a:r>
          </a:p>
          <a:p>
            <a:r>
              <a:rPr lang="de-DE" dirty="0" smtClean="0"/>
              <a:t>Reader</a:t>
            </a:r>
          </a:p>
          <a:p>
            <a:pPr marL="274320" lvl="1" indent="0">
              <a:buNone/>
            </a:pPr>
            <a:r>
              <a:rPr lang="de-DE" dirty="0" smtClean="0"/>
              <a:t>Zusätzlich zu den PowerPoint Präsentationen ist auch ein Reader bereitgestellt, welcher das Thema detaillierter beschreibt und als Skript verwendet werden kann.  </a:t>
            </a:r>
          </a:p>
          <a:p>
            <a:r>
              <a:rPr lang="de-DE" dirty="0" smtClean="0"/>
              <a:t>Links </a:t>
            </a:r>
          </a:p>
          <a:p>
            <a:pPr marL="274320" lvl="1" indent="0">
              <a:buNone/>
            </a:pPr>
            <a:r>
              <a:rPr lang="de-DE" dirty="0" smtClean="0"/>
              <a:t>Die für die Präsentation verwendeten Quellen sind in den Lernpaketen unter einer Linksammlung zur Verfügung gestellt.</a:t>
            </a:r>
          </a:p>
          <a:p>
            <a:r>
              <a:rPr lang="de-DE" dirty="0" smtClean="0"/>
              <a:t>Videos</a:t>
            </a:r>
          </a:p>
          <a:p>
            <a:pPr marL="274320" lvl="2" indent="0">
              <a:buNone/>
            </a:pPr>
            <a:r>
              <a:rPr lang="de-DE" sz="2000" dirty="0" smtClean="0"/>
              <a:t>Zusätzlich sind auch Videos zur Verfügung gestellt, welche genutzt werden können. Diese sind ebenfalls in den betreffenden Lernpaketen zu finden. </a:t>
            </a:r>
            <a:endParaRPr lang="de-DE" dirty="0" smtClean="0"/>
          </a:p>
        </p:txBody>
      </p:sp>
      <p:sp>
        <p:nvSpPr>
          <p:cNvPr id="3" name="Date Placeholder 2"/>
          <p:cNvSpPr>
            <a:spLocks noGrp="1"/>
          </p:cNvSpPr>
          <p:nvPr>
            <p:ph type="dt" sz="half" idx="10"/>
          </p:nvPr>
        </p:nvSpPr>
        <p:spPr/>
        <p:txBody>
          <a:bodyPr/>
          <a:lstStyle/>
          <a:p>
            <a:fld id="{A6C09D35-7505-45A4-9BFB-46830CC8E846}" type="datetime6">
              <a:rPr lang="en-GB" smtClean="0">
                <a:solidFill>
                  <a:prstClr val="white"/>
                </a:solidFill>
              </a:rPr>
              <a:t>March 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3803271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Umschlag</a:t>
            </a:r>
            <a:br>
              <a:rPr lang="de-DE" b="1" dirty="0" smtClean="0">
                <a:solidFill>
                  <a:schemeClr val="tx1">
                    <a:lumMod val="75000"/>
                    <a:lumOff val="25000"/>
                  </a:schemeClr>
                </a:solidFill>
              </a:rPr>
            </a:br>
            <a:r>
              <a:rPr lang="de-DE" sz="2000" dirty="0" smtClean="0">
                <a:solidFill>
                  <a:schemeClr val="tx1">
                    <a:lumMod val="75000"/>
                    <a:lumOff val="25000"/>
                  </a:schemeClr>
                </a:solidFill>
              </a:rPr>
              <a:t>Elemente des multimodalen Transportes</a:t>
            </a:r>
            <a:endParaRPr lang="en-GB" sz="2000" dirty="0">
              <a:solidFill>
                <a:schemeClr val="tx1">
                  <a:lumMod val="75000"/>
                  <a:lumOff val="25000"/>
                </a:schemeClr>
              </a:solidFill>
            </a:endParaRPr>
          </a:p>
        </p:txBody>
      </p:sp>
      <p:sp>
        <p:nvSpPr>
          <p:cNvPr id="3" name="Content Placeholder 2"/>
          <p:cNvSpPr>
            <a:spLocks noGrp="1"/>
          </p:cNvSpPr>
          <p:nvPr>
            <p:ph idx="1"/>
          </p:nvPr>
        </p:nvSpPr>
        <p:spPr/>
        <p:txBody>
          <a:bodyPr/>
          <a:lstStyle/>
          <a:p>
            <a:r>
              <a:rPr lang="de-DE" dirty="0" smtClean="0"/>
              <a:t>Moduswechsel: Wechsel der Ladeeinheit/Ladung zwischen Verkehrsträger</a:t>
            </a:r>
          </a:p>
          <a:p>
            <a:pPr>
              <a:lnSpc>
                <a:spcPct val="150000"/>
              </a:lnSpc>
            </a:pPr>
            <a:r>
              <a:rPr lang="de-DE" dirty="0" smtClean="0">
                <a:sym typeface="Wingdings" panose="05000000000000000000" pitchFamily="2" charset="2"/>
              </a:rPr>
              <a:t>Terminals bzw. Umschlagseinrichtungen notwendig</a:t>
            </a:r>
            <a:endParaRPr lang="de-DE" dirty="0">
              <a:sym typeface="Wingdings" panose="05000000000000000000" pitchFamily="2" charset="2"/>
            </a:endParaRPr>
          </a:p>
          <a:p>
            <a:pPr>
              <a:lnSpc>
                <a:spcPct val="150000"/>
              </a:lnSpc>
            </a:pPr>
            <a:r>
              <a:rPr lang="de-DE" dirty="0" smtClean="0">
                <a:sym typeface="Wingdings" panose="05000000000000000000" pitchFamily="2" charset="2"/>
              </a:rPr>
              <a:t>Vertikaler und horizontaler Umschlag</a:t>
            </a:r>
          </a:p>
          <a:p>
            <a:pPr lvl="1"/>
            <a:r>
              <a:rPr lang="de-DE" dirty="0" smtClean="0">
                <a:sym typeface="Wingdings" panose="05000000000000000000" pitchFamily="2" charset="2"/>
              </a:rPr>
              <a:t>Vertikaler Umschlag  klassischer Umschlag: Ladeeinheit wird mit Hilfe von Equipment (z.B. Kran) angehoben, langjährig erprobt </a:t>
            </a:r>
          </a:p>
          <a:p>
            <a:pPr lvl="1"/>
            <a:endParaRPr lang="de-DE" dirty="0" smtClean="0">
              <a:sym typeface="Wingdings" panose="05000000000000000000" pitchFamily="2" charset="2"/>
            </a:endParaRPr>
          </a:p>
          <a:p>
            <a:pPr lvl="1"/>
            <a:r>
              <a:rPr lang="de-DE" dirty="0" smtClean="0">
                <a:sym typeface="Wingdings" panose="05000000000000000000" pitchFamily="2" charset="2"/>
              </a:rPr>
              <a:t>Horizontaler Umschlag  Ladeeinheit wird nicht angehoben, Terminalinfrastruktur nicht unbedingt notwendig, z.B. Verladung Lkw auf Zug („Rollende Landstraße“)</a:t>
            </a:r>
            <a:endParaRPr lang="de-DE" dirty="0">
              <a:sym typeface="Wingdings" panose="05000000000000000000" pitchFamily="2" charset="2"/>
            </a:endParaRP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2484140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tx1">
                    <a:lumMod val="75000"/>
                    <a:lumOff val="25000"/>
                  </a:schemeClr>
                </a:solidFill>
              </a:rPr>
              <a:t>Umschlagsequipment</a:t>
            </a:r>
            <a:br>
              <a:rPr lang="de-AT" b="1" dirty="0" smtClean="0">
                <a:solidFill>
                  <a:schemeClr val="tx1">
                    <a:lumMod val="75000"/>
                    <a:lumOff val="25000"/>
                  </a:schemeClr>
                </a:solidFill>
              </a:rPr>
            </a:br>
            <a:r>
              <a:rPr lang="de-DE" sz="2000" dirty="0">
                <a:solidFill>
                  <a:schemeClr val="tx1">
                    <a:lumMod val="75000"/>
                    <a:lumOff val="25000"/>
                  </a:schemeClr>
                </a:solidFill>
              </a:rPr>
              <a:t>Elemente des multimodalen Transportes</a:t>
            </a:r>
            <a:endParaRPr lang="de-AT" sz="2000"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endParaRPr lang="de-AT" sz="400" dirty="0" smtClean="0"/>
          </a:p>
          <a:p>
            <a:r>
              <a:rPr lang="de-AT" dirty="0" smtClean="0"/>
              <a:t>Brücken- oder Portalkran </a:t>
            </a:r>
          </a:p>
          <a:p>
            <a:pPr lvl="1">
              <a:buFont typeface="Symbol" panose="05050102010706020507" pitchFamily="18" charset="2"/>
              <a:buChar char="-"/>
            </a:pPr>
            <a:r>
              <a:rPr lang="de-AT" dirty="0" smtClean="0"/>
              <a:t>Umschlag von Containern</a:t>
            </a:r>
          </a:p>
          <a:p>
            <a:pPr lvl="1">
              <a:buFont typeface="Symbol" panose="05050102010706020507" pitchFamily="18" charset="2"/>
              <a:buChar char="-"/>
            </a:pPr>
            <a:r>
              <a:rPr lang="de-AT" dirty="0" smtClean="0"/>
              <a:t>Ø 25 Container/Stunde</a:t>
            </a:r>
            <a:endParaRPr lang="de-AT" dirty="0"/>
          </a:p>
          <a:p>
            <a:pPr lvl="1"/>
            <a:endParaRPr lang="de-AT" sz="1200" dirty="0" smtClean="0"/>
          </a:p>
          <a:p>
            <a:r>
              <a:rPr lang="de-AT" dirty="0" smtClean="0"/>
              <a:t>Wippdrehkran </a:t>
            </a:r>
          </a:p>
          <a:p>
            <a:pPr lvl="1">
              <a:buFont typeface="Symbol" panose="05050102010706020507" pitchFamily="18" charset="2"/>
              <a:buChar char="-"/>
            </a:pPr>
            <a:r>
              <a:rPr lang="de-AT" dirty="0" smtClean="0"/>
              <a:t>Universalumschlagskran</a:t>
            </a:r>
          </a:p>
          <a:p>
            <a:pPr lvl="1">
              <a:buFont typeface="Symbol" panose="05050102010706020507" pitchFamily="18" charset="2"/>
              <a:buChar char="-"/>
            </a:pPr>
            <a:r>
              <a:rPr lang="de-AT" dirty="0" smtClean="0"/>
              <a:t>für Haken- und Greifgut</a:t>
            </a:r>
          </a:p>
          <a:p>
            <a:endParaRPr lang="de-AT" sz="1200" dirty="0"/>
          </a:p>
          <a:p>
            <a:r>
              <a:rPr lang="de-AT" dirty="0" smtClean="0"/>
              <a:t>Mobilkran </a:t>
            </a:r>
          </a:p>
          <a:p>
            <a:pPr lvl="1">
              <a:buFont typeface="Symbol" panose="05050102010706020507" pitchFamily="18" charset="2"/>
              <a:buChar char="-"/>
            </a:pPr>
            <a:r>
              <a:rPr lang="de-AT" dirty="0" smtClean="0"/>
              <a:t>im Hafengelände bewegbar</a:t>
            </a:r>
          </a:p>
          <a:p>
            <a:pPr lvl="1">
              <a:buFont typeface="Symbol" panose="05050102010706020507" pitchFamily="18" charset="2"/>
              <a:buChar char="-"/>
            </a:pPr>
            <a:r>
              <a:rPr lang="de-AT" dirty="0" smtClean="0"/>
              <a:t>oft langsamer als Spezialkräne</a:t>
            </a:r>
          </a:p>
          <a:p>
            <a:pPr lvl="1"/>
            <a:endParaRPr lang="de-AT" dirty="0" smtClean="0"/>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pic>
        <p:nvPicPr>
          <p:cNvPr id="6" name="Picture 2" descr="containerk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6811359" y="1664803"/>
            <a:ext cx="2123729" cy="15927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a:spLocks noChangeArrowheads="1"/>
          </p:cNvSpPr>
          <p:nvPr/>
        </p:nvSpPr>
        <p:spPr bwMode="auto">
          <a:xfrm>
            <a:off x="8170483" y="3012680"/>
            <a:ext cx="87312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smtClean="0">
                <a:solidFill>
                  <a:schemeClr val="bg1"/>
                </a:solidFill>
              </a:rPr>
              <a:t>Quelle: </a:t>
            </a:r>
            <a:r>
              <a:rPr lang="de-DE" sz="800" dirty="0">
                <a:solidFill>
                  <a:schemeClr val="bg1"/>
                </a:solidFill>
              </a:rPr>
              <a:t>Linz AG</a:t>
            </a:r>
          </a:p>
        </p:txBody>
      </p:sp>
      <p:pic>
        <p:nvPicPr>
          <p:cNvPr id="9" name="Picture 2" descr="ybbs_kran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6804248" y="3313171"/>
            <a:ext cx="2137949" cy="1617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5"/>
          <p:cNvSpPr>
            <a:spLocks noChangeArrowheads="1"/>
          </p:cNvSpPr>
          <p:nvPr/>
        </p:nvSpPr>
        <p:spPr bwMode="auto">
          <a:xfrm>
            <a:off x="7891479" y="4716634"/>
            <a:ext cx="11208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smtClean="0">
                <a:solidFill>
                  <a:schemeClr val="bg1"/>
                </a:solidFill>
              </a:rPr>
              <a:t>Quelle: </a:t>
            </a:r>
            <a:r>
              <a:rPr lang="de-AT" sz="800" dirty="0">
                <a:solidFill>
                  <a:schemeClr val="bg1"/>
                </a:solidFill>
              </a:rPr>
              <a:t>Schaufler Ybbs</a:t>
            </a:r>
          </a:p>
        </p:txBody>
      </p:sp>
      <p:pic>
        <p:nvPicPr>
          <p:cNvPr id="11" name="Picture 5" descr="A68Mobilkran_passau"/>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11359" y="5013176"/>
            <a:ext cx="2123729" cy="160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7891479" y="6399959"/>
            <a:ext cx="106952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smtClean="0">
                <a:solidFill>
                  <a:schemeClr val="bg1"/>
                </a:solidFill>
              </a:rPr>
              <a:t>Quelle: </a:t>
            </a:r>
            <a:r>
              <a:rPr lang="de-AT" sz="800" dirty="0">
                <a:solidFill>
                  <a:schemeClr val="bg1"/>
                </a:solidFill>
              </a:rPr>
              <a:t>Hafen Passau</a:t>
            </a:r>
          </a:p>
        </p:txBody>
      </p:sp>
      <p:sp>
        <p:nvSpPr>
          <p:cNvPr id="13"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1287853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tx1">
                    <a:lumMod val="75000"/>
                    <a:lumOff val="25000"/>
                  </a:schemeClr>
                </a:solidFill>
              </a:rPr>
              <a:t>Umschlagsequipment</a:t>
            </a:r>
            <a:br>
              <a:rPr lang="de-AT" b="1" dirty="0" smtClean="0">
                <a:solidFill>
                  <a:schemeClr val="tx1">
                    <a:lumMod val="75000"/>
                    <a:lumOff val="25000"/>
                  </a:schemeClr>
                </a:solidFill>
              </a:rPr>
            </a:br>
            <a:r>
              <a:rPr lang="de-DE" sz="2000" dirty="0">
                <a:solidFill>
                  <a:schemeClr val="tx1">
                    <a:lumMod val="75000"/>
                    <a:lumOff val="25000"/>
                  </a:schemeClr>
                </a:solidFill>
              </a:rPr>
              <a:t>Elemente des multimodalen Transportes</a:t>
            </a:r>
            <a:endParaRPr lang="de-AT" sz="2200" b="1" dirty="0">
              <a:solidFill>
                <a:schemeClr val="tx1">
                  <a:lumMod val="75000"/>
                  <a:lumOff val="25000"/>
                </a:schemeClr>
              </a:solidFill>
            </a:endParaRPr>
          </a:p>
        </p:txBody>
      </p:sp>
      <p:sp>
        <p:nvSpPr>
          <p:cNvPr id="3" name="Content Placeholder 2"/>
          <p:cNvSpPr>
            <a:spLocks noGrp="1"/>
          </p:cNvSpPr>
          <p:nvPr>
            <p:ph idx="1"/>
          </p:nvPr>
        </p:nvSpPr>
        <p:spPr/>
        <p:txBody>
          <a:bodyPr/>
          <a:lstStyle/>
          <a:p>
            <a:endParaRPr lang="de-AT" sz="400" dirty="0" smtClean="0"/>
          </a:p>
          <a:p>
            <a:r>
              <a:rPr lang="de-AT" dirty="0" smtClean="0"/>
              <a:t>RoRo-Rampen (Roll-on-Roll-off)</a:t>
            </a:r>
          </a:p>
          <a:p>
            <a:pPr lvl="1">
              <a:buFont typeface="Symbol" panose="05050102010706020507" pitchFamily="18" charset="2"/>
              <a:buChar char="-"/>
            </a:pPr>
            <a:r>
              <a:rPr lang="de-AT" dirty="0" smtClean="0"/>
              <a:t>Umschlag von rollenden Einheiten (z.B. PKWs)</a:t>
            </a:r>
          </a:p>
          <a:p>
            <a:pPr lvl="1">
              <a:buFont typeface="Symbol" panose="05050102010706020507" pitchFamily="18" charset="2"/>
              <a:buChar char="-"/>
            </a:pPr>
            <a:r>
              <a:rPr lang="de-AT" dirty="0" smtClean="0"/>
              <a:t>Die PKWs oder Lkws fahren („rollen“) direkt </a:t>
            </a:r>
            <a:br>
              <a:rPr lang="de-AT" dirty="0" smtClean="0"/>
            </a:br>
            <a:r>
              <a:rPr lang="de-AT" dirty="0" smtClean="0"/>
              <a:t>auf das Schiff</a:t>
            </a:r>
          </a:p>
          <a:p>
            <a:endParaRPr lang="de-AT" sz="4000" dirty="0" smtClean="0"/>
          </a:p>
          <a:p>
            <a:r>
              <a:rPr lang="de-AT" dirty="0" smtClean="0"/>
              <a:t>Verladetrichter</a:t>
            </a:r>
          </a:p>
          <a:p>
            <a:pPr lvl="1">
              <a:buFont typeface="Symbol" panose="05050102010706020507" pitchFamily="18" charset="2"/>
              <a:buChar char="-"/>
            </a:pPr>
            <a:r>
              <a:rPr lang="de-AT" dirty="0" smtClean="0"/>
              <a:t>Umschlag von Schüttgütern</a:t>
            </a:r>
          </a:p>
          <a:p>
            <a:pPr lvl="1">
              <a:buFont typeface="Symbol" panose="05050102010706020507" pitchFamily="18" charset="2"/>
              <a:buChar char="-"/>
            </a:pPr>
            <a:r>
              <a:rPr lang="de-AT" dirty="0" smtClean="0"/>
              <a:t>Durch den Trichter kann das Schüttgut</a:t>
            </a:r>
            <a:br>
              <a:rPr lang="de-AT" dirty="0" smtClean="0"/>
            </a:br>
            <a:r>
              <a:rPr lang="de-AT" dirty="0" smtClean="0"/>
              <a:t>(z.B. Schotter, Dünger) schneller aufs Schiff </a:t>
            </a:r>
            <a:br>
              <a:rPr lang="de-AT" dirty="0" smtClean="0"/>
            </a:br>
            <a:r>
              <a:rPr lang="de-AT" dirty="0" smtClean="0"/>
              <a:t>geladen werden. Aufbewahrung im Trichter</a:t>
            </a:r>
            <a:br>
              <a:rPr lang="de-AT" dirty="0" smtClean="0"/>
            </a:br>
            <a:r>
              <a:rPr lang="de-AT" dirty="0" smtClean="0"/>
              <a:t>möglich bis das Schiff kommt (Lagerfunktion)</a:t>
            </a:r>
          </a:p>
          <a:p>
            <a:pPr>
              <a:buFont typeface="Symbol" panose="05050102010706020507" pitchFamily="18" charset="2"/>
              <a:buChar char="-"/>
            </a:pPr>
            <a:endParaRPr lang="de-AT" dirty="0" smtClean="0"/>
          </a:p>
          <a:p>
            <a:pPr>
              <a:buFont typeface="Symbol" panose="05050102010706020507" pitchFamily="18" charset="2"/>
              <a:buChar char="-"/>
            </a:pPr>
            <a:endParaRPr lang="de-AT" dirty="0"/>
          </a:p>
          <a:p>
            <a:pPr>
              <a:buFont typeface="Symbol" panose="05050102010706020507" pitchFamily="18" charset="2"/>
              <a:buChar char="-"/>
            </a:pPr>
            <a:endParaRPr lang="de-AT" sz="1200" dirty="0" smtClean="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6" name="Picture 2" descr="A68RoRo_rampe_wr_haf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flipH="1">
            <a:off x="6084168" y="1700806"/>
            <a:ext cx="2944780" cy="2228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5"/>
          <p:cNvSpPr txBox="1">
            <a:spLocks noChangeArrowheads="1"/>
          </p:cNvSpPr>
          <p:nvPr/>
        </p:nvSpPr>
        <p:spPr bwMode="auto">
          <a:xfrm>
            <a:off x="7740352" y="3713913"/>
            <a:ext cx="132207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mn-lt"/>
              </a:rPr>
              <a:t>Quelle: </a:t>
            </a:r>
            <a:r>
              <a:rPr lang="de-AT" sz="800" dirty="0">
                <a:solidFill>
                  <a:schemeClr val="bg1"/>
                </a:solidFill>
                <a:latin typeface="+mn-lt"/>
              </a:rPr>
              <a:t>Hafen Freudenau</a:t>
            </a:r>
            <a:endParaRPr lang="de-DE" sz="800" dirty="0">
              <a:solidFill>
                <a:schemeClr val="bg1"/>
              </a:solidFill>
              <a:latin typeface="+mn-lt"/>
            </a:endParaRPr>
          </a:p>
        </p:txBody>
      </p:sp>
      <p:pic>
        <p:nvPicPr>
          <p:cNvPr id="11" name="Picture 10" descr="Umschlag"/>
          <p:cNvPicPr/>
          <p:nvPr/>
        </p:nvPicPr>
        <p:blipFill>
          <a:blip r:embed="rId4">
            <a:extLst>
              <a:ext uri="{28A0092B-C50C-407E-A947-70E740481C1C}">
                <a14:useLocalDpi xmlns:a14="http://schemas.microsoft.com/office/drawing/2010/main"/>
              </a:ext>
            </a:extLst>
          </a:blip>
          <a:srcRect/>
          <a:stretch>
            <a:fillRect/>
          </a:stretch>
        </p:blipFill>
        <p:spPr bwMode="auto">
          <a:xfrm>
            <a:off x="6084168" y="4090784"/>
            <a:ext cx="2944780" cy="2218536"/>
          </a:xfrm>
          <a:prstGeom prst="rect">
            <a:avLst/>
          </a:prstGeom>
          <a:noFill/>
          <a:ln>
            <a:noFill/>
          </a:ln>
        </p:spPr>
      </p:pic>
      <p:sp>
        <p:nvSpPr>
          <p:cNvPr id="12" name="Text Box 5"/>
          <p:cNvSpPr txBox="1">
            <a:spLocks noChangeArrowheads="1"/>
          </p:cNvSpPr>
          <p:nvPr/>
        </p:nvSpPr>
        <p:spPr bwMode="auto">
          <a:xfrm>
            <a:off x="7236296" y="6093876"/>
            <a:ext cx="18700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mn-lt"/>
              </a:rPr>
              <a:t>Quelle: Mierka Donauhafen Krems</a:t>
            </a:r>
            <a:endParaRPr lang="de-DE" sz="800" dirty="0">
              <a:solidFill>
                <a:schemeClr val="bg1"/>
              </a:solidFill>
              <a:latin typeface="+mn-lt"/>
            </a:endParaRPr>
          </a:p>
        </p:txBody>
      </p:sp>
      <p:sp>
        <p:nvSpPr>
          <p:cNvPr id="13"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3052327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a:stretch/>
        </p:blipFill>
        <p:spPr bwMode="auto">
          <a:xfrm>
            <a:off x="6012160" y="3861048"/>
            <a:ext cx="2586617" cy="187220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a:bodyPr>
          <a:lstStyle/>
          <a:p>
            <a:r>
              <a:rPr lang="de-AT" b="1" dirty="0">
                <a:solidFill>
                  <a:schemeClr val="tx1">
                    <a:lumMod val="75000"/>
                    <a:lumOff val="25000"/>
                  </a:schemeClr>
                </a:solidFill>
              </a:rPr>
              <a:t>Umschlagsequipment</a:t>
            </a:r>
            <a:r>
              <a:rPr lang="de-DE" dirty="0" smtClean="0">
                <a:solidFill>
                  <a:schemeClr val="tx1">
                    <a:lumMod val="75000"/>
                    <a:lumOff val="25000"/>
                  </a:schemeClr>
                </a:solidFill>
              </a:rPr>
              <a:t/>
            </a:r>
            <a:br>
              <a:rPr lang="de-DE" dirty="0" smtClean="0">
                <a:solidFill>
                  <a:schemeClr val="tx1">
                    <a:lumMod val="75000"/>
                    <a:lumOff val="25000"/>
                  </a:schemeClr>
                </a:solidFill>
              </a:rPr>
            </a:br>
            <a:r>
              <a:rPr lang="de-DE" sz="2000" dirty="0" smtClean="0">
                <a:solidFill>
                  <a:schemeClr val="tx1">
                    <a:lumMod val="75000"/>
                    <a:lumOff val="25000"/>
                  </a:schemeClr>
                </a:solidFill>
              </a:rPr>
              <a:t>Elemente </a:t>
            </a:r>
            <a:r>
              <a:rPr lang="de-DE" sz="2000" dirty="0">
                <a:solidFill>
                  <a:schemeClr val="tx1">
                    <a:lumMod val="75000"/>
                    <a:lumOff val="25000"/>
                  </a:schemeClr>
                </a:solidFill>
              </a:rPr>
              <a:t>des multimodalen Transportes</a:t>
            </a:r>
            <a:endParaRPr lang="de-AT" sz="2200" b="1" dirty="0">
              <a:solidFill>
                <a:schemeClr val="tx1">
                  <a:lumMod val="75000"/>
                  <a:lumOff val="25000"/>
                </a:schemeClr>
              </a:solidFill>
            </a:endParaRPr>
          </a:p>
        </p:txBody>
      </p:sp>
      <p:sp>
        <p:nvSpPr>
          <p:cNvPr id="3" name="Content Placeholder 2"/>
          <p:cNvSpPr>
            <a:spLocks noGrp="1"/>
          </p:cNvSpPr>
          <p:nvPr>
            <p:ph idx="1"/>
          </p:nvPr>
        </p:nvSpPr>
        <p:spPr/>
        <p:txBody>
          <a:bodyPr/>
          <a:lstStyle/>
          <a:p>
            <a:endParaRPr lang="de-AT" sz="400" dirty="0" smtClean="0"/>
          </a:p>
          <a:p>
            <a:r>
              <a:rPr lang="de-AT" dirty="0" smtClean="0"/>
              <a:t>Saug- </a:t>
            </a:r>
            <a:r>
              <a:rPr lang="de-AT" dirty="0"/>
              <a:t>und Pumpanlagen</a:t>
            </a:r>
          </a:p>
          <a:p>
            <a:pPr lvl="1">
              <a:buFont typeface="Symbol" panose="05050102010706020507" pitchFamily="18" charset="2"/>
              <a:buChar char="-"/>
            </a:pPr>
            <a:r>
              <a:rPr lang="de-AT" dirty="0"/>
              <a:t>Umschlag von Flüssiggütern</a:t>
            </a:r>
          </a:p>
          <a:p>
            <a:endParaRPr lang="de-AT" dirty="0" smtClean="0"/>
          </a:p>
          <a:p>
            <a:endParaRPr lang="de-AT" sz="2000" dirty="0"/>
          </a:p>
          <a:p>
            <a:pPr marL="0" indent="0">
              <a:buNone/>
            </a:pPr>
            <a:endParaRPr lang="de-AT" dirty="0"/>
          </a:p>
          <a:p>
            <a:r>
              <a:rPr lang="de-AT" dirty="0" smtClean="0"/>
              <a:t>Reach Stacker</a:t>
            </a:r>
          </a:p>
          <a:p>
            <a:pPr lvl="1">
              <a:buFont typeface="Symbol" panose="05050102010706020507" pitchFamily="18" charset="2"/>
              <a:buChar char="-"/>
            </a:pPr>
            <a:r>
              <a:rPr lang="de-AT" dirty="0" smtClean="0"/>
              <a:t>Radfahrzeuge, als Ergänzung zu Kränen</a:t>
            </a:r>
          </a:p>
          <a:p>
            <a:pPr lvl="1">
              <a:buFont typeface="Symbol" panose="05050102010706020507" pitchFamily="18" charset="2"/>
              <a:buChar char="-"/>
            </a:pPr>
            <a:r>
              <a:rPr lang="de-AT" dirty="0" smtClean="0"/>
              <a:t>maximale Tragfähigkeit bis zu 45 Tonnen</a:t>
            </a:r>
          </a:p>
          <a:p>
            <a:pPr lvl="1">
              <a:buFont typeface="Symbol" panose="05050102010706020507" pitchFamily="18" charset="2"/>
              <a:buChar char="-"/>
            </a:pP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pic>
        <p:nvPicPr>
          <p:cNvPr id="6" name="Picture 2" descr="A69Umladestelel_ETL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6012160" y="1700808"/>
            <a:ext cx="2574433" cy="19299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7609351" y="3415294"/>
            <a:ext cx="106710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mn-lt"/>
              </a:rPr>
              <a:t>Quelle: </a:t>
            </a:r>
            <a:r>
              <a:rPr lang="de-AT" sz="800" dirty="0">
                <a:solidFill>
                  <a:schemeClr val="bg1"/>
                </a:solidFill>
                <a:latin typeface="+mn-lt"/>
              </a:rPr>
              <a:t>Hafen Lobau</a:t>
            </a:r>
            <a:endParaRPr lang="de-DE" sz="800" dirty="0">
              <a:solidFill>
                <a:schemeClr val="bg1"/>
              </a:solidFill>
              <a:latin typeface="+mn-lt"/>
            </a:endParaRPr>
          </a:p>
        </p:txBody>
      </p:sp>
      <p:sp>
        <p:nvSpPr>
          <p:cNvPr id="9" name="Rectangle 5"/>
          <p:cNvSpPr>
            <a:spLocks noChangeArrowheads="1"/>
          </p:cNvSpPr>
          <p:nvPr/>
        </p:nvSpPr>
        <p:spPr bwMode="auto">
          <a:xfrm>
            <a:off x="7108857" y="5515676"/>
            <a:ext cx="147508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de-DE" sz="800" dirty="0" smtClean="0">
                <a:solidFill>
                  <a:schemeClr val="bg1"/>
                </a:solidFill>
                <a:cs typeface="Arial" panose="020B0604020202020204" pitchFamily="34" charset="0"/>
              </a:rPr>
              <a:t>Quelle: </a:t>
            </a:r>
            <a:r>
              <a:rPr lang="de-DE" sz="800" dirty="0">
                <a:solidFill>
                  <a:schemeClr val="bg1"/>
                </a:solidFill>
                <a:cs typeface="Arial" panose="020B0604020202020204" pitchFamily="34" charset="0"/>
              </a:rPr>
              <a:t>Liebherr-Werk Nenzing</a:t>
            </a:r>
          </a:p>
        </p:txBody>
      </p:sp>
      <p:sp>
        <p:nvSpPr>
          <p:cNvPr id="11"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1751060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Akteure im </a:t>
            </a:r>
            <a:br>
              <a:rPr lang="de-DE" b="1" dirty="0" smtClean="0">
                <a:solidFill>
                  <a:schemeClr val="tx1">
                    <a:lumMod val="75000"/>
                    <a:lumOff val="25000"/>
                  </a:schemeClr>
                </a:solidFill>
              </a:rPr>
            </a:br>
            <a:r>
              <a:rPr lang="de-DE" b="1" dirty="0" smtClean="0">
                <a:solidFill>
                  <a:schemeClr val="tx1">
                    <a:lumMod val="75000"/>
                    <a:lumOff val="25000"/>
                  </a:schemeClr>
                </a:solidFill>
              </a:rPr>
              <a:t>multimodalen Transport</a:t>
            </a:r>
            <a:endParaRPr lang="en-GB" sz="2200" dirty="0">
              <a:solidFill>
                <a:schemeClr val="tx1">
                  <a:lumMod val="75000"/>
                  <a:lumOff val="25000"/>
                </a:schemeClr>
              </a:solidFill>
            </a:endParaRP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grpSp>
        <p:nvGrpSpPr>
          <p:cNvPr id="72" name="Group 71"/>
          <p:cNvGrpSpPr/>
          <p:nvPr/>
        </p:nvGrpSpPr>
        <p:grpSpPr>
          <a:xfrm>
            <a:off x="395536" y="2060848"/>
            <a:ext cx="8212136" cy="3528392"/>
            <a:chOff x="395536" y="2060848"/>
            <a:chExt cx="8212136" cy="3528392"/>
          </a:xfrm>
        </p:grpSpPr>
        <p:sp>
          <p:nvSpPr>
            <p:cNvPr id="6" name="Rectangle 5"/>
            <p:cNvSpPr/>
            <p:nvPr/>
          </p:nvSpPr>
          <p:spPr>
            <a:xfrm>
              <a:off x="395536" y="2060848"/>
              <a:ext cx="1656184"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chemeClr val="tx1">
                      <a:lumMod val="75000"/>
                      <a:lumOff val="25000"/>
                    </a:schemeClr>
                  </a:solidFill>
                </a:rPr>
                <a:t>Verlader</a:t>
              </a:r>
              <a:endParaRPr lang="en-GB" b="1" dirty="0">
                <a:solidFill>
                  <a:schemeClr val="tx1">
                    <a:lumMod val="75000"/>
                    <a:lumOff val="25000"/>
                  </a:schemeClr>
                </a:solidFill>
              </a:endParaRPr>
            </a:p>
          </p:txBody>
        </p:sp>
        <p:sp>
          <p:nvSpPr>
            <p:cNvPr id="7" name="Rectangle 6"/>
            <p:cNvSpPr/>
            <p:nvPr/>
          </p:nvSpPr>
          <p:spPr>
            <a:xfrm>
              <a:off x="7023496" y="2060848"/>
              <a:ext cx="1584176"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chemeClr val="tx1">
                      <a:lumMod val="75000"/>
                      <a:lumOff val="25000"/>
                    </a:schemeClr>
                  </a:solidFill>
                </a:rPr>
                <a:t>Empfänger</a:t>
              </a:r>
              <a:endParaRPr lang="en-GB" b="1" dirty="0">
                <a:solidFill>
                  <a:schemeClr val="tx1">
                    <a:lumMod val="75000"/>
                    <a:lumOff val="25000"/>
                  </a:schemeClr>
                </a:solidFill>
              </a:endParaRPr>
            </a:p>
          </p:txBody>
        </p:sp>
        <p:sp>
          <p:nvSpPr>
            <p:cNvPr id="8" name="Rectangle 7"/>
            <p:cNvSpPr/>
            <p:nvPr/>
          </p:nvSpPr>
          <p:spPr>
            <a:xfrm>
              <a:off x="3707904" y="2492896"/>
              <a:ext cx="1656184"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chemeClr val="tx1">
                      <a:lumMod val="75000"/>
                      <a:lumOff val="25000"/>
                    </a:schemeClr>
                  </a:solidFill>
                </a:rPr>
                <a:t>Spediteur</a:t>
              </a:r>
              <a:endParaRPr lang="en-GB" b="1" dirty="0">
                <a:solidFill>
                  <a:schemeClr val="tx1">
                    <a:lumMod val="75000"/>
                    <a:lumOff val="25000"/>
                  </a:schemeClr>
                </a:solidFill>
              </a:endParaRPr>
            </a:p>
          </p:txBody>
        </p:sp>
        <p:sp>
          <p:nvSpPr>
            <p:cNvPr id="9" name="Rectangle 8"/>
            <p:cNvSpPr/>
            <p:nvPr/>
          </p:nvSpPr>
          <p:spPr>
            <a:xfrm>
              <a:off x="3707904" y="3356992"/>
              <a:ext cx="1656184" cy="72008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chemeClr val="tx1">
                      <a:lumMod val="75000"/>
                      <a:lumOff val="25000"/>
                    </a:schemeClr>
                  </a:solidFill>
                </a:rPr>
                <a:t>Kombi-Operator</a:t>
              </a:r>
              <a:endParaRPr lang="en-GB" b="1" dirty="0">
                <a:solidFill>
                  <a:schemeClr val="tx1">
                    <a:lumMod val="75000"/>
                    <a:lumOff val="25000"/>
                  </a:schemeClr>
                </a:solidFill>
              </a:endParaRPr>
            </a:p>
          </p:txBody>
        </p:sp>
        <p:sp>
          <p:nvSpPr>
            <p:cNvPr id="11" name="Rectangle 10"/>
            <p:cNvSpPr/>
            <p:nvPr/>
          </p:nvSpPr>
          <p:spPr>
            <a:xfrm>
              <a:off x="3779912" y="5001220"/>
              <a:ext cx="1512168"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Bahn/</a:t>
              </a:r>
            </a:p>
            <a:p>
              <a:pPr algn="ctr"/>
              <a:r>
                <a:rPr lang="de-DE" b="1" dirty="0" smtClean="0">
                  <a:solidFill>
                    <a:schemeClr val="tx1">
                      <a:lumMod val="75000"/>
                      <a:lumOff val="25000"/>
                    </a:schemeClr>
                  </a:solidFill>
                </a:rPr>
                <a:t>Binnenschiff</a:t>
              </a:r>
              <a:endParaRPr lang="en-GB" b="1" dirty="0">
                <a:solidFill>
                  <a:schemeClr val="tx1">
                    <a:lumMod val="75000"/>
                    <a:lumOff val="25000"/>
                  </a:schemeClr>
                </a:solidFill>
              </a:endParaRPr>
            </a:p>
          </p:txBody>
        </p:sp>
        <p:sp>
          <p:nvSpPr>
            <p:cNvPr id="13" name="Rectangle 12"/>
            <p:cNvSpPr/>
            <p:nvPr/>
          </p:nvSpPr>
          <p:spPr>
            <a:xfrm>
              <a:off x="5796136" y="4998640"/>
              <a:ext cx="1224136"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Terminal B</a:t>
              </a:r>
              <a:endParaRPr lang="en-GB" b="1" dirty="0">
                <a:solidFill>
                  <a:schemeClr val="tx1">
                    <a:lumMod val="75000"/>
                    <a:lumOff val="25000"/>
                  </a:schemeClr>
                </a:solidFill>
              </a:endParaRPr>
            </a:p>
          </p:txBody>
        </p:sp>
        <p:sp>
          <p:nvSpPr>
            <p:cNvPr id="14" name="Rectangle 13"/>
            <p:cNvSpPr/>
            <p:nvPr/>
          </p:nvSpPr>
          <p:spPr>
            <a:xfrm>
              <a:off x="2051720" y="5011340"/>
              <a:ext cx="1224136"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Terminal A</a:t>
              </a:r>
              <a:endParaRPr lang="en-GB" b="1" dirty="0">
                <a:solidFill>
                  <a:schemeClr val="tx1">
                    <a:lumMod val="75000"/>
                    <a:lumOff val="25000"/>
                  </a:schemeClr>
                </a:solidFill>
              </a:endParaRPr>
            </a:p>
          </p:txBody>
        </p:sp>
        <p:sp>
          <p:nvSpPr>
            <p:cNvPr id="15" name="Rectangle 14"/>
            <p:cNvSpPr/>
            <p:nvPr/>
          </p:nvSpPr>
          <p:spPr>
            <a:xfrm>
              <a:off x="395536" y="5001220"/>
              <a:ext cx="1224136"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Frächter A</a:t>
              </a:r>
              <a:endParaRPr lang="en-GB" b="1" dirty="0">
                <a:solidFill>
                  <a:schemeClr val="tx1">
                    <a:lumMod val="75000"/>
                    <a:lumOff val="25000"/>
                  </a:schemeClr>
                </a:solidFill>
              </a:endParaRPr>
            </a:p>
          </p:txBody>
        </p:sp>
        <p:sp>
          <p:nvSpPr>
            <p:cNvPr id="16" name="Rectangle 15"/>
            <p:cNvSpPr/>
            <p:nvPr/>
          </p:nvSpPr>
          <p:spPr>
            <a:xfrm>
              <a:off x="7380312" y="5001220"/>
              <a:ext cx="1224136" cy="5040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lumMod val="75000"/>
                      <a:lumOff val="25000"/>
                    </a:schemeClr>
                  </a:solidFill>
                </a:rPr>
                <a:t>Frächter B</a:t>
              </a:r>
              <a:endParaRPr lang="en-GB" b="1" dirty="0">
                <a:solidFill>
                  <a:schemeClr val="tx1">
                    <a:lumMod val="75000"/>
                    <a:lumOff val="25000"/>
                  </a:schemeClr>
                </a:solidFill>
              </a:endParaRPr>
            </a:p>
          </p:txBody>
        </p:sp>
        <p:cxnSp>
          <p:nvCxnSpPr>
            <p:cNvPr id="23" name="Straight Arrow Connector 22"/>
            <p:cNvCxnSpPr>
              <a:stCxn id="8" idx="2"/>
              <a:endCxn id="9" idx="0"/>
            </p:cNvCxnSpPr>
            <p:nvPr/>
          </p:nvCxnSpPr>
          <p:spPr>
            <a:xfrm>
              <a:off x="4535996" y="2996952"/>
              <a:ext cx="0"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9" idx="3"/>
              <a:endCxn id="13" idx="0"/>
            </p:cNvCxnSpPr>
            <p:nvPr/>
          </p:nvCxnSpPr>
          <p:spPr>
            <a:xfrm>
              <a:off x="5364088" y="3717032"/>
              <a:ext cx="1044116" cy="1281608"/>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9" idx="1"/>
              <a:endCxn id="14" idx="0"/>
            </p:cNvCxnSpPr>
            <p:nvPr/>
          </p:nvCxnSpPr>
          <p:spPr>
            <a:xfrm rot="10800000" flipV="1">
              <a:off x="2663788" y="3717032"/>
              <a:ext cx="1044116" cy="1294308"/>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9" idx="2"/>
              <a:endCxn id="11" idx="0"/>
            </p:cNvCxnSpPr>
            <p:nvPr/>
          </p:nvCxnSpPr>
          <p:spPr>
            <a:xfrm>
              <a:off x="4535996" y="4077072"/>
              <a:ext cx="0" cy="9241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8" idx="0"/>
              <a:endCxn id="7" idx="1"/>
            </p:cNvCxnSpPr>
            <p:nvPr/>
          </p:nvCxnSpPr>
          <p:spPr>
            <a:xfrm rot="5400000" flipH="1" flipV="1">
              <a:off x="5689736" y="1159136"/>
              <a:ext cx="180020" cy="2487500"/>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6" idx="3"/>
              <a:endCxn id="8" idx="0"/>
            </p:cNvCxnSpPr>
            <p:nvPr/>
          </p:nvCxnSpPr>
          <p:spPr>
            <a:xfrm>
              <a:off x="2051720" y="2312876"/>
              <a:ext cx="2484276" cy="180020"/>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8" idx="1"/>
              <a:endCxn id="15" idx="0"/>
            </p:cNvCxnSpPr>
            <p:nvPr/>
          </p:nvCxnSpPr>
          <p:spPr>
            <a:xfrm rot="10800000" flipV="1">
              <a:off x="1007604" y="2744924"/>
              <a:ext cx="2700300" cy="2256296"/>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8" idx="3"/>
              <a:endCxn id="16" idx="0"/>
            </p:cNvCxnSpPr>
            <p:nvPr/>
          </p:nvCxnSpPr>
          <p:spPr>
            <a:xfrm>
              <a:off x="5364088" y="2744924"/>
              <a:ext cx="2628292" cy="2256296"/>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39552" y="2521496"/>
              <a:ext cx="0" cy="25757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39552" y="2492896"/>
              <a:ext cx="1584177" cy="143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2123729" y="2591839"/>
              <a:ext cx="1" cy="299740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254772" y="5589240"/>
              <a:ext cx="6277668"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8532440" y="2312876"/>
              <a:ext cx="0" cy="327636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023496" y="5225020"/>
              <a:ext cx="38766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7012160" y="5377420"/>
              <a:ext cx="342038"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a:off x="629560" y="6226224"/>
            <a:ext cx="99011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58168" y="6525344"/>
            <a:ext cx="9615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610537" y="6073551"/>
            <a:ext cx="1233271" cy="307777"/>
          </a:xfrm>
          <a:prstGeom prst="rect">
            <a:avLst/>
          </a:prstGeom>
          <a:noFill/>
        </p:spPr>
        <p:txBody>
          <a:bodyPr wrap="square" rtlCol="0">
            <a:spAutoFit/>
          </a:bodyPr>
          <a:lstStyle/>
          <a:p>
            <a:r>
              <a:rPr lang="de-DE" sz="1400" dirty="0" smtClean="0"/>
              <a:t>Warenfluss</a:t>
            </a:r>
            <a:endParaRPr lang="en-GB" dirty="0"/>
          </a:p>
        </p:txBody>
      </p:sp>
      <p:sp>
        <p:nvSpPr>
          <p:cNvPr id="80" name="TextBox 79"/>
          <p:cNvSpPr txBox="1"/>
          <p:nvPr/>
        </p:nvSpPr>
        <p:spPr>
          <a:xfrm>
            <a:off x="1601667" y="6381328"/>
            <a:ext cx="1584178" cy="307777"/>
          </a:xfrm>
          <a:prstGeom prst="rect">
            <a:avLst/>
          </a:prstGeom>
          <a:noFill/>
        </p:spPr>
        <p:txBody>
          <a:bodyPr wrap="square" rtlCol="0">
            <a:spAutoFit/>
          </a:bodyPr>
          <a:lstStyle/>
          <a:p>
            <a:r>
              <a:rPr lang="de-DE" sz="1400" dirty="0" smtClean="0"/>
              <a:t>Informationsfluss</a:t>
            </a:r>
            <a:endParaRPr lang="en-GB" dirty="0"/>
          </a:p>
        </p:txBody>
      </p:sp>
    </p:spTree>
    <p:extLst>
      <p:ext uri="{BB962C8B-B14F-4D97-AF65-F5344CB8AC3E}">
        <p14:creationId xmlns:p14="http://schemas.microsoft.com/office/powerpoint/2010/main" val="3153755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Multimodale Transporte als Beitrag zum nachhaltigen Güterverkehr</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339510851"/>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ieren 5"/>
          <p:cNvGrpSpPr/>
          <p:nvPr/>
        </p:nvGrpSpPr>
        <p:grpSpPr>
          <a:xfrm>
            <a:off x="1811542" y="5986930"/>
            <a:ext cx="6447551" cy="484575"/>
            <a:chOff x="358264" y="3269795"/>
            <a:chExt cx="6052200" cy="495213"/>
          </a:xfrm>
          <a:scene3d>
            <a:camera prst="orthographicFront"/>
            <a:lightRig rig="flat" dir="t"/>
          </a:scene3d>
        </p:grpSpPr>
        <p:sp>
          <p:nvSpPr>
            <p:cNvPr id="7" name="Rechteck 6"/>
            <p:cNvSpPr/>
            <p:nvPr/>
          </p:nvSpPr>
          <p:spPr>
            <a:xfrm>
              <a:off x="358264" y="3269795"/>
              <a:ext cx="6052200" cy="49521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Textfeld 7"/>
            <p:cNvSpPr txBox="1"/>
            <p:nvPr/>
          </p:nvSpPr>
          <p:spPr>
            <a:xfrm>
              <a:off x="358264" y="3269795"/>
              <a:ext cx="6052200" cy="4952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Ausblick</a:t>
              </a:r>
            </a:p>
          </p:txBody>
        </p:sp>
      </p:grpSp>
      <p:sp>
        <p:nvSpPr>
          <p:cNvPr id="9" name="Ellipse 8"/>
          <p:cNvSpPr/>
          <p:nvPr/>
        </p:nvSpPr>
        <p:spPr>
          <a:xfrm>
            <a:off x="1444711" y="5934069"/>
            <a:ext cx="619016" cy="619016"/>
          </a:xfrm>
          <a:prstGeom prst="ellipse">
            <a:avLst/>
          </a:prstGeom>
        </p:spPr>
        <p:style>
          <a:lnRef idx="1">
            <a:schemeClr val="dk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8796575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tx1">
                    <a:lumMod val="75000"/>
                    <a:lumOff val="25000"/>
                  </a:schemeClr>
                </a:solidFill>
              </a:rPr>
              <a:t>Vorteile Multimodale Transporte</a:t>
            </a:r>
            <a:endParaRPr lang="en-GB" sz="2000"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50000"/>
              </a:lnSpc>
            </a:pPr>
            <a:r>
              <a:rPr lang="de-DE" dirty="0"/>
              <a:t>Umweltaspekte </a:t>
            </a:r>
          </a:p>
          <a:p>
            <a:pPr>
              <a:lnSpc>
                <a:spcPct val="150000"/>
              </a:lnSpc>
            </a:pPr>
            <a:r>
              <a:rPr lang="de-DE" dirty="0"/>
              <a:t>Energieeffizienz </a:t>
            </a:r>
          </a:p>
          <a:p>
            <a:pPr>
              <a:lnSpc>
                <a:spcPct val="150000"/>
              </a:lnSpc>
            </a:pPr>
            <a:r>
              <a:rPr lang="de-DE" dirty="0" smtClean="0"/>
              <a:t>Geografische Gegebenheit</a:t>
            </a:r>
          </a:p>
          <a:p>
            <a:pPr>
              <a:lnSpc>
                <a:spcPct val="150000"/>
              </a:lnSpc>
            </a:pPr>
            <a:r>
              <a:rPr lang="de-DE" dirty="0" smtClean="0"/>
              <a:t>Lkw-Kapazitäten </a:t>
            </a:r>
            <a:endParaRPr lang="de-DE" dirty="0"/>
          </a:p>
          <a:p>
            <a:pPr>
              <a:lnSpc>
                <a:spcPct val="150000"/>
              </a:lnSpc>
            </a:pPr>
            <a:r>
              <a:rPr lang="de-DE" dirty="0" smtClean="0"/>
              <a:t>Wirtschaftlicher, wenn…</a:t>
            </a:r>
          </a:p>
          <a:p>
            <a:pPr lvl="1"/>
            <a:r>
              <a:rPr lang="de-DE" dirty="0" smtClean="0"/>
              <a:t>Umschlag effizient gestaltet ist</a:t>
            </a:r>
          </a:p>
          <a:p>
            <a:pPr lvl="1"/>
            <a:r>
              <a:rPr lang="de-DE" dirty="0" smtClean="0"/>
              <a:t>Vor- und Nachlauf kostengünstig sind</a:t>
            </a:r>
          </a:p>
          <a:p>
            <a:pPr lvl="1"/>
            <a:r>
              <a:rPr lang="de-DE" dirty="0" smtClean="0"/>
              <a:t>Bündelung im Hauptlauf möglich</a:t>
            </a:r>
          </a:p>
          <a:p>
            <a:pPr lvl="1"/>
            <a:r>
              <a:rPr lang="de-DE" dirty="0" smtClean="0"/>
              <a:t>Zusätzliche Dienstleistung </a:t>
            </a:r>
          </a:p>
          <a:p>
            <a:endParaRPr lang="de-DE" dirty="0" smtClean="0"/>
          </a:p>
          <a:p>
            <a:endParaRPr lang="en-GB"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pic>
        <p:nvPicPr>
          <p:cNvPr id="3074" name="Picture 2" descr="Container Lifter, Container, Haf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0848"/>
            <a:ext cx="4364484" cy="24550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60416" y="4510281"/>
            <a:ext cx="4583584" cy="261610"/>
          </a:xfrm>
          <a:prstGeom prst="rect">
            <a:avLst/>
          </a:prstGeom>
          <a:noFill/>
        </p:spPr>
        <p:txBody>
          <a:bodyPr wrap="square" rtlCol="0">
            <a:spAutoFit/>
          </a:bodyPr>
          <a:lstStyle/>
          <a:p>
            <a:r>
              <a:rPr lang="de-DE" sz="1100" dirty="0">
                <a:solidFill>
                  <a:schemeClr val="tx1">
                    <a:lumMod val="75000"/>
                    <a:lumOff val="25000"/>
                  </a:schemeClr>
                </a:solidFill>
              </a:rPr>
              <a:t>Quelle: https://pixabay.com/de/container-lifter-container-hafen-1367609/</a:t>
            </a:r>
            <a:endParaRPr lang="en-GB" sz="1100" dirty="0">
              <a:solidFill>
                <a:schemeClr val="tx1">
                  <a:lumMod val="75000"/>
                  <a:lumOff val="25000"/>
                </a:schemeClr>
              </a:solidFill>
            </a:endParaRPr>
          </a:p>
        </p:txBody>
      </p:sp>
    </p:spTree>
    <p:extLst>
      <p:ext uri="{BB962C8B-B14F-4D97-AF65-F5344CB8AC3E}">
        <p14:creationId xmlns:p14="http://schemas.microsoft.com/office/powerpoint/2010/main" val="184532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tx1">
                    <a:lumMod val="75000"/>
                    <a:lumOff val="25000"/>
                  </a:schemeClr>
                </a:solidFill>
              </a:rPr>
              <a:t>Vorteile durch Kombination der Verkehrsträger</a:t>
            </a:r>
            <a:endParaRPr lang="en-GB"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r>
              <a:rPr lang="de-DE" dirty="0" smtClean="0"/>
              <a:t>Spezifische Vorteile der Verkehrsträger nutzen</a:t>
            </a:r>
          </a:p>
          <a:p>
            <a:r>
              <a:rPr lang="de-DE" dirty="0" smtClean="0"/>
              <a:t>Nachteile der Verkehrsträger minimieren</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031828277"/>
              </p:ext>
            </p:extLst>
          </p:nvPr>
        </p:nvGraphicFramePr>
        <p:xfrm>
          <a:off x="323529" y="2636912"/>
          <a:ext cx="8496943" cy="3571240"/>
        </p:xfrm>
        <a:graphic>
          <a:graphicData uri="http://schemas.openxmlformats.org/drawingml/2006/table">
            <a:tbl>
              <a:tblPr firstRow="1" bandRow="1">
                <a:tableStyleId>{FABFCF23-3B69-468F-B69F-88F6DE6A72F2}</a:tableStyleId>
              </a:tblPr>
              <a:tblGrid>
                <a:gridCol w="1872208">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3168351">
                  <a:extLst>
                    <a:ext uri="{9D8B030D-6E8A-4147-A177-3AD203B41FA5}">
                      <a16:colId xmlns:a16="http://schemas.microsoft.com/office/drawing/2014/main" val="20002"/>
                    </a:ext>
                  </a:extLst>
                </a:gridCol>
              </a:tblGrid>
              <a:tr h="370840">
                <a:tc>
                  <a:txBody>
                    <a:bodyPr/>
                    <a:lstStyle/>
                    <a:p>
                      <a:r>
                        <a:rPr lang="de-DE" dirty="0" smtClean="0"/>
                        <a:t>Verkehrsträger</a:t>
                      </a:r>
                      <a:endParaRPr lang="en-GB" dirty="0"/>
                    </a:p>
                  </a:txBody>
                  <a:tcPr/>
                </a:tc>
                <a:tc>
                  <a:txBody>
                    <a:bodyPr/>
                    <a:lstStyle/>
                    <a:p>
                      <a:r>
                        <a:rPr lang="de-DE" dirty="0" smtClean="0"/>
                        <a:t>Stärken</a:t>
                      </a:r>
                      <a:endParaRPr lang="en-GB" dirty="0"/>
                    </a:p>
                  </a:txBody>
                  <a:tcPr/>
                </a:tc>
                <a:tc>
                  <a:txBody>
                    <a:bodyPr/>
                    <a:lstStyle/>
                    <a:p>
                      <a:r>
                        <a:rPr lang="de-DE" dirty="0" smtClean="0"/>
                        <a:t>Schwächen</a:t>
                      </a:r>
                      <a:endParaRPr lang="en-GB" dirty="0"/>
                    </a:p>
                  </a:txBody>
                  <a:tcPr/>
                </a:tc>
                <a:extLst>
                  <a:ext uri="{0D108BD9-81ED-4DB2-BD59-A6C34878D82A}">
                    <a16:rowId xmlns:a16="http://schemas.microsoft.com/office/drawing/2014/main" val="10000"/>
                  </a:ext>
                </a:extLst>
              </a:tr>
              <a:tr h="370840">
                <a:tc>
                  <a:txBody>
                    <a:bodyPr/>
                    <a:lstStyle/>
                    <a:p>
                      <a:r>
                        <a:rPr lang="de-DE" dirty="0" smtClean="0"/>
                        <a:t>Straße</a:t>
                      </a:r>
                      <a:endParaRPr lang="en-GB" b="1" dirty="0"/>
                    </a:p>
                  </a:txBody>
                  <a:tcPr/>
                </a:tc>
                <a:tc>
                  <a:txBody>
                    <a:bodyPr/>
                    <a:lstStyle/>
                    <a:p>
                      <a:pPr marL="285750" indent="-285750">
                        <a:buFont typeface="Arial" panose="020B0604020202020204" pitchFamily="34" charset="0"/>
                        <a:buChar char="•"/>
                      </a:pPr>
                      <a:r>
                        <a:rPr lang="de-DE" sz="1600" dirty="0" smtClean="0"/>
                        <a:t>Hohe</a:t>
                      </a:r>
                      <a:r>
                        <a:rPr lang="de-DE" sz="1600" baseline="0" dirty="0" smtClean="0"/>
                        <a:t> Netzdichte</a:t>
                      </a:r>
                    </a:p>
                    <a:p>
                      <a:pPr marL="285750" indent="-285750">
                        <a:buFont typeface="Arial" panose="020B0604020202020204" pitchFamily="34" charset="0"/>
                        <a:buChar char="•"/>
                      </a:pPr>
                      <a:r>
                        <a:rPr lang="de-DE" sz="1600" baseline="0" dirty="0" smtClean="0"/>
                        <a:t>Schnelligkeit bei kurzen Transportstrecken</a:t>
                      </a:r>
                      <a:endParaRPr lang="en-GB" sz="1600" dirty="0"/>
                    </a:p>
                  </a:txBody>
                  <a:tcPr/>
                </a:tc>
                <a:tc>
                  <a:txBody>
                    <a:bodyPr/>
                    <a:lstStyle/>
                    <a:p>
                      <a:pPr marL="285750" indent="-285750">
                        <a:buFont typeface="Arial" panose="020B0604020202020204" pitchFamily="34" charset="0"/>
                        <a:buChar char="•"/>
                      </a:pPr>
                      <a:r>
                        <a:rPr lang="de-DE" sz="1600" dirty="0" smtClean="0"/>
                        <a:t>Niedrige</a:t>
                      </a:r>
                      <a:r>
                        <a:rPr lang="de-DE" sz="1600" baseline="0" dirty="0" smtClean="0"/>
                        <a:t> Transportvolumina</a:t>
                      </a:r>
                    </a:p>
                    <a:p>
                      <a:pPr marL="285750" indent="-285750">
                        <a:buFont typeface="Arial" panose="020B0604020202020204" pitchFamily="34" charset="0"/>
                        <a:buChar char="•"/>
                      </a:pPr>
                      <a:r>
                        <a:rPr lang="de-DE" sz="1600" baseline="0" dirty="0" smtClean="0"/>
                        <a:t>Hohe externe Kosten</a:t>
                      </a:r>
                    </a:p>
                  </a:txBody>
                  <a:tcPr/>
                </a:tc>
                <a:extLst>
                  <a:ext uri="{0D108BD9-81ED-4DB2-BD59-A6C34878D82A}">
                    <a16:rowId xmlns:a16="http://schemas.microsoft.com/office/drawing/2014/main" val="10001"/>
                  </a:ext>
                </a:extLst>
              </a:tr>
              <a:tr h="370840">
                <a:tc>
                  <a:txBody>
                    <a:bodyPr/>
                    <a:lstStyle/>
                    <a:p>
                      <a:r>
                        <a:rPr lang="de-DE" dirty="0" smtClean="0"/>
                        <a:t>Schiene</a:t>
                      </a:r>
                      <a:endParaRPr lang="en-GB" b="1" dirty="0"/>
                    </a:p>
                  </a:txBody>
                  <a:tcPr/>
                </a:tc>
                <a:tc>
                  <a:txBody>
                    <a:bodyPr/>
                    <a:lstStyle/>
                    <a:p>
                      <a:pPr marL="285750" indent="-285750">
                        <a:buFont typeface="Arial" panose="020B0604020202020204" pitchFamily="34" charset="0"/>
                        <a:buChar char="•"/>
                      </a:pPr>
                      <a:r>
                        <a:rPr lang="de-DE" sz="1600" dirty="0" smtClean="0"/>
                        <a:t>Geringe Umweltbelastung (CO2, Schadstoffe,</a:t>
                      </a:r>
                      <a:r>
                        <a:rPr lang="de-DE" sz="1600" baseline="0" dirty="0" smtClean="0"/>
                        <a:t> Lärm)</a:t>
                      </a:r>
                    </a:p>
                    <a:p>
                      <a:pPr marL="285750" indent="-285750">
                        <a:buFont typeface="Arial" panose="020B0604020202020204" pitchFamily="34" charset="0"/>
                        <a:buChar char="•"/>
                      </a:pPr>
                      <a:r>
                        <a:rPr lang="de-DE" sz="1600" baseline="0" dirty="0" smtClean="0"/>
                        <a:t>Dichteres Netz (Vergleich Wasserstraße)</a:t>
                      </a:r>
                    </a:p>
                    <a:p>
                      <a:pPr marL="285750" indent="-285750">
                        <a:buFont typeface="Arial" panose="020B0604020202020204" pitchFamily="34" charset="0"/>
                        <a:buChar char="•"/>
                      </a:pPr>
                      <a:r>
                        <a:rPr lang="de-DE" sz="1600" baseline="0" dirty="0" smtClean="0"/>
                        <a:t>Günstig &amp; schnell auf mittlerer Transportstrecke</a:t>
                      </a:r>
                      <a:endParaRPr lang="en-GB" sz="1600" dirty="0"/>
                    </a:p>
                  </a:txBody>
                  <a:tcPr/>
                </a:tc>
                <a:tc>
                  <a:txBody>
                    <a:bodyPr/>
                    <a:lstStyle/>
                    <a:p>
                      <a:pPr marL="285750" indent="-285750">
                        <a:buFont typeface="Arial" panose="020B0604020202020204" pitchFamily="34" charset="0"/>
                        <a:buChar char="•"/>
                      </a:pPr>
                      <a:r>
                        <a:rPr lang="de-DE" sz="1600" smtClean="0"/>
                        <a:t>Geringere </a:t>
                      </a:r>
                      <a:r>
                        <a:rPr lang="de-DE" sz="1600" dirty="0" smtClean="0"/>
                        <a:t>Netzdichte</a:t>
                      </a:r>
                      <a:r>
                        <a:rPr lang="de-DE" sz="1600" baseline="0" dirty="0" smtClean="0"/>
                        <a:t> als Straße </a:t>
                      </a:r>
                      <a:endParaRPr lang="en-GB" sz="1600" dirty="0"/>
                    </a:p>
                  </a:txBody>
                  <a:tcPr/>
                </a:tc>
                <a:extLst>
                  <a:ext uri="{0D108BD9-81ED-4DB2-BD59-A6C34878D82A}">
                    <a16:rowId xmlns:a16="http://schemas.microsoft.com/office/drawing/2014/main" val="10002"/>
                  </a:ext>
                </a:extLst>
              </a:tr>
              <a:tr h="370840">
                <a:tc>
                  <a:txBody>
                    <a:bodyPr/>
                    <a:lstStyle/>
                    <a:p>
                      <a:r>
                        <a:rPr lang="de-DE" dirty="0" smtClean="0"/>
                        <a:t>Wasserstraße</a:t>
                      </a:r>
                      <a:endParaRPr lang="en-GB" b="1" dirty="0"/>
                    </a:p>
                  </a:txBody>
                  <a:tcPr/>
                </a:tc>
                <a:tc>
                  <a:txBody>
                    <a:bodyPr/>
                    <a:lstStyle/>
                    <a:p>
                      <a:pPr marL="285750" indent="-285750">
                        <a:buFont typeface="Arial" panose="020B0604020202020204" pitchFamily="34" charset="0"/>
                        <a:buChar char="•"/>
                      </a:pPr>
                      <a:r>
                        <a:rPr lang="de-DE" sz="1600" dirty="0" smtClean="0"/>
                        <a:t>Niedrige Transportkosten</a:t>
                      </a:r>
                      <a:r>
                        <a:rPr lang="de-DE" sz="1600" baseline="0" dirty="0" smtClean="0"/>
                        <a:t> und geringe negative Effekte bei hohen Volumina</a:t>
                      </a:r>
                      <a:endParaRPr lang="en-GB" sz="1600" dirty="0"/>
                    </a:p>
                  </a:txBody>
                  <a:tcPr/>
                </a:tc>
                <a:tc>
                  <a:txBody>
                    <a:bodyPr/>
                    <a:lstStyle/>
                    <a:p>
                      <a:pPr marL="285750" indent="-285750">
                        <a:buFont typeface="Arial" panose="020B0604020202020204" pitchFamily="34" charset="0"/>
                        <a:buChar char="•"/>
                      </a:pPr>
                      <a:r>
                        <a:rPr lang="de-DE" sz="1600" dirty="0" smtClean="0"/>
                        <a:t>Transportdauer</a:t>
                      </a:r>
                    </a:p>
                    <a:p>
                      <a:pPr marL="285750" indent="-285750">
                        <a:buFont typeface="Arial" panose="020B0604020202020204" pitchFamily="34" charset="0"/>
                        <a:buChar char="•"/>
                      </a:pPr>
                      <a:r>
                        <a:rPr lang="de-DE" sz="1600" dirty="0" smtClean="0"/>
                        <a:t>Netzdichte</a:t>
                      </a:r>
                      <a:endParaRPr lang="en-GB"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97840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13" name="Title 30"/>
          <p:cNvSpPr>
            <a:spLocks noGrp="1"/>
          </p:cNvSpPr>
          <p:nvPr>
            <p:ph type="title"/>
          </p:nvPr>
        </p:nvSpPr>
        <p:spPr>
          <a:xfrm>
            <a:off x="457200" y="404664"/>
            <a:ext cx="4834880" cy="990600"/>
          </a:xfrm>
        </p:spPr>
        <p:txBody>
          <a:bodyPr/>
          <a:lstStyle/>
          <a:p>
            <a:r>
              <a:rPr lang="de-AT" b="1" dirty="0" smtClean="0">
                <a:solidFill>
                  <a:schemeClr val="tx1">
                    <a:lumMod val="75000"/>
                    <a:lumOff val="25000"/>
                  </a:schemeClr>
                </a:solidFill>
              </a:rPr>
              <a:t>Voraussetzungen für den multimodalen Transport</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10000"/>
              </a:lnSpc>
            </a:pPr>
            <a:r>
              <a:rPr lang="de-AT" dirty="0"/>
              <a:t>Transportierte Güter 	</a:t>
            </a:r>
          </a:p>
          <a:p>
            <a:pPr lvl="1">
              <a:lnSpc>
                <a:spcPct val="110000"/>
              </a:lnSpc>
            </a:pPr>
            <a:r>
              <a:rPr lang="de-AT" dirty="0"/>
              <a:t>Eigenschaften </a:t>
            </a:r>
          </a:p>
          <a:p>
            <a:pPr lvl="1">
              <a:lnSpc>
                <a:spcPct val="110000"/>
              </a:lnSpc>
            </a:pPr>
            <a:r>
              <a:rPr lang="de-AT" dirty="0"/>
              <a:t>Transportvolumen</a:t>
            </a:r>
          </a:p>
          <a:p>
            <a:pPr>
              <a:lnSpc>
                <a:spcPct val="110000"/>
              </a:lnSpc>
            </a:pPr>
            <a:endParaRPr lang="de-AT" dirty="0" smtClean="0"/>
          </a:p>
          <a:p>
            <a:pPr>
              <a:lnSpc>
                <a:spcPct val="110000"/>
              </a:lnSpc>
            </a:pPr>
            <a:r>
              <a:rPr lang="de-AT" dirty="0" smtClean="0"/>
              <a:t>Infrastruktur</a:t>
            </a:r>
          </a:p>
          <a:p>
            <a:pPr lvl="1">
              <a:lnSpc>
                <a:spcPct val="110000"/>
              </a:lnSpc>
            </a:pPr>
            <a:r>
              <a:rPr lang="de-AT" dirty="0" smtClean="0"/>
              <a:t>Zugang zu Verkehrsmittel und –träger</a:t>
            </a:r>
          </a:p>
          <a:p>
            <a:pPr lvl="1">
              <a:lnSpc>
                <a:spcPct val="110000"/>
              </a:lnSpc>
            </a:pPr>
            <a:r>
              <a:rPr lang="de-AT" dirty="0" smtClean="0"/>
              <a:t>Terminals</a:t>
            </a:r>
          </a:p>
          <a:p>
            <a:pPr lvl="2">
              <a:lnSpc>
                <a:spcPct val="110000"/>
              </a:lnSpc>
            </a:pPr>
            <a:r>
              <a:rPr lang="de-AT" dirty="0" smtClean="0"/>
              <a:t>Umschlagsprozesse</a:t>
            </a:r>
            <a:endParaRPr lang="de-AT" dirty="0"/>
          </a:p>
          <a:p>
            <a:pPr lvl="2">
              <a:lnSpc>
                <a:spcPct val="110000"/>
              </a:lnSpc>
            </a:pPr>
            <a:r>
              <a:rPr lang="de-AT" dirty="0" smtClean="0"/>
              <a:t>Lagerung</a:t>
            </a:r>
          </a:p>
          <a:p>
            <a:pPr lvl="2">
              <a:lnSpc>
                <a:spcPct val="110000"/>
              </a:lnSpc>
            </a:pPr>
            <a:r>
              <a:rPr lang="de-AT" dirty="0" smtClean="0"/>
              <a:t>Zusatzleistungen</a:t>
            </a:r>
          </a:p>
          <a:p>
            <a:pPr>
              <a:lnSpc>
                <a:spcPct val="150000"/>
              </a:lnSpc>
            </a:pPr>
            <a:endParaRPr lang="de-AT" dirty="0" smtClean="0"/>
          </a:p>
          <a:p>
            <a:endParaRPr lang="de-AT" dirty="0" smtClean="0"/>
          </a:p>
          <a:p>
            <a:endParaRPr lang="de-AT"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284" y="3953712"/>
            <a:ext cx="3312368" cy="212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2412" y="5831686"/>
            <a:ext cx="3303240" cy="261610"/>
          </a:xfrm>
          <a:prstGeom prst="rect">
            <a:avLst/>
          </a:prstGeom>
          <a:noFill/>
        </p:spPr>
        <p:txBody>
          <a:bodyPr wrap="square" rtlCol="0">
            <a:spAutoFit/>
          </a:bodyPr>
          <a:lstStyle/>
          <a:p>
            <a:r>
              <a:rPr lang="de-DE" sz="1100" dirty="0">
                <a:solidFill>
                  <a:schemeClr val="bg1"/>
                </a:solidFill>
              </a:rPr>
              <a:t>Quelle: </a:t>
            </a:r>
            <a:r>
              <a:rPr lang="de-DE" sz="1100" dirty="0" smtClean="0">
                <a:solidFill>
                  <a:schemeClr val="bg1"/>
                </a:solidFill>
              </a:rPr>
              <a:t>viadonau</a:t>
            </a:r>
            <a:endParaRPr lang="en-GB" sz="1100" dirty="0">
              <a:solidFill>
                <a:schemeClr val="bg1"/>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652" y="1340768"/>
            <a:ext cx="3223767" cy="225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498652" y="1340768"/>
            <a:ext cx="3303240" cy="261610"/>
          </a:xfrm>
          <a:prstGeom prst="rect">
            <a:avLst/>
          </a:prstGeom>
          <a:noFill/>
        </p:spPr>
        <p:txBody>
          <a:bodyPr wrap="square" rtlCol="0">
            <a:spAutoFit/>
          </a:bodyPr>
          <a:lstStyle/>
          <a:p>
            <a:r>
              <a:rPr lang="de-DE" sz="1100" dirty="0">
                <a:solidFill>
                  <a:schemeClr val="bg1"/>
                </a:solidFill>
              </a:rPr>
              <a:t>Quelle: </a:t>
            </a:r>
            <a:r>
              <a:rPr lang="de-DE" sz="1100" dirty="0" smtClean="0">
                <a:solidFill>
                  <a:schemeClr val="bg1"/>
                </a:solidFill>
              </a:rPr>
              <a:t>Mierka Donauhafen Krems</a:t>
            </a:r>
            <a:endParaRPr lang="en-GB" sz="1100" dirty="0">
              <a:solidFill>
                <a:schemeClr val="bg1"/>
              </a:solidFill>
            </a:endParaRPr>
          </a:p>
        </p:txBody>
      </p:sp>
      <p:sp>
        <p:nvSpPr>
          <p:cNvPr id="10"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2468708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13" name="Title 30"/>
          <p:cNvSpPr>
            <a:spLocks noGrp="1"/>
          </p:cNvSpPr>
          <p:nvPr>
            <p:ph type="title"/>
          </p:nvPr>
        </p:nvSpPr>
        <p:spPr>
          <a:xfrm>
            <a:off x="457200" y="404664"/>
            <a:ext cx="4834880" cy="990600"/>
          </a:xfrm>
        </p:spPr>
        <p:txBody>
          <a:bodyPr/>
          <a:lstStyle/>
          <a:p>
            <a:r>
              <a:rPr lang="de-AT" b="1" dirty="0" smtClean="0">
                <a:solidFill>
                  <a:schemeClr val="tx1">
                    <a:lumMod val="75000"/>
                    <a:lumOff val="25000"/>
                  </a:schemeClr>
                </a:solidFill>
              </a:rPr>
              <a:t>Herausforderungen für den multimodalen Transport</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50000"/>
              </a:lnSpc>
            </a:pPr>
            <a:r>
              <a:rPr lang="de-AT" dirty="0" smtClean="0"/>
              <a:t>Transportorganisation – Abholung, Umschlag, Auslieferung</a:t>
            </a:r>
          </a:p>
          <a:p>
            <a:r>
              <a:rPr lang="de-AT" dirty="0" smtClean="0"/>
              <a:t>Unterschiedliche Akteure/Verkehrsträger - Koordinationsaufwand</a:t>
            </a:r>
          </a:p>
          <a:p>
            <a:pPr>
              <a:lnSpc>
                <a:spcPct val="150000"/>
              </a:lnSpc>
            </a:pPr>
            <a:r>
              <a:rPr lang="de-AT" dirty="0" smtClean="0"/>
              <a:t>Umschlagsprozesse – Infrastruktur </a:t>
            </a:r>
          </a:p>
          <a:p>
            <a:pPr>
              <a:lnSpc>
                <a:spcPct val="150000"/>
              </a:lnSpc>
            </a:pPr>
            <a:r>
              <a:rPr lang="de-AT" dirty="0" smtClean="0"/>
              <a:t>Transportdauer </a:t>
            </a:r>
          </a:p>
          <a:p>
            <a:pPr>
              <a:lnSpc>
                <a:spcPct val="150000"/>
              </a:lnSpc>
            </a:pPr>
            <a:r>
              <a:rPr lang="de-AT" dirty="0" smtClean="0"/>
              <a:t>Kosten/Preise</a:t>
            </a:r>
          </a:p>
          <a:p>
            <a:pPr>
              <a:lnSpc>
                <a:spcPct val="150000"/>
              </a:lnSpc>
            </a:pPr>
            <a:r>
              <a:rPr lang="de-AT" dirty="0" smtClean="0"/>
              <a:t>Sicherheit</a:t>
            </a:r>
          </a:p>
          <a:p>
            <a:pPr marL="0" indent="0">
              <a:lnSpc>
                <a:spcPct val="150000"/>
              </a:lnSpc>
              <a:buNone/>
            </a:pPr>
            <a:endParaRPr lang="de-AT" dirty="0" smtClean="0"/>
          </a:p>
          <a:p>
            <a:endParaRPr lang="de-AT" dirty="0" smtClean="0"/>
          </a:p>
          <a:p>
            <a:endParaRPr lang="de-AT" dirty="0" smtClean="0"/>
          </a:p>
        </p:txBody>
      </p:sp>
      <p:sp>
        <p:nvSpPr>
          <p:cNvPr id="5"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1503521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760472"/>
            <a:ext cx="4389120" cy="4218432"/>
          </a:xfrm>
          <a:prstGeom prst="rect">
            <a:avLst/>
          </a:prstGeom>
        </p:spPr>
      </p:pic>
      <p:sp>
        <p:nvSpPr>
          <p:cNvPr id="4" name="Title 3"/>
          <p:cNvSpPr>
            <a:spLocks noGrp="1"/>
          </p:cNvSpPr>
          <p:nvPr>
            <p:ph type="title"/>
          </p:nvPr>
        </p:nvSpPr>
        <p:spPr/>
        <p:txBody>
          <a:bodyPr/>
          <a:lstStyle/>
          <a:p>
            <a:r>
              <a:rPr lang="de-AT" b="1" dirty="0" smtClean="0">
                <a:solidFill>
                  <a:schemeClr val="tx1">
                    <a:lumMod val="75000"/>
                    <a:lumOff val="25000"/>
                  </a:schemeClr>
                </a:solidFill>
              </a:rPr>
              <a:t>Warm-Up: Diskussion</a:t>
            </a:r>
            <a:endParaRPr lang="de-AT" b="1"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10" name="TextBox 9"/>
          <p:cNvSpPr txBox="1"/>
          <p:nvPr/>
        </p:nvSpPr>
        <p:spPr>
          <a:xfrm>
            <a:off x="4355976" y="6021288"/>
            <a:ext cx="4392488" cy="230832"/>
          </a:xfrm>
          <a:prstGeom prst="rect">
            <a:avLst/>
          </a:prstGeom>
          <a:noFill/>
        </p:spPr>
        <p:txBody>
          <a:bodyPr wrap="square" rtlCol="0">
            <a:spAutoFit/>
          </a:bodyPr>
          <a:lstStyle/>
          <a:p>
            <a:r>
              <a:rPr lang="de-DE" sz="900" dirty="0">
                <a:solidFill>
                  <a:schemeClr val="tx1">
                    <a:lumMod val="75000"/>
                    <a:lumOff val="25000"/>
                  </a:schemeClr>
                </a:solidFill>
              </a:rPr>
              <a:t>Quelle: https://pixabay.com/de/autobahn-stau-baustellenstau-pkw-1338440/</a:t>
            </a:r>
            <a:endParaRPr lang="en-GB" sz="900" dirty="0">
              <a:solidFill>
                <a:schemeClr val="tx1">
                  <a:lumMod val="75000"/>
                  <a:lumOff val="25000"/>
                </a:schemeClr>
              </a:solidFill>
            </a:endParaRPr>
          </a:p>
        </p:txBody>
      </p:sp>
      <p:sp>
        <p:nvSpPr>
          <p:cNvPr id="29" name="Cloud Callout 28"/>
          <p:cNvSpPr/>
          <p:nvPr/>
        </p:nvSpPr>
        <p:spPr>
          <a:xfrm>
            <a:off x="6840252" y="1707080"/>
            <a:ext cx="2196244" cy="1325363"/>
          </a:xfrm>
          <a:prstGeom prst="cloudCallout">
            <a:avLst>
              <a:gd name="adj1" fmla="val -34756"/>
              <a:gd name="adj2" fmla="val 7827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tx1">
                    <a:lumMod val="75000"/>
                    <a:lumOff val="25000"/>
                  </a:schemeClr>
                </a:solidFill>
              </a:rPr>
              <a:t>Feinstaub</a:t>
            </a:r>
            <a:endParaRPr lang="en-GB" sz="2400" b="1" dirty="0">
              <a:solidFill>
                <a:schemeClr val="tx1">
                  <a:lumMod val="75000"/>
                  <a:lumOff val="25000"/>
                </a:schemeClr>
              </a:solidFill>
            </a:endParaRPr>
          </a:p>
        </p:txBody>
      </p:sp>
      <p:sp>
        <p:nvSpPr>
          <p:cNvPr id="30" name="Cloud Callout 29"/>
          <p:cNvSpPr/>
          <p:nvPr/>
        </p:nvSpPr>
        <p:spPr>
          <a:xfrm>
            <a:off x="3719796" y="1325738"/>
            <a:ext cx="2088232" cy="1325363"/>
          </a:xfrm>
          <a:prstGeom prst="cloudCallout">
            <a:avLst>
              <a:gd name="adj1" fmla="val 32751"/>
              <a:gd name="adj2" fmla="val 71562"/>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tx1">
                    <a:lumMod val="75000"/>
                    <a:lumOff val="25000"/>
                  </a:schemeClr>
                </a:solidFill>
              </a:rPr>
              <a:t>CO2</a:t>
            </a:r>
            <a:endParaRPr lang="en-GB" sz="2400" b="1" dirty="0">
              <a:solidFill>
                <a:schemeClr val="tx1">
                  <a:lumMod val="75000"/>
                  <a:lumOff val="25000"/>
                </a:schemeClr>
              </a:solidFill>
            </a:endParaRPr>
          </a:p>
        </p:txBody>
      </p:sp>
      <p:sp>
        <p:nvSpPr>
          <p:cNvPr id="26" name="Right Arrow 25"/>
          <p:cNvSpPr/>
          <p:nvPr/>
        </p:nvSpPr>
        <p:spPr>
          <a:xfrm>
            <a:off x="3584412" y="3789040"/>
            <a:ext cx="699556" cy="936104"/>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683568" y="1836020"/>
            <a:ext cx="2592288" cy="830997"/>
          </a:xfrm>
          <a:prstGeom prst="rect">
            <a:avLst/>
          </a:prstGeom>
          <a:noFill/>
        </p:spPr>
        <p:txBody>
          <a:bodyPr wrap="square" rtlCol="0">
            <a:spAutoFit/>
          </a:bodyPr>
          <a:lstStyle/>
          <a:p>
            <a:pPr algn="ctr"/>
            <a:r>
              <a:rPr lang="de-DE" sz="2400" b="1" dirty="0" smtClean="0">
                <a:solidFill>
                  <a:schemeClr val="tx1">
                    <a:lumMod val="75000"/>
                    <a:lumOff val="25000"/>
                  </a:schemeClr>
                </a:solidFill>
              </a:rPr>
              <a:t>Zunehmender Güterverkehr </a:t>
            </a:r>
            <a:endParaRPr lang="en-GB" sz="2400" b="1" dirty="0">
              <a:solidFill>
                <a:schemeClr val="tx1">
                  <a:lumMod val="75000"/>
                  <a:lumOff val="25000"/>
                </a:schemeClr>
              </a:solidFill>
            </a:endParaRPr>
          </a:p>
        </p:txBody>
      </p:sp>
      <p:sp>
        <p:nvSpPr>
          <p:cNvPr id="33" name="Cloud Callout 32"/>
          <p:cNvSpPr/>
          <p:nvPr/>
        </p:nvSpPr>
        <p:spPr>
          <a:xfrm>
            <a:off x="3584412" y="4725144"/>
            <a:ext cx="2196244" cy="1325363"/>
          </a:xfrm>
          <a:prstGeom prst="cloudCallout">
            <a:avLst>
              <a:gd name="adj1" fmla="val 2252"/>
              <a:gd name="adj2" fmla="val -100919"/>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tx1">
                    <a:lumMod val="75000"/>
                    <a:lumOff val="25000"/>
                  </a:schemeClr>
                </a:solidFill>
              </a:rPr>
              <a:t>Lärm</a:t>
            </a:r>
            <a:endParaRPr lang="en-GB" sz="2400" b="1" dirty="0">
              <a:solidFill>
                <a:schemeClr val="tx1">
                  <a:lumMod val="75000"/>
                  <a:lumOff val="25000"/>
                </a:schemeClr>
              </a:solidFill>
            </a:endParaRPr>
          </a:p>
        </p:txBody>
      </p:sp>
      <p:sp>
        <p:nvSpPr>
          <p:cNvPr id="34"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97693"/>
            <a:ext cx="4151033" cy="3639011"/>
          </a:xfrm>
          <a:prstGeom prst="rect">
            <a:avLst/>
          </a:prstGeom>
        </p:spPr>
      </p:pic>
    </p:spTree>
    <p:extLst>
      <p:ext uri="{BB962C8B-B14F-4D97-AF65-F5344CB8AC3E}">
        <p14:creationId xmlns:p14="http://schemas.microsoft.com/office/powerpoint/2010/main" val="3116522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Multimodale Transporte als Beitrag zum nachhaltigen Güterverkehr</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graphicFrame>
        <p:nvGraphicFramePr>
          <p:cNvPr id="5" name="Inhaltsplatzhalter 4"/>
          <p:cNvGraphicFramePr>
            <a:graphicFrameLocks/>
          </p:cNvGraphicFramePr>
          <p:nvPr>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ieren 5"/>
          <p:cNvGrpSpPr/>
          <p:nvPr/>
        </p:nvGrpSpPr>
        <p:grpSpPr>
          <a:xfrm>
            <a:off x="1811542" y="5986930"/>
            <a:ext cx="6447551" cy="484575"/>
            <a:chOff x="358264" y="3269795"/>
            <a:chExt cx="6052200" cy="495213"/>
          </a:xfrm>
          <a:scene3d>
            <a:camera prst="orthographicFront"/>
            <a:lightRig rig="flat" dir="t"/>
          </a:scene3d>
        </p:grpSpPr>
        <p:sp>
          <p:nvSpPr>
            <p:cNvPr id="7" name="Rechteck 6"/>
            <p:cNvSpPr/>
            <p:nvPr/>
          </p:nvSpPr>
          <p:spPr>
            <a:xfrm>
              <a:off x="358264" y="3269795"/>
              <a:ext cx="6052200" cy="49521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Textfeld 7"/>
            <p:cNvSpPr txBox="1"/>
            <p:nvPr/>
          </p:nvSpPr>
          <p:spPr>
            <a:xfrm>
              <a:off x="358264" y="3269795"/>
              <a:ext cx="6052200" cy="4952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Ausblick</a:t>
              </a:r>
            </a:p>
          </p:txBody>
        </p:sp>
      </p:grpSp>
      <p:sp>
        <p:nvSpPr>
          <p:cNvPr id="9" name="Ellipse 8"/>
          <p:cNvSpPr/>
          <p:nvPr/>
        </p:nvSpPr>
        <p:spPr>
          <a:xfrm>
            <a:off x="1444711" y="5934069"/>
            <a:ext cx="619016" cy="619016"/>
          </a:xfrm>
          <a:prstGeom prst="ellipse">
            <a:avLst/>
          </a:prstGeom>
        </p:spPr>
        <p:style>
          <a:lnRef idx="1">
            <a:schemeClr val="dk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036251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Güterverkehr in Europa</a:t>
            </a:r>
            <a:br>
              <a:rPr lang="de-DE" b="1" dirty="0" smtClean="0">
                <a:solidFill>
                  <a:schemeClr val="tx1">
                    <a:lumMod val="75000"/>
                    <a:lumOff val="25000"/>
                  </a:schemeClr>
                </a:solidFill>
              </a:rPr>
            </a:br>
            <a:r>
              <a:rPr lang="de-DE" sz="2000" dirty="0">
                <a:solidFill>
                  <a:schemeClr val="tx1">
                    <a:lumMod val="75000"/>
                    <a:lumOff val="25000"/>
                  </a:schemeClr>
                </a:solidFill>
              </a:rPr>
              <a:t>Multimodaler Transport in Europa</a:t>
            </a:r>
          </a:p>
        </p:txBody>
      </p:sp>
      <p:graphicFrame>
        <p:nvGraphicFramePr>
          <p:cNvPr id="42" name="Chart 41"/>
          <p:cNvGraphicFramePr/>
          <p:nvPr>
            <p:extLst>
              <p:ext uri="{D42A27DB-BD31-4B8C-83A1-F6EECF244321}">
                <p14:modId xmlns:p14="http://schemas.microsoft.com/office/powerpoint/2010/main" val="4157530816"/>
              </p:ext>
            </p:extLst>
          </p:nvPr>
        </p:nvGraphicFramePr>
        <p:xfrm>
          <a:off x="-1260648" y="1052736"/>
          <a:ext cx="6372200" cy="466425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23528" y="5661248"/>
            <a:ext cx="3635896" cy="461665"/>
          </a:xfrm>
          <a:prstGeom prst="rect">
            <a:avLst/>
          </a:prstGeom>
          <a:noFill/>
        </p:spPr>
        <p:txBody>
          <a:bodyPr wrap="square" rtlCol="0">
            <a:spAutoFit/>
          </a:bodyPr>
          <a:lstStyle/>
          <a:p>
            <a:r>
              <a:rPr lang="de-AT" sz="1200" dirty="0" smtClean="0">
                <a:solidFill>
                  <a:schemeClr val="tx1">
                    <a:lumMod val="75000"/>
                    <a:lumOff val="25000"/>
                  </a:schemeClr>
                </a:solidFill>
              </a:rPr>
              <a:t>*Anteil  des jeweiligen Verkehrsmittels am gesamten Güterverkehrsaufkommen</a:t>
            </a:r>
            <a:endParaRPr lang="de-AT" sz="1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schemeClr val="bg1">
                    <a:lumMod val="65000"/>
                  </a:schemeClr>
                </a:solidFill>
              </a:rPr>
              <a:pPr/>
              <a:t>21</a:t>
            </a:fld>
            <a:endParaRPr lang="de-AT" dirty="0">
              <a:solidFill>
                <a:schemeClr val="bg1">
                  <a:lumMod val="65000"/>
                </a:schemeClr>
              </a:solidFill>
            </a:endParaRPr>
          </a:p>
        </p:txBody>
      </p:sp>
      <p:sp>
        <p:nvSpPr>
          <p:cNvPr id="9" name="TextBox 8"/>
          <p:cNvSpPr txBox="1"/>
          <p:nvPr/>
        </p:nvSpPr>
        <p:spPr>
          <a:xfrm>
            <a:off x="4283968" y="1700808"/>
            <a:ext cx="4176464" cy="4154984"/>
          </a:xfrm>
          <a:prstGeom prst="rect">
            <a:avLst/>
          </a:prstGeom>
          <a:noFill/>
        </p:spPr>
        <p:txBody>
          <a:bodyPr wrap="square" rtlCol="0">
            <a:spAutoFit/>
          </a:bodyPr>
          <a:lstStyle/>
          <a:p>
            <a:r>
              <a:rPr lang="de-DE" sz="2400" b="1" dirty="0" smtClean="0">
                <a:solidFill>
                  <a:schemeClr val="tx1">
                    <a:lumMod val="75000"/>
                    <a:lumOff val="25000"/>
                  </a:schemeClr>
                </a:solidFill>
              </a:rPr>
              <a:t>2050</a:t>
            </a:r>
            <a:r>
              <a:rPr lang="de-DE" dirty="0" smtClean="0">
                <a:solidFill>
                  <a:schemeClr val="tx1">
                    <a:lumMod val="75000"/>
                    <a:lumOff val="25000"/>
                  </a:schemeClr>
                </a:solidFill>
              </a:rPr>
              <a:t>:</a:t>
            </a:r>
          </a:p>
          <a:p>
            <a:pPr marL="285750" indent="-285750">
              <a:lnSpc>
                <a:spcPct val="150000"/>
              </a:lnSpc>
              <a:buFont typeface="Arial" panose="020B0604020202020204" pitchFamily="34" charset="0"/>
              <a:buChar char="•"/>
            </a:pPr>
            <a:r>
              <a:rPr lang="de-DE" sz="2000" dirty="0" smtClean="0">
                <a:solidFill>
                  <a:schemeClr val="tx1">
                    <a:lumMod val="75000"/>
                    <a:lumOff val="25000"/>
                  </a:schemeClr>
                </a:solidFill>
              </a:rPr>
              <a:t>+ 57 % Transportaufkommen</a:t>
            </a:r>
          </a:p>
          <a:p>
            <a:pPr marL="285750" indent="-285750">
              <a:lnSpc>
                <a:spcPct val="150000"/>
              </a:lnSpc>
              <a:buFont typeface="Arial" panose="020B0604020202020204" pitchFamily="34" charset="0"/>
              <a:buChar char="•"/>
            </a:pPr>
            <a:r>
              <a:rPr lang="de-DE" sz="2000" dirty="0" smtClean="0">
                <a:solidFill>
                  <a:schemeClr val="tx1">
                    <a:lumMod val="75000"/>
                    <a:lumOff val="25000"/>
                  </a:schemeClr>
                </a:solidFill>
              </a:rPr>
              <a:t>+ 55 % Anstieg Lkw-Transporte</a:t>
            </a:r>
          </a:p>
          <a:p>
            <a:pPr marL="285750" indent="-285750">
              <a:lnSpc>
                <a:spcPct val="150000"/>
              </a:lnSpc>
              <a:buFont typeface="Arial" panose="020B0604020202020204" pitchFamily="34" charset="0"/>
              <a:buChar char="•"/>
            </a:pPr>
            <a:r>
              <a:rPr lang="de-DE" sz="2000" dirty="0">
                <a:solidFill>
                  <a:schemeClr val="tx1">
                    <a:lumMod val="75000"/>
                    <a:lumOff val="25000"/>
                  </a:schemeClr>
                </a:solidFill>
              </a:rPr>
              <a:t>Internationaler Güterverkehr nimmt zu </a:t>
            </a:r>
            <a:r>
              <a:rPr lang="de-DE" sz="2000" dirty="0">
                <a:solidFill>
                  <a:schemeClr val="tx1">
                    <a:lumMod val="75000"/>
                    <a:lumOff val="25000"/>
                  </a:schemeClr>
                </a:solidFill>
                <a:sym typeface="Wingdings" panose="05000000000000000000" pitchFamily="2" charset="2"/>
              </a:rPr>
              <a:t> zunehmende Transportdistanzen</a:t>
            </a:r>
          </a:p>
          <a:p>
            <a:pPr marL="285750" indent="-285750">
              <a:lnSpc>
                <a:spcPct val="150000"/>
              </a:lnSpc>
              <a:buFont typeface="Arial" panose="020B0604020202020204" pitchFamily="34" charset="0"/>
              <a:buChar char="•"/>
            </a:pPr>
            <a:r>
              <a:rPr lang="de-DE" sz="2000" dirty="0" smtClean="0">
                <a:solidFill>
                  <a:schemeClr val="tx1">
                    <a:lumMod val="75000"/>
                    <a:lumOff val="25000"/>
                  </a:schemeClr>
                </a:solidFill>
              </a:rPr>
              <a:t>Engpässe in Transportinfrastruktur</a:t>
            </a:r>
          </a:p>
          <a:p>
            <a:pPr marL="285750" indent="-285750">
              <a:lnSpc>
                <a:spcPct val="150000"/>
              </a:lnSpc>
              <a:buFont typeface="Arial" panose="020B0604020202020204" pitchFamily="34" charset="0"/>
              <a:buChar char="•"/>
            </a:pPr>
            <a:r>
              <a:rPr lang="de-DE" sz="2000" dirty="0" smtClean="0">
                <a:solidFill>
                  <a:schemeClr val="tx1">
                    <a:lumMod val="75000"/>
                    <a:lumOff val="25000"/>
                  </a:schemeClr>
                </a:solidFill>
                <a:sym typeface="Wingdings" panose="05000000000000000000" pitchFamily="2" charset="2"/>
              </a:rPr>
              <a:t>Steigende Energiekosten </a:t>
            </a:r>
          </a:p>
          <a:p>
            <a:pPr marL="285750" indent="-285750">
              <a:lnSpc>
                <a:spcPct val="150000"/>
              </a:lnSpc>
              <a:buFont typeface="Arial" panose="020B0604020202020204" pitchFamily="34" charset="0"/>
              <a:buChar char="•"/>
            </a:pPr>
            <a:r>
              <a:rPr lang="de-DE" sz="2000" dirty="0" smtClean="0">
                <a:solidFill>
                  <a:schemeClr val="tx1">
                    <a:lumMod val="75000"/>
                    <a:lumOff val="25000"/>
                  </a:schemeClr>
                </a:solidFill>
                <a:sym typeface="Wingdings" panose="05000000000000000000" pitchFamily="2" charset="2"/>
              </a:rPr>
              <a:t>Öffentlicher und politischer Druck</a:t>
            </a:r>
            <a:endParaRPr lang="en-GB" sz="2000" dirty="0">
              <a:solidFill>
                <a:schemeClr val="tx1">
                  <a:lumMod val="75000"/>
                  <a:lumOff val="25000"/>
                </a:schemeClr>
              </a:solidFill>
            </a:endParaRPr>
          </a:p>
        </p:txBody>
      </p:sp>
      <p:sp>
        <p:nvSpPr>
          <p:cNvPr id="13" name="TextBox 12"/>
          <p:cNvSpPr txBox="1"/>
          <p:nvPr/>
        </p:nvSpPr>
        <p:spPr>
          <a:xfrm>
            <a:off x="1115616" y="5063117"/>
            <a:ext cx="1800200" cy="276999"/>
          </a:xfrm>
          <a:prstGeom prst="rect">
            <a:avLst/>
          </a:prstGeom>
          <a:noFill/>
        </p:spPr>
        <p:txBody>
          <a:bodyPr wrap="square" rtlCol="0">
            <a:spAutoFit/>
          </a:bodyPr>
          <a:lstStyle/>
          <a:p>
            <a:r>
              <a:rPr lang="de-AT" sz="1200" dirty="0" smtClean="0">
                <a:solidFill>
                  <a:schemeClr val="tx1">
                    <a:lumMod val="75000"/>
                    <a:lumOff val="25000"/>
                  </a:schemeClr>
                </a:solidFill>
              </a:rPr>
              <a:t>source: Eurostat (2016)</a:t>
            </a:r>
            <a:endParaRPr lang="de-AT" sz="1200" dirty="0">
              <a:solidFill>
                <a:schemeClr val="tx1">
                  <a:lumMod val="75000"/>
                  <a:lumOff val="25000"/>
                </a:schemeClr>
              </a:solidFill>
            </a:endParaRPr>
          </a:p>
        </p:txBody>
      </p:sp>
      <p:sp>
        <p:nvSpPr>
          <p:cNvPr id="8"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1861997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13" name="Title 30"/>
          <p:cNvSpPr>
            <a:spLocks noGrp="1"/>
          </p:cNvSpPr>
          <p:nvPr>
            <p:ph type="title"/>
          </p:nvPr>
        </p:nvSpPr>
        <p:spPr>
          <a:xfrm>
            <a:off x="457200" y="404664"/>
            <a:ext cx="4834880" cy="990600"/>
          </a:xfrm>
        </p:spPr>
        <p:txBody>
          <a:bodyPr/>
          <a:lstStyle/>
          <a:p>
            <a:r>
              <a:rPr lang="de-AT" b="1" dirty="0" smtClean="0">
                <a:solidFill>
                  <a:schemeClr val="tx1">
                    <a:lumMod val="75000"/>
                    <a:lumOff val="25000"/>
                  </a:schemeClr>
                </a:solidFill>
              </a:rPr>
              <a:t>Bedeutung Multimodaler Verkehr</a:t>
            </a:r>
            <a:br>
              <a:rPr lang="de-AT" b="1" dirty="0" smtClean="0">
                <a:solidFill>
                  <a:schemeClr val="tx1">
                    <a:lumMod val="75000"/>
                    <a:lumOff val="25000"/>
                  </a:schemeClr>
                </a:solidFill>
              </a:rPr>
            </a:br>
            <a:r>
              <a:rPr lang="de-DE" sz="2000" dirty="0">
                <a:solidFill>
                  <a:schemeClr val="tx1">
                    <a:lumMod val="75000"/>
                    <a:lumOff val="25000"/>
                  </a:schemeClr>
                </a:solidFill>
              </a:rPr>
              <a:t>Multimodaler Transport in Europa</a:t>
            </a:r>
            <a:endParaRPr lang="de-AT" sz="2000" b="1" dirty="0">
              <a:solidFill>
                <a:schemeClr val="tx1">
                  <a:lumMod val="75000"/>
                  <a:lumOff val="25000"/>
                </a:schemeClr>
              </a:solidFill>
            </a:endParaRPr>
          </a:p>
        </p:txBody>
      </p:sp>
      <p:sp>
        <p:nvSpPr>
          <p:cNvPr id="3" name="Content Placeholder 2"/>
          <p:cNvSpPr>
            <a:spLocks noGrp="1"/>
          </p:cNvSpPr>
          <p:nvPr>
            <p:ph idx="1"/>
          </p:nvPr>
        </p:nvSpPr>
        <p:spPr/>
        <p:txBody>
          <a:bodyPr>
            <a:normAutofit lnSpcReduction="10000"/>
          </a:bodyPr>
          <a:lstStyle/>
          <a:p>
            <a:pPr marL="0" indent="0">
              <a:buNone/>
            </a:pPr>
            <a:r>
              <a:rPr lang="de-AT" dirty="0" smtClean="0">
                <a:sym typeface="Wingdings" panose="05000000000000000000" pitchFamily="2" charset="2"/>
              </a:rPr>
              <a:t> </a:t>
            </a:r>
            <a:r>
              <a:rPr lang="de-AT" dirty="0" smtClean="0"/>
              <a:t>Straßengüterverkehr als zentrales verkehrs- und umweltpolitisches Problem </a:t>
            </a:r>
          </a:p>
          <a:p>
            <a:endParaRPr lang="de-AT" sz="500" dirty="0" smtClean="0"/>
          </a:p>
          <a:p>
            <a:r>
              <a:rPr lang="de-DE" dirty="0" smtClean="0"/>
              <a:t>Lkw: 45 % der Güterverkehrsleistung -  80 % verkehrsbedingten Emissionen</a:t>
            </a:r>
            <a:endParaRPr lang="de-DE" sz="500" dirty="0" smtClean="0"/>
          </a:p>
          <a:p>
            <a:r>
              <a:rPr lang="de-DE" dirty="0" smtClean="0"/>
              <a:t>Ziel </a:t>
            </a:r>
            <a:r>
              <a:rPr lang="de-DE" dirty="0"/>
              <a:t>der EU: </a:t>
            </a:r>
            <a:endParaRPr lang="de-DE" dirty="0" smtClean="0"/>
          </a:p>
          <a:p>
            <a:pPr lvl="1"/>
            <a:r>
              <a:rPr lang="de-DE" dirty="0" smtClean="0"/>
              <a:t>Verlagerung </a:t>
            </a:r>
            <a:r>
              <a:rPr lang="de-DE" dirty="0"/>
              <a:t>der Transporte auf Schiene und </a:t>
            </a:r>
            <a:r>
              <a:rPr lang="de-DE" dirty="0" smtClean="0"/>
              <a:t>Wasserstraße </a:t>
            </a:r>
          </a:p>
          <a:p>
            <a:endParaRPr lang="de-DE" sz="500" b="1" dirty="0" smtClean="0"/>
          </a:p>
          <a:p>
            <a:r>
              <a:rPr lang="de-DE" dirty="0" smtClean="0"/>
              <a:t>Lösungsansatz</a:t>
            </a:r>
            <a:r>
              <a:rPr lang="de-DE" dirty="0"/>
              <a:t>: </a:t>
            </a:r>
            <a:endParaRPr lang="de-DE" dirty="0" smtClean="0"/>
          </a:p>
          <a:p>
            <a:pPr lvl="1"/>
            <a:r>
              <a:rPr lang="de-DE" dirty="0" smtClean="0"/>
              <a:t>Förderung </a:t>
            </a:r>
            <a:r>
              <a:rPr lang="de-DE" dirty="0"/>
              <a:t>des multimodalen </a:t>
            </a:r>
            <a:r>
              <a:rPr lang="de-DE" dirty="0" smtClean="0"/>
              <a:t>Verkehrs, insbesondere des kombinierten Verkehrs</a:t>
            </a:r>
          </a:p>
          <a:p>
            <a:pPr lvl="1"/>
            <a:r>
              <a:rPr lang="de-DE" dirty="0" smtClean="0"/>
              <a:t>Stärken der Verkehrsträger nutzen</a:t>
            </a:r>
          </a:p>
          <a:p>
            <a:endParaRPr lang="de-AT" sz="500" dirty="0"/>
          </a:p>
          <a:p>
            <a:r>
              <a:rPr lang="de-AT" dirty="0" smtClean="0"/>
              <a:t>multimodaler Verkehr bis zu 30 % Energie- bzw. 90 % Schadstoffeinsparungspotenzial </a:t>
            </a:r>
            <a:r>
              <a:rPr lang="de-AT" sz="1800" dirty="0" smtClean="0"/>
              <a:t>(im Vergleich zu Lkw-Transport)</a:t>
            </a:r>
          </a:p>
        </p:txBody>
      </p:sp>
      <p:sp>
        <p:nvSpPr>
          <p:cNvPr id="5"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3474768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Status Quo </a:t>
            </a:r>
            <a:br>
              <a:rPr lang="de-DE" b="1" dirty="0" smtClean="0">
                <a:solidFill>
                  <a:schemeClr val="tx1">
                    <a:lumMod val="75000"/>
                    <a:lumOff val="25000"/>
                  </a:schemeClr>
                </a:solidFill>
              </a:rPr>
            </a:br>
            <a:r>
              <a:rPr lang="de-DE" sz="2200" dirty="0" smtClean="0">
                <a:solidFill>
                  <a:schemeClr val="tx1">
                    <a:lumMod val="75000"/>
                    <a:lumOff val="25000"/>
                  </a:schemeClr>
                </a:solidFill>
              </a:rPr>
              <a:t>Multimodaler Transport in Europa</a:t>
            </a:r>
            <a:endParaRPr lang="en-GB" sz="2200" dirty="0">
              <a:solidFill>
                <a:schemeClr val="tx1">
                  <a:lumMod val="75000"/>
                  <a:lumOff val="25000"/>
                </a:schemeClr>
              </a:solidFill>
            </a:endParaRPr>
          </a:p>
        </p:txBody>
      </p:sp>
      <p:sp>
        <p:nvSpPr>
          <p:cNvPr id="3" name="Content Placeholder 2"/>
          <p:cNvSpPr>
            <a:spLocks noGrp="1"/>
          </p:cNvSpPr>
          <p:nvPr>
            <p:ph idx="1"/>
          </p:nvPr>
        </p:nvSpPr>
        <p:spPr/>
        <p:txBody>
          <a:bodyPr/>
          <a:lstStyle/>
          <a:p>
            <a:r>
              <a:rPr lang="de-DE" dirty="0" smtClean="0"/>
              <a:t>Statistisch schwierig zu erfassen</a:t>
            </a:r>
          </a:p>
          <a:p>
            <a:r>
              <a:rPr lang="de-DE" dirty="0" smtClean="0"/>
              <a:t>Jährliche Wachstumsrate: 5 % </a:t>
            </a:r>
          </a:p>
          <a:p>
            <a:endParaRPr lang="de-DE" dirty="0"/>
          </a:p>
          <a:p>
            <a:endParaRPr lang="de-DE" dirty="0" smtClean="0"/>
          </a:p>
          <a:p>
            <a:endParaRPr lang="en-GB"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graphicFrame>
        <p:nvGraphicFramePr>
          <p:cNvPr id="6" name="Chart 5"/>
          <p:cNvGraphicFramePr/>
          <p:nvPr>
            <p:extLst>
              <p:ext uri="{D42A27DB-BD31-4B8C-83A1-F6EECF244321}">
                <p14:modId xmlns:p14="http://schemas.microsoft.com/office/powerpoint/2010/main" val="189026414"/>
              </p:ext>
            </p:extLst>
          </p:nvPr>
        </p:nvGraphicFramePr>
        <p:xfrm>
          <a:off x="683568" y="2564903"/>
          <a:ext cx="7632848" cy="358936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40892" y="6154271"/>
            <a:ext cx="2736304" cy="276999"/>
          </a:xfrm>
          <a:prstGeom prst="rect">
            <a:avLst/>
          </a:prstGeom>
          <a:noFill/>
        </p:spPr>
        <p:txBody>
          <a:bodyPr wrap="square" rtlCol="0">
            <a:spAutoFit/>
          </a:bodyPr>
          <a:lstStyle/>
          <a:p>
            <a:r>
              <a:rPr lang="de-DE" sz="1200" dirty="0" smtClean="0"/>
              <a:t>Quelle: UIRR (2012)</a:t>
            </a:r>
            <a:endParaRPr lang="en-GB" sz="1200" dirty="0"/>
          </a:p>
        </p:txBody>
      </p:sp>
    </p:spTree>
    <p:extLst>
      <p:ext uri="{BB962C8B-B14F-4D97-AF65-F5344CB8AC3E}">
        <p14:creationId xmlns:p14="http://schemas.microsoft.com/office/powerpoint/2010/main" val="264516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338936" cy="990600"/>
          </a:xfrm>
        </p:spPr>
        <p:txBody>
          <a:bodyPr>
            <a:normAutofit fontScale="90000"/>
          </a:bodyPr>
          <a:lstStyle/>
          <a:p>
            <a:r>
              <a:rPr lang="de-DE" sz="3100" b="1" dirty="0" smtClean="0">
                <a:solidFill>
                  <a:schemeClr val="tx1">
                    <a:lumMod val="75000"/>
                    <a:lumOff val="25000"/>
                  </a:schemeClr>
                </a:solidFill>
              </a:rPr>
              <a:t>Multimodaler Transport in Österreich </a:t>
            </a:r>
            <a:r>
              <a:rPr lang="de-DE" b="1" dirty="0" smtClean="0">
                <a:solidFill>
                  <a:schemeClr val="tx1">
                    <a:lumMod val="75000"/>
                    <a:lumOff val="25000"/>
                  </a:schemeClr>
                </a:solidFill>
              </a:rPr>
              <a:t/>
            </a:r>
            <a:br>
              <a:rPr lang="de-DE" b="1" dirty="0" smtClean="0">
                <a:solidFill>
                  <a:schemeClr val="tx1">
                    <a:lumMod val="75000"/>
                    <a:lumOff val="25000"/>
                  </a:schemeClr>
                </a:solidFill>
              </a:rPr>
            </a:br>
            <a:r>
              <a:rPr lang="de-DE" sz="2200" dirty="0">
                <a:solidFill>
                  <a:schemeClr val="tx1">
                    <a:lumMod val="75000"/>
                    <a:lumOff val="25000"/>
                  </a:schemeClr>
                </a:solidFill>
              </a:rPr>
              <a:t>Multimodaler Transport in Europa</a:t>
            </a:r>
            <a:endParaRPr lang="en-GB" sz="2200" b="1" dirty="0">
              <a:solidFill>
                <a:schemeClr val="tx1">
                  <a:lumMod val="75000"/>
                  <a:lumOff val="25000"/>
                </a:schemeClr>
              </a:solidFill>
            </a:endParaRPr>
          </a:p>
        </p:txBody>
      </p:sp>
      <p:sp>
        <p:nvSpPr>
          <p:cNvPr id="3" name="Content Placeholder 2"/>
          <p:cNvSpPr>
            <a:spLocks noGrp="1"/>
          </p:cNvSpPr>
          <p:nvPr>
            <p:ph idx="1"/>
          </p:nvPr>
        </p:nvSpPr>
        <p:spPr/>
        <p:txBody>
          <a:bodyPr>
            <a:normAutofit fontScale="92500"/>
          </a:bodyPr>
          <a:lstStyle/>
          <a:p>
            <a:pPr marL="0" indent="0">
              <a:buNone/>
            </a:pPr>
            <a:r>
              <a:rPr lang="de-DE" dirty="0" smtClean="0">
                <a:sym typeface="Wingdings" panose="05000000000000000000" pitchFamily="2" charset="2"/>
              </a:rPr>
              <a:t> </a:t>
            </a:r>
            <a:r>
              <a:rPr lang="de-DE" dirty="0" smtClean="0"/>
              <a:t>Vor allem intermodaler Verkehr genutzt </a:t>
            </a:r>
          </a:p>
          <a:p>
            <a:r>
              <a:rPr lang="de-DE" dirty="0" smtClean="0"/>
              <a:t>Anteil intermodaler Verkehr an Gesamtverkehrsleistung (tkm): 7 % (2009)</a:t>
            </a:r>
          </a:p>
          <a:p>
            <a:pPr lvl="1"/>
            <a:r>
              <a:rPr lang="de-DE" dirty="0" smtClean="0"/>
              <a:t>79 % unbegleiteter kombinierter Verkehr - UKV (Containerverkehr)</a:t>
            </a:r>
          </a:p>
          <a:p>
            <a:pPr lvl="1"/>
            <a:r>
              <a:rPr lang="de-DE" dirty="0" smtClean="0"/>
              <a:t>21 % Rollende Landstraße - RoLa (gesamter Lkw wird auf Zug transportiert)</a:t>
            </a:r>
          </a:p>
          <a:p>
            <a:pPr lvl="1">
              <a:buFont typeface="Wingdings"/>
              <a:buChar char="à"/>
            </a:pPr>
            <a:r>
              <a:rPr lang="de-DE" dirty="0" smtClean="0">
                <a:sym typeface="Wingdings" panose="05000000000000000000" pitchFamily="2" charset="2"/>
              </a:rPr>
              <a:t>UKV höheres Wachstumspotenzial</a:t>
            </a:r>
          </a:p>
          <a:p>
            <a:pPr marL="274320" lvl="1" indent="0">
              <a:buNone/>
            </a:pPr>
            <a:endParaRPr lang="de-DE" sz="1100" dirty="0" smtClean="0"/>
          </a:p>
          <a:p>
            <a:r>
              <a:rPr lang="de-DE" dirty="0" smtClean="0"/>
              <a:t>Hauptsächlich Verkehrsträgerwechsel zwischen Straße und Schiene</a:t>
            </a:r>
          </a:p>
          <a:p>
            <a:pPr>
              <a:lnSpc>
                <a:spcPct val="110000"/>
              </a:lnSpc>
            </a:pPr>
            <a:r>
              <a:rPr lang="de-DE" dirty="0" smtClean="0"/>
              <a:t>Wasserstraße im intermodalen Verkehr geringe Rolle </a:t>
            </a:r>
          </a:p>
          <a:p>
            <a:pPr lvl="1">
              <a:lnSpc>
                <a:spcPct val="110000"/>
              </a:lnSpc>
            </a:pPr>
            <a:r>
              <a:rPr lang="de-DE" dirty="0" smtClean="0"/>
              <a:t>0,02 % Anteil an intermodalen Verkehr</a:t>
            </a:r>
          </a:p>
          <a:p>
            <a:pPr lvl="1">
              <a:lnSpc>
                <a:spcPct val="110000"/>
              </a:lnSpc>
            </a:pPr>
            <a:r>
              <a:rPr lang="de-DE" dirty="0" smtClean="0"/>
              <a:t>UKV höheres Wachstumspotenzial als RoLa</a:t>
            </a:r>
          </a:p>
          <a:p>
            <a:pPr lvl="1">
              <a:lnSpc>
                <a:spcPct val="110000"/>
              </a:lnSpc>
            </a:pPr>
            <a:r>
              <a:rPr lang="de-DE" dirty="0" smtClean="0"/>
              <a:t>Geringere Netzdichte als Schiene</a:t>
            </a:r>
          </a:p>
          <a:p>
            <a:pPr lvl="1">
              <a:lnSpc>
                <a:spcPct val="110000"/>
              </a:lnSpc>
            </a:pPr>
            <a:endParaRPr lang="de-DE" dirty="0" smtClean="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Tree>
    <p:extLst>
      <p:ext uri="{BB962C8B-B14F-4D97-AF65-F5344CB8AC3E}">
        <p14:creationId xmlns:p14="http://schemas.microsoft.com/office/powerpoint/2010/main" val="2713263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Multimodale Transporte als Beitrag zum nachhaltigen Güterverkehr</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3227762480"/>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ieren 5"/>
          <p:cNvGrpSpPr/>
          <p:nvPr/>
        </p:nvGrpSpPr>
        <p:grpSpPr>
          <a:xfrm>
            <a:off x="1811542" y="5986930"/>
            <a:ext cx="6447551" cy="484575"/>
            <a:chOff x="358264" y="3269795"/>
            <a:chExt cx="6052200" cy="495213"/>
          </a:xfrm>
          <a:scene3d>
            <a:camera prst="orthographicFront"/>
            <a:lightRig rig="flat" dir="t"/>
          </a:scene3d>
        </p:grpSpPr>
        <p:sp>
          <p:nvSpPr>
            <p:cNvPr id="7" name="Rechteck 6"/>
            <p:cNvSpPr/>
            <p:nvPr/>
          </p:nvSpPr>
          <p:spPr>
            <a:xfrm>
              <a:off x="358264" y="3269795"/>
              <a:ext cx="6052200" cy="49521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Textfeld 7"/>
            <p:cNvSpPr txBox="1"/>
            <p:nvPr/>
          </p:nvSpPr>
          <p:spPr>
            <a:xfrm>
              <a:off x="358264" y="3269795"/>
              <a:ext cx="6052200" cy="4952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Ausblick</a:t>
              </a:r>
            </a:p>
          </p:txBody>
        </p:sp>
      </p:grpSp>
      <p:sp>
        <p:nvSpPr>
          <p:cNvPr id="9" name="Ellipse 8"/>
          <p:cNvSpPr/>
          <p:nvPr/>
        </p:nvSpPr>
        <p:spPr>
          <a:xfrm>
            <a:off x="1444711" y="5934069"/>
            <a:ext cx="619016" cy="619016"/>
          </a:xfrm>
          <a:prstGeom prst="ellipse">
            <a:avLst/>
          </a:prstGeom>
        </p:spPr>
        <p:style>
          <a:lnRef idx="1">
            <a:schemeClr val="dk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686843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13" name="Title 30"/>
          <p:cNvSpPr>
            <a:spLocks noGrp="1"/>
          </p:cNvSpPr>
          <p:nvPr>
            <p:ph type="title"/>
          </p:nvPr>
        </p:nvSpPr>
        <p:spPr>
          <a:xfrm>
            <a:off x="457200" y="404664"/>
            <a:ext cx="4834880" cy="990600"/>
          </a:xfrm>
        </p:spPr>
        <p:txBody>
          <a:bodyPr/>
          <a:lstStyle/>
          <a:p>
            <a:r>
              <a:rPr lang="de-AT" b="1" dirty="0" smtClean="0">
                <a:solidFill>
                  <a:schemeClr val="tx1">
                    <a:lumMod val="75000"/>
                    <a:lumOff val="25000"/>
                  </a:schemeClr>
                </a:solidFill>
              </a:rPr>
              <a:t>Anwendungsbeispiele</a:t>
            </a:r>
            <a:br>
              <a:rPr lang="de-AT" b="1" dirty="0" smtClean="0">
                <a:solidFill>
                  <a:schemeClr val="tx1">
                    <a:lumMod val="75000"/>
                    <a:lumOff val="25000"/>
                  </a:schemeClr>
                </a:solidFill>
              </a:rPr>
            </a:br>
            <a:r>
              <a:rPr lang="de-AT" b="1" dirty="0" smtClean="0">
                <a:solidFill>
                  <a:schemeClr val="tx1">
                    <a:lumMod val="75000"/>
                    <a:lumOff val="25000"/>
                  </a:schemeClr>
                </a:solidFill>
              </a:rPr>
              <a:t>Multimodaler Transport</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10000"/>
              </a:lnSpc>
            </a:pPr>
            <a:r>
              <a:rPr lang="de-AT" b="1" dirty="0" smtClean="0"/>
              <a:t>Schüttgut: Bioweizen </a:t>
            </a:r>
          </a:p>
          <a:p>
            <a:pPr lvl="1">
              <a:lnSpc>
                <a:spcPct val="110000"/>
              </a:lnSpc>
            </a:pPr>
            <a:r>
              <a:rPr lang="de-AT" dirty="0" smtClean="0"/>
              <a:t>Gebrochener Verkehr: Ungarn  –  Wien  –  Basel  –  Zürich </a:t>
            </a:r>
          </a:p>
          <a:p>
            <a:pPr lvl="1">
              <a:lnSpc>
                <a:spcPct val="110000"/>
              </a:lnSpc>
            </a:pPr>
            <a:endParaRPr lang="de-AT" sz="2400" dirty="0"/>
          </a:p>
          <a:p>
            <a:pPr>
              <a:lnSpc>
                <a:spcPct val="110000"/>
              </a:lnSpc>
            </a:pPr>
            <a:r>
              <a:rPr lang="de-AT" b="1" dirty="0" smtClean="0"/>
              <a:t>Stückgut: Stahlprodukte </a:t>
            </a:r>
          </a:p>
          <a:p>
            <a:pPr lvl="1">
              <a:lnSpc>
                <a:spcPct val="110000"/>
              </a:lnSpc>
            </a:pPr>
            <a:r>
              <a:rPr lang="de-AT" dirty="0" smtClean="0"/>
              <a:t>Gebrochener multimodaler Verkehr</a:t>
            </a:r>
          </a:p>
          <a:p>
            <a:pPr lvl="1">
              <a:lnSpc>
                <a:spcPct val="110000"/>
              </a:lnSpc>
            </a:pPr>
            <a:r>
              <a:rPr lang="de-AT" dirty="0" smtClean="0"/>
              <a:t>Vorlauf – Linz – Rotterdam– USA, Brasilien, Indien– Endkunde (</a:t>
            </a:r>
            <a:r>
              <a:rPr lang="de-AT" dirty="0"/>
              <a:t>N</a:t>
            </a:r>
            <a:r>
              <a:rPr lang="de-AT" dirty="0" smtClean="0"/>
              <a:t>achlauf)</a:t>
            </a:r>
          </a:p>
          <a:p>
            <a:pPr lvl="1">
              <a:lnSpc>
                <a:spcPct val="110000"/>
              </a:lnSpc>
            </a:pPr>
            <a:endParaRPr lang="de-AT" dirty="0" smtClean="0"/>
          </a:p>
          <a:p>
            <a:pPr lvl="1">
              <a:lnSpc>
                <a:spcPct val="110000"/>
              </a:lnSpc>
            </a:pPr>
            <a:endParaRPr lang="de-AT" sz="1100" dirty="0"/>
          </a:p>
          <a:p>
            <a:pPr>
              <a:lnSpc>
                <a:spcPct val="110000"/>
              </a:lnSpc>
            </a:pPr>
            <a:r>
              <a:rPr lang="de-AT" b="1" dirty="0" smtClean="0"/>
              <a:t>Massengut: mineralische Rohstoffe</a:t>
            </a:r>
          </a:p>
          <a:p>
            <a:pPr lvl="1">
              <a:lnSpc>
                <a:spcPct val="110000"/>
              </a:lnSpc>
            </a:pPr>
            <a:r>
              <a:rPr lang="de-AT" dirty="0" smtClean="0"/>
              <a:t>Nässeempfindliche Ware </a:t>
            </a:r>
          </a:p>
          <a:p>
            <a:pPr lvl="1">
              <a:lnSpc>
                <a:spcPct val="110000"/>
              </a:lnSpc>
            </a:pPr>
            <a:r>
              <a:rPr lang="de-AT" dirty="0" smtClean="0"/>
              <a:t>Vorlauf – Rotterdam – Linz – Endkunde (Nachlauf) </a:t>
            </a:r>
          </a:p>
          <a:p>
            <a:pPr lvl="1">
              <a:lnSpc>
                <a:spcPct val="110000"/>
              </a:lnSpc>
            </a:pPr>
            <a:endParaRPr lang="de-AT" dirty="0" smtClean="0"/>
          </a:p>
          <a:p>
            <a:pPr marL="274320" lvl="1" indent="0">
              <a:lnSpc>
                <a:spcPct val="110000"/>
              </a:lnSpc>
              <a:buNone/>
            </a:pPr>
            <a:endParaRPr lang="de-AT" dirty="0" smtClean="0"/>
          </a:p>
          <a:p>
            <a:pPr>
              <a:lnSpc>
                <a:spcPct val="150000"/>
              </a:lnSpc>
            </a:pPr>
            <a:endParaRPr lang="de-AT" dirty="0" smtClean="0"/>
          </a:p>
          <a:p>
            <a:endParaRPr lang="de-AT" dirty="0" smtClean="0"/>
          </a:p>
          <a:p>
            <a:endParaRPr lang="de-AT" dirty="0" smtClean="0"/>
          </a:p>
        </p:txBody>
      </p:sp>
      <p:sp>
        <p:nvSpPr>
          <p:cNvPr id="2" name="Right Brace 1"/>
          <p:cNvSpPr/>
          <p:nvPr/>
        </p:nvSpPr>
        <p:spPr>
          <a:xfrm rot="5400000">
            <a:off x="4102038" y="2098762"/>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6" name="Right Brace 5"/>
          <p:cNvSpPr/>
          <p:nvPr/>
        </p:nvSpPr>
        <p:spPr>
          <a:xfrm rot="5400000">
            <a:off x="5122850" y="2098762"/>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7" name="Right Brace 6"/>
          <p:cNvSpPr/>
          <p:nvPr/>
        </p:nvSpPr>
        <p:spPr>
          <a:xfrm rot="5400000">
            <a:off x="6158086" y="2098762"/>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pic>
        <p:nvPicPr>
          <p:cNvPr id="9" name="Picture 8"/>
          <p:cNvPicPr>
            <a:picLocks noChangeAspect="1" noChangeArrowheads="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21897" y="2709828"/>
            <a:ext cx="627179" cy="20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701759" y="2627682"/>
            <a:ext cx="905743" cy="326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794908" y="2696093"/>
            <a:ext cx="937332" cy="24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61855" y="4432249"/>
            <a:ext cx="954352"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53636" y="4464448"/>
            <a:ext cx="599304" cy="19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ight Brace 14"/>
          <p:cNvSpPr/>
          <p:nvPr/>
        </p:nvSpPr>
        <p:spPr>
          <a:xfrm rot="5400000">
            <a:off x="1608714" y="3826737"/>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16" name="Right Brace 15"/>
          <p:cNvSpPr/>
          <p:nvPr/>
        </p:nvSpPr>
        <p:spPr>
          <a:xfrm rot="5400000">
            <a:off x="2805894" y="3826737"/>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17" name="Right Brace 16"/>
          <p:cNvSpPr/>
          <p:nvPr/>
        </p:nvSpPr>
        <p:spPr>
          <a:xfrm rot="5400000">
            <a:off x="7054366" y="3826737"/>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pic>
        <p:nvPicPr>
          <p:cNvPr id="18"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83768" y="4350729"/>
            <a:ext cx="864096" cy="31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ight Brace 18"/>
          <p:cNvSpPr/>
          <p:nvPr/>
        </p:nvSpPr>
        <p:spPr>
          <a:xfrm rot="5400000">
            <a:off x="4102037" y="3854167"/>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pic>
        <p:nvPicPr>
          <p:cNvPr id="20"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283264" y="4422737"/>
            <a:ext cx="912472" cy="23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3474590" y="4477859"/>
            <a:ext cx="1434916" cy="319293"/>
            <a:chOff x="4362341" y="815114"/>
            <a:chExt cx="1855899" cy="669670"/>
          </a:xfrm>
        </p:grpSpPr>
        <p:pic>
          <p:nvPicPr>
            <p:cNvPr id="21"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362341" y="815114"/>
              <a:ext cx="1855899" cy="66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4950078" y="824050"/>
              <a:ext cx="680424" cy="397437"/>
              <a:chOff x="5236413" y="3645024"/>
              <a:chExt cx="744262" cy="492447"/>
            </a:xfrm>
          </p:grpSpPr>
          <p:pic>
            <p:nvPicPr>
              <p:cNvPr id="2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5509890" y="836712"/>
              <a:ext cx="680433" cy="397439"/>
              <a:chOff x="5236398" y="3645005"/>
              <a:chExt cx="744270" cy="492447"/>
            </a:xfrm>
          </p:grpSpPr>
          <p:pic>
            <p:nvPicPr>
              <p:cNvPr id="3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01" y="3699301"/>
                <a:ext cx="628648" cy="43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Connector 31"/>
              <p:cNvCxnSpPr/>
              <p:nvPr/>
            </p:nvCxnSpPr>
            <p:spPr>
              <a:xfrm flipV="1">
                <a:off x="5236398" y="3645005"/>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364071" y="3645005"/>
                <a:ext cx="608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72152" y="3645005"/>
                <a:ext cx="8504" cy="403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844479" y="3645005"/>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852993" y="4048503"/>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848747" y="3857807"/>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Right Brace 37"/>
          <p:cNvSpPr/>
          <p:nvPr/>
        </p:nvSpPr>
        <p:spPr>
          <a:xfrm rot="5400000">
            <a:off x="1761114" y="5771170"/>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39" name="Right Brace 38"/>
          <p:cNvSpPr/>
          <p:nvPr/>
        </p:nvSpPr>
        <p:spPr>
          <a:xfrm rot="5400000">
            <a:off x="2975104" y="5771170"/>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sp>
        <p:nvSpPr>
          <p:cNvPr id="40" name="Right Brace 39"/>
          <p:cNvSpPr/>
          <p:nvPr/>
        </p:nvSpPr>
        <p:spPr>
          <a:xfrm rot="5400000">
            <a:off x="4168498" y="5735544"/>
            <a:ext cx="180020" cy="968288"/>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lumMod val="75000"/>
                  <a:lumOff val="25000"/>
                </a:schemeClr>
              </a:solidFill>
            </a:endParaRPr>
          </a:p>
        </p:txBody>
      </p:sp>
      <p:grpSp>
        <p:nvGrpSpPr>
          <p:cNvPr id="41" name="Group 40"/>
          <p:cNvGrpSpPr/>
          <p:nvPr/>
        </p:nvGrpSpPr>
        <p:grpSpPr>
          <a:xfrm>
            <a:off x="981266" y="6345324"/>
            <a:ext cx="1434916" cy="319293"/>
            <a:chOff x="4362341" y="815114"/>
            <a:chExt cx="1855899" cy="669670"/>
          </a:xfrm>
        </p:grpSpPr>
        <p:pic>
          <p:nvPicPr>
            <p:cNvPr id="42"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362341" y="815114"/>
              <a:ext cx="1855899" cy="66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 name="Group 42"/>
            <p:cNvGrpSpPr/>
            <p:nvPr/>
          </p:nvGrpSpPr>
          <p:grpSpPr>
            <a:xfrm>
              <a:off x="4950078" y="824050"/>
              <a:ext cx="680424" cy="397437"/>
              <a:chOff x="5236413" y="3645024"/>
              <a:chExt cx="744262" cy="492447"/>
            </a:xfrm>
          </p:grpSpPr>
          <p:pic>
            <p:nvPicPr>
              <p:cNvPr id="5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3" name="Straight Connector 52"/>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509890" y="836712"/>
              <a:ext cx="680433" cy="397439"/>
              <a:chOff x="5236398" y="3645005"/>
              <a:chExt cx="744270" cy="492447"/>
            </a:xfrm>
          </p:grpSpPr>
          <p:pic>
            <p:nvPicPr>
              <p:cNvPr id="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01" y="3699301"/>
                <a:ext cx="628648" cy="43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6" name="Straight Connector 45"/>
              <p:cNvCxnSpPr/>
              <p:nvPr/>
            </p:nvCxnSpPr>
            <p:spPr>
              <a:xfrm flipV="1">
                <a:off x="5236398" y="3645005"/>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364071" y="3645005"/>
                <a:ext cx="608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972152" y="3645005"/>
                <a:ext cx="8504" cy="403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844479" y="3645005"/>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52993" y="4048503"/>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848747" y="3857807"/>
                <a:ext cx="127675" cy="88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59" name="Picture 4"/>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652234" y="6345324"/>
            <a:ext cx="864096" cy="31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774364" y="6349585"/>
            <a:ext cx="954352"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p:cNvPicPr>
            <a:picLocks noChangeAspect="1" noChangeArrowheads="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766145" y="6381784"/>
            <a:ext cx="599304" cy="19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descr="V:\Realisierung\REWWay\Handbuch\Beispiele\Hafen Linz\Umschlag1.jpg"/>
          <p:cNvPicPr/>
          <p:nvPr/>
        </p:nvPicPr>
        <p:blipFill>
          <a:blip r:embed="rId7" cstate="email">
            <a:extLst>
              <a:ext uri="{28A0092B-C50C-407E-A947-70E740481C1C}">
                <a14:useLocalDpi xmlns:a14="http://schemas.microsoft.com/office/drawing/2010/main"/>
              </a:ext>
            </a:extLst>
          </a:blip>
          <a:srcRect/>
          <a:stretch>
            <a:fillRect/>
          </a:stretch>
        </p:blipFill>
        <p:spPr bwMode="auto">
          <a:xfrm>
            <a:off x="7812360" y="4725144"/>
            <a:ext cx="1213495" cy="1827659"/>
          </a:xfrm>
          <a:prstGeom prst="rect">
            <a:avLst/>
          </a:prstGeom>
          <a:noFill/>
          <a:ln>
            <a:noFill/>
          </a:ln>
        </p:spPr>
      </p:pic>
      <p:sp>
        <p:nvSpPr>
          <p:cNvPr id="63" name="Textfeld 7"/>
          <p:cNvSpPr txBox="1"/>
          <p:nvPr/>
        </p:nvSpPr>
        <p:spPr>
          <a:xfrm>
            <a:off x="7728800" y="4716696"/>
            <a:ext cx="1297055" cy="215444"/>
          </a:xfrm>
          <a:prstGeom prst="rect">
            <a:avLst/>
          </a:prstGeom>
          <a:noFill/>
        </p:spPr>
        <p:txBody>
          <a:bodyPr wrap="square" rtlCol="0">
            <a:spAutoFit/>
          </a:bodyPr>
          <a:lstStyle/>
          <a:p>
            <a:pPr algn="r"/>
            <a:r>
              <a:rPr lang="de-AT" sz="800" dirty="0" smtClean="0">
                <a:solidFill>
                  <a:schemeClr val="tx1">
                    <a:lumMod val="75000"/>
                    <a:lumOff val="25000"/>
                  </a:schemeClr>
                </a:solidFill>
              </a:rPr>
              <a:t> © Hafen Linz (Linz AG)</a:t>
            </a:r>
            <a:endParaRPr lang="de-DE" sz="800" dirty="0">
              <a:solidFill>
                <a:schemeClr val="tx1">
                  <a:lumMod val="75000"/>
                  <a:lumOff val="25000"/>
                </a:schemeClr>
              </a:solidFill>
            </a:endParaRPr>
          </a:p>
        </p:txBody>
      </p:sp>
      <p:pic>
        <p:nvPicPr>
          <p:cNvPr id="64" name="Grafik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9262" y="404664"/>
            <a:ext cx="2612392" cy="1735505"/>
          </a:xfrm>
          <a:prstGeom prst="rect">
            <a:avLst/>
          </a:prstGeom>
        </p:spPr>
      </p:pic>
      <p:sp>
        <p:nvSpPr>
          <p:cNvPr id="65" name="Textfeld 7"/>
          <p:cNvSpPr txBox="1"/>
          <p:nvPr/>
        </p:nvSpPr>
        <p:spPr>
          <a:xfrm>
            <a:off x="6752427" y="388835"/>
            <a:ext cx="2231169" cy="215444"/>
          </a:xfrm>
          <a:prstGeom prst="rect">
            <a:avLst/>
          </a:prstGeom>
          <a:noFill/>
        </p:spPr>
        <p:txBody>
          <a:bodyPr wrap="square" rtlCol="0">
            <a:spAutoFit/>
          </a:bodyPr>
          <a:lstStyle/>
          <a:p>
            <a:pPr algn="r"/>
            <a:r>
              <a:rPr lang="de-AT" sz="800" dirty="0" smtClean="0">
                <a:solidFill>
                  <a:schemeClr val="tx1">
                    <a:lumMod val="75000"/>
                    <a:lumOff val="25000"/>
                  </a:schemeClr>
                </a:solidFill>
              </a:rPr>
              <a:t> Quelle: Hafen Wien, Bioprodukte Pinczker GmbH</a:t>
            </a:r>
            <a:endParaRPr lang="de-DE" sz="800" dirty="0">
              <a:solidFill>
                <a:schemeClr val="tx1">
                  <a:lumMod val="75000"/>
                  <a:lumOff val="25000"/>
                </a:schemeClr>
              </a:solidFill>
            </a:endParaRPr>
          </a:p>
        </p:txBody>
      </p:sp>
      <p:sp>
        <p:nvSpPr>
          <p:cNvPr id="6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2298649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T:\03-Projekte\Handbücher\G_HB_Donauschifffahrt_3\3_Grafik_Layout\08_Multimodale Transporte\02_Bearbeitete Bilder\Hafen Wien_Bioweizen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3069" y="5013176"/>
            <a:ext cx="2276826" cy="1512168"/>
          </a:xfrm>
          <a:prstGeom prst="rect">
            <a:avLst/>
          </a:prstGeom>
          <a:noFill/>
          <a:extLst>
            <a:ext uri="{909E8E84-426E-40DD-AFC4-6F175D3DCCD1}">
              <a14:hiddenFill xmlns:a14="http://schemas.microsoft.com/office/drawing/2010/main">
                <a:solidFill>
                  <a:srgbClr val="FFFFFF"/>
                </a:solidFill>
              </a14:hiddenFill>
            </a:ext>
          </a:extLst>
        </p:spPr>
      </p:pic>
      <p:sp>
        <p:nvSpPr>
          <p:cNvPr id="60420" name="Rectangle 3"/>
          <p:cNvSpPr>
            <a:spLocks noGrp="1" noChangeArrowheads="1"/>
          </p:cNvSpPr>
          <p:nvPr>
            <p:ph type="body" idx="1"/>
          </p:nvPr>
        </p:nvSpPr>
        <p:spPr>
          <a:xfrm>
            <a:off x="251520" y="1700808"/>
            <a:ext cx="6480720" cy="4824536"/>
          </a:xfrm>
        </p:spPr>
        <p:txBody>
          <a:bodyPr>
            <a:normAutofit/>
          </a:bodyPr>
          <a:lstStyle/>
          <a:p>
            <a:pPr marL="274320" lvl="1" indent="0">
              <a:buNone/>
            </a:pPr>
            <a:endParaRPr lang="de-AT" sz="400" dirty="0" smtClean="0"/>
          </a:p>
          <a:p>
            <a:pPr marL="274320" lvl="1" indent="0">
              <a:buNone/>
            </a:pPr>
            <a:r>
              <a:rPr lang="de-AT" sz="2400" b="1" dirty="0" smtClean="0"/>
              <a:t>Bioprodukte </a:t>
            </a:r>
            <a:r>
              <a:rPr lang="de-AT" sz="2400" b="1" dirty="0"/>
              <a:t>Pinczker GmbH </a:t>
            </a:r>
            <a:r>
              <a:rPr lang="de-AT" sz="2400" b="1" dirty="0" smtClean="0"/>
              <a:t>:</a:t>
            </a:r>
          </a:p>
          <a:p>
            <a:pPr marL="274320" lvl="1" indent="0">
              <a:buNone/>
            </a:pPr>
            <a:endParaRPr lang="de-AT" sz="1000" dirty="0"/>
          </a:p>
          <a:p>
            <a:pPr lvl="1"/>
            <a:r>
              <a:rPr lang="de-AT" sz="2200" dirty="0"/>
              <a:t>Bioweizen </a:t>
            </a:r>
            <a:r>
              <a:rPr lang="de-AT" sz="2200" dirty="0" smtClean="0"/>
              <a:t>aus Ungarn per </a:t>
            </a:r>
            <a:r>
              <a:rPr lang="de-AT" sz="2200" dirty="0"/>
              <a:t>LKW nach </a:t>
            </a:r>
            <a:r>
              <a:rPr lang="de-AT" sz="2200" dirty="0" smtClean="0"/>
              <a:t>Wien -&gt;</a:t>
            </a:r>
          </a:p>
          <a:p>
            <a:pPr lvl="1"/>
            <a:endParaRPr lang="de-AT" sz="1000" dirty="0" smtClean="0"/>
          </a:p>
          <a:p>
            <a:pPr lvl="1"/>
            <a:r>
              <a:rPr lang="de-AT" sz="2200" dirty="0" smtClean="0"/>
              <a:t> Zwischenlagerung in Silos</a:t>
            </a:r>
          </a:p>
          <a:p>
            <a:pPr lvl="1"/>
            <a:endParaRPr lang="de-AT" sz="1000" dirty="0"/>
          </a:p>
          <a:p>
            <a:pPr lvl="1"/>
            <a:r>
              <a:rPr lang="de-AT" sz="2200" dirty="0"/>
              <a:t>Verladung auf das Binnenschiff </a:t>
            </a:r>
            <a:r>
              <a:rPr lang="de-AT" sz="2200" dirty="0" smtClean="0"/>
              <a:t>per Schwenkrohr </a:t>
            </a:r>
          </a:p>
          <a:p>
            <a:pPr lvl="1"/>
            <a:endParaRPr lang="de-AT" sz="1100" dirty="0"/>
          </a:p>
          <a:p>
            <a:pPr lvl="1"/>
            <a:r>
              <a:rPr lang="de-AT" sz="2200" dirty="0" smtClean="0"/>
              <a:t>über die </a:t>
            </a:r>
            <a:r>
              <a:rPr lang="de-AT" sz="2200" dirty="0"/>
              <a:t>Donau bzw. </a:t>
            </a:r>
            <a:r>
              <a:rPr lang="de-AT" sz="2200" dirty="0" smtClean="0"/>
              <a:t>Rhein  zum Hafen </a:t>
            </a:r>
            <a:r>
              <a:rPr lang="de-AT" sz="2200" dirty="0"/>
              <a:t>Basel </a:t>
            </a:r>
            <a:r>
              <a:rPr lang="de-AT" sz="2200" dirty="0" smtClean="0"/>
              <a:t>         (</a:t>
            </a:r>
            <a:r>
              <a:rPr lang="de-AT" sz="2200" dirty="0"/>
              <a:t>9 Tage</a:t>
            </a:r>
            <a:r>
              <a:rPr lang="de-AT" sz="2200" dirty="0" smtClean="0"/>
              <a:t>)</a:t>
            </a:r>
          </a:p>
          <a:p>
            <a:pPr lvl="1"/>
            <a:endParaRPr lang="de-AT" sz="1100" dirty="0"/>
          </a:p>
          <a:p>
            <a:pPr lvl="1"/>
            <a:r>
              <a:rPr lang="de-AT" sz="2200" dirty="0"/>
              <a:t>Weitertransport </a:t>
            </a:r>
            <a:r>
              <a:rPr lang="de-AT" sz="2200" dirty="0" smtClean="0"/>
              <a:t>nach Zürich </a:t>
            </a:r>
            <a:r>
              <a:rPr lang="de-AT" sz="2200" dirty="0"/>
              <a:t>per Bahn</a:t>
            </a:r>
            <a:endParaRPr lang="de-DE" sz="2200" dirty="0"/>
          </a:p>
        </p:txBody>
      </p:sp>
      <p:pic>
        <p:nvPicPr>
          <p:cNvPr id="102402" name="Picture 2" descr="T:\03-Projekte\Handbücher\G_HB_Donauschifffahrt_3\3_Grafik_Layout\08_Multimodale Transporte\02_Bearbeitete Bilder\Hafen Wien_Bioweizen (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5679" y="1772817"/>
            <a:ext cx="1944216" cy="2927346"/>
          </a:xfrm>
          <a:prstGeom prst="rect">
            <a:avLst/>
          </a:prstGeom>
          <a:noFill/>
          <a:extLst>
            <a:ext uri="{909E8E84-426E-40DD-AFC4-6F175D3DCCD1}">
              <a14:hiddenFill xmlns:a14="http://schemas.microsoft.com/office/drawing/2010/main">
                <a:solidFill>
                  <a:srgbClr val="FFFFFF"/>
                </a:solidFill>
              </a14:hiddenFill>
            </a:ext>
          </a:extLst>
        </p:spPr>
      </p:pic>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13" name="Title 30"/>
          <p:cNvSpPr>
            <a:spLocks noGrp="1"/>
          </p:cNvSpPr>
          <p:nvPr>
            <p:ph type="title"/>
          </p:nvPr>
        </p:nvSpPr>
        <p:spPr>
          <a:xfrm>
            <a:off x="457200" y="404664"/>
            <a:ext cx="4762872" cy="990600"/>
          </a:xfrm>
        </p:spPr>
        <p:txBody>
          <a:bodyPr/>
          <a:lstStyle/>
          <a:p>
            <a:r>
              <a:rPr lang="de-AT" b="1" dirty="0" smtClean="0">
                <a:solidFill>
                  <a:schemeClr val="tx1">
                    <a:lumMod val="75000"/>
                    <a:lumOff val="25000"/>
                  </a:schemeClr>
                </a:solidFill>
              </a:rPr>
              <a:t>Beispiel Transport Bioweizen</a:t>
            </a:r>
            <a:endParaRPr lang="de-AT" b="1" dirty="0">
              <a:solidFill>
                <a:schemeClr val="tx1">
                  <a:lumMod val="75000"/>
                  <a:lumOff val="25000"/>
                </a:schemeClr>
              </a:solidFill>
            </a:endParaRPr>
          </a:p>
        </p:txBody>
      </p:sp>
      <p:sp>
        <p:nvSpPr>
          <p:cNvPr id="9" name="Textfeld 7"/>
          <p:cNvSpPr txBox="1"/>
          <p:nvPr/>
        </p:nvSpPr>
        <p:spPr>
          <a:xfrm>
            <a:off x="6300192" y="4700162"/>
            <a:ext cx="2938393" cy="215444"/>
          </a:xfrm>
          <a:prstGeom prst="rect">
            <a:avLst/>
          </a:prstGeom>
          <a:noFill/>
        </p:spPr>
        <p:txBody>
          <a:bodyPr wrap="square" rtlCol="0">
            <a:spAutoFit/>
          </a:bodyPr>
          <a:lstStyle/>
          <a:p>
            <a:pPr algn="r"/>
            <a:r>
              <a:rPr lang="de-AT" sz="800" dirty="0" smtClean="0">
                <a:solidFill>
                  <a:schemeClr val="tx1">
                    <a:lumMod val="75000"/>
                    <a:lumOff val="25000"/>
                  </a:schemeClr>
                </a:solidFill>
              </a:rPr>
              <a:t> Quelle: Hafen Wien, Bioprodukte Pinczker GmbH</a:t>
            </a:r>
            <a:endParaRPr lang="de-DE" sz="800" dirty="0">
              <a:solidFill>
                <a:schemeClr val="tx1">
                  <a:lumMod val="75000"/>
                  <a:lumOff val="25000"/>
                </a:schemeClr>
              </a:solidFill>
            </a:endParaRPr>
          </a:p>
        </p:txBody>
      </p:sp>
      <p:sp>
        <p:nvSpPr>
          <p:cNvPr id="10"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12" name="Textfeld 7"/>
          <p:cNvSpPr txBox="1"/>
          <p:nvPr/>
        </p:nvSpPr>
        <p:spPr>
          <a:xfrm>
            <a:off x="6803068" y="6381328"/>
            <a:ext cx="2231169" cy="215444"/>
          </a:xfrm>
          <a:prstGeom prst="rect">
            <a:avLst/>
          </a:prstGeom>
          <a:noFill/>
        </p:spPr>
        <p:txBody>
          <a:bodyPr wrap="square" rtlCol="0">
            <a:spAutoFit/>
          </a:bodyPr>
          <a:lstStyle/>
          <a:p>
            <a:pPr algn="r"/>
            <a:r>
              <a:rPr lang="de-AT" sz="800" dirty="0" smtClean="0">
                <a:solidFill>
                  <a:schemeClr val="bg1"/>
                </a:solidFill>
              </a:rPr>
              <a:t> Quelle: Hafen Wien, Bioprodukte Pinczker GmbH</a:t>
            </a:r>
            <a:endParaRPr lang="de-DE" sz="800" dirty="0">
              <a:solidFill>
                <a:schemeClr val="bg1"/>
              </a:solidFill>
            </a:endParaRPr>
          </a:p>
        </p:txBody>
      </p:sp>
    </p:spTree>
    <p:extLst>
      <p:ext uri="{BB962C8B-B14F-4D97-AF65-F5344CB8AC3E}">
        <p14:creationId xmlns:p14="http://schemas.microsoft.com/office/powerpoint/2010/main" val="3653863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lstStyle/>
          <a:p>
            <a:r>
              <a:rPr lang="de-AT" b="1" dirty="0" smtClean="0">
                <a:solidFill>
                  <a:schemeClr val="tx1">
                    <a:lumMod val="75000"/>
                    <a:lumOff val="25000"/>
                  </a:schemeClr>
                </a:solidFill>
              </a:rPr>
              <a:t>Beispiel Transport Bioweizen</a:t>
            </a:r>
            <a:endParaRPr lang="de-AT" b="1" dirty="0">
              <a:solidFill>
                <a:schemeClr val="tx1">
                  <a:lumMod val="75000"/>
                  <a:lumOff val="25000"/>
                </a:schemeClr>
              </a:solidFill>
            </a:endParaRPr>
          </a:p>
        </p:txBody>
      </p:sp>
      <p:sp>
        <p:nvSpPr>
          <p:cNvPr id="32" name="Content Placeholder 31"/>
          <p:cNvSpPr>
            <a:spLocks noGrp="1"/>
          </p:cNvSpPr>
          <p:nvPr>
            <p:ph idx="1"/>
          </p:nvPr>
        </p:nvSpPr>
        <p:spPr>
          <a:xfrm>
            <a:off x="457200" y="1772816"/>
            <a:ext cx="5698976" cy="4704184"/>
          </a:xfrm>
        </p:spPr>
        <p:txBody>
          <a:bodyPr/>
          <a:lstStyle/>
          <a:p>
            <a:pPr marL="0" indent="0">
              <a:buNone/>
            </a:pPr>
            <a:endParaRPr lang="de-AT" sz="400" dirty="0" smtClean="0"/>
          </a:p>
          <a:p>
            <a:r>
              <a:rPr lang="de-AT" dirty="0" smtClean="0"/>
              <a:t>Bioweizen: Schüttgut </a:t>
            </a:r>
          </a:p>
          <a:p>
            <a:endParaRPr lang="de-AT" sz="1000" dirty="0"/>
          </a:p>
          <a:p>
            <a:r>
              <a:rPr lang="de-AT" dirty="0" smtClean="0"/>
              <a:t>Art des Transports: gebrochener Verkehr</a:t>
            </a:r>
            <a:endParaRPr lang="de-AT" sz="1000" dirty="0"/>
          </a:p>
          <a:p>
            <a:pPr>
              <a:buFont typeface="Courier New" panose="02070309020205020404" pitchFamily="49" charset="0"/>
              <a:buChar char="o"/>
            </a:pPr>
            <a:endParaRPr lang="de-AT" sz="1000" dirty="0" smtClean="0"/>
          </a:p>
          <a:p>
            <a:r>
              <a:rPr lang="de-AT" dirty="0" smtClean="0"/>
              <a:t>Lkw: Ungarn – Wien</a:t>
            </a:r>
          </a:p>
          <a:p>
            <a:pPr>
              <a:buFont typeface="Courier New" panose="02070309020205020404" pitchFamily="49" charset="0"/>
              <a:buChar char="o"/>
            </a:pPr>
            <a:endParaRPr lang="de-AT" sz="1000" dirty="0" smtClean="0"/>
          </a:p>
          <a:p>
            <a:r>
              <a:rPr lang="de-AT" dirty="0" smtClean="0"/>
              <a:t>Binnenschiff: Wien – Basel </a:t>
            </a:r>
          </a:p>
          <a:p>
            <a:pPr marL="0" indent="0">
              <a:buNone/>
            </a:pPr>
            <a:endParaRPr lang="de-AT" sz="1000" dirty="0" smtClean="0"/>
          </a:p>
          <a:p>
            <a:r>
              <a:rPr lang="de-AT" dirty="0" smtClean="0"/>
              <a:t>Zug: Basel – Zürich </a:t>
            </a:r>
          </a:p>
          <a:p>
            <a:endParaRPr lang="de-AT" dirty="0"/>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grpSp>
        <p:nvGrpSpPr>
          <p:cNvPr id="11" name="Group 10"/>
          <p:cNvGrpSpPr/>
          <p:nvPr/>
        </p:nvGrpSpPr>
        <p:grpSpPr>
          <a:xfrm>
            <a:off x="6468038" y="2017411"/>
            <a:ext cx="2544257" cy="1915645"/>
            <a:chOff x="6468038" y="2017411"/>
            <a:chExt cx="2544257" cy="1915645"/>
          </a:xfrm>
        </p:grpSpPr>
        <p:pic>
          <p:nvPicPr>
            <p:cNvPr id="5" name="Picture 2" descr="Gesamteuropa_05_2005_150dpi"/>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68038" y="2017411"/>
              <a:ext cx="2544257" cy="191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6803068" y="2174961"/>
              <a:ext cx="1944431" cy="865668"/>
              <a:chOff x="2370376" y="2863521"/>
              <a:chExt cx="4072341" cy="1724619"/>
            </a:xfrm>
          </p:grpSpPr>
          <p:cxnSp>
            <p:nvCxnSpPr>
              <p:cNvPr id="6" name="Gekrümmte Verbindung 2"/>
              <p:cNvCxnSpPr/>
              <p:nvPr/>
            </p:nvCxnSpPr>
            <p:spPr>
              <a:xfrm rot="10800000">
                <a:off x="5621029" y="3686647"/>
                <a:ext cx="398453" cy="34964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 name="Freihandform 20"/>
              <p:cNvSpPr/>
              <p:nvPr/>
            </p:nvSpPr>
            <p:spPr>
              <a:xfrm>
                <a:off x="2805849" y="3002022"/>
                <a:ext cx="2822121" cy="1099239"/>
              </a:xfrm>
              <a:custGeom>
                <a:avLst/>
                <a:gdLst>
                  <a:gd name="connsiteX0" fmla="*/ 2040048 w 2040048"/>
                  <a:gd name="connsiteY0" fmla="*/ 576403 h 905541"/>
                  <a:gd name="connsiteX1" fmla="*/ 2027976 w 2040048"/>
                  <a:gd name="connsiteY1" fmla="*/ 561314 h 905541"/>
                  <a:gd name="connsiteX2" fmla="*/ 2000816 w 2040048"/>
                  <a:gd name="connsiteY2" fmla="*/ 546225 h 905541"/>
                  <a:gd name="connsiteX3" fmla="*/ 1982709 w 2040048"/>
                  <a:gd name="connsiteY3" fmla="*/ 537172 h 905541"/>
                  <a:gd name="connsiteX4" fmla="*/ 1889157 w 2040048"/>
                  <a:gd name="connsiteY4" fmla="*/ 537172 h 905541"/>
                  <a:gd name="connsiteX5" fmla="*/ 1865014 w 2040048"/>
                  <a:gd name="connsiteY5" fmla="*/ 531136 h 905541"/>
                  <a:gd name="connsiteX6" fmla="*/ 1849925 w 2040048"/>
                  <a:gd name="connsiteY6" fmla="*/ 528118 h 905541"/>
                  <a:gd name="connsiteX7" fmla="*/ 1801640 w 2040048"/>
                  <a:gd name="connsiteY7" fmla="*/ 531136 h 905541"/>
                  <a:gd name="connsiteX8" fmla="*/ 1792586 w 2040048"/>
                  <a:gd name="connsiteY8" fmla="*/ 537172 h 905541"/>
                  <a:gd name="connsiteX9" fmla="*/ 1783533 w 2040048"/>
                  <a:gd name="connsiteY9" fmla="*/ 546225 h 905541"/>
                  <a:gd name="connsiteX10" fmla="*/ 1771462 w 2040048"/>
                  <a:gd name="connsiteY10" fmla="*/ 564332 h 905541"/>
                  <a:gd name="connsiteX11" fmla="*/ 1762408 w 2040048"/>
                  <a:gd name="connsiteY11" fmla="*/ 570368 h 905541"/>
                  <a:gd name="connsiteX12" fmla="*/ 1744301 w 2040048"/>
                  <a:gd name="connsiteY12" fmla="*/ 585457 h 905541"/>
                  <a:gd name="connsiteX13" fmla="*/ 1714123 w 2040048"/>
                  <a:gd name="connsiteY13" fmla="*/ 594510 h 905541"/>
                  <a:gd name="connsiteX14" fmla="*/ 1614535 w 2040048"/>
                  <a:gd name="connsiteY14" fmla="*/ 591493 h 905541"/>
                  <a:gd name="connsiteX15" fmla="*/ 1593410 w 2040048"/>
                  <a:gd name="connsiteY15" fmla="*/ 588475 h 905541"/>
                  <a:gd name="connsiteX16" fmla="*/ 1566250 w 2040048"/>
                  <a:gd name="connsiteY16" fmla="*/ 579421 h 905541"/>
                  <a:gd name="connsiteX17" fmla="*/ 1557196 w 2040048"/>
                  <a:gd name="connsiteY17" fmla="*/ 576403 h 905541"/>
                  <a:gd name="connsiteX18" fmla="*/ 1548143 w 2040048"/>
                  <a:gd name="connsiteY18" fmla="*/ 573386 h 905541"/>
                  <a:gd name="connsiteX19" fmla="*/ 1536072 w 2040048"/>
                  <a:gd name="connsiteY19" fmla="*/ 567350 h 905541"/>
                  <a:gd name="connsiteX20" fmla="*/ 1527018 w 2040048"/>
                  <a:gd name="connsiteY20" fmla="*/ 564332 h 905541"/>
                  <a:gd name="connsiteX21" fmla="*/ 1511929 w 2040048"/>
                  <a:gd name="connsiteY21" fmla="*/ 558297 h 905541"/>
                  <a:gd name="connsiteX22" fmla="*/ 1502875 w 2040048"/>
                  <a:gd name="connsiteY22" fmla="*/ 555279 h 905541"/>
                  <a:gd name="connsiteX23" fmla="*/ 1478733 w 2040048"/>
                  <a:gd name="connsiteY23" fmla="*/ 546225 h 905541"/>
                  <a:gd name="connsiteX24" fmla="*/ 1460626 w 2040048"/>
                  <a:gd name="connsiteY24" fmla="*/ 537172 h 905541"/>
                  <a:gd name="connsiteX25" fmla="*/ 1451573 w 2040048"/>
                  <a:gd name="connsiteY25" fmla="*/ 531136 h 905541"/>
                  <a:gd name="connsiteX26" fmla="*/ 1433466 w 2040048"/>
                  <a:gd name="connsiteY26" fmla="*/ 525101 h 905541"/>
                  <a:gd name="connsiteX27" fmla="*/ 1412341 w 2040048"/>
                  <a:gd name="connsiteY27" fmla="*/ 519065 h 905541"/>
                  <a:gd name="connsiteX28" fmla="*/ 1394234 w 2040048"/>
                  <a:gd name="connsiteY28" fmla="*/ 510011 h 905541"/>
                  <a:gd name="connsiteX29" fmla="*/ 1385180 w 2040048"/>
                  <a:gd name="connsiteY29" fmla="*/ 503976 h 905541"/>
                  <a:gd name="connsiteX30" fmla="*/ 1351984 w 2040048"/>
                  <a:gd name="connsiteY30" fmla="*/ 497940 h 905541"/>
                  <a:gd name="connsiteX31" fmla="*/ 1312753 w 2040048"/>
                  <a:gd name="connsiteY31" fmla="*/ 488887 h 905541"/>
                  <a:gd name="connsiteX32" fmla="*/ 1303699 w 2040048"/>
                  <a:gd name="connsiteY32" fmla="*/ 485869 h 905541"/>
                  <a:gd name="connsiteX33" fmla="*/ 1276539 w 2040048"/>
                  <a:gd name="connsiteY33" fmla="*/ 479833 h 905541"/>
                  <a:gd name="connsiteX34" fmla="*/ 1249378 w 2040048"/>
                  <a:gd name="connsiteY34" fmla="*/ 455691 h 905541"/>
                  <a:gd name="connsiteX35" fmla="*/ 1240325 w 2040048"/>
                  <a:gd name="connsiteY35" fmla="*/ 446637 h 905541"/>
                  <a:gd name="connsiteX36" fmla="*/ 1231272 w 2040048"/>
                  <a:gd name="connsiteY36" fmla="*/ 437584 h 905541"/>
                  <a:gd name="connsiteX37" fmla="*/ 1225236 w 2040048"/>
                  <a:gd name="connsiteY37" fmla="*/ 428530 h 905541"/>
                  <a:gd name="connsiteX38" fmla="*/ 1204111 w 2040048"/>
                  <a:gd name="connsiteY38" fmla="*/ 419477 h 905541"/>
                  <a:gd name="connsiteX39" fmla="*/ 1176951 w 2040048"/>
                  <a:gd name="connsiteY39" fmla="*/ 410423 h 905541"/>
                  <a:gd name="connsiteX40" fmla="*/ 1152808 w 2040048"/>
                  <a:gd name="connsiteY40" fmla="*/ 404388 h 905541"/>
                  <a:gd name="connsiteX41" fmla="*/ 1134701 w 2040048"/>
                  <a:gd name="connsiteY41" fmla="*/ 398352 h 905541"/>
                  <a:gd name="connsiteX42" fmla="*/ 1125648 w 2040048"/>
                  <a:gd name="connsiteY42" fmla="*/ 395334 h 905541"/>
                  <a:gd name="connsiteX43" fmla="*/ 1113576 w 2040048"/>
                  <a:gd name="connsiteY43" fmla="*/ 392316 h 905541"/>
                  <a:gd name="connsiteX44" fmla="*/ 1104523 w 2040048"/>
                  <a:gd name="connsiteY44" fmla="*/ 386281 h 905541"/>
                  <a:gd name="connsiteX45" fmla="*/ 1089434 w 2040048"/>
                  <a:gd name="connsiteY45" fmla="*/ 383263 h 905541"/>
                  <a:gd name="connsiteX46" fmla="*/ 1080380 w 2040048"/>
                  <a:gd name="connsiteY46" fmla="*/ 380245 h 905541"/>
                  <a:gd name="connsiteX47" fmla="*/ 1071327 w 2040048"/>
                  <a:gd name="connsiteY47" fmla="*/ 374209 h 905541"/>
                  <a:gd name="connsiteX48" fmla="*/ 1053220 w 2040048"/>
                  <a:gd name="connsiteY48" fmla="*/ 368174 h 905541"/>
                  <a:gd name="connsiteX49" fmla="*/ 1020024 w 2040048"/>
                  <a:gd name="connsiteY49" fmla="*/ 374209 h 905541"/>
                  <a:gd name="connsiteX50" fmla="*/ 1001917 w 2040048"/>
                  <a:gd name="connsiteY50" fmla="*/ 380245 h 905541"/>
                  <a:gd name="connsiteX51" fmla="*/ 995881 w 2040048"/>
                  <a:gd name="connsiteY51" fmla="*/ 389299 h 905541"/>
                  <a:gd name="connsiteX52" fmla="*/ 977774 w 2040048"/>
                  <a:gd name="connsiteY52" fmla="*/ 404388 h 905541"/>
                  <a:gd name="connsiteX53" fmla="*/ 947596 w 2040048"/>
                  <a:gd name="connsiteY53" fmla="*/ 401370 h 905541"/>
                  <a:gd name="connsiteX54" fmla="*/ 938543 w 2040048"/>
                  <a:gd name="connsiteY54" fmla="*/ 398352 h 905541"/>
                  <a:gd name="connsiteX55" fmla="*/ 929489 w 2040048"/>
                  <a:gd name="connsiteY55" fmla="*/ 389299 h 905541"/>
                  <a:gd name="connsiteX56" fmla="*/ 920436 w 2040048"/>
                  <a:gd name="connsiteY56" fmla="*/ 383263 h 905541"/>
                  <a:gd name="connsiteX57" fmla="*/ 908365 w 2040048"/>
                  <a:gd name="connsiteY57" fmla="*/ 368174 h 905541"/>
                  <a:gd name="connsiteX58" fmla="*/ 902329 w 2040048"/>
                  <a:gd name="connsiteY58" fmla="*/ 356102 h 905541"/>
                  <a:gd name="connsiteX59" fmla="*/ 893275 w 2040048"/>
                  <a:gd name="connsiteY59" fmla="*/ 347049 h 905541"/>
                  <a:gd name="connsiteX60" fmla="*/ 887240 w 2040048"/>
                  <a:gd name="connsiteY60" fmla="*/ 337996 h 905541"/>
                  <a:gd name="connsiteX61" fmla="*/ 869133 w 2040048"/>
                  <a:gd name="connsiteY61" fmla="*/ 319889 h 905541"/>
                  <a:gd name="connsiteX62" fmla="*/ 848008 w 2040048"/>
                  <a:gd name="connsiteY62" fmla="*/ 301782 h 905541"/>
                  <a:gd name="connsiteX63" fmla="*/ 835937 w 2040048"/>
                  <a:gd name="connsiteY63" fmla="*/ 286693 h 905541"/>
                  <a:gd name="connsiteX64" fmla="*/ 826883 w 2040048"/>
                  <a:gd name="connsiteY64" fmla="*/ 268586 h 905541"/>
                  <a:gd name="connsiteX65" fmla="*/ 823866 w 2040048"/>
                  <a:gd name="connsiteY65" fmla="*/ 256514 h 905541"/>
                  <a:gd name="connsiteX66" fmla="*/ 820848 w 2040048"/>
                  <a:gd name="connsiteY66" fmla="*/ 238407 h 905541"/>
                  <a:gd name="connsiteX67" fmla="*/ 814812 w 2040048"/>
                  <a:gd name="connsiteY67" fmla="*/ 220301 h 905541"/>
                  <a:gd name="connsiteX68" fmla="*/ 817830 w 2040048"/>
                  <a:gd name="connsiteY68" fmla="*/ 211247 h 905541"/>
                  <a:gd name="connsiteX69" fmla="*/ 829901 w 2040048"/>
                  <a:gd name="connsiteY69" fmla="*/ 208229 h 905541"/>
                  <a:gd name="connsiteX70" fmla="*/ 820848 w 2040048"/>
                  <a:gd name="connsiteY70" fmla="*/ 202194 h 905541"/>
                  <a:gd name="connsiteX71" fmla="*/ 808776 w 2040048"/>
                  <a:gd name="connsiteY71" fmla="*/ 193140 h 905541"/>
                  <a:gd name="connsiteX72" fmla="*/ 802741 w 2040048"/>
                  <a:gd name="connsiteY72" fmla="*/ 181069 h 905541"/>
                  <a:gd name="connsiteX73" fmla="*/ 799723 w 2040048"/>
                  <a:gd name="connsiteY73" fmla="*/ 172015 h 905541"/>
                  <a:gd name="connsiteX74" fmla="*/ 787652 w 2040048"/>
                  <a:gd name="connsiteY74" fmla="*/ 153908 h 905541"/>
                  <a:gd name="connsiteX75" fmla="*/ 781616 w 2040048"/>
                  <a:gd name="connsiteY75" fmla="*/ 135801 h 905541"/>
                  <a:gd name="connsiteX76" fmla="*/ 778598 w 2040048"/>
                  <a:gd name="connsiteY76" fmla="*/ 126748 h 905541"/>
                  <a:gd name="connsiteX77" fmla="*/ 769545 w 2040048"/>
                  <a:gd name="connsiteY77" fmla="*/ 102605 h 905541"/>
                  <a:gd name="connsiteX78" fmla="*/ 760491 w 2040048"/>
                  <a:gd name="connsiteY78" fmla="*/ 96570 h 905541"/>
                  <a:gd name="connsiteX79" fmla="*/ 745402 w 2040048"/>
                  <a:gd name="connsiteY79" fmla="*/ 81481 h 905541"/>
                  <a:gd name="connsiteX80" fmla="*/ 739367 w 2040048"/>
                  <a:gd name="connsiteY80" fmla="*/ 72427 h 905541"/>
                  <a:gd name="connsiteX81" fmla="*/ 709188 w 2040048"/>
                  <a:gd name="connsiteY81" fmla="*/ 51302 h 905541"/>
                  <a:gd name="connsiteX82" fmla="*/ 700135 w 2040048"/>
                  <a:gd name="connsiteY82" fmla="*/ 45267 h 905541"/>
                  <a:gd name="connsiteX83" fmla="*/ 691081 w 2040048"/>
                  <a:gd name="connsiteY83" fmla="*/ 39231 h 905541"/>
                  <a:gd name="connsiteX84" fmla="*/ 669957 w 2040048"/>
                  <a:gd name="connsiteY84" fmla="*/ 33196 h 905541"/>
                  <a:gd name="connsiteX85" fmla="*/ 603565 w 2040048"/>
                  <a:gd name="connsiteY85" fmla="*/ 36213 h 905541"/>
                  <a:gd name="connsiteX86" fmla="*/ 594511 w 2040048"/>
                  <a:gd name="connsiteY86" fmla="*/ 39231 h 905541"/>
                  <a:gd name="connsiteX87" fmla="*/ 588475 w 2040048"/>
                  <a:gd name="connsiteY87" fmla="*/ 48285 h 905541"/>
                  <a:gd name="connsiteX88" fmla="*/ 585458 w 2040048"/>
                  <a:gd name="connsiteY88" fmla="*/ 57338 h 905541"/>
                  <a:gd name="connsiteX89" fmla="*/ 579422 w 2040048"/>
                  <a:gd name="connsiteY89" fmla="*/ 123730 h 905541"/>
                  <a:gd name="connsiteX90" fmla="*/ 564333 w 2040048"/>
                  <a:gd name="connsiteY90" fmla="*/ 144855 h 905541"/>
                  <a:gd name="connsiteX91" fmla="*/ 543208 w 2040048"/>
                  <a:gd name="connsiteY91" fmla="*/ 141837 h 905541"/>
                  <a:gd name="connsiteX92" fmla="*/ 537173 w 2040048"/>
                  <a:gd name="connsiteY92" fmla="*/ 132784 h 905541"/>
                  <a:gd name="connsiteX93" fmla="*/ 531137 w 2040048"/>
                  <a:gd name="connsiteY93" fmla="*/ 108641 h 905541"/>
                  <a:gd name="connsiteX94" fmla="*/ 528119 w 2040048"/>
                  <a:gd name="connsiteY94" fmla="*/ 54320 h 905541"/>
                  <a:gd name="connsiteX95" fmla="*/ 506994 w 2040048"/>
                  <a:gd name="connsiteY95" fmla="*/ 27160 h 905541"/>
                  <a:gd name="connsiteX96" fmla="*/ 488887 w 2040048"/>
                  <a:gd name="connsiteY96" fmla="*/ 21124 h 905541"/>
                  <a:gd name="connsiteX97" fmla="*/ 452674 w 2040048"/>
                  <a:gd name="connsiteY97" fmla="*/ 42249 h 905541"/>
                  <a:gd name="connsiteX98" fmla="*/ 443620 w 2040048"/>
                  <a:gd name="connsiteY98" fmla="*/ 69409 h 905541"/>
                  <a:gd name="connsiteX99" fmla="*/ 440602 w 2040048"/>
                  <a:gd name="connsiteY99" fmla="*/ 78463 h 905541"/>
                  <a:gd name="connsiteX100" fmla="*/ 434567 w 2040048"/>
                  <a:gd name="connsiteY100" fmla="*/ 111659 h 905541"/>
                  <a:gd name="connsiteX101" fmla="*/ 422495 w 2040048"/>
                  <a:gd name="connsiteY101" fmla="*/ 129766 h 905541"/>
                  <a:gd name="connsiteX102" fmla="*/ 413442 w 2040048"/>
                  <a:gd name="connsiteY102" fmla="*/ 132784 h 905541"/>
                  <a:gd name="connsiteX103" fmla="*/ 380246 w 2040048"/>
                  <a:gd name="connsiteY103" fmla="*/ 126748 h 905541"/>
                  <a:gd name="connsiteX104" fmla="*/ 371192 w 2040048"/>
                  <a:gd name="connsiteY104" fmla="*/ 123730 h 905541"/>
                  <a:gd name="connsiteX105" fmla="*/ 362139 w 2040048"/>
                  <a:gd name="connsiteY105" fmla="*/ 114677 h 905541"/>
                  <a:gd name="connsiteX106" fmla="*/ 350068 w 2040048"/>
                  <a:gd name="connsiteY106" fmla="*/ 96570 h 905541"/>
                  <a:gd name="connsiteX107" fmla="*/ 344032 w 2040048"/>
                  <a:gd name="connsiteY107" fmla="*/ 42249 h 905541"/>
                  <a:gd name="connsiteX108" fmla="*/ 341014 w 2040048"/>
                  <a:gd name="connsiteY108" fmla="*/ 33196 h 905541"/>
                  <a:gd name="connsiteX109" fmla="*/ 322907 w 2040048"/>
                  <a:gd name="connsiteY109" fmla="*/ 18106 h 905541"/>
                  <a:gd name="connsiteX110" fmla="*/ 304800 w 2040048"/>
                  <a:gd name="connsiteY110" fmla="*/ 12071 h 905541"/>
                  <a:gd name="connsiteX111" fmla="*/ 286693 w 2040048"/>
                  <a:gd name="connsiteY111" fmla="*/ 6035 h 905541"/>
                  <a:gd name="connsiteX112" fmla="*/ 277640 w 2040048"/>
                  <a:gd name="connsiteY112" fmla="*/ 3017 h 905541"/>
                  <a:gd name="connsiteX113" fmla="*/ 265569 w 2040048"/>
                  <a:gd name="connsiteY113" fmla="*/ 0 h 905541"/>
                  <a:gd name="connsiteX114" fmla="*/ 214266 w 2040048"/>
                  <a:gd name="connsiteY114" fmla="*/ 3017 h 905541"/>
                  <a:gd name="connsiteX115" fmla="*/ 205212 w 2040048"/>
                  <a:gd name="connsiteY115" fmla="*/ 9053 h 905541"/>
                  <a:gd name="connsiteX116" fmla="*/ 190123 w 2040048"/>
                  <a:gd name="connsiteY116" fmla="*/ 27160 h 905541"/>
                  <a:gd name="connsiteX117" fmla="*/ 187105 w 2040048"/>
                  <a:gd name="connsiteY117" fmla="*/ 36213 h 905541"/>
                  <a:gd name="connsiteX118" fmla="*/ 178052 w 2040048"/>
                  <a:gd name="connsiteY118" fmla="*/ 45267 h 905541"/>
                  <a:gd name="connsiteX119" fmla="*/ 172016 w 2040048"/>
                  <a:gd name="connsiteY119" fmla="*/ 63374 h 905541"/>
                  <a:gd name="connsiteX120" fmla="*/ 165980 w 2040048"/>
                  <a:gd name="connsiteY120" fmla="*/ 87516 h 905541"/>
                  <a:gd name="connsiteX121" fmla="*/ 159945 w 2040048"/>
                  <a:gd name="connsiteY121" fmla="*/ 135801 h 905541"/>
                  <a:gd name="connsiteX122" fmla="*/ 156927 w 2040048"/>
                  <a:gd name="connsiteY122" fmla="*/ 156926 h 905541"/>
                  <a:gd name="connsiteX123" fmla="*/ 153909 w 2040048"/>
                  <a:gd name="connsiteY123" fmla="*/ 168998 h 905541"/>
                  <a:gd name="connsiteX124" fmla="*/ 150891 w 2040048"/>
                  <a:gd name="connsiteY124" fmla="*/ 190122 h 905541"/>
                  <a:gd name="connsiteX125" fmla="*/ 147874 w 2040048"/>
                  <a:gd name="connsiteY125" fmla="*/ 205211 h 905541"/>
                  <a:gd name="connsiteX126" fmla="*/ 141838 w 2040048"/>
                  <a:gd name="connsiteY126" fmla="*/ 241425 h 905541"/>
                  <a:gd name="connsiteX127" fmla="*/ 138820 w 2040048"/>
                  <a:gd name="connsiteY127" fmla="*/ 368174 h 905541"/>
                  <a:gd name="connsiteX128" fmla="*/ 135802 w 2040048"/>
                  <a:gd name="connsiteY128" fmla="*/ 377227 h 905541"/>
                  <a:gd name="connsiteX129" fmla="*/ 129767 w 2040048"/>
                  <a:gd name="connsiteY129" fmla="*/ 389299 h 905541"/>
                  <a:gd name="connsiteX130" fmla="*/ 120713 w 2040048"/>
                  <a:gd name="connsiteY130" fmla="*/ 398352 h 905541"/>
                  <a:gd name="connsiteX131" fmla="*/ 117695 w 2040048"/>
                  <a:gd name="connsiteY131" fmla="*/ 410423 h 905541"/>
                  <a:gd name="connsiteX132" fmla="*/ 105624 w 2040048"/>
                  <a:gd name="connsiteY132" fmla="*/ 431548 h 905541"/>
                  <a:gd name="connsiteX133" fmla="*/ 102606 w 2040048"/>
                  <a:gd name="connsiteY133" fmla="*/ 440601 h 905541"/>
                  <a:gd name="connsiteX134" fmla="*/ 96571 w 2040048"/>
                  <a:gd name="connsiteY134" fmla="*/ 449655 h 905541"/>
                  <a:gd name="connsiteX135" fmla="*/ 90535 w 2040048"/>
                  <a:gd name="connsiteY135" fmla="*/ 461726 h 905541"/>
                  <a:gd name="connsiteX136" fmla="*/ 84499 w 2040048"/>
                  <a:gd name="connsiteY136" fmla="*/ 482851 h 905541"/>
                  <a:gd name="connsiteX137" fmla="*/ 78464 w 2040048"/>
                  <a:gd name="connsiteY137" fmla="*/ 503976 h 905541"/>
                  <a:gd name="connsiteX138" fmla="*/ 72428 w 2040048"/>
                  <a:gd name="connsiteY138" fmla="*/ 561314 h 905541"/>
                  <a:gd name="connsiteX139" fmla="*/ 66392 w 2040048"/>
                  <a:gd name="connsiteY139" fmla="*/ 579421 h 905541"/>
                  <a:gd name="connsiteX140" fmla="*/ 60357 w 2040048"/>
                  <a:gd name="connsiteY140" fmla="*/ 603564 h 905541"/>
                  <a:gd name="connsiteX141" fmla="*/ 54321 w 2040048"/>
                  <a:gd name="connsiteY141" fmla="*/ 612617 h 905541"/>
                  <a:gd name="connsiteX142" fmla="*/ 45268 w 2040048"/>
                  <a:gd name="connsiteY142" fmla="*/ 633742 h 905541"/>
                  <a:gd name="connsiteX143" fmla="*/ 33196 w 2040048"/>
                  <a:gd name="connsiteY143" fmla="*/ 660902 h 905541"/>
                  <a:gd name="connsiteX144" fmla="*/ 27161 w 2040048"/>
                  <a:gd name="connsiteY144" fmla="*/ 679009 h 905541"/>
                  <a:gd name="connsiteX145" fmla="*/ 21125 w 2040048"/>
                  <a:gd name="connsiteY145" fmla="*/ 751437 h 905541"/>
                  <a:gd name="connsiteX146" fmla="*/ 12072 w 2040048"/>
                  <a:gd name="connsiteY146" fmla="*/ 799722 h 905541"/>
                  <a:gd name="connsiteX147" fmla="*/ 6036 w 2040048"/>
                  <a:gd name="connsiteY147" fmla="*/ 808776 h 905541"/>
                  <a:gd name="connsiteX148" fmla="*/ 3018 w 2040048"/>
                  <a:gd name="connsiteY148" fmla="*/ 820847 h 905541"/>
                  <a:gd name="connsiteX149" fmla="*/ 0 w 2040048"/>
                  <a:gd name="connsiteY149" fmla="*/ 829901 h 905541"/>
                  <a:gd name="connsiteX150" fmla="*/ 6036 w 2040048"/>
                  <a:gd name="connsiteY150" fmla="*/ 875168 h 905541"/>
                  <a:gd name="connsiteX151" fmla="*/ 9054 w 2040048"/>
                  <a:gd name="connsiteY151" fmla="*/ 887239 h 905541"/>
                  <a:gd name="connsiteX152" fmla="*/ 15089 w 2040048"/>
                  <a:gd name="connsiteY152" fmla="*/ 905346 h 905541"/>
                  <a:gd name="connsiteX153" fmla="*/ 3018 w 2040048"/>
                  <a:gd name="connsiteY153" fmla="*/ 896293 h 90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040048" h="905541">
                    <a:moveTo>
                      <a:pt x="2040048" y="576403"/>
                    </a:moveTo>
                    <a:cubicBezTo>
                      <a:pt x="2036024" y="571373"/>
                      <a:pt x="2032764" y="565623"/>
                      <a:pt x="2027976" y="561314"/>
                    </a:cubicBezTo>
                    <a:cubicBezTo>
                      <a:pt x="2004191" y="539908"/>
                      <a:pt x="2018081" y="554857"/>
                      <a:pt x="2000816" y="546225"/>
                    </a:cubicBezTo>
                    <a:cubicBezTo>
                      <a:pt x="1977415" y="534525"/>
                      <a:pt x="2005468" y="544758"/>
                      <a:pt x="1982709" y="537172"/>
                    </a:cubicBezTo>
                    <a:cubicBezTo>
                      <a:pt x="1936370" y="541385"/>
                      <a:pt x="1948068" y="541885"/>
                      <a:pt x="1889157" y="537172"/>
                    </a:cubicBezTo>
                    <a:cubicBezTo>
                      <a:pt x="1872802" y="535863"/>
                      <a:pt x="1877785" y="534329"/>
                      <a:pt x="1865014" y="531136"/>
                    </a:cubicBezTo>
                    <a:cubicBezTo>
                      <a:pt x="1860038" y="529892"/>
                      <a:pt x="1854955" y="529124"/>
                      <a:pt x="1849925" y="528118"/>
                    </a:cubicBezTo>
                    <a:cubicBezTo>
                      <a:pt x="1833830" y="529124"/>
                      <a:pt x="1817569" y="528621"/>
                      <a:pt x="1801640" y="531136"/>
                    </a:cubicBezTo>
                    <a:cubicBezTo>
                      <a:pt x="1798057" y="531702"/>
                      <a:pt x="1795372" y="534850"/>
                      <a:pt x="1792586" y="537172"/>
                    </a:cubicBezTo>
                    <a:cubicBezTo>
                      <a:pt x="1789308" y="539904"/>
                      <a:pt x="1786153" y="542856"/>
                      <a:pt x="1783533" y="546225"/>
                    </a:cubicBezTo>
                    <a:cubicBezTo>
                      <a:pt x="1779080" y="551951"/>
                      <a:pt x="1777498" y="560308"/>
                      <a:pt x="1771462" y="564332"/>
                    </a:cubicBezTo>
                    <a:cubicBezTo>
                      <a:pt x="1768444" y="566344"/>
                      <a:pt x="1765194" y="568046"/>
                      <a:pt x="1762408" y="570368"/>
                    </a:cubicBezTo>
                    <a:cubicBezTo>
                      <a:pt x="1754285" y="577137"/>
                      <a:pt x="1753936" y="581175"/>
                      <a:pt x="1744301" y="585457"/>
                    </a:cubicBezTo>
                    <a:cubicBezTo>
                      <a:pt x="1734849" y="589658"/>
                      <a:pt x="1724159" y="592002"/>
                      <a:pt x="1714123" y="594510"/>
                    </a:cubicBezTo>
                    <a:lnTo>
                      <a:pt x="1614535" y="591493"/>
                    </a:lnTo>
                    <a:cubicBezTo>
                      <a:pt x="1607431" y="591138"/>
                      <a:pt x="1600341" y="590075"/>
                      <a:pt x="1593410" y="588475"/>
                    </a:cubicBezTo>
                    <a:cubicBezTo>
                      <a:pt x="1593405" y="588474"/>
                      <a:pt x="1570780" y="580931"/>
                      <a:pt x="1566250" y="579421"/>
                    </a:cubicBezTo>
                    <a:lnTo>
                      <a:pt x="1557196" y="576403"/>
                    </a:lnTo>
                    <a:cubicBezTo>
                      <a:pt x="1554178" y="575397"/>
                      <a:pt x="1550988" y="574809"/>
                      <a:pt x="1548143" y="573386"/>
                    </a:cubicBezTo>
                    <a:cubicBezTo>
                      <a:pt x="1544119" y="571374"/>
                      <a:pt x="1540207" y="569122"/>
                      <a:pt x="1536072" y="567350"/>
                    </a:cubicBezTo>
                    <a:cubicBezTo>
                      <a:pt x="1533148" y="566097"/>
                      <a:pt x="1529997" y="565449"/>
                      <a:pt x="1527018" y="564332"/>
                    </a:cubicBezTo>
                    <a:cubicBezTo>
                      <a:pt x="1521946" y="562430"/>
                      <a:pt x="1517001" y="560199"/>
                      <a:pt x="1511929" y="558297"/>
                    </a:cubicBezTo>
                    <a:cubicBezTo>
                      <a:pt x="1508950" y="557180"/>
                      <a:pt x="1505799" y="556532"/>
                      <a:pt x="1502875" y="555279"/>
                    </a:cubicBezTo>
                    <a:cubicBezTo>
                      <a:pt x="1480780" y="545809"/>
                      <a:pt x="1500990" y="551790"/>
                      <a:pt x="1478733" y="546225"/>
                    </a:cubicBezTo>
                    <a:cubicBezTo>
                      <a:pt x="1452771" y="528920"/>
                      <a:pt x="1485627" y="549674"/>
                      <a:pt x="1460626" y="537172"/>
                    </a:cubicBezTo>
                    <a:cubicBezTo>
                      <a:pt x="1457382" y="535550"/>
                      <a:pt x="1454887" y="532609"/>
                      <a:pt x="1451573" y="531136"/>
                    </a:cubicBezTo>
                    <a:cubicBezTo>
                      <a:pt x="1445759" y="528552"/>
                      <a:pt x="1439502" y="527113"/>
                      <a:pt x="1433466" y="525101"/>
                    </a:cubicBezTo>
                    <a:cubicBezTo>
                      <a:pt x="1420473" y="520770"/>
                      <a:pt x="1427503" y="522856"/>
                      <a:pt x="1412341" y="519065"/>
                    </a:cubicBezTo>
                    <a:cubicBezTo>
                      <a:pt x="1386401" y="501772"/>
                      <a:pt x="1419215" y="522501"/>
                      <a:pt x="1394234" y="510011"/>
                    </a:cubicBezTo>
                    <a:cubicBezTo>
                      <a:pt x="1390990" y="508389"/>
                      <a:pt x="1388576" y="505249"/>
                      <a:pt x="1385180" y="503976"/>
                    </a:cubicBezTo>
                    <a:cubicBezTo>
                      <a:pt x="1381805" y="502710"/>
                      <a:pt x="1354019" y="498279"/>
                      <a:pt x="1351984" y="497940"/>
                    </a:cubicBezTo>
                    <a:cubicBezTo>
                      <a:pt x="1327129" y="489655"/>
                      <a:pt x="1340175" y="492804"/>
                      <a:pt x="1312753" y="488887"/>
                    </a:cubicBezTo>
                    <a:cubicBezTo>
                      <a:pt x="1309735" y="487881"/>
                      <a:pt x="1306804" y="486559"/>
                      <a:pt x="1303699" y="485869"/>
                    </a:cubicBezTo>
                    <a:cubicBezTo>
                      <a:pt x="1295349" y="484013"/>
                      <a:pt x="1284693" y="483910"/>
                      <a:pt x="1276539" y="479833"/>
                    </a:cubicBezTo>
                    <a:cubicBezTo>
                      <a:pt x="1265765" y="474446"/>
                      <a:pt x="1257382" y="463695"/>
                      <a:pt x="1249378" y="455691"/>
                    </a:cubicBezTo>
                    <a:lnTo>
                      <a:pt x="1240325" y="446637"/>
                    </a:lnTo>
                    <a:cubicBezTo>
                      <a:pt x="1237307" y="443619"/>
                      <a:pt x="1233639" y="441135"/>
                      <a:pt x="1231272" y="437584"/>
                    </a:cubicBezTo>
                    <a:cubicBezTo>
                      <a:pt x="1229260" y="434566"/>
                      <a:pt x="1228022" y="430852"/>
                      <a:pt x="1225236" y="428530"/>
                    </a:cubicBezTo>
                    <a:cubicBezTo>
                      <a:pt x="1218172" y="422643"/>
                      <a:pt x="1211880" y="422807"/>
                      <a:pt x="1204111" y="419477"/>
                    </a:cubicBezTo>
                    <a:cubicBezTo>
                      <a:pt x="1178778" y="408620"/>
                      <a:pt x="1206341" y="417205"/>
                      <a:pt x="1176951" y="410423"/>
                    </a:cubicBezTo>
                    <a:cubicBezTo>
                      <a:pt x="1168868" y="408558"/>
                      <a:pt x="1160678" y="407011"/>
                      <a:pt x="1152808" y="404388"/>
                    </a:cubicBezTo>
                    <a:lnTo>
                      <a:pt x="1134701" y="398352"/>
                    </a:lnTo>
                    <a:cubicBezTo>
                      <a:pt x="1131683" y="397346"/>
                      <a:pt x="1128734" y="396105"/>
                      <a:pt x="1125648" y="395334"/>
                    </a:cubicBezTo>
                    <a:lnTo>
                      <a:pt x="1113576" y="392316"/>
                    </a:lnTo>
                    <a:cubicBezTo>
                      <a:pt x="1110558" y="390304"/>
                      <a:pt x="1107919" y="387554"/>
                      <a:pt x="1104523" y="386281"/>
                    </a:cubicBezTo>
                    <a:cubicBezTo>
                      <a:pt x="1099720" y="384480"/>
                      <a:pt x="1094410" y="384507"/>
                      <a:pt x="1089434" y="383263"/>
                    </a:cubicBezTo>
                    <a:cubicBezTo>
                      <a:pt x="1086348" y="382491"/>
                      <a:pt x="1083398" y="381251"/>
                      <a:pt x="1080380" y="380245"/>
                    </a:cubicBezTo>
                    <a:cubicBezTo>
                      <a:pt x="1077362" y="378233"/>
                      <a:pt x="1074641" y="375682"/>
                      <a:pt x="1071327" y="374209"/>
                    </a:cubicBezTo>
                    <a:cubicBezTo>
                      <a:pt x="1065513" y="371625"/>
                      <a:pt x="1053220" y="368174"/>
                      <a:pt x="1053220" y="368174"/>
                    </a:cubicBezTo>
                    <a:cubicBezTo>
                      <a:pt x="1042155" y="370186"/>
                      <a:pt x="1030972" y="371633"/>
                      <a:pt x="1020024" y="374209"/>
                    </a:cubicBezTo>
                    <a:cubicBezTo>
                      <a:pt x="1013831" y="375666"/>
                      <a:pt x="1001917" y="380245"/>
                      <a:pt x="1001917" y="380245"/>
                    </a:cubicBezTo>
                    <a:cubicBezTo>
                      <a:pt x="999905" y="383263"/>
                      <a:pt x="998203" y="386513"/>
                      <a:pt x="995881" y="389299"/>
                    </a:cubicBezTo>
                    <a:cubicBezTo>
                      <a:pt x="988620" y="398012"/>
                      <a:pt x="986676" y="398453"/>
                      <a:pt x="977774" y="404388"/>
                    </a:cubicBezTo>
                    <a:cubicBezTo>
                      <a:pt x="967715" y="403382"/>
                      <a:pt x="957588" y="402907"/>
                      <a:pt x="947596" y="401370"/>
                    </a:cubicBezTo>
                    <a:cubicBezTo>
                      <a:pt x="944452" y="400886"/>
                      <a:pt x="941190" y="400116"/>
                      <a:pt x="938543" y="398352"/>
                    </a:cubicBezTo>
                    <a:cubicBezTo>
                      <a:pt x="934992" y="395985"/>
                      <a:pt x="932768" y="392031"/>
                      <a:pt x="929489" y="389299"/>
                    </a:cubicBezTo>
                    <a:cubicBezTo>
                      <a:pt x="926703" y="386977"/>
                      <a:pt x="923454" y="385275"/>
                      <a:pt x="920436" y="383263"/>
                    </a:cubicBezTo>
                    <a:cubicBezTo>
                      <a:pt x="912883" y="353052"/>
                      <a:pt x="924239" y="384049"/>
                      <a:pt x="908365" y="368174"/>
                    </a:cubicBezTo>
                    <a:cubicBezTo>
                      <a:pt x="905184" y="364993"/>
                      <a:pt x="904944" y="359763"/>
                      <a:pt x="902329" y="356102"/>
                    </a:cubicBezTo>
                    <a:cubicBezTo>
                      <a:pt x="899848" y="352629"/>
                      <a:pt x="896007" y="350328"/>
                      <a:pt x="893275" y="347049"/>
                    </a:cubicBezTo>
                    <a:cubicBezTo>
                      <a:pt x="890953" y="344263"/>
                      <a:pt x="889649" y="340707"/>
                      <a:pt x="887240" y="337996"/>
                    </a:cubicBezTo>
                    <a:cubicBezTo>
                      <a:pt x="881569" y="331616"/>
                      <a:pt x="875169" y="325925"/>
                      <a:pt x="869133" y="319889"/>
                    </a:cubicBezTo>
                    <a:cubicBezTo>
                      <a:pt x="854495" y="305251"/>
                      <a:pt x="861798" y="310974"/>
                      <a:pt x="848008" y="301782"/>
                    </a:cubicBezTo>
                    <a:cubicBezTo>
                      <a:pt x="842132" y="284155"/>
                      <a:pt x="849587" y="300343"/>
                      <a:pt x="835937" y="286693"/>
                    </a:cubicBezTo>
                    <a:cubicBezTo>
                      <a:pt x="830648" y="281404"/>
                      <a:pt x="828846" y="275458"/>
                      <a:pt x="826883" y="268586"/>
                    </a:cubicBezTo>
                    <a:cubicBezTo>
                      <a:pt x="825744" y="264598"/>
                      <a:pt x="824679" y="260581"/>
                      <a:pt x="823866" y="256514"/>
                    </a:cubicBezTo>
                    <a:cubicBezTo>
                      <a:pt x="822666" y="250514"/>
                      <a:pt x="822332" y="244343"/>
                      <a:pt x="820848" y="238407"/>
                    </a:cubicBezTo>
                    <a:cubicBezTo>
                      <a:pt x="819305" y="232235"/>
                      <a:pt x="814812" y="220301"/>
                      <a:pt x="814812" y="220301"/>
                    </a:cubicBezTo>
                    <a:cubicBezTo>
                      <a:pt x="815818" y="217283"/>
                      <a:pt x="815346" y="213234"/>
                      <a:pt x="817830" y="211247"/>
                    </a:cubicBezTo>
                    <a:cubicBezTo>
                      <a:pt x="821069" y="208656"/>
                      <a:pt x="828589" y="212164"/>
                      <a:pt x="829901" y="208229"/>
                    </a:cubicBezTo>
                    <a:cubicBezTo>
                      <a:pt x="831048" y="204788"/>
                      <a:pt x="823799" y="204302"/>
                      <a:pt x="820848" y="202194"/>
                    </a:cubicBezTo>
                    <a:cubicBezTo>
                      <a:pt x="816755" y="199270"/>
                      <a:pt x="812800" y="196158"/>
                      <a:pt x="808776" y="193140"/>
                    </a:cubicBezTo>
                    <a:cubicBezTo>
                      <a:pt x="806764" y="189116"/>
                      <a:pt x="804513" y="185204"/>
                      <a:pt x="802741" y="181069"/>
                    </a:cubicBezTo>
                    <a:cubicBezTo>
                      <a:pt x="801488" y="178145"/>
                      <a:pt x="801268" y="174796"/>
                      <a:pt x="799723" y="172015"/>
                    </a:cubicBezTo>
                    <a:cubicBezTo>
                      <a:pt x="796200" y="165674"/>
                      <a:pt x="789946" y="160790"/>
                      <a:pt x="787652" y="153908"/>
                    </a:cubicBezTo>
                    <a:lnTo>
                      <a:pt x="781616" y="135801"/>
                    </a:lnTo>
                    <a:cubicBezTo>
                      <a:pt x="780610" y="132783"/>
                      <a:pt x="779370" y="129834"/>
                      <a:pt x="778598" y="126748"/>
                    </a:cubicBezTo>
                    <a:cubicBezTo>
                      <a:pt x="776568" y="118629"/>
                      <a:pt x="775179" y="109366"/>
                      <a:pt x="769545" y="102605"/>
                    </a:cubicBezTo>
                    <a:cubicBezTo>
                      <a:pt x="767223" y="99819"/>
                      <a:pt x="763509" y="98582"/>
                      <a:pt x="760491" y="96570"/>
                    </a:cubicBezTo>
                    <a:cubicBezTo>
                      <a:pt x="744398" y="72426"/>
                      <a:pt x="765521" y="101600"/>
                      <a:pt x="745402" y="81481"/>
                    </a:cubicBezTo>
                    <a:cubicBezTo>
                      <a:pt x="742837" y="78916"/>
                      <a:pt x="741932" y="74992"/>
                      <a:pt x="739367" y="72427"/>
                    </a:cubicBezTo>
                    <a:cubicBezTo>
                      <a:pt x="734904" y="67964"/>
                      <a:pt x="712136" y="53267"/>
                      <a:pt x="709188" y="51302"/>
                    </a:cubicBezTo>
                    <a:lnTo>
                      <a:pt x="700135" y="45267"/>
                    </a:lnTo>
                    <a:cubicBezTo>
                      <a:pt x="697117" y="43255"/>
                      <a:pt x="694600" y="40111"/>
                      <a:pt x="691081" y="39231"/>
                    </a:cubicBezTo>
                    <a:cubicBezTo>
                      <a:pt x="675924" y="35441"/>
                      <a:pt x="682945" y="37524"/>
                      <a:pt x="669957" y="33196"/>
                    </a:cubicBezTo>
                    <a:cubicBezTo>
                      <a:pt x="647826" y="34202"/>
                      <a:pt x="625648" y="34447"/>
                      <a:pt x="603565" y="36213"/>
                    </a:cubicBezTo>
                    <a:cubicBezTo>
                      <a:pt x="600394" y="36467"/>
                      <a:pt x="596995" y="37244"/>
                      <a:pt x="594511" y="39231"/>
                    </a:cubicBezTo>
                    <a:cubicBezTo>
                      <a:pt x="591679" y="41497"/>
                      <a:pt x="590487" y="45267"/>
                      <a:pt x="588475" y="48285"/>
                    </a:cubicBezTo>
                    <a:cubicBezTo>
                      <a:pt x="587469" y="51303"/>
                      <a:pt x="586082" y="54219"/>
                      <a:pt x="585458" y="57338"/>
                    </a:cubicBezTo>
                    <a:cubicBezTo>
                      <a:pt x="578887" y="90196"/>
                      <a:pt x="585920" y="78248"/>
                      <a:pt x="579422" y="123730"/>
                    </a:cubicBezTo>
                    <a:cubicBezTo>
                      <a:pt x="576605" y="143446"/>
                      <a:pt x="577309" y="140529"/>
                      <a:pt x="564333" y="144855"/>
                    </a:cubicBezTo>
                    <a:cubicBezTo>
                      <a:pt x="557291" y="143849"/>
                      <a:pt x="549708" y="144726"/>
                      <a:pt x="543208" y="141837"/>
                    </a:cubicBezTo>
                    <a:cubicBezTo>
                      <a:pt x="539894" y="140364"/>
                      <a:pt x="538795" y="136028"/>
                      <a:pt x="537173" y="132784"/>
                    </a:cubicBezTo>
                    <a:cubicBezTo>
                      <a:pt x="534080" y="126597"/>
                      <a:pt x="532285" y="114381"/>
                      <a:pt x="531137" y="108641"/>
                    </a:cubicBezTo>
                    <a:cubicBezTo>
                      <a:pt x="530131" y="90534"/>
                      <a:pt x="531818" y="72074"/>
                      <a:pt x="528119" y="54320"/>
                    </a:cubicBezTo>
                    <a:cubicBezTo>
                      <a:pt x="527430" y="51012"/>
                      <a:pt x="513088" y="30546"/>
                      <a:pt x="506994" y="27160"/>
                    </a:cubicBezTo>
                    <a:cubicBezTo>
                      <a:pt x="501432" y="24070"/>
                      <a:pt x="488887" y="21124"/>
                      <a:pt x="488887" y="21124"/>
                    </a:cubicBezTo>
                    <a:cubicBezTo>
                      <a:pt x="467212" y="23834"/>
                      <a:pt x="460599" y="18475"/>
                      <a:pt x="452674" y="42249"/>
                    </a:cubicBezTo>
                    <a:lnTo>
                      <a:pt x="443620" y="69409"/>
                    </a:lnTo>
                    <a:lnTo>
                      <a:pt x="440602" y="78463"/>
                    </a:lnTo>
                    <a:cubicBezTo>
                      <a:pt x="439946" y="83714"/>
                      <a:pt x="439067" y="103559"/>
                      <a:pt x="434567" y="111659"/>
                    </a:cubicBezTo>
                    <a:cubicBezTo>
                      <a:pt x="431044" y="118000"/>
                      <a:pt x="429377" y="127472"/>
                      <a:pt x="422495" y="129766"/>
                    </a:cubicBezTo>
                    <a:lnTo>
                      <a:pt x="413442" y="132784"/>
                    </a:lnTo>
                    <a:cubicBezTo>
                      <a:pt x="402377" y="130772"/>
                      <a:pt x="391243" y="129105"/>
                      <a:pt x="380246" y="126748"/>
                    </a:cubicBezTo>
                    <a:cubicBezTo>
                      <a:pt x="377135" y="126081"/>
                      <a:pt x="373839" y="125495"/>
                      <a:pt x="371192" y="123730"/>
                    </a:cubicBezTo>
                    <a:cubicBezTo>
                      <a:pt x="367641" y="121363"/>
                      <a:pt x="364759" y="118046"/>
                      <a:pt x="362139" y="114677"/>
                    </a:cubicBezTo>
                    <a:cubicBezTo>
                      <a:pt x="357686" y="108951"/>
                      <a:pt x="350068" y="96570"/>
                      <a:pt x="350068" y="96570"/>
                    </a:cubicBezTo>
                    <a:cubicBezTo>
                      <a:pt x="348245" y="72872"/>
                      <a:pt x="349001" y="62124"/>
                      <a:pt x="344032" y="42249"/>
                    </a:cubicBezTo>
                    <a:cubicBezTo>
                      <a:pt x="343260" y="39163"/>
                      <a:pt x="342778" y="35843"/>
                      <a:pt x="341014" y="33196"/>
                    </a:cubicBezTo>
                    <a:cubicBezTo>
                      <a:pt x="338021" y="28706"/>
                      <a:pt x="328182" y="20450"/>
                      <a:pt x="322907" y="18106"/>
                    </a:cubicBezTo>
                    <a:cubicBezTo>
                      <a:pt x="317093" y="15522"/>
                      <a:pt x="310836" y="14083"/>
                      <a:pt x="304800" y="12071"/>
                    </a:cubicBezTo>
                    <a:lnTo>
                      <a:pt x="286693" y="6035"/>
                    </a:lnTo>
                    <a:cubicBezTo>
                      <a:pt x="283675" y="5029"/>
                      <a:pt x="280726" y="3788"/>
                      <a:pt x="277640" y="3017"/>
                    </a:cubicBezTo>
                    <a:lnTo>
                      <a:pt x="265569" y="0"/>
                    </a:lnTo>
                    <a:cubicBezTo>
                      <a:pt x="248468" y="1006"/>
                      <a:pt x="231207" y="476"/>
                      <a:pt x="214266" y="3017"/>
                    </a:cubicBezTo>
                    <a:cubicBezTo>
                      <a:pt x="210679" y="3555"/>
                      <a:pt x="207998" y="6731"/>
                      <a:pt x="205212" y="9053"/>
                    </a:cubicBezTo>
                    <a:cubicBezTo>
                      <a:pt x="199491" y="13821"/>
                      <a:pt x="193515" y="20377"/>
                      <a:pt x="190123" y="27160"/>
                    </a:cubicBezTo>
                    <a:cubicBezTo>
                      <a:pt x="188700" y="30005"/>
                      <a:pt x="188869" y="33566"/>
                      <a:pt x="187105" y="36213"/>
                    </a:cubicBezTo>
                    <a:cubicBezTo>
                      <a:pt x="184738" y="39764"/>
                      <a:pt x="181070" y="42249"/>
                      <a:pt x="178052" y="45267"/>
                    </a:cubicBezTo>
                    <a:cubicBezTo>
                      <a:pt x="176040" y="51303"/>
                      <a:pt x="173559" y="57202"/>
                      <a:pt x="172016" y="63374"/>
                    </a:cubicBezTo>
                    <a:lnTo>
                      <a:pt x="165980" y="87516"/>
                    </a:lnTo>
                    <a:cubicBezTo>
                      <a:pt x="163968" y="103611"/>
                      <a:pt x="162239" y="119744"/>
                      <a:pt x="159945" y="135801"/>
                    </a:cubicBezTo>
                    <a:cubicBezTo>
                      <a:pt x="158939" y="142843"/>
                      <a:pt x="158199" y="149928"/>
                      <a:pt x="156927" y="156926"/>
                    </a:cubicBezTo>
                    <a:cubicBezTo>
                      <a:pt x="156185" y="161007"/>
                      <a:pt x="154651" y="164917"/>
                      <a:pt x="153909" y="168998"/>
                    </a:cubicBezTo>
                    <a:cubicBezTo>
                      <a:pt x="152637" y="175996"/>
                      <a:pt x="152060" y="183106"/>
                      <a:pt x="150891" y="190122"/>
                    </a:cubicBezTo>
                    <a:cubicBezTo>
                      <a:pt x="150048" y="195181"/>
                      <a:pt x="148599" y="200133"/>
                      <a:pt x="147874" y="205211"/>
                    </a:cubicBezTo>
                    <a:cubicBezTo>
                      <a:pt x="142822" y="240582"/>
                      <a:pt x="148325" y="221967"/>
                      <a:pt x="141838" y="241425"/>
                    </a:cubicBezTo>
                    <a:cubicBezTo>
                      <a:pt x="140832" y="283675"/>
                      <a:pt x="140697" y="325954"/>
                      <a:pt x="138820" y="368174"/>
                    </a:cubicBezTo>
                    <a:cubicBezTo>
                      <a:pt x="138679" y="371352"/>
                      <a:pt x="137055" y="374303"/>
                      <a:pt x="135802" y="377227"/>
                    </a:cubicBezTo>
                    <a:cubicBezTo>
                      <a:pt x="134030" y="381362"/>
                      <a:pt x="132382" y="385638"/>
                      <a:pt x="129767" y="389299"/>
                    </a:cubicBezTo>
                    <a:cubicBezTo>
                      <a:pt x="127286" y="392772"/>
                      <a:pt x="123731" y="395334"/>
                      <a:pt x="120713" y="398352"/>
                    </a:cubicBezTo>
                    <a:cubicBezTo>
                      <a:pt x="119707" y="402376"/>
                      <a:pt x="119151" y="406540"/>
                      <a:pt x="117695" y="410423"/>
                    </a:cubicBezTo>
                    <a:cubicBezTo>
                      <a:pt x="109757" y="431592"/>
                      <a:pt x="114382" y="414034"/>
                      <a:pt x="105624" y="431548"/>
                    </a:cubicBezTo>
                    <a:cubicBezTo>
                      <a:pt x="104201" y="434393"/>
                      <a:pt x="104028" y="437756"/>
                      <a:pt x="102606" y="440601"/>
                    </a:cubicBezTo>
                    <a:cubicBezTo>
                      <a:pt x="100984" y="443845"/>
                      <a:pt x="98370" y="446506"/>
                      <a:pt x="96571" y="449655"/>
                    </a:cubicBezTo>
                    <a:cubicBezTo>
                      <a:pt x="94339" y="453561"/>
                      <a:pt x="92547" y="457702"/>
                      <a:pt x="90535" y="461726"/>
                    </a:cubicBezTo>
                    <a:cubicBezTo>
                      <a:pt x="81103" y="499453"/>
                      <a:pt x="93156" y="452555"/>
                      <a:pt x="84499" y="482851"/>
                    </a:cubicBezTo>
                    <a:cubicBezTo>
                      <a:pt x="76910" y="509411"/>
                      <a:pt x="85707" y="482241"/>
                      <a:pt x="78464" y="503976"/>
                    </a:cubicBezTo>
                    <a:cubicBezTo>
                      <a:pt x="77441" y="517269"/>
                      <a:pt x="76452" y="545217"/>
                      <a:pt x="72428" y="561314"/>
                    </a:cubicBezTo>
                    <a:cubicBezTo>
                      <a:pt x="70885" y="567486"/>
                      <a:pt x="67640" y="573182"/>
                      <a:pt x="66392" y="579421"/>
                    </a:cubicBezTo>
                    <a:cubicBezTo>
                      <a:pt x="65246" y="585152"/>
                      <a:pt x="63448" y="597382"/>
                      <a:pt x="60357" y="603564"/>
                    </a:cubicBezTo>
                    <a:cubicBezTo>
                      <a:pt x="58735" y="606808"/>
                      <a:pt x="56333" y="609599"/>
                      <a:pt x="54321" y="612617"/>
                    </a:cubicBezTo>
                    <a:cubicBezTo>
                      <a:pt x="44607" y="641758"/>
                      <a:pt x="60182" y="596456"/>
                      <a:pt x="45268" y="633742"/>
                    </a:cubicBezTo>
                    <a:cubicBezTo>
                      <a:pt x="34496" y="660673"/>
                      <a:pt x="44808" y="643487"/>
                      <a:pt x="33196" y="660902"/>
                    </a:cubicBezTo>
                    <a:cubicBezTo>
                      <a:pt x="31184" y="666938"/>
                      <a:pt x="27464" y="672654"/>
                      <a:pt x="27161" y="679009"/>
                    </a:cubicBezTo>
                    <a:cubicBezTo>
                      <a:pt x="23992" y="745561"/>
                      <a:pt x="30832" y="722321"/>
                      <a:pt x="21125" y="751437"/>
                    </a:cubicBezTo>
                    <a:cubicBezTo>
                      <a:pt x="20063" y="762053"/>
                      <a:pt x="19674" y="788319"/>
                      <a:pt x="12072" y="799722"/>
                    </a:cubicBezTo>
                    <a:lnTo>
                      <a:pt x="6036" y="808776"/>
                    </a:lnTo>
                    <a:cubicBezTo>
                      <a:pt x="5030" y="812800"/>
                      <a:pt x="4157" y="816859"/>
                      <a:pt x="3018" y="820847"/>
                    </a:cubicBezTo>
                    <a:cubicBezTo>
                      <a:pt x="2144" y="823906"/>
                      <a:pt x="0" y="826720"/>
                      <a:pt x="0" y="829901"/>
                    </a:cubicBezTo>
                    <a:cubicBezTo>
                      <a:pt x="0" y="870831"/>
                      <a:pt x="50" y="854217"/>
                      <a:pt x="6036" y="875168"/>
                    </a:cubicBezTo>
                    <a:cubicBezTo>
                      <a:pt x="7175" y="879156"/>
                      <a:pt x="7862" y="883266"/>
                      <a:pt x="9054" y="887239"/>
                    </a:cubicBezTo>
                    <a:cubicBezTo>
                      <a:pt x="10882" y="893333"/>
                      <a:pt x="21125" y="907358"/>
                      <a:pt x="15089" y="905346"/>
                    </a:cubicBezTo>
                    <a:cubicBezTo>
                      <a:pt x="3902" y="901617"/>
                      <a:pt x="7459" y="905173"/>
                      <a:pt x="3018" y="896293"/>
                    </a:cubicBezTo>
                  </a:path>
                </a:pathLst>
              </a:custGeom>
              <a:noFill/>
              <a:ln w="285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lumMod val="75000"/>
                      <a:lumOff val="25000"/>
                    </a:schemeClr>
                  </a:solidFill>
                </a:endParaRPr>
              </a:p>
            </p:txBody>
          </p:sp>
          <p:sp>
            <p:nvSpPr>
              <p:cNvPr id="8" name="Textfeld 29"/>
              <p:cNvSpPr txBox="1"/>
              <p:nvPr/>
            </p:nvSpPr>
            <p:spPr>
              <a:xfrm>
                <a:off x="5154687" y="4036291"/>
                <a:ext cx="1288030" cy="551849"/>
              </a:xfrm>
              <a:prstGeom prst="rect">
                <a:avLst/>
              </a:prstGeom>
              <a:noFill/>
            </p:spPr>
            <p:txBody>
              <a:bodyPr wrap="square" rtlCol="0">
                <a:spAutoFit/>
              </a:bodyPr>
              <a:lstStyle/>
              <a:p>
                <a:r>
                  <a:rPr lang="de-AT" sz="1200" b="1" dirty="0" smtClean="0">
                    <a:solidFill>
                      <a:schemeClr val="tx1">
                        <a:lumMod val="75000"/>
                        <a:lumOff val="25000"/>
                      </a:schemeClr>
                    </a:solidFill>
                  </a:rPr>
                  <a:t>Lkw</a:t>
                </a:r>
                <a:endParaRPr lang="de-DE" sz="1200" b="1" dirty="0">
                  <a:solidFill>
                    <a:schemeClr val="tx1">
                      <a:lumMod val="75000"/>
                      <a:lumOff val="25000"/>
                    </a:schemeClr>
                  </a:solidFill>
                </a:endParaRPr>
              </a:p>
            </p:txBody>
          </p:sp>
          <p:sp>
            <p:nvSpPr>
              <p:cNvPr id="9" name="Textfeld 36"/>
              <p:cNvSpPr txBox="1"/>
              <p:nvPr/>
            </p:nvSpPr>
            <p:spPr>
              <a:xfrm>
                <a:off x="4216907" y="2863521"/>
                <a:ext cx="1288030" cy="551849"/>
              </a:xfrm>
              <a:prstGeom prst="rect">
                <a:avLst/>
              </a:prstGeom>
              <a:noFill/>
            </p:spPr>
            <p:txBody>
              <a:bodyPr wrap="square" rtlCol="0">
                <a:spAutoFit/>
              </a:bodyPr>
              <a:lstStyle/>
              <a:p>
                <a:r>
                  <a:rPr lang="de-AT" sz="1200" b="1" dirty="0" smtClean="0">
                    <a:solidFill>
                      <a:schemeClr val="tx1">
                        <a:lumMod val="75000"/>
                        <a:lumOff val="25000"/>
                      </a:schemeClr>
                    </a:solidFill>
                  </a:rPr>
                  <a:t>Schiff</a:t>
                </a:r>
                <a:endParaRPr lang="de-DE" sz="1200" b="1" dirty="0">
                  <a:solidFill>
                    <a:schemeClr val="tx1">
                      <a:lumMod val="75000"/>
                      <a:lumOff val="25000"/>
                    </a:schemeClr>
                  </a:solidFill>
                </a:endParaRPr>
              </a:p>
            </p:txBody>
          </p:sp>
          <p:sp>
            <p:nvSpPr>
              <p:cNvPr id="10" name="Textfeld 37"/>
              <p:cNvSpPr txBox="1"/>
              <p:nvPr/>
            </p:nvSpPr>
            <p:spPr>
              <a:xfrm>
                <a:off x="2370376" y="4267013"/>
                <a:ext cx="1288030" cy="276999"/>
              </a:xfrm>
              <a:prstGeom prst="rect">
                <a:avLst/>
              </a:prstGeom>
              <a:noFill/>
            </p:spPr>
            <p:txBody>
              <a:bodyPr wrap="square" rtlCol="0">
                <a:spAutoFit/>
              </a:bodyPr>
              <a:lstStyle/>
              <a:p>
                <a:r>
                  <a:rPr lang="de-AT" sz="1200" b="1" dirty="0" smtClean="0">
                    <a:solidFill>
                      <a:schemeClr val="accent1">
                        <a:lumMod val="60000"/>
                        <a:lumOff val="40000"/>
                      </a:schemeClr>
                    </a:solidFill>
                  </a:rPr>
                  <a:t>Zug</a:t>
                </a:r>
                <a:endParaRPr lang="de-DE" sz="1200" b="1" dirty="0">
                  <a:solidFill>
                    <a:schemeClr val="accent1">
                      <a:lumMod val="60000"/>
                      <a:lumOff val="40000"/>
                    </a:schemeClr>
                  </a:solidFill>
                </a:endParaRPr>
              </a:p>
            </p:txBody>
          </p:sp>
          <p:cxnSp>
            <p:nvCxnSpPr>
              <p:cNvPr id="12" name="Straight Arrow Connector 11"/>
              <p:cNvCxnSpPr/>
              <p:nvPr/>
            </p:nvCxnSpPr>
            <p:spPr>
              <a:xfrm flipV="1">
                <a:off x="5528356" y="3853246"/>
                <a:ext cx="199227" cy="246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650155" y="3360893"/>
                <a:ext cx="0" cy="1907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26"/>
              <p:cNvCxnSpPr/>
              <p:nvPr/>
            </p:nvCxnSpPr>
            <p:spPr>
              <a:xfrm>
                <a:off x="2804956" y="4121496"/>
                <a:ext cx="303984" cy="226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773187" y="4145164"/>
                <a:ext cx="151099" cy="168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pic>
        <p:nvPicPr>
          <p:cNvPr id="20"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9903" y="4365102"/>
            <a:ext cx="2612392" cy="1735505"/>
          </a:xfrm>
          <a:prstGeom prst="rect">
            <a:avLst/>
          </a:prstGeom>
        </p:spPr>
      </p:pic>
      <p:sp>
        <p:nvSpPr>
          <p:cNvPr id="21" name="Textfeld 7"/>
          <p:cNvSpPr txBox="1"/>
          <p:nvPr/>
        </p:nvSpPr>
        <p:spPr>
          <a:xfrm>
            <a:off x="6803068" y="5949860"/>
            <a:ext cx="2231169" cy="215444"/>
          </a:xfrm>
          <a:prstGeom prst="rect">
            <a:avLst/>
          </a:prstGeom>
          <a:noFill/>
        </p:spPr>
        <p:txBody>
          <a:bodyPr wrap="square" rtlCol="0">
            <a:spAutoFit/>
          </a:bodyPr>
          <a:lstStyle/>
          <a:p>
            <a:pPr algn="r"/>
            <a:r>
              <a:rPr lang="de-AT" sz="800" dirty="0" smtClean="0">
                <a:solidFill>
                  <a:schemeClr val="bg1"/>
                </a:solidFill>
              </a:rPr>
              <a:t> Quelle: Hafen Wien, Bioprodukte Pinczker GmbH</a:t>
            </a:r>
            <a:endParaRPr lang="de-DE" sz="800" dirty="0">
              <a:solidFill>
                <a:schemeClr val="bg1"/>
              </a:solidFill>
            </a:endParaRPr>
          </a:p>
        </p:txBody>
      </p:sp>
      <p:sp>
        <p:nvSpPr>
          <p:cNvPr id="19"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3449297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nhaltsplatzhalter 2"/>
          <p:cNvSpPr>
            <a:spLocks noGrp="1"/>
          </p:cNvSpPr>
          <p:nvPr>
            <p:ph idx="1"/>
          </p:nvPr>
        </p:nvSpPr>
        <p:spPr>
          <a:xfrm>
            <a:off x="395536" y="1700808"/>
            <a:ext cx="6192688" cy="4752528"/>
          </a:xfrm>
        </p:spPr>
        <p:txBody>
          <a:bodyPr>
            <a:normAutofit lnSpcReduction="10000"/>
          </a:bodyPr>
          <a:lstStyle/>
          <a:p>
            <a:pPr marL="0" indent="0">
              <a:buNone/>
            </a:pPr>
            <a:r>
              <a:rPr lang="de-AT" sz="2600" b="1" spc="60" dirty="0" smtClean="0"/>
              <a:t>voestalpine: </a:t>
            </a:r>
          </a:p>
          <a:p>
            <a:pPr marL="0" indent="0">
              <a:buNone/>
            </a:pPr>
            <a:endParaRPr lang="de-AT" sz="1100" spc="60" dirty="0" smtClean="0"/>
          </a:p>
          <a:p>
            <a:r>
              <a:rPr lang="de-AT" spc="60" dirty="0" smtClean="0"/>
              <a:t>eigener Werkshafen </a:t>
            </a:r>
          </a:p>
          <a:p>
            <a:pPr>
              <a:buFont typeface="Courier New" panose="02070309020205020404" pitchFamily="49" charset="0"/>
              <a:buChar char="o"/>
            </a:pPr>
            <a:endParaRPr lang="de-AT" sz="1000" spc="60" dirty="0" smtClean="0"/>
          </a:p>
          <a:p>
            <a:r>
              <a:rPr lang="de-AT" spc="60" dirty="0" smtClean="0"/>
              <a:t>Stahlprodukte (= Stückgut) weltweit teilweise per Schiff:</a:t>
            </a:r>
          </a:p>
          <a:p>
            <a:pPr marL="0" indent="0">
              <a:buNone/>
            </a:pPr>
            <a:endParaRPr lang="de-AT" sz="1000" spc="60" dirty="0" smtClean="0"/>
          </a:p>
          <a:p>
            <a:pPr lvl="1">
              <a:buFont typeface="Symbol" panose="05050102010706020507" pitchFamily="18" charset="2"/>
              <a:buChar char="-"/>
            </a:pPr>
            <a:r>
              <a:rPr lang="de-AT" spc="60" dirty="0" smtClean="0"/>
              <a:t>Verladung in Umschlagshalle in Linz</a:t>
            </a:r>
          </a:p>
          <a:p>
            <a:pPr lvl="1">
              <a:buFont typeface="Symbol" panose="05050102010706020507" pitchFamily="18" charset="2"/>
              <a:buChar char="-"/>
            </a:pPr>
            <a:endParaRPr lang="de-AT" sz="600" spc="60" dirty="0" smtClean="0"/>
          </a:p>
          <a:p>
            <a:pPr lvl="1">
              <a:buFont typeface="Symbol" panose="05050102010706020507" pitchFamily="18" charset="2"/>
              <a:buChar char="-"/>
            </a:pPr>
            <a:r>
              <a:rPr lang="de-AT" spc="60" dirty="0" smtClean="0"/>
              <a:t>Transport von 500.000 t Stahl/Jahr                    nach </a:t>
            </a:r>
            <a:r>
              <a:rPr lang="en-GB" altLang="de-DE" spc="60" dirty="0"/>
              <a:t>Moerdijk </a:t>
            </a:r>
            <a:r>
              <a:rPr lang="en-GB" altLang="de-DE" spc="60" dirty="0" smtClean="0"/>
              <a:t>(nahe Rotterdam)</a:t>
            </a:r>
          </a:p>
          <a:p>
            <a:pPr lvl="1">
              <a:buFont typeface="Symbol" panose="05050102010706020507" pitchFamily="18" charset="2"/>
              <a:buChar char="-"/>
            </a:pPr>
            <a:endParaRPr lang="en-GB" altLang="de-DE" sz="600" spc="60" dirty="0" smtClean="0"/>
          </a:p>
          <a:p>
            <a:pPr lvl="1">
              <a:buFont typeface="Symbol" panose="05050102010706020507" pitchFamily="18" charset="2"/>
              <a:buChar char="-"/>
            </a:pPr>
            <a:r>
              <a:rPr lang="en-GB" spc="60" dirty="0" smtClean="0"/>
              <a:t>dort Umladung auf Hochseeschiff</a:t>
            </a:r>
          </a:p>
          <a:p>
            <a:pPr lvl="1">
              <a:buFont typeface="Symbol" panose="05050102010706020507" pitchFamily="18" charset="2"/>
              <a:buChar char="-"/>
            </a:pPr>
            <a:endParaRPr lang="en-GB" sz="600" spc="60" dirty="0" smtClean="0"/>
          </a:p>
          <a:p>
            <a:pPr lvl="1">
              <a:buFont typeface="Symbol" panose="05050102010706020507" pitchFamily="18" charset="2"/>
              <a:buChar char="-"/>
            </a:pPr>
            <a:r>
              <a:rPr lang="en-GB" spc="60" dirty="0" smtClean="0"/>
              <a:t>Ziele: USA, Brasilien, Indien,…</a:t>
            </a:r>
          </a:p>
          <a:p>
            <a:pPr lvl="1">
              <a:buFont typeface="Symbol" panose="05050102010706020507" pitchFamily="18" charset="2"/>
              <a:buChar char="-"/>
            </a:pPr>
            <a:endParaRPr lang="en-GB" sz="1000" spc="60" dirty="0" smtClean="0"/>
          </a:p>
          <a:p>
            <a:pPr lvl="1">
              <a:buFont typeface="Symbol" panose="05050102010706020507" pitchFamily="18" charset="2"/>
              <a:buChar char="-"/>
            </a:pPr>
            <a:r>
              <a:rPr lang="en-GB" spc="60" dirty="0" smtClean="0"/>
              <a:t>Nachlauf per Bahn oder Lkw</a:t>
            </a:r>
          </a:p>
        </p:txBody>
      </p:sp>
      <p:grpSp>
        <p:nvGrpSpPr>
          <p:cNvPr id="20" name="Group 19"/>
          <p:cNvGrpSpPr/>
          <p:nvPr/>
        </p:nvGrpSpPr>
        <p:grpSpPr>
          <a:xfrm>
            <a:off x="6300192" y="3573017"/>
            <a:ext cx="2710542" cy="2808312"/>
            <a:chOff x="6100955" y="4038746"/>
            <a:chExt cx="2725285" cy="3031108"/>
          </a:xfrm>
        </p:grpSpPr>
        <p:pic>
          <p:nvPicPr>
            <p:cNvPr id="16" name="Picture 2" descr="Gesamteuropa_05_2005_150dpi"/>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00955" y="4038746"/>
              <a:ext cx="2725285" cy="303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6588225" y="4235769"/>
              <a:ext cx="1875508" cy="1517601"/>
              <a:chOff x="6588225" y="4235769"/>
              <a:chExt cx="1875508" cy="1517601"/>
            </a:xfrm>
          </p:grpSpPr>
          <p:sp>
            <p:nvSpPr>
              <p:cNvPr id="2" name="Freihandform 1"/>
              <p:cNvSpPr/>
              <p:nvPr/>
            </p:nvSpPr>
            <p:spPr>
              <a:xfrm>
                <a:off x="7279895" y="4998430"/>
                <a:ext cx="1175657" cy="657057"/>
              </a:xfrm>
              <a:custGeom>
                <a:avLst/>
                <a:gdLst>
                  <a:gd name="connsiteX0" fmla="*/ 1175657 w 1175657"/>
                  <a:gd name="connsiteY0" fmla="*/ 653142 h 657057"/>
                  <a:gd name="connsiteX1" fmla="*/ 1136822 w 1175657"/>
                  <a:gd name="connsiteY1" fmla="*/ 653142 h 657057"/>
                  <a:gd name="connsiteX2" fmla="*/ 1133291 w 1175657"/>
                  <a:gd name="connsiteY2" fmla="*/ 642551 h 657057"/>
                  <a:gd name="connsiteX3" fmla="*/ 1115639 w 1175657"/>
                  <a:gd name="connsiteY3" fmla="*/ 624898 h 657057"/>
                  <a:gd name="connsiteX4" fmla="*/ 1097986 w 1175657"/>
                  <a:gd name="connsiteY4" fmla="*/ 621368 h 657057"/>
                  <a:gd name="connsiteX5" fmla="*/ 1066212 w 1175657"/>
                  <a:gd name="connsiteY5" fmla="*/ 614307 h 657057"/>
                  <a:gd name="connsiteX6" fmla="*/ 1055620 w 1175657"/>
                  <a:gd name="connsiteY6" fmla="*/ 607246 h 657057"/>
                  <a:gd name="connsiteX7" fmla="*/ 1013254 w 1175657"/>
                  <a:gd name="connsiteY7" fmla="*/ 596654 h 657057"/>
                  <a:gd name="connsiteX8" fmla="*/ 999132 w 1175657"/>
                  <a:gd name="connsiteY8" fmla="*/ 571941 h 657057"/>
                  <a:gd name="connsiteX9" fmla="*/ 985010 w 1175657"/>
                  <a:gd name="connsiteY9" fmla="*/ 550758 h 657057"/>
                  <a:gd name="connsiteX10" fmla="*/ 953236 w 1175657"/>
                  <a:gd name="connsiteY10" fmla="*/ 543697 h 657057"/>
                  <a:gd name="connsiteX11" fmla="*/ 868503 w 1175657"/>
                  <a:gd name="connsiteY11" fmla="*/ 540166 h 657057"/>
                  <a:gd name="connsiteX12" fmla="*/ 857912 w 1175657"/>
                  <a:gd name="connsiteY12" fmla="*/ 547227 h 657057"/>
                  <a:gd name="connsiteX13" fmla="*/ 854381 w 1175657"/>
                  <a:gd name="connsiteY13" fmla="*/ 568410 h 657057"/>
                  <a:gd name="connsiteX14" fmla="*/ 829668 w 1175657"/>
                  <a:gd name="connsiteY14" fmla="*/ 561349 h 657057"/>
                  <a:gd name="connsiteX15" fmla="*/ 794363 w 1175657"/>
                  <a:gd name="connsiteY15" fmla="*/ 518983 h 657057"/>
                  <a:gd name="connsiteX16" fmla="*/ 787302 w 1175657"/>
                  <a:gd name="connsiteY16" fmla="*/ 497800 h 657057"/>
                  <a:gd name="connsiteX17" fmla="*/ 773180 w 1175657"/>
                  <a:gd name="connsiteY17" fmla="*/ 476617 h 657057"/>
                  <a:gd name="connsiteX18" fmla="*/ 762588 w 1175657"/>
                  <a:gd name="connsiteY18" fmla="*/ 451904 h 657057"/>
                  <a:gd name="connsiteX19" fmla="*/ 759058 w 1175657"/>
                  <a:gd name="connsiteY19" fmla="*/ 441312 h 657057"/>
                  <a:gd name="connsiteX20" fmla="*/ 755527 w 1175657"/>
                  <a:gd name="connsiteY20" fmla="*/ 416599 h 657057"/>
                  <a:gd name="connsiteX21" fmla="*/ 751997 w 1175657"/>
                  <a:gd name="connsiteY21" fmla="*/ 402477 h 657057"/>
                  <a:gd name="connsiteX22" fmla="*/ 737875 w 1175657"/>
                  <a:gd name="connsiteY22" fmla="*/ 381294 h 657057"/>
                  <a:gd name="connsiteX23" fmla="*/ 727283 w 1175657"/>
                  <a:gd name="connsiteY23" fmla="*/ 377763 h 657057"/>
                  <a:gd name="connsiteX24" fmla="*/ 716692 w 1175657"/>
                  <a:gd name="connsiteY24" fmla="*/ 370702 h 657057"/>
                  <a:gd name="connsiteX25" fmla="*/ 702570 w 1175657"/>
                  <a:gd name="connsiteY25" fmla="*/ 367172 h 657057"/>
                  <a:gd name="connsiteX26" fmla="*/ 691978 w 1175657"/>
                  <a:gd name="connsiteY26" fmla="*/ 363641 h 657057"/>
                  <a:gd name="connsiteX27" fmla="*/ 674326 w 1175657"/>
                  <a:gd name="connsiteY27" fmla="*/ 367172 h 657057"/>
                  <a:gd name="connsiteX28" fmla="*/ 660204 w 1175657"/>
                  <a:gd name="connsiteY28" fmla="*/ 384824 h 657057"/>
                  <a:gd name="connsiteX29" fmla="*/ 653143 w 1175657"/>
                  <a:gd name="connsiteY29" fmla="*/ 395416 h 657057"/>
                  <a:gd name="connsiteX30" fmla="*/ 639021 w 1175657"/>
                  <a:gd name="connsiteY30" fmla="*/ 423660 h 657057"/>
                  <a:gd name="connsiteX31" fmla="*/ 628429 w 1175657"/>
                  <a:gd name="connsiteY31" fmla="*/ 420129 h 657057"/>
                  <a:gd name="connsiteX32" fmla="*/ 614307 w 1175657"/>
                  <a:gd name="connsiteY32" fmla="*/ 398946 h 657057"/>
                  <a:gd name="connsiteX33" fmla="*/ 610777 w 1175657"/>
                  <a:gd name="connsiteY33" fmla="*/ 388355 h 657057"/>
                  <a:gd name="connsiteX34" fmla="*/ 593124 w 1175657"/>
                  <a:gd name="connsiteY34" fmla="*/ 367172 h 657057"/>
                  <a:gd name="connsiteX35" fmla="*/ 564880 w 1175657"/>
                  <a:gd name="connsiteY35" fmla="*/ 370702 h 657057"/>
                  <a:gd name="connsiteX36" fmla="*/ 557819 w 1175657"/>
                  <a:gd name="connsiteY36" fmla="*/ 391885 h 657057"/>
                  <a:gd name="connsiteX37" fmla="*/ 547228 w 1175657"/>
                  <a:gd name="connsiteY37" fmla="*/ 413068 h 657057"/>
                  <a:gd name="connsiteX38" fmla="*/ 536636 w 1175657"/>
                  <a:gd name="connsiteY38" fmla="*/ 416599 h 657057"/>
                  <a:gd name="connsiteX39" fmla="*/ 522514 w 1175657"/>
                  <a:gd name="connsiteY39" fmla="*/ 406007 h 657057"/>
                  <a:gd name="connsiteX40" fmla="*/ 515453 w 1175657"/>
                  <a:gd name="connsiteY40" fmla="*/ 384824 h 657057"/>
                  <a:gd name="connsiteX41" fmla="*/ 508392 w 1175657"/>
                  <a:gd name="connsiteY41" fmla="*/ 374233 h 657057"/>
                  <a:gd name="connsiteX42" fmla="*/ 494270 w 1175657"/>
                  <a:gd name="connsiteY42" fmla="*/ 342458 h 657057"/>
                  <a:gd name="connsiteX43" fmla="*/ 483679 w 1175657"/>
                  <a:gd name="connsiteY43" fmla="*/ 335397 h 657057"/>
                  <a:gd name="connsiteX44" fmla="*/ 473087 w 1175657"/>
                  <a:gd name="connsiteY44" fmla="*/ 331867 h 657057"/>
                  <a:gd name="connsiteX45" fmla="*/ 448374 w 1175657"/>
                  <a:gd name="connsiteY45" fmla="*/ 335397 h 657057"/>
                  <a:gd name="connsiteX46" fmla="*/ 441313 w 1175657"/>
                  <a:gd name="connsiteY46" fmla="*/ 345989 h 657057"/>
                  <a:gd name="connsiteX47" fmla="*/ 430721 w 1175657"/>
                  <a:gd name="connsiteY47" fmla="*/ 353050 h 657057"/>
                  <a:gd name="connsiteX48" fmla="*/ 384825 w 1175657"/>
                  <a:gd name="connsiteY48" fmla="*/ 360111 h 657057"/>
                  <a:gd name="connsiteX49" fmla="*/ 381294 w 1175657"/>
                  <a:gd name="connsiteY49" fmla="*/ 349519 h 657057"/>
                  <a:gd name="connsiteX50" fmla="*/ 374233 w 1175657"/>
                  <a:gd name="connsiteY50" fmla="*/ 338928 h 657057"/>
                  <a:gd name="connsiteX51" fmla="*/ 367172 w 1175657"/>
                  <a:gd name="connsiteY51" fmla="*/ 300092 h 657057"/>
                  <a:gd name="connsiteX52" fmla="*/ 349520 w 1175657"/>
                  <a:gd name="connsiteY52" fmla="*/ 268318 h 657057"/>
                  <a:gd name="connsiteX53" fmla="*/ 335398 w 1175657"/>
                  <a:gd name="connsiteY53" fmla="*/ 247135 h 657057"/>
                  <a:gd name="connsiteX54" fmla="*/ 324806 w 1175657"/>
                  <a:gd name="connsiteY54" fmla="*/ 240074 h 657057"/>
                  <a:gd name="connsiteX55" fmla="*/ 310684 w 1175657"/>
                  <a:gd name="connsiteY55" fmla="*/ 218891 h 657057"/>
                  <a:gd name="connsiteX56" fmla="*/ 303623 w 1175657"/>
                  <a:gd name="connsiteY56" fmla="*/ 208299 h 657057"/>
                  <a:gd name="connsiteX57" fmla="*/ 300093 w 1175657"/>
                  <a:gd name="connsiteY57" fmla="*/ 197708 h 657057"/>
                  <a:gd name="connsiteX58" fmla="*/ 293032 w 1175657"/>
                  <a:gd name="connsiteY58" fmla="*/ 183586 h 657057"/>
                  <a:gd name="connsiteX59" fmla="*/ 289501 w 1175657"/>
                  <a:gd name="connsiteY59" fmla="*/ 148281 h 657057"/>
                  <a:gd name="connsiteX60" fmla="*/ 285971 w 1175657"/>
                  <a:gd name="connsiteY60" fmla="*/ 127098 h 657057"/>
                  <a:gd name="connsiteX61" fmla="*/ 282440 w 1175657"/>
                  <a:gd name="connsiteY61" fmla="*/ 116506 h 657057"/>
                  <a:gd name="connsiteX62" fmla="*/ 261257 w 1175657"/>
                  <a:gd name="connsiteY62" fmla="*/ 84732 h 657057"/>
                  <a:gd name="connsiteX63" fmla="*/ 247135 w 1175657"/>
                  <a:gd name="connsiteY63" fmla="*/ 63549 h 657057"/>
                  <a:gd name="connsiteX64" fmla="*/ 218891 w 1175657"/>
                  <a:gd name="connsiteY64" fmla="*/ 31774 h 657057"/>
                  <a:gd name="connsiteX65" fmla="*/ 197708 w 1175657"/>
                  <a:gd name="connsiteY65" fmla="*/ 17652 h 657057"/>
                  <a:gd name="connsiteX66" fmla="*/ 162403 w 1175657"/>
                  <a:gd name="connsiteY66" fmla="*/ 7061 h 657057"/>
                  <a:gd name="connsiteX67" fmla="*/ 151812 w 1175657"/>
                  <a:gd name="connsiteY67" fmla="*/ 3530 h 657057"/>
                  <a:gd name="connsiteX68" fmla="*/ 130629 w 1175657"/>
                  <a:gd name="connsiteY68" fmla="*/ 0 h 657057"/>
                  <a:gd name="connsiteX69" fmla="*/ 38836 w 1175657"/>
                  <a:gd name="connsiteY69" fmla="*/ 7061 h 657057"/>
                  <a:gd name="connsiteX70" fmla="*/ 3530 w 1175657"/>
                  <a:gd name="connsiteY70" fmla="*/ 21183 h 657057"/>
                  <a:gd name="connsiteX71" fmla="*/ 0 w 1175657"/>
                  <a:gd name="connsiteY71" fmla="*/ 21183 h 65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75657" h="657057">
                    <a:moveTo>
                      <a:pt x="1175657" y="653142"/>
                    </a:moveTo>
                    <a:cubicBezTo>
                      <a:pt x="1162904" y="655693"/>
                      <a:pt x="1149705" y="660504"/>
                      <a:pt x="1136822" y="653142"/>
                    </a:cubicBezTo>
                    <a:cubicBezTo>
                      <a:pt x="1133591" y="651296"/>
                      <a:pt x="1134955" y="645879"/>
                      <a:pt x="1133291" y="642551"/>
                    </a:cubicBezTo>
                    <a:cubicBezTo>
                      <a:pt x="1129308" y="634585"/>
                      <a:pt x="1124330" y="628157"/>
                      <a:pt x="1115639" y="624898"/>
                    </a:cubicBezTo>
                    <a:cubicBezTo>
                      <a:pt x="1110020" y="622791"/>
                      <a:pt x="1103890" y="622441"/>
                      <a:pt x="1097986" y="621368"/>
                    </a:cubicBezTo>
                    <a:cubicBezTo>
                      <a:pt x="1070651" y="616398"/>
                      <a:pt x="1084884" y="620530"/>
                      <a:pt x="1066212" y="614307"/>
                    </a:cubicBezTo>
                    <a:cubicBezTo>
                      <a:pt x="1062681" y="611953"/>
                      <a:pt x="1059737" y="608275"/>
                      <a:pt x="1055620" y="607246"/>
                    </a:cubicBezTo>
                    <a:cubicBezTo>
                      <a:pt x="1007631" y="595248"/>
                      <a:pt x="1037490" y="612811"/>
                      <a:pt x="1013254" y="596654"/>
                    </a:cubicBezTo>
                    <a:cubicBezTo>
                      <a:pt x="1007372" y="579006"/>
                      <a:pt x="1012734" y="591372"/>
                      <a:pt x="999132" y="571941"/>
                    </a:cubicBezTo>
                    <a:cubicBezTo>
                      <a:pt x="994265" y="564989"/>
                      <a:pt x="993061" y="553442"/>
                      <a:pt x="985010" y="550758"/>
                    </a:cubicBezTo>
                    <a:cubicBezTo>
                      <a:pt x="967628" y="544963"/>
                      <a:pt x="978090" y="547839"/>
                      <a:pt x="953236" y="543697"/>
                    </a:cubicBezTo>
                    <a:cubicBezTo>
                      <a:pt x="911925" y="529927"/>
                      <a:pt x="939484" y="536223"/>
                      <a:pt x="868503" y="540166"/>
                    </a:cubicBezTo>
                    <a:cubicBezTo>
                      <a:pt x="864973" y="542520"/>
                      <a:pt x="859810" y="543432"/>
                      <a:pt x="857912" y="547227"/>
                    </a:cubicBezTo>
                    <a:cubicBezTo>
                      <a:pt x="854711" y="553630"/>
                      <a:pt x="859443" y="563348"/>
                      <a:pt x="854381" y="568410"/>
                    </a:cubicBezTo>
                    <a:cubicBezTo>
                      <a:pt x="853271" y="569520"/>
                      <a:pt x="832113" y="562164"/>
                      <a:pt x="829668" y="561349"/>
                    </a:cubicBezTo>
                    <a:cubicBezTo>
                      <a:pt x="819836" y="551517"/>
                      <a:pt x="799278" y="533729"/>
                      <a:pt x="794363" y="518983"/>
                    </a:cubicBezTo>
                    <a:cubicBezTo>
                      <a:pt x="792009" y="511922"/>
                      <a:pt x="791431" y="503993"/>
                      <a:pt x="787302" y="497800"/>
                    </a:cubicBezTo>
                    <a:cubicBezTo>
                      <a:pt x="782595" y="490739"/>
                      <a:pt x="775864" y="484668"/>
                      <a:pt x="773180" y="476617"/>
                    </a:cubicBezTo>
                    <a:cubicBezTo>
                      <a:pt x="764895" y="451766"/>
                      <a:pt x="775683" y="482460"/>
                      <a:pt x="762588" y="451904"/>
                    </a:cubicBezTo>
                    <a:cubicBezTo>
                      <a:pt x="761122" y="448483"/>
                      <a:pt x="760235" y="444843"/>
                      <a:pt x="759058" y="441312"/>
                    </a:cubicBezTo>
                    <a:cubicBezTo>
                      <a:pt x="757881" y="433074"/>
                      <a:pt x="757016" y="424786"/>
                      <a:pt x="755527" y="416599"/>
                    </a:cubicBezTo>
                    <a:cubicBezTo>
                      <a:pt x="754659" y="411825"/>
                      <a:pt x="754167" y="406817"/>
                      <a:pt x="751997" y="402477"/>
                    </a:cubicBezTo>
                    <a:cubicBezTo>
                      <a:pt x="748202" y="394887"/>
                      <a:pt x="745926" y="383978"/>
                      <a:pt x="737875" y="381294"/>
                    </a:cubicBezTo>
                    <a:cubicBezTo>
                      <a:pt x="734344" y="380117"/>
                      <a:pt x="730612" y="379427"/>
                      <a:pt x="727283" y="377763"/>
                    </a:cubicBezTo>
                    <a:cubicBezTo>
                      <a:pt x="723488" y="375865"/>
                      <a:pt x="720592" y="372373"/>
                      <a:pt x="716692" y="370702"/>
                    </a:cubicBezTo>
                    <a:cubicBezTo>
                      <a:pt x="712232" y="368791"/>
                      <a:pt x="707235" y="368505"/>
                      <a:pt x="702570" y="367172"/>
                    </a:cubicBezTo>
                    <a:cubicBezTo>
                      <a:pt x="698992" y="366150"/>
                      <a:pt x="695509" y="364818"/>
                      <a:pt x="691978" y="363641"/>
                    </a:cubicBezTo>
                    <a:cubicBezTo>
                      <a:pt x="686094" y="364818"/>
                      <a:pt x="679944" y="365065"/>
                      <a:pt x="674326" y="367172"/>
                    </a:cubicBezTo>
                    <a:cubicBezTo>
                      <a:pt x="659675" y="372666"/>
                      <a:pt x="665920" y="373392"/>
                      <a:pt x="660204" y="384824"/>
                    </a:cubicBezTo>
                    <a:cubicBezTo>
                      <a:pt x="658306" y="388619"/>
                      <a:pt x="655497" y="391885"/>
                      <a:pt x="653143" y="395416"/>
                    </a:cubicBezTo>
                    <a:cubicBezTo>
                      <a:pt x="651308" y="406425"/>
                      <a:pt x="654149" y="421139"/>
                      <a:pt x="639021" y="423660"/>
                    </a:cubicBezTo>
                    <a:cubicBezTo>
                      <a:pt x="635350" y="424272"/>
                      <a:pt x="631960" y="421306"/>
                      <a:pt x="628429" y="420129"/>
                    </a:cubicBezTo>
                    <a:cubicBezTo>
                      <a:pt x="623722" y="413068"/>
                      <a:pt x="616990" y="406997"/>
                      <a:pt x="614307" y="398946"/>
                    </a:cubicBezTo>
                    <a:cubicBezTo>
                      <a:pt x="613130" y="395416"/>
                      <a:pt x="612441" y="391683"/>
                      <a:pt x="610777" y="388355"/>
                    </a:cubicBezTo>
                    <a:cubicBezTo>
                      <a:pt x="605861" y="378523"/>
                      <a:pt x="600934" y="374981"/>
                      <a:pt x="593124" y="367172"/>
                    </a:cubicBezTo>
                    <a:cubicBezTo>
                      <a:pt x="583709" y="368349"/>
                      <a:pt x="572653" y="365261"/>
                      <a:pt x="564880" y="370702"/>
                    </a:cubicBezTo>
                    <a:cubicBezTo>
                      <a:pt x="558782" y="374970"/>
                      <a:pt x="560173" y="384824"/>
                      <a:pt x="557819" y="391885"/>
                    </a:cubicBezTo>
                    <a:cubicBezTo>
                      <a:pt x="555493" y="398864"/>
                      <a:pt x="553451" y="408089"/>
                      <a:pt x="547228" y="413068"/>
                    </a:cubicBezTo>
                    <a:cubicBezTo>
                      <a:pt x="544322" y="415393"/>
                      <a:pt x="540167" y="415422"/>
                      <a:pt x="536636" y="416599"/>
                    </a:cubicBezTo>
                    <a:cubicBezTo>
                      <a:pt x="531929" y="413068"/>
                      <a:pt x="525778" y="410903"/>
                      <a:pt x="522514" y="406007"/>
                    </a:cubicBezTo>
                    <a:cubicBezTo>
                      <a:pt x="518385" y="399814"/>
                      <a:pt x="519582" y="391017"/>
                      <a:pt x="515453" y="384824"/>
                    </a:cubicBezTo>
                    <a:lnTo>
                      <a:pt x="508392" y="374233"/>
                    </a:lnTo>
                    <a:cubicBezTo>
                      <a:pt x="504896" y="363746"/>
                      <a:pt x="502662" y="350850"/>
                      <a:pt x="494270" y="342458"/>
                    </a:cubicBezTo>
                    <a:cubicBezTo>
                      <a:pt x="491270" y="339458"/>
                      <a:pt x="487474" y="337294"/>
                      <a:pt x="483679" y="335397"/>
                    </a:cubicBezTo>
                    <a:cubicBezTo>
                      <a:pt x="480350" y="333733"/>
                      <a:pt x="476618" y="333044"/>
                      <a:pt x="473087" y="331867"/>
                    </a:cubicBezTo>
                    <a:cubicBezTo>
                      <a:pt x="464849" y="333044"/>
                      <a:pt x="455978" y="332017"/>
                      <a:pt x="448374" y="335397"/>
                    </a:cubicBezTo>
                    <a:cubicBezTo>
                      <a:pt x="444496" y="337120"/>
                      <a:pt x="444313" y="342989"/>
                      <a:pt x="441313" y="345989"/>
                    </a:cubicBezTo>
                    <a:cubicBezTo>
                      <a:pt x="438313" y="348989"/>
                      <a:pt x="434252" y="350696"/>
                      <a:pt x="430721" y="353050"/>
                    </a:cubicBezTo>
                    <a:cubicBezTo>
                      <a:pt x="423531" y="374623"/>
                      <a:pt x="427774" y="373326"/>
                      <a:pt x="384825" y="360111"/>
                    </a:cubicBezTo>
                    <a:cubicBezTo>
                      <a:pt x="381268" y="359017"/>
                      <a:pt x="382958" y="352848"/>
                      <a:pt x="381294" y="349519"/>
                    </a:cubicBezTo>
                    <a:cubicBezTo>
                      <a:pt x="379396" y="345724"/>
                      <a:pt x="376587" y="342458"/>
                      <a:pt x="374233" y="338928"/>
                    </a:cubicBezTo>
                    <a:cubicBezTo>
                      <a:pt x="366137" y="314636"/>
                      <a:pt x="375157" y="344007"/>
                      <a:pt x="367172" y="300092"/>
                    </a:cubicBezTo>
                    <a:cubicBezTo>
                      <a:pt x="364841" y="287274"/>
                      <a:pt x="356851" y="279315"/>
                      <a:pt x="349520" y="268318"/>
                    </a:cubicBezTo>
                    <a:cubicBezTo>
                      <a:pt x="349519" y="268317"/>
                      <a:pt x="335400" y="247136"/>
                      <a:pt x="335398" y="247135"/>
                    </a:cubicBezTo>
                    <a:lnTo>
                      <a:pt x="324806" y="240074"/>
                    </a:lnTo>
                    <a:lnTo>
                      <a:pt x="310684" y="218891"/>
                    </a:lnTo>
                    <a:lnTo>
                      <a:pt x="303623" y="208299"/>
                    </a:lnTo>
                    <a:cubicBezTo>
                      <a:pt x="302446" y="204769"/>
                      <a:pt x="301559" y="201128"/>
                      <a:pt x="300093" y="197708"/>
                    </a:cubicBezTo>
                    <a:cubicBezTo>
                      <a:pt x="298020" y="192871"/>
                      <a:pt x="294135" y="188732"/>
                      <a:pt x="293032" y="183586"/>
                    </a:cubicBezTo>
                    <a:cubicBezTo>
                      <a:pt x="290554" y="172022"/>
                      <a:pt x="290968" y="160017"/>
                      <a:pt x="289501" y="148281"/>
                    </a:cubicBezTo>
                    <a:cubicBezTo>
                      <a:pt x="288613" y="141178"/>
                      <a:pt x="287524" y="134086"/>
                      <a:pt x="285971" y="127098"/>
                    </a:cubicBezTo>
                    <a:cubicBezTo>
                      <a:pt x="285164" y="123465"/>
                      <a:pt x="284247" y="119759"/>
                      <a:pt x="282440" y="116506"/>
                    </a:cubicBezTo>
                    <a:cubicBezTo>
                      <a:pt x="282434" y="116496"/>
                      <a:pt x="264791" y="90033"/>
                      <a:pt x="261257" y="84732"/>
                    </a:cubicBezTo>
                    <a:lnTo>
                      <a:pt x="247135" y="63549"/>
                    </a:lnTo>
                    <a:cubicBezTo>
                      <a:pt x="238645" y="50813"/>
                      <a:pt x="233404" y="41449"/>
                      <a:pt x="218891" y="31774"/>
                    </a:cubicBezTo>
                    <a:cubicBezTo>
                      <a:pt x="211830" y="27067"/>
                      <a:pt x="205759" y="20336"/>
                      <a:pt x="197708" y="17652"/>
                    </a:cubicBezTo>
                    <a:cubicBezTo>
                      <a:pt x="147337" y="862"/>
                      <a:pt x="199773" y="17738"/>
                      <a:pt x="162403" y="7061"/>
                    </a:cubicBezTo>
                    <a:cubicBezTo>
                      <a:pt x="158825" y="6039"/>
                      <a:pt x="155445" y="4337"/>
                      <a:pt x="151812" y="3530"/>
                    </a:cubicBezTo>
                    <a:cubicBezTo>
                      <a:pt x="144824" y="1977"/>
                      <a:pt x="137690" y="1177"/>
                      <a:pt x="130629" y="0"/>
                    </a:cubicBezTo>
                    <a:cubicBezTo>
                      <a:pt x="113795" y="842"/>
                      <a:pt x="64758" y="580"/>
                      <a:pt x="38836" y="7061"/>
                    </a:cubicBezTo>
                    <a:cubicBezTo>
                      <a:pt x="7609" y="14868"/>
                      <a:pt x="27881" y="11442"/>
                      <a:pt x="3530" y="21183"/>
                    </a:cubicBezTo>
                    <a:cubicBezTo>
                      <a:pt x="2437" y="21620"/>
                      <a:pt x="1177" y="21183"/>
                      <a:pt x="0" y="21183"/>
                    </a:cubicBezTo>
                  </a:path>
                </a:pathLst>
              </a:custGeom>
              <a:noFill/>
              <a:ln w="285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lumMod val="75000"/>
                      <a:lumOff val="25000"/>
                    </a:schemeClr>
                  </a:solidFill>
                </a:endParaRPr>
              </a:p>
            </p:txBody>
          </p:sp>
          <p:cxnSp>
            <p:nvCxnSpPr>
              <p:cNvPr id="10" name="Gekrümmte Verbindung 9"/>
              <p:cNvCxnSpPr/>
              <p:nvPr/>
            </p:nvCxnSpPr>
            <p:spPr>
              <a:xfrm rot="10800000" flipV="1">
                <a:off x="6588225" y="4998429"/>
                <a:ext cx="691671" cy="239937"/>
              </a:xfrm>
              <a:prstGeom prst="curvedConnector3">
                <a:avLst/>
              </a:prstGeom>
              <a:ln>
                <a:solidFill>
                  <a:schemeClr val="tx1">
                    <a:lumMod val="75000"/>
                    <a:lumOff val="25000"/>
                  </a:schemeClr>
                </a:solidFill>
                <a:tailEnd type="arrow"/>
              </a:ln>
            </p:spPr>
            <p:style>
              <a:lnRef idx="2">
                <a:schemeClr val="dk1"/>
              </a:lnRef>
              <a:fillRef idx="0">
                <a:schemeClr val="dk1"/>
              </a:fillRef>
              <a:effectRef idx="1">
                <a:schemeClr val="dk1"/>
              </a:effectRef>
              <a:fontRef idx="minor">
                <a:schemeClr val="tx1"/>
              </a:fontRef>
            </p:style>
          </p:cxnSp>
          <p:cxnSp>
            <p:nvCxnSpPr>
              <p:cNvPr id="12" name="Gekrümmte Verbindung 11"/>
              <p:cNvCxnSpPr/>
              <p:nvPr/>
            </p:nvCxnSpPr>
            <p:spPr>
              <a:xfrm rot="16200000" flipV="1">
                <a:off x="6794899" y="4513432"/>
                <a:ext cx="624158" cy="345835"/>
              </a:xfrm>
              <a:prstGeom prst="curvedConnector3">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7315813" y="5487615"/>
                <a:ext cx="1147920" cy="265755"/>
              </a:xfrm>
              <a:prstGeom prst="rect">
                <a:avLst/>
              </a:prstGeom>
              <a:noFill/>
            </p:spPr>
            <p:txBody>
              <a:bodyPr wrap="square" rtlCol="0">
                <a:spAutoFit/>
              </a:bodyPr>
              <a:lstStyle/>
              <a:p>
                <a:r>
                  <a:rPr lang="de-AT" sz="1000" b="1" dirty="0" smtClean="0">
                    <a:solidFill>
                      <a:schemeClr val="tx1">
                        <a:lumMod val="75000"/>
                        <a:lumOff val="25000"/>
                      </a:schemeClr>
                    </a:solidFill>
                  </a:rPr>
                  <a:t>Binnenschiff</a:t>
                </a:r>
                <a:endParaRPr lang="de-DE" sz="1000" b="1" dirty="0">
                  <a:solidFill>
                    <a:schemeClr val="tx1">
                      <a:lumMod val="75000"/>
                      <a:lumOff val="25000"/>
                    </a:schemeClr>
                  </a:solidFill>
                </a:endParaRPr>
              </a:p>
            </p:txBody>
          </p:sp>
          <p:sp>
            <p:nvSpPr>
              <p:cNvPr id="13" name="Textfeld 12"/>
              <p:cNvSpPr txBox="1"/>
              <p:nvPr/>
            </p:nvSpPr>
            <p:spPr>
              <a:xfrm>
                <a:off x="6850269" y="4235769"/>
                <a:ext cx="931088" cy="265755"/>
              </a:xfrm>
              <a:prstGeom prst="rect">
                <a:avLst/>
              </a:prstGeom>
              <a:noFill/>
            </p:spPr>
            <p:txBody>
              <a:bodyPr wrap="square" rtlCol="0">
                <a:spAutoFit/>
              </a:bodyPr>
              <a:lstStyle/>
              <a:p>
                <a:r>
                  <a:rPr lang="de-AT" sz="1000" b="1" dirty="0" smtClean="0">
                    <a:solidFill>
                      <a:schemeClr val="tx1">
                        <a:lumMod val="75000"/>
                        <a:lumOff val="25000"/>
                      </a:schemeClr>
                    </a:solidFill>
                  </a:rPr>
                  <a:t>Hochseeschiff</a:t>
                </a:r>
                <a:endParaRPr lang="de-DE" sz="1000" b="1" dirty="0">
                  <a:solidFill>
                    <a:schemeClr val="tx1">
                      <a:lumMod val="75000"/>
                      <a:lumOff val="25000"/>
                    </a:schemeClr>
                  </a:solidFill>
                </a:endParaRPr>
              </a:p>
            </p:txBody>
          </p:sp>
          <p:cxnSp>
            <p:nvCxnSpPr>
              <p:cNvPr id="9" name="Straight Arrow Connector 8"/>
              <p:cNvCxnSpPr/>
              <p:nvPr/>
            </p:nvCxnSpPr>
            <p:spPr>
              <a:xfrm flipV="1">
                <a:off x="7889773" y="5456062"/>
                <a:ext cx="86366" cy="982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106978" y="4481990"/>
                <a:ext cx="172917" cy="2043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
        <p:nvSpPr>
          <p:cNvPr id="2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22" name="Picture 3" descr="T:\03-Projekte\Handbücher\G_HB_Donauschifffahrt_3\3_Grafik_Layout\08_Multimodale Transporte\02_Bearbeitete Bilder\ILL_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6333" y="1700808"/>
            <a:ext cx="2533760" cy="1689173"/>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7"/>
          <p:cNvSpPr txBox="1"/>
          <p:nvPr/>
        </p:nvSpPr>
        <p:spPr>
          <a:xfrm>
            <a:off x="8421024" y="3326796"/>
            <a:ext cx="589069" cy="215444"/>
          </a:xfrm>
          <a:prstGeom prst="rect">
            <a:avLst/>
          </a:prstGeom>
          <a:noFill/>
        </p:spPr>
        <p:txBody>
          <a:bodyPr wrap="square" rtlCol="0">
            <a:spAutoFit/>
          </a:bodyPr>
          <a:lstStyle/>
          <a:p>
            <a:pPr algn="r"/>
            <a:r>
              <a:rPr lang="de-AT" sz="800" dirty="0" smtClean="0">
                <a:solidFill>
                  <a:schemeClr val="tx1">
                    <a:lumMod val="75000"/>
                    <a:lumOff val="25000"/>
                  </a:schemeClr>
                </a:solidFill>
              </a:rPr>
              <a:t> © ILL</a:t>
            </a:r>
            <a:endParaRPr lang="de-DE" sz="800" dirty="0">
              <a:solidFill>
                <a:schemeClr val="tx1">
                  <a:lumMod val="75000"/>
                  <a:lumOff val="25000"/>
                </a:schemeClr>
              </a:solidFill>
            </a:endParaRPr>
          </a:p>
        </p:txBody>
      </p:sp>
      <p:sp>
        <p:nvSpPr>
          <p:cNvPr id="24" name="Title 30"/>
          <p:cNvSpPr>
            <a:spLocks noGrp="1"/>
          </p:cNvSpPr>
          <p:nvPr>
            <p:ph type="title"/>
          </p:nvPr>
        </p:nvSpPr>
        <p:spPr/>
        <p:txBody>
          <a:bodyPr/>
          <a:lstStyle/>
          <a:p>
            <a:r>
              <a:rPr lang="de-AT" b="1" dirty="0" smtClean="0">
                <a:solidFill>
                  <a:schemeClr val="tx1">
                    <a:lumMod val="75000"/>
                    <a:lumOff val="25000"/>
                  </a:schemeClr>
                </a:solidFill>
              </a:rPr>
              <a:t>Beispiel Transport Stahlprodukte</a:t>
            </a:r>
            <a:endParaRPr lang="de-AT" b="1" dirty="0">
              <a:solidFill>
                <a:schemeClr val="tx1">
                  <a:lumMod val="75000"/>
                  <a:lumOff val="25000"/>
                </a:schemeClr>
              </a:solidFill>
            </a:endParaRPr>
          </a:p>
        </p:txBody>
      </p:sp>
      <p:sp>
        <p:nvSpPr>
          <p:cNvPr id="26" name="Date Placeholder 3"/>
          <p:cNvSpPr txBox="1">
            <a:spLocks/>
          </p:cNvSpPr>
          <p:nvPr/>
        </p:nvSpPr>
        <p:spPr>
          <a:xfrm>
            <a:off x="433536"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171AD8-BD5F-4503-8C65-79BF784426C3}" type="datetime7">
              <a:rPr lang="de-DE" smtClean="0">
                <a:solidFill>
                  <a:prstClr val="white"/>
                </a:solidFill>
              </a:rPr>
              <a:pPr/>
              <a:t>Mrz-19</a:t>
            </a:fld>
            <a:endParaRPr lang="de-AT" dirty="0">
              <a:solidFill>
                <a:prstClr val="white"/>
              </a:solidFill>
            </a:endParaRPr>
          </a:p>
        </p:txBody>
      </p:sp>
    </p:spTree>
    <p:extLst>
      <p:ext uri="{BB962C8B-B14F-4D97-AF65-F5344CB8AC3E}">
        <p14:creationId xmlns:p14="http://schemas.microsoft.com/office/powerpoint/2010/main" val="4195881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484784"/>
            <a:ext cx="7772400" cy="1470025"/>
          </a:xfrm>
        </p:spPr>
        <p:txBody>
          <a:bodyPr>
            <a:normAutofit/>
          </a:bodyPr>
          <a:lstStyle/>
          <a:p>
            <a:r>
              <a:rPr lang="de-AT" sz="3200" b="1" cap="none" dirty="0" smtClean="0">
                <a:solidFill>
                  <a:schemeClr val="tx1">
                    <a:lumMod val="75000"/>
                    <a:lumOff val="25000"/>
                  </a:schemeClr>
                </a:solidFill>
              </a:rPr>
              <a:t>MULTIMODALE TRANSPORTE</a:t>
            </a:r>
            <a:endParaRPr lang="de-AT" sz="3200" b="1" cap="none" dirty="0">
              <a:solidFill>
                <a:schemeClr val="tx1">
                  <a:lumMod val="75000"/>
                  <a:lumOff val="25000"/>
                </a:schemeClr>
              </a:solidFill>
            </a:endParaRPr>
          </a:p>
        </p:txBody>
      </p:sp>
      <p:sp>
        <p:nvSpPr>
          <p:cNvPr id="8" name="Subtitle 7"/>
          <p:cNvSpPr>
            <a:spLocks noGrp="1"/>
          </p:cNvSpPr>
          <p:nvPr>
            <p:ph type="subTitle" idx="1"/>
          </p:nvPr>
        </p:nvSpPr>
        <p:spPr>
          <a:xfrm>
            <a:off x="1406247" y="2420888"/>
            <a:ext cx="6400800" cy="1752600"/>
          </a:xfrm>
        </p:spPr>
        <p:txBody>
          <a:bodyPr>
            <a:normAutofit/>
          </a:bodyPr>
          <a:lstStyle/>
          <a:p>
            <a:r>
              <a:rPr lang="de-AT" dirty="0" smtClean="0"/>
              <a:t>als Beitrag zum nachhaltigen Güterverkehr</a:t>
            </a:r>
            <a:endParaRPr lang="de-AT" dirty="0"/>
          </a:p>
        </p:txBody>
      </p:sp>
      <p:pic>
        <p:nvPicPr>
          <p:cNvPr id="3"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44208" y="5400119"/>
            <a:ext cx="2088232" cy="78034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fh-vie.ac.at/var/em_plain_site/storage/images/funktionen/textbausteine/allgemeine-textbausteine/logo/106489-1-ger-DE/LOGO.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5376237"/>
            <a:ext cx="2129882" cy="7860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604" y="255682"/>
            <a:ext cx="2009140" cy="941070"/>
          </a:xfrm>
          <a:prstGeom prst="rect">
            <a:avLst/>
          </a:prstGeom>
          <a:noFill/>
          <a:ln>
            <a:noFill/>
          </a:ln>
          <a:extLst/>
        </p:spPr>
      </p:pic>
      <p:pic>
        <p:nvPicPr>
          <p:cNvPr id="11" name="Picture 10" descr="C:\Users\p41662\AppData\Local\Microsoft\Windows\Temporary Internet Files\Content.Outlook\VDWGJMU4\RZ-Logo-Logistikum-hoch-cmyk-2000x2000px.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8769" y="4949954"/>
            <a:ext cx="1296144" cy="1230513"/>
          </a:xfrm>
          <a:prstGeom prst="rect">
            <a:avLst/>
          </a:prstGeom>
          <a:noFill/>
          <a:extLst/>
        </p:spPr>
      </p:pic>
    </p:spTree>
    <p:extLst>
      <p:ext uri="{BB962C8B-B14F-4D97-AF65-F5344CB8AC3E}">
        <p14:creationId xmlns:p14="http://schemas.microsoft.com/office/powerpoint/2010/main" val="2646835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tx1">
                    <a:lumMod val="75000"/>
                    <a:lumOff val="25000"/>
                  </a:schemeClr>
                </a:solidFill>
              </a:rPr>
              <a:t>Beispiel </a:t>
            </a:r>
            <a:r>
              <a:rPr lang="de-AT" b="1" dirty="0">
                <a:solidFill>
                  <a:schemeClr val="tx1">
                    <a:lumMod val="75000"/>
                    <a:lumOff val="25000"/>
                  </a:schemeClr>
                </a:solidFill>
              </a:rPr>
              <a:t>M</a:t>
            </a:r>
            <a:r>
              <a:rPr lang="de-AT" b="1" dirty="0" smtClean="0">
                <a:solidFill>
                  <a:schemeClr val="tx1">
                    <a:lumMod val="75000"/>
                    <a:lumOff val="25000"/>
                  </a:schemeClr>
                </a:solidFill>
              </a:rPr>
              <a:t>ineralische Rohstoffe</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lstStyle/>
          <a:p>
            <a:pPr marL="0" indent="0">
              <a:buNone/>
            </a:pPr>
            <a:endParaRPr lang="de-AT" sz="400" b="1" dirty="0" smtClean="0"/>
          </a:p>
          <a:p>
            <a:pPr marL="0" indent="0">
              <a:buNone/>
            </a:pPr>
            <a:r>
              <a:rPr lang="de-AT" b="1" dirty="0" smtClean="0"/>
              <a:t>Hafen Linz: </a:t>
            </a:r>
          </a:p>
          <a:p>
            <a:pPr marL="0" indent="0">
              <a:buNone/>
            </a:pPr>
            <a:endParaRPr lang="de-AT" sz="1000" b="1" dirty="0" smtClean="0"/>
          </a:p>
          <a:p>
            <a:r>
              <a:rPr lang="de-AT" dirty="0" smtClean="0"/>
              <a:t>mineralische Rohstoffe = Massengut</a:t>
            </a:r>
          </a:p>
          <a:p>
            <a:endParaRPr lang="de-AT" sz="1000" dirty="0" smtClean="0"/>
          </a:p>
          <a:p>
            <a:r>
              <a:rPr lang="de-AT" dirty="0" smtClean="0"/>
              <a:t>sehr nässeempfindlich – Transport schwierig</a:t>
            </a:r>
          </a:p>
          <a:p>
            <a:endParaRPr lang="de-AT" sz="1000" dirty="0" smtClean="0"/>
          </a:p>
          <a:p>
            <a:r>
              <a:rPr lang="de-AT" dirty="0" smtClean="0"/>
              <a:t>per Hochseeschiff nach Rotterdam</a:t>
            </a:r>
          </a:p>
          <a:p>
            <a:endParaRPr lang="de-AT" sz="1000" dirty="0" smtClean="0"/>
          </a:p>
          <a:p>
            <a:r>
              <a:rPr lang="de-AT" dirty="0" smtClean="0"/>
              <a:t>Umschlag per Wippdrehkran/Reachstacker auf Binnenschiff</a:t>
            </a:r>
          </a:p>
          <a:p>
            <a:endParaRPr lang="de-AT" sz="1000" dirty="0" smtClean="0"/>
          </a:p>
          <a:p>
            <a:r>
              <a:rPr lang="de-AT" dirty="0" smtClean="0"/>
              <a:t>über Rhein/Main/Main-Donau-Kanal nach Linz</a:t>
            </a:r>
          </a:p>
          <a:p>
            <a:endParaRPr lang="de-AT" sz="1000" dirty="0" smtClean="0"/>
          </a:p>
          <a:p>
            <a:r>
              <a:rPr lang="de-AT" dirty="0" smtClean="0"/>
              <a:t>per Bahn oder Lkw zum Endabnehmer</a:t>
            </a: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6" name="Picture 5" descr="V:\Realisierung\REWWay\Handbuch\Beispiele\Hafen Linz\Umschlag mit Mobilgerät.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2280" y="1772816"/>
            <a:ext cx="1933575" cy="1450340"/>
          </a:xfrm>
          <a:prstGeom prst="rect">
            <a:avLst/>
          </a:prstGeom>
          <a:noFill/>
          <a:ln>
            <a:noFill/>
          </a:ln>
        </p:spPr>
      </p:pic>
      <p:pic>
        <p:nvPicPr>
          <p:cNvPr id="7" name="Picture 6" descr="V:\Realisierung\REWWay\Handbuch\Beispiele\Hafen Linz\Umschlag1.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7812360" y="4725144"/>
            <a:ext cx="1213495" cy="1827659"/>
          </a:xfrm>
          <a:prstGeom prst="rect">
            <a:avLst/>
          </a:prstGeom>
          <a:noFill/>
          <a:ln>
            <a:noFill/>
          </a:ln>
        </p:spPr>
      </p:pic>
      <p:sp>
        <p:nvSpPr>
          <p:cNvPr id="8" name="Textfeld 7"/>
          <p:cNvSpPr txBox="1"/>
          <p:nvPr/>
        </p:nvSpPr>
        <p:spPr>
          <a:xfrm>
            <a:off x="7255826" y="1752966"/>
            <a:ext cx="1874125" cy="215444"/>
          </a:xfrm>
          <a:prstGeom prst="rect">
            <a:avLst/>
          </a:prstGeom>
          <a:noFill/>
        </p:spPr>
        <p:txBody>
          <a:bodyPr wrap="square" rtlCol="0">
            <a:spAutoFit/>
          </a:bodyPr>
          <a:lstStyle/>
          <a:p>
            <a:pPr algn="r"/>
            <a:r>
              <a:rPr lang="de-AT" sz="800" dirty="0" smtClean="0">
                <a:solidFill>
                  <a:schemeClr val="tx1">
                    <a:lumMod val="75000"/>
                    <a:lumOff val="25000"/>
                  </a:schemeClr>
                </a:solidFill>
              </a:rPr>
              <a:t> © Hafen Linz (Linz AG)</a:t>
            </a:r>
            <a:endParaRPr lang="de-DE" sz="800" dirty="0">
              <a:solidFill>
                <a:schemeClr val="tx1">
                  <a:lumMod val="75000"/>
                  <a:lumOff val="25000"/>
                </a:schemeClr>
              </a:solidFill>
            </a:endParaRPr>
          </a:p>
        </p:txBody>
      </p:sp>
      <p:sp>
        <p:nvSpPr>
          <p:cNvPr id="10"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11" name="Textfeld 7"/>
          <p:cNvSpPr txBox="1"/>
          <p:nvPr/>
        </p:nvSpPr>
        <p:spPr>
          <a:xfrm>
            <a:off x="7812360" y="4725724"/>
            <a:ext cx="1297055" cy="215444"/>
          </a:xfrm>
          <a:prstGeom prst="rect">
            <a:avLst/>
          </a:prstGeom>
          <a:noFill/>
        </p:spPr>
        <p:txBody>
          <a:bodyPr wrap="square" rtlCol="0">
            <a:spAutoFit/>
          </a:bodyPr>
          <a:lstStyle/>
          <a:p>
            <a:pPr algn="r"/>
            <a:r>
              <a:rPr lang="de-AT" sz="800" dirty="0" smtClean="0">
                <a:solidFill>
                  <a:schemeClr val="tx1">
                    <a:lumMod val="75000"/>
                    <a:lumOff val="25000"/>
                  </a:schemeClr>
                </a:solidFill>
              </a:rPr>
              <a:t> © Hafen Linz (Linz AG)</a:t>
            </a:r>
            <a:endParaRPr lang="de-DE" sz="800" dirty="0">
              <a:solidFill>
                <a:schemeClr val="tx1">
                  <a:lumMod val="75000"/>
                  <a:lumOff val="25000"/>
                </a:schemeClr>
              </a:solidFill>
            </a:endParaRPr>
          </a:p>
        </p:txBody>
      </p:sp>
    </p:spTree>
    <p:extLst>
      <p:ext uri="{BB962C8B-B14F-4D97-AF65-F5344CB8AC3E}">
        <p14:creationId xmlns:p14="http://schemas.microsoft.com/office/powerpoint/2010/main" val="1333109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Multimodale Transporte als Beitrag zum nachhaltigen Güterverkehr</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770698656"/>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ieren 5"/>
          <p:cNvGrpSpPr/>
          <p:nvPr/>
        </p:nvGrpSpPr>
        <p:grpSpPr>
          <a:xfrm>
            <a:off x="1811542" y="5986930"/>
            <a:ext cx="6447551" cy="484575"/>
            <a:chOff x="358264" y="3269795"/>
            <a:chExt cx="6052200" cy="495213"/>
          </a:xfrm>
          <a:scene3d>
            <a:camera prst="orthographicFront"/>
            <a:lightRig rig="flat" dir="t"/>
          </a:scene3d>
        </p:grpSpPr>
        <p:sp>
          <p:nvSpPr>
            <p:cNvPr id="7" name="Rechteck 6"/>
            <p:cNvSpPr/>
            <p:nvPr/>
          </p:nvSpPr>
          <p:spPr>
            <a:xfrm>
              <a:off x="358264" y="3269795"/>
              <a:ext cx="6052200" cy="49521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Textfeld 7"/>
            <p:cNvSpPr txBox="1"/>
            <p:nvPr/>
          </p:nvSpPr>
          <p:spPr>
            <a:xfrm>
              <a:off x="358264" y="3269795"/>
              <a:ext cx="6052200" cy="4952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Ausblick</a:t>
              </a:r>
            </a:p>
          </p:txBody>
        </p:sp>
      </p:grpSp>
      <p:sp>
        <p:nvSpPr>
          <p:cNvPr id="9" name="Ellipse 8"/>
          <p:cNvSpPr/>
          <p:nvPr/>
        </p:nvSpPr>
        <p:spPr>
          <a:xfrm>
            <a:off x="1444711" y="5934069"/>
            <a:ext cx="619016" cy="619016"/>
          </a:xfrm>
          <a:prstGeom prst="ellipse">
            <a:avLst/>
          </a:prstGeom>
        </p:spPr>
        <p:style>
          <a:lnRef idx="1">
            <a:schemeClr val="dk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278050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tx1">
                    <a:lumMod val="75000"/>
                    <a:lumOff val="25000"/>
                  </a:schemeClr>
                </a:solidFill>
              </a:rPr>
              <a:t>Tools</a:t>
            </a:r>
            <a:r>
              <a:rPr lang="de-DE" b="1" dirty="0">
                <a:solidFill>
                  <a:schemeClr val="tx1">
                    <a:lumMod val="75000"/>
                    <a:lumOff val="25000"/>
                  </a:schemeClr>
                </a:solidFill>
              </a:rPr>
              <a:t/>
            </a:r>
            <a:br>
              <a:rPr lang="de-DE" b="1" dirty="0">
                <a:solidFill>
                  <a:schemeClr val="tx1">
                    <a:lumMod val="75000"/>
                    <a:lumOff val="25000"/>
                  </a:schemeClr>
                </a:solidFill>
              </a:rPr>
            </a:br>
            <a:r>
              <a:rPr lang="de-DE" sz="2000" dirty="0" smtClean="0">
                <a:solidFill>
                  <a:schemeClr val="tx1">
                    <a:lumMod val="75000"/>
                    <a:lumOff val="25000"/>
                  </a:schemeClr>
                </a:solidFill>
              </a:rPr>
              <a:t>Intermodal Links </a:t>
            </a:r>
            <a:r>
              <a:rPr lang="de-DE" sz="2000" dirty="0" err="1" smtClean="0">
                <a:solidFill>
                  <a:schemeClr val="tx1">
                    <a:lumMod val="75000"/>
                    <a:lumOff val="25000"/>
                  </a:schemeClr>
                </a:solidFill>
              </a:rPr>
              <a:t>Planner</a:t>
            </a:r>
            <a:endParaRPr lang="de-AT" dirty="0"/>
          </a:p>
        </p:txBody>
      </p:sp>
      <p:sp>
        <p:nvSpPr>
          <p:cNvPr id="3" name="Inhaltsplatzhalter 2"/>
          <p:cNvSpPr>
            <a:spLocks noGrp="1"/>
          </p:cNvSpPr>
          <p:nvPr>
            <p:ph idx="1"/>
          </p:nvPr>
        </p:nvSpPr>
        <p:spPr/>
        <p:txBody>
          <a:bodyPr>
            <a:normAutofit/>
          </a:bodyPr>
          <a:lstStyle/>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grpSp>
        <p:nvGrpSpPr>
          <p:cNvPr id="6" name="Group 5"/>
          <p:cNvGrpSpPr/>
          <p:nvPr/>
        </p:nvGrpSpPr>
        <p:grpSpPr>
          <a:xfrm>
            <a:off x="0" y="1681984"/>
            <a:ext cx="4865469" cy="4655840"/>
            <a:chOff x="3917350" y="1122703"/>
            <a:chExt cx="5054813" cy="4487521"/>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475" y="1122703"/>
              <a:ext cx="4738688" cy="4487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p:nvPr/>
          </p:nvSpPr>
          <p:spPr>
            <a:xfrm>
              <a:off x="4391025" y="5229225"/>
              <a:ext cx="1162050" cy="3809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ight Arrow 4"/>
            <p:cNvSpPr/>
            <p:nvPr/>
          </p:nvSpPr>
          <p:spPr>
            <a:xfrm>
              <a:off x="3917350" y="5333998"/>
              <a:ext cx="433000" cy="190500"/>
            </a:xfrm>
            <a:prstGeom prst="rightArrow">
              <a:avLst/>
            </a:prstGeom>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grpSp>
      <p:sp>
        <p:nvSpPr>
          <p:cNvPr id="11" name="Textfeld 10"/>
          <p:cNvSpPr txBox="1"/>
          <p:nvPr/>
        </p:nvSpPr>
        <p:spPr>
          <a:xfrm>
            <a:off x="5017117" y="1844824"/>
            <a:ext cx="4110250" cy="7373813"/>
          </a:xfrm>
          <a:prstGeom prst="rect">
            <a:avLst/>
          </a:prstGeom>
          <a:noFill/>
        </p:spPr>
        <p:txBody>
          <a:bodyPr wrap="square" rtlCol="0">
            <a:spAutoFit/>
          </a:bodyPr>
          <a:lstStyle/>
          <a:p>
            <a:pPr marL="0" lvl="1">
              <a:spcAft>
                <a:spcPts val="500"/>
              </a:spcAft>
            </a:pPr>
            <a:r>
              <a:rPr lang="de-AT" sz="1600" dirty="0">
                <a:solidFill>
                  <a:schemeClr val="tx1">
                    <a:lumMod val="65000"/>
                    <a:lumOff val="35000"/>
                  </a:schemeClr>
                </a:solidFill>
              </a:rPr>
              <a:t>Dieses Tool </a:t>
            </a:r>
            <a:r>
              <a:rPr lang="de-AT" sz="1600" dirty="0" smtClean="0">
                <a:solidFill>
                  <a:schemeClr val="tx1">
                    <a:lumMod val="65000"/>
                    <a:lumOff val="35000"/>
                  </a:schemeClr>
                </a:solidFill>
              </a:rPr>
              <a:t>visualisiert intermodale </a:t>
            </a:r>
            <a:r>
              <a:rPr lang="de-AT" sz="1600" dirty="0">
                <a:solidFill>
                  <a:schemeClr val="tx1">
                    <a:lumMod val="65000"/>
                    <a:lumOff val="35000"/>
                  </a:schemeClr>
                </a:solidFill>
              </a:rPr>
              <a:t>Verbindungen in den europäischen </a:t>
            </a:r>
            <a:r>
              <a:rPr lang="de-AT" sz="1600" dirty="0" smtClean="0">
                <a:solidFill>
                  <a:schemeClr val="tx1">
                    <a:lumMod val="65000"/>
                    <a:lumOff val="35000"/>
                  </a:schemeClr>
                </a:solidFill>
              </a:rPr>
              <a:t>Regionen. </a:t>
            </a:r>
            <a:r>
              <a:rPr lang="de-AT" sz="1600" dirty="0">
                <a:solidFill>
                  <a:schemeClr val="tx1">
                    <a:lumMod val="65000"/>
                    <a:lumOff val="35000"/>
                  </a:schemeClr>
                </a:solidFill>
              </a:rPr>
              <a:t>Es werden Logistikdienstleister und deren Betriebsplänen </a:t>
            </a:r>
            <a:r>
              <a:rPr lang="de-AT" sz="1600" dirty="0" smtClean="0">
                <a:solidFill>
                  <a:schemeClr val="tx1">
                    <a:lumMod val="65000"/>
                    <a:lumOff val="35000"/>
                  </a:schemeClr>
                </a:solidFill>
              </a:rPr>
              <a:t>aufgelistet, </a:t>
            </a:r>
            <a:r>
              <a:rPr lang="de-AT" sz="1600" dirty="0">
                <a:solidFill>
                  <a:schemeClr val="tx1">
                    <a:lumMod val="65000"/>
                    <a:lumOff val="35000"/>
                  </a:schemeClr>
                </a:solidFill>
              </a:rPr>
              <a:t>die auf intermodalen Routen operieren</a:t>
            </a:r>
            <a:r>
              <a:rPr lang="de-AT" sz="1600" dirty="0" smtClean="0">
                <a:solidFill>
                  <a:schemeClr val="tx1">
                    <a:lumMod val="65000"/>
                    <a:lumOff val="35000"/>
                  </a:schemeClr>
                </a:solidFill>
              </a:rPr>
              <a:t>.</a:t>
            </a:r>
          </a:p>
          <a:p>
            <a:pPr marL="0" lvl="1">
              <a:spcAft>
                <a:spcPts val="500"/>
              </a:spcAft>
            </a:pPr>
            <a:endParaRPr lang="de-AT" sz="1600" dirty="0">
              <a:solidFill>
                <a:schemeClr val="tx1">
                  <a:lumMod val="65000"/>
                  <a:lumOff val="35000"/>
                </a:schemeClr>
              </a:solidFill>
            </a:endParaRPr>
          </a:p>
          <a:p>
            <a:pPr marL="0" lvl="1">
              <a:spcAft>
                <a:spcPts val="500"/>
              </a:spcAft>
            </a:pPr>
            <a:r>
              <a:rPr lang="de-AT" sz="1600" b="1" dirty="0">
                <a:solidFill>
                  <a:schemeClr val="tx1">
                    <a:lumMod val="65000"/>
                    <a:lumOff val="35000"/>
                  </a:schemeClr>
                </a:solidFill>
              </a:rPr>
              <a:t>Ziel:</a:t>
            </a:r>
          </a:p>
          <a:p>
            <a:pPr marL="285750" lvl="1" indent="-285750">
              <a:spcAft>
                <a:spcPts val="500"/>
              </a:spcAft>
              <a:buFont typeface="Arial" panose="020B0604020202020204" pitchFamily="34" charset="0"/>
              <a:buChar char="•"/>
            </a:pPr>
            <a:r>
              <a:rPr lang="de-AT" sz="1600" dirty="0">
                <a:solidFill>
                  <a:schemeClr val="tx1">
                    <a:lumMod val="65000"/>
                    <a:lumOff val="35000"/>
                  </a:schemeClr>
                </a:solidFill>
              </a:rPr>
              <a:t>Bewusstsein Schaffung für den multimodalen Verkehr </a:t>
            </a:r>
          </a:p>
          <a:p>
            <a:pPr marL="285750" lvl="1" indent="-285750">
              <a:spcAft>
                <a:spcPts val="500"/>
              </a:spcAft>
              <a:buFont typeface="Arial" panose="020B0604020202020204" pitchFamily="34" charset="0"/>
              <a:buChar char="•"/>
            </a:pPr>
            <a:r>
              <a:rPr lang="de-AT" sz="1600" dirty="0">
                <a:solidFill>
                  <a:schemeClr val="tx1">
                    <a:lumMod val="65000"/>
                    <a:lumOff val="35000"/>
                  </a:schemeClr>
                </a:solidFill>
              </a:rPr>
              <a:t>Aufzeigen potenzieller </a:t>
            </a:r>
            <a:r>
              <a:rPr lang="de-AT" sz="1600" dirty="0" smtClean="0">
                <a:solidFill>
                  <a:schemeClr val="tx1">
                    <a:lumMod val="65000"/>
                    <a:lumOff val="35000"/>
                  </a:schemeClr>
                </a:solidFill>
              </a:rPr>
              <a:t>Transportwege</a:t>
            </a:r>
          </a:p>
          <a:p>
            <a:pPr marL="285750" lvl="1" indent="-285750">
              <a:spcAft>
                <a:spcPts val="500"/>
              </a:spcAft>
              <a:buFont typeface="Arial" panose="020B0604020202020204" pitchFamily="34" charset="0"/>
              <a:buChar char="•"/>
            </a:pPr>
            <a:r>
              <a:rPr lang="de-AT" sz="1600" dirty="0" smtClean="0">
                <a:solidFill>
                  <a:schemeClr val="tx1">
                    <a:lumMod val="65000"/>
                    <a:lumOff val="35000"/>
                  </a:schemeClr>
                </a:solidFill>
              </a:rPr>
              <a:t>Hilfestellung bei der </a:t>
            </a:r>
            <a:r>
              <a:rPr lang="de-AT" sz="1600" dirty="0">
                <a:solidFill>
                  <a:schemeClr val="tx1">
                    <a:lumMod val="65000"/>
                    <a:lumOff val="35000"/>
                  </a:schemeClr>
                </a:solidFill>
              </a:rPr>
              <a:t>Umstellung auf einen nachhaltigeren </a:t>
            </a:r>
            <a:r>
              <a:rPr lang="de-AT" sz="1600" dirty="0" smtClean="0">
                <a:solidFill>
                  <a:schemeClr val="tx1">
                    <a:lumMod val="65000"/>
                    <a:lumOff val="35000"/>
                  </a:schemeClr>
                </a:solidFill>
              </a:rPr>
              <a:t>Verkehrsträger</a:t>
            </a:r>
          </a:p>
          <a:p>
            <a:pPr marL="285750" lvl="1" indent="-285750">
              <a:spcAft>
                <a:spcPts val="500"/>
              </a:spcAft>
              <a:buFont typeface="Arial" panose="020B0604020202020204" pitchFamily="34" charset="0"/>
              <a:buChar char="•"/>
            </a:pPr>
            <a:endParaRPr lang="de-AT" dirty="0"/>
          </a:p>
          <a:p>
            <a:pPr marL="285750" indent="-285750">
              <a:buFont typeface="Arial" panose="020B0604020202020204" pitchFamily="34" charset="0"/>
              <a:buChar char="•"/>
            </a:pPr>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a:p>
            <a:endParaRPr lang="de-AT" dirty="0"/>
          </a:p>
        </p:txBody>
      </p:sp>
      <p:sp>
        <p:nvSpPr>
          <p:cNvPr id="10" name="Textfeld 9"/>
          <p:cNvSpPr txBox="1"/>
          <p:nvPr/>
        </p:nvSpPr>
        <p:spPr>
          <a:xfrm>
            <a:off x="4734879" y="5657616"/>
            <a:ext cx="4392488" cy="984885"/>
          </a:xfrm>
          <a:prstGeom prst="rect">
            <a:avLst/>
          </a:prstGeom>
          <a:noFill/>
        </p:spPr>
        <p:txBody>
          <a:bodyPr wrap="square" rtlCol="0">
            <a:spAutoFit/>
          </a:bodyPr>
          <a:lstStyle/>
          <a:p>
            <a:pPr marL="0" lvl="1" algn="ctr"/>
            <a:r>
              <a:rPr lang="de-AT" sz="2000" dirty="0">
                <a:solidFill>
                  <a:schemeClr val="tx1">
                    <a:lumMod val="65000"/>
                    <a:lumOff val="35000"/>
                  </a:schemeClr>
                </a:solidFill>
              </a:rPr>
              <a:t>Zugang:</a:t>
            </a:r>
          </a:p>
          <a:p>
            <a:pPr marL="0" lvl="1" algn="ctr"/>
            <a:r>
              <a:rPr lang="de-AT" sz="2000" dirty="0">
                <a:solidFill>
                  <a:schemeClr val="tx1">
                    <a:lumMod val="65000"/>
                    <a:lumOff val="35000"/>
                  </a:schemeClr>
                </a:solidFill>
              </a:rPr>
              <a:t>https://intermodallinks.com/GetAccess</a:t>
            </a:r>
          </a:p>
          <a:p>
            <a:endParaRPr lang="de-AT" dirty="0"/>
          </a:p>
        </p:txBody>
      </p:sp>
    </p:spTree>
    <p:extLst>
      <p:ext uri="{BB962C8B-B14F-4D97-AF65-F5344CB8AC3E}">
        <p14:creationId xmlns:p14="http://schemas.microsoft.com/office/powerpoint/2010/main" val="4110028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tx1">
                    <a:lumMod val="75000"/>
                    <a:lumOff val="25000"/>
                  </a:schemeClr>
                </a:solidFill>
              </a:rPr>
              <a:t>Tools</a:t>
            </a:r>
            <a:br>
              <a:rPr lang="de-DE" b="1" dirty="0">
                <a:solidFill>
                  <a:schemeClr val="tx1">
                    <a:lumMod val="75000"/>
                    <a:lumOff val="25000"/>
                  </a:schemeClr>
                </a:solidFill>
              </a:rPr>
            </a:br>
            <a:r>
              <a:rPr lang="de-DE" dirty="0" smtClean="0">
                <a:solidFill>
                  <a:schemeClr val="tx1">
                    <a:lumMod val="75000"/>
                    <a:lumOff val="25000"/>
                  </a:schemeClr>
                </a:solidFill>
              </a:rPr>
              <a:t>CO2 </a:t>
            </a:r>
            <a:r>
              <a:rPr lang="de-DE" dirty="0" err="1" smtClean="0">
                <a:solidFill>
                  <a:schemeClr val="tx1">
                    <a:lumMod val="75000"/>
                    <a:lumOff val="25000"/>
                  </a:schemeClr>
                </a:solidFill>
              </a:rPr>
              <a:t>Calculator</a:t>
            </a:r>
            <a:r>
              <a:rPr lang="de-DE" dirty="0" smtClean="0">
                <a:solidFill>
                  <a:schemeClr val="tx1">
                    <a:lumMod val="75000"/>
                    <a:lumOff val="25000"/>
                  </a:schemeClr>
                </a:solidFill>
              </a:rPr>
              <a:t>	</a:t>
            </a:r>
            <a:endParaRPr lang="de-AT" dirty="0"/>
          </a:p>
        </p:txBody>
      </p:sp>
      <p:sp>
        <p:nvSpPr>
          <p:cNvPr id="3" name="Inhaltsplatzhalter 2"/>
          <p:cNvSpPr>
            <a:spLocks noGrp="1"/>
          </p:cNvSpPr>
          <p:nvPr>
            <p:ph idx="1"/>
          </p:nvPr>
        </p:nvSpPr>
        <p:spPr/>
        <p:txBody>
          <a:bodyPr>
            <a:normAutofit/>
          </a:bodyPr>
          <a:lstStyle/>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pPr marL="0" indent="0">
              <a:buNone/>
            </a:pPr>
            <a:endParaRPr lang="de-AT" dirty="0"/>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84" y="2070667"/>
            <a:ext cx="6452169" cy="334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613133" y="2070666"/>
            <a:ext cx="2304256" cy="3421449"/>
          </a:xfrm>
          <a:prstGeom prst="rect">
            <a:avLst/>
          </a:prstGeom>
          <a:noFill/>
        </p:spPr>
        <p:txBody>
          <a:bodyPr wrap="square" rtlCol="0">
            <a:spAutoFit/>
          </a:bodyPr>
          <a:lstStyle/>
          <a:p>
            <a:pPr>
              <a:spcAft>
                <a:spcPts val="500"/>
              </a:spcAft>
            </a:pPr>
            <a:r>
              <a:rPr lang="de-AT" sz="1600" dirty="0" smtClean="0">
                <a:solidFill>
                  <a:schemeClr val="tx1">
                    <a:lumMod val="65000"/>
                    <a:lumOff val="35000"/>
                  </a:schemeClr>
                </a:solidFill>
              </a:rPr>
              <a:t>Das Tool bietet die Möglichkeit der Messung </a:t>
            </a:r>
            <a:r>
              <a:rPr lang="de-AT" sz="1600" dirty="0">
                <a:solidFill>
                  <a:schemeClr val="tx1">
                    <a:lumMod val="65000"/>
                    <a:lumOff val="35000"/>
                  </a:schemeClr>
                </a:solidFill>
              </a:rPr>
              <a:t>des </a:t>
            </a:r>
            <a:r>
              <a:rPr lang="de-AT" sz="1600" dirty="0" smtClean="0">
                <a:solidFill>
                  <a:schemeClr val="tx1">
                    <a:lumMod val="65000"/>
                    <a:lumOff val="35000"/>
                  </a:schemeClr>
                </a:solidFill>
              </a:rPr>
              <a:t>CO2-Fußabdrucks.</a:t>
            </a:r>
          </a:p>
          <a:p>
            <a:pPr>
              <a:spcAft>
                <a:spcPts val="500"/>
              </a:spcAft>
            </a:pPr>
            <a:endParaRPr lang="de-AT" sz="1600" dirty="0" smtClean="0">
              <a:solidFill>
                <a:schemeClr val="tx1">
                  <a:lumMod val="65000"/>
                  <a:lumOff val="35000"/>
                </a:schemeClr>
              </a:solidFill>
            </a:endParaRPr>
          </a:p>
          <a:p>
            <a:pPr>
              <a:spcAft>
                <a:spcPts val="500"/>
              </a:spcAft>
            </a:pPr>
            <a:r>
              <a:rPr lang="de-AT" sz="1600" dirty="0" smtClean="0">
                <a:solidFill>
                  <a:schemeClr val="tx1">
                    <a:lumMod val="65000"/>
                    <a:lumOff val="35000"/>
                  </a:schemeClr>
                </a:solidFill>
              </a:rPr>
              <a:t>Der </a:t>
            </a:r>
            <a:r>
              <a:rPr lang="de-AT" sz="1600" dirty="0">
                <a:solidFill>
                  <a:schemeClr val="tx1">
                    <a:lumMod val="65000"/>
                    <a:lumOff val="35000"/>
                  </a:schemeClr>
                </a:solidFill>
              </a:rPr>
              <a:t>Rechner basiert auf den Erkenntnissen von Alan </a:t>
            </a:r>
            <a:r>
              <a:rPr lang="de-AT" sz="1600" dirty="0" err="1">
                <a:solidFill>
                  <a:schemeClr val="tx1">
                    <a:lumMod val="65000"/>
                    <a:lumOff val="35000"/>
                  </a:schemeClr>
                </a:solidFill>
              </a:rPr>
              <a:t>McKinnon</a:t>
            </a:r>
            <a:r>
              <a:rPr lang="de-AT" sz="1600" dirty="0">
                <a:solidFill>
                  <a:schemeClr val="tx1">
                    <a:lumMod val="65000"/>
                    <a:lumOff val="35000"/>
                  </a:schemeClr>
                </a:solidFill>
              </a:rPr>
              <a:t> und soll ungefähre Werte für die CO2-Emissionen beim unimodalen Transport im Vergleich zum multimodalen Transport liefern.</a:t>
            </a:r>
          </a:p>
        </p:txBody>
      </p:sp>
      <p:sp>
        <p:nvSpPr>
          <p:cNvPr id="8" name="Textfeld 7"/>
          <p:cNvSpPr txBox="1"/>
          <p:nvPr/>
        </p:nvSpPr>
        <p:spPr>
          <a:xfrm>
            <a:off x="226611" y="5532989"/>
            <a:ext cx="7416824" cy="984885"/>
          </a:xfrm>
          <a:prstGeom prst="rect">
            <a:avLst/>
          </a:prstGeom>
          <a:noFill/>
        </p:spPr>
        <p:txBody>
          <a:bodyPr wrap="square" rtlCol="0">
            <a:spAutoFit/>
          </a:bodyPr>
          <a:lstStyle/>
          <a:p>
            <a:pPr algn="ctr"/>
            <a:r>
              <a:rPr lang="de-AT" sz="2000" dirty="0">
                <a:solidFill>
                  <a:schemeClr val="tx1">
                    <a:lumMod val="65000"/>
                    <a:lumOff val="35000"/>
                  </a:schemeClr>
                </a:solidFill>
              </a:rPr>
              <a:t>Zugang:</a:t>
            </a:r>
          </a:p>
          <a:p>
            <a:pPr algn="ctr"/>
            <a:r>
              <a:rPr lang="de-AT" sz="2000" dirty="0">
                <a:solidFill>
                  <a:schemeClr val="tx1">
                    <a:lumMod val="65000"/>
                    <a:lumOff val="35000"/>
                  </a:schemeClr>
                </a:solidFill>
              </a:rPr>
              <a:t>https://ifsl50.mb.uni-magdeburg.de/chemmultimodal/</a:t>
            </a:r>
          </a:p>
          <a:p>
            <a:pPr algn="ctr"/>
            <a:endParaRPr lang="de-AT" dirty="0"/>
          </a:p>
        </p:txBody>
      </p:sp>
    </p:spTree>
    <p:extLst>
      <p:ext uri="{BB962C8B-B14F-4D97-AF65-F5344CB8AC3E}">
        <p14:creationId xmlns:p14="http://schemas.microsoft.com/office/powerpoint/2010/main" val="23154368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solidFill>
                  <a:schemeClr val="tx1">
                    <a:lumMod val="75000"/>
                    <a:lumOff val="25000"/>
                  </a:schemeClr>
                </a:solidFill>
              </a:rPr>
              <a:t>Anleitung</a:t>
            </a:r>
            <a:br>
              <a:rPr lang="de-DE" b="1" dirty="0">
                <a:solidFill>
                  <a:schemeClr val="tx1">
                    <a:lumMod val="75000"/>
                    <a:lumOff val="25000"/>
                  </a:schemeClr>
                </a:solidFill>
              </a:rPr>
            </a:br>
            <a:r>
              <a:rPr lang="de-DE" dirty="0" smtClean="0">
                <a:solidFill>
                  <a:schemeClr val="tx1">
                    <a:lumMod val="75000"/>
                    <a:lumOff val="25000"/>
                  </a:schemeClr>
                </a:solidFill>
              </a:rPr>
              <a:t>CO2 </a:t>
            </a:r>
            <a:r>
              <a:rPr lang="de-DE" dirty="0" err="1">
                <a:solidFill>
                  <a:schemeClr val="tx1">
                    <a:lumMod val="75000"/>
                    <a:lumOff val="25000"/>
                  </a:schemeClr>
                </a:solidFill>
              </a:rPr>
              <a:t>Calculator</a:t>
            </a:r>
            <a:endParaRPr lang="de-AT" dirty="0">
              <a:solidFill>
                <a:schemeClr val="tx1">
                  <a:lumMod val="75000"/>
                  <a:lumOff val="25000"/>
                </a:schemeClr>
              </a:solidFill>
            </a:endParaRPr>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9" name="Textfeld 8"/>
          <p:cNvSpPr txBox="1"/>
          <p:nvPr/>
        </p:nvSpPr>
        <p:spPr>
          <a:xfrm>
            <a:off x="457200" y="1744567"/>
            <a:ext cx="8363272" cy="3877985"/>
          </a:xfrm>
          <a:prstGeom prst="rect">
            <a:avLst/>
          </a:prstGeom>
          <a:noFill/>
        </p:spPr>
        <p:txBody>
          <a:bodyPr wrap="square" rtlCol="0">
            <a:spAutoFit/>
          </a:bodyPr>
          <a:lstStyle/>
          <a:p>
            <a:endParaRPr lang="de-AT" dirty="0"/>
          </a:p>
          <a:p>
            <a:r>
              <a:rPr lang="de-AT" sz="2200" b="1" dirty="0" smtClean="0"/>
              <a:t>1. Gesamte Transportdistanz</a:t>
            </a:r>
          </a:p>
          <a:p>
            <a:r>
              <a:rPr lang="de-AT" dirty="0" smtClean="0"/>
              <a:t>Bitte </a:t>
            </a:r>
            <a:r>
              <a:rPr lang="de-AT" dirty="0"/>
              <a:t>geben Sie die gesamte Transportstrecke vom Absender bis zum Bestimmungsort in Kilometern an. Für multimodale Verbindungen verwenden Sie bitte Intermodal Links (https://intermodallinks.com/) zur Berechnung der Entfernung</a:t>
            </a:r>
            <a:r>
              <a:rPr lang="de-AT" dirty="0" smtClean="0"/>
              <a:t>.</a:t>
            </a:r>
          </a:p>
          <a:p>
            <a:endParaRPr lang="de-AT" dirty="0" smtClean="0"/>
          </a:p>
          <a:p>
            <a:r>
              <a:rPr lang="de-AT" sz="2200" b="1" dirty="0"/>
              <a:t>3. </a:t>
            </a:r>
            <a:r>
              <a:rPr lang="de-AT" sz="2200" b="1" dirty="0" smtClean="0"/>
              <a:t>Gewicht</a:t>
            </a:r>
          </a:p>
          <a:p>
            <a:r>
              <a:rPr lang="de-AT" dirty="0" smtClean="0"/>
              <a:t>Bitte </a:t>
            </a:r>
            <a:r>
              <a:rPr lang="de-AT" dirty="0"/>
              <a:t>geben Sie das Gesamtbruttogewicht aller transportierten Güter in Tonnen an</a:t>
            </a:r>
            <a:r>
              <a:rPr lang="de-AT" dirty="0" smtClean="0"/>
              <a:t>.</a:t>
            </a:r>
          </a:p>
          <a:p>
            <a:endParaRPr lang="de-AT" dirty="0"/>
          </a:p>
          <a:p>
            <a:r>
              <a:rPr lang="de-AT" sz="2200" b="1" dirty="0"/>
              <a:t>4. Wahl des Transportmittels</a:t>
            </a:r>
          </a:p>
          <a:p>
            <a:r>
              <a:rPr lang="de-AT" dirty="0"/>
              <a:t>Bitte wählen Sie das Transportmittel aus der Liste </a:t>
            </a:r>
            <a:r>
              <a:rPr lang="de-AT" dirty="0" smtClean="0"/>
              <a:t>aus. Wenn </a:t>
            </a:r>
            <a:r>
              <a:rPr lang="de-AT" dirty="0"/>
              <a:t>Sie einen unimodalen Transport wählen, </a:t>
            </a:r>
            <a:r>
              <a:rPr lang="de-AT" dirty="0" smtClean="0"/>
              <a:t>werden </a:t>
            </a:r>
            <a:r>
              <a:rPr lang="de-AT" dirty="0"/>
              <a:t>die CO2-Emissionen sofort </a:t>
            </a:r>
            <a:r>
              <a:rPr lang="de-AT" dirty="0" smtClean="0"/>
              <a:t>berechnet</a:t>
            </a:r>
            <a:r>
              <a:rPr lang="de-AT" dirty="0"/>
              <a:t>.</a:t>
            </a:r>
          </a:p>
          <a:p>
            <a:endParaRPr lang="de-AT" dirty="0"/>
          </a:p>
        </p:txBody>
      </p:sp>
    </p:spTree>
    <p:extLst>
      <p:ext uri="{BB962C8B-B14F-4D97-AF65-F5344CB8AC3E}">
        <p14:creationId xmlns:p14="http://schemas.microsoft.com/office/powerpoint/2010/main" val="3229057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tx1">
                    <a:lumMod val="75000"/>
                    <a:lumOff val="25000"/>
                  </a:schemeClr>
                </a:solidFill>
              </a:rPr>
              <a:t>Anleitung</a:t>
            </a:r>
            <a:br>
              <a:rPr lang="de-DE" b="1" dirty="0">
                <a:solidFill>
                  <a:schemeClr val="tx1">
                    <a:lumMod val="75000"/>
                    <a:lumOff val="25000"/>
                  </a:schemeClr>
                </a:solidFill>
              </a:rPr>
            </a:br>
            <a:r>
              <a:rPr lang="de-DE" dirty="0">
                <a:solidFill>
                  <a:schemeClr val="tx1">
                    <a:lumMod val="75000"/>
                    <a:lumOff val="25000"/>
                  </a:schemeClr>
                </a:solidFill>
              </a:rPr>
              <a:t>CO2 </a:t>
            </a:r>
            <a:r>
              <a:rPr lang="de-DE" dirty="0" err="1">
                <a:solidFill>
                  <a:schemeClr val="tx1">
                    <a:lumMod val="75000"/>
                    <a:lumOff val="25000"/>
                  </a:schemeClr>
                </a:solidFill>
              </a:rPr>
              <a:t>Calculator</a:t>
            </a:r>
            <a:endParaRPr lang="de-AT" dirty="0"/>
          </a:p>
        </p:txBody>
      </p:sp>
      <p:sp>
        <p:nvSpPr>
          <p:cNvPr id="3" name="Inhaltsplatzhalter 2"/>
          <p:cNvSpPr>
            <a:spLocks noGrp="1"/>
          </p:cNvSpPr>
          <p:nvPr>
            <p:ph idx="1"/>
          </p:nvPr>
        </p:nvSpPr>
        <p:spPr>
          <a:xfrm>
            <a:off x="489585" y="1498475"/>
            <a:ext cx="8363272" cy="5157192"/>
          </a:xfrm>
        </p:spPr>
        <p:txBody>
          <a:bodyPr/>
          <a:lstStyle/>
          <a:p>
            <a:pPr marL="0" lvl="0" indent="0">
              <a:buNone/>
            </a:pPr>
            <a:endParaRPr lang="de-AT" sz="2200" b="1" dirty="0" smtClean="0">
              <a:solidFill>
                <a:schemeClr val="tx1"/>
              </a:solidFill>
            </a:endParaRPr>
          </a:p>
          <a:p>
            <a:pPr marL="0" lvl="0" indent="0">
              <a:buNone/>
            </a:pPr>
            <a:r>
              <a:rPr lang="de-AT" sz="2200" b="1" dirty="0" smtClean="0">
                <a:solidFill>
                  <a:schemeClr val="tx1"/>
                </a:solidFill>
              </a:rPr>
              <a:t>5.</a:t>
            </a:r>
            <a:r>
              <a:rPr lang="de-AT" sz="2200" dirty="0" smtClean="0"/>
              <a:t> </a:t>
            </a:r>
            <a:r>
              <a:rPr lang="en-GB" sz="2200" b="1" dirty="0" smtClean="0"/>
              <a:t>Modal Split Truck +</a:t>
            </a:r>
            <a:endParaRPr lang="de-AT" sz="2200" b="1" dirty="0" smtClean="0"/>
          </a:p>
          <a:p>
            <a:pPr marL="0" indent="0">
              <a:buNone/>
            </a:pPr>
            <a:r>
              <a:rPr lang="de-AT" sz="1800" dirty="0" smtClean="0"/>
              <a:t>Wenn Sie "Modal Split (Truck + ....)" wählen, wird ein neues Eingabefeld angezeigt: "Modal Split Truck +" und " </a:t>
            </a:r>
            <a:r>
              <a:rPr lang="de-AT" sz="1800" dirty="0" err="1" smtClean="0"/>
              <a:t>Distance</a:t>
            </a:r>
            <a:r>
              <a:rPr lang="de-AT" sz="1800" dirty="0" smtClean="0"/>
              <a:t> </a:t>
            </a:r>
            <a:r>
              <a:rPr lang="de-AT" sz="1800" dirty="0" err="1" smtClean="0"/>
              <a:t>of</a:t>
            </a:r>
            <a:r>
              <a:rPr lang="de-AT" sz="1800" dirty="0" smtClean="0"/>
              <a:t> </a:t>
            </a:r>
            <a:r>
              <a:rPr lang="de-AT" sz="1800" dirty="0" err="1" smtClean="0"/>
              <a:t>transport</a:t>
            </a:r>
            <a:r>
              <a:rPr lang="de-AT" sz="1800" dirty="0" smtClean="0"/>
              <a:t> </a:t>
            </a:r>
            <a:r>
              <a:rPr lang="de-AT" sz="1800" dirty="0" err="1" smtClean="0"/>
              <a:t>modes</a:t>
            </a:r>
            <a:r>
              <a:rPr lang="de-AT" sz="1800" dirty="0" smtClean="0"/>
              <a:t>":</a:t>
            </a:r>
          </a:p>
          <a:p>
            <a:pPr marL="0" indent="0">
              <a:buNone/>
            </a:pPr>
            <a:endParaRPr lang="de-AT" sz="1800" dirty="0" smtClean="0"/>
          </a:p>
          <a:p>
            <a:pPr marL="0" indent="0">
              <a:buNone/>
            </a:pPr>
            <a:endParaRPr lang="de-AT" sz="1800" dirty="0"/>
          </a:p>
          <a:p>
            <a:pPr marL="0" indent="0">
              <a:buNone/>
            </a:pPr>
            <a:endParaRPr lang="de-AT" sz="200" b="1" dirty="0" smtClean="0">
              <a:solidFill>
                <a:schemeClr val="tx1"/>
              </a:solidFill>
            </a:endParaRPr>
          </a:p>
          <a:p>
            <a:pPr marL="0" indent="0">
              <a:buNone/>
            </a:pPr>
            <a:endParaRPr lang="de-AT" sz="2200" b="1" dirty="0" smtClean="0">
              <a:solidFill>
                <a:schemeClr val="tx1"/>
              </a:solidFill>
            </a:endParaRPr>
          </a:p>
          <a:p>
            <a:pPr marL="0" indent="0">
              <a:buNone/>
            </a:pPr>
            <a:endParaRPr lang="de-AT" sz="2200" b="1" dirty="0">
              <a:solidFill>
                <a:schemeClr val="tx1"/>
              </a:solidFill>
            </a:endParaRPr>
          </a:p>
          <a:p>
            <a:pPr marL="0" indent="0">
              <a:buNone/>
            </a:pPr>
            <a:r>
              <a:rPr lang="de-AT" sz="2200" b="1" dirty="0" smtClean="0">
                <a:solidFill>
                  <a:schemeClr val="tx1"/>
                </a:solidFill>
              </a:rPr>
              <a:t>6</a:t>
            </a:r>
            <a:r>
              <a:rPr lang="de-AT" sz="2200" b="1" dirty="0">
                <a:solidFill>
                  <a:schemeClr val="tx1"/>
                </a:solidFill>
              </a:rPr>
              <a:t>. </a:t>
            </a:r>
            <a:r>
              <a:rPr lang="de-AT" sz="2200" b="1" dirty="0"/>
              <a:t>Entfernung pro Verkehrsträger</a:t>
            </a:r>
          </a:p>
          <a:p>
            <a:pPr marL="0" indent="0">
              <a:buNone/>
            </a:pPr>
            <a:r>
              <a:rPr lang="de-AT" sz="1800" dirty="0" smtClean="0"/>
              <a:t>Sie </a:t>
            </a:r>
            <a:r>
              <a:rPr lang="de-AT" sz="1800" dirty="0"/>
              <a:t>können feste Durchschnittswerte wählen (5%, 10%, 15%, </a:t>
            </a:r>
            <a:r>
              <a:rPr lang="de-AT" sz="1800" dirty="0" smtClean="0"/>
              <a:t>20</a:t>
            </a:r>
            <a:r>
              <a:rPr lang="de-AT" sz="1800" dirty="0"/>
              <a:t>% der Gesamtstrecke mit dem LKW</a:t>
            </a:r>
            <a:r>
              <a:rPr lang="de-AT" sz="1800" dirty="0" smtClean="0"/>
              <a:t>):</a:t>
            </a:r>
          </a:p>
          <a:p>
            <a:pPr marL="0" indent="0">
              <a:buNone/>
            </a:pPr>
            <a:endParaRPr lang="de-AT" sz="1800" dirty="0" smtClean="0"/>
          </a:p>
          <a:p>
            <a:pPr marL="0" indent="0">
              <a:buNone/>
            </a:pPr>
            <a:endParaRPr lang="de-AT" sz="1800" dirty="0" smtClean="0"/>
          </a:p>
          <a:p>
            <a:pPr marL="0" indent="0">
              <a:buNone/>
            </a:pPr>
            <a:endParaRPr lang="de-AT" sz="1800" i="1" dirty="0" smtClean="0"/>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6" name="Bild 10"/>
          <p:cNvPicPr/>
          <p:nvPr/>
        </p:nvPicPr>
        <p:blipFill>
          <a:blip r:embed="rId2">
            <a:extLst>
              <a:ext uri="{28A0092B-C50C-407E-A947-70E740481C1C}">
                <a14:useLocalDpi xmlns:a14="http://schemas.microsoft.com/office/drawing/2010/main" val="0"/>
              </a:ext>
            </a:extLst>
          </a:blip>
          <a:srcRect/>
          <a:stretch>
            <a:fillRect/>
          </a:stretch>
        </p:blipFill>
        <p:spPr bwMode="auto">
          <a:xfrm>
            <a:off x="642682" y="3245024"/>
            <a:ext cx="4577390" cy="832047"/>
          </a:xfrm>
          <a:prstGeom prst="rect">
            <a:avLst/>
          </a:prstGeom>
          <a:noFill/>
          <a:ln>
            <a:noFill/>
          </a:ln>
        </p:spPr>
      </p:pic>
      <p:pic>
        <p:nvPicPr>
          <p:cNvPr id="7" name="Bild 18"/>
          <p:cNvPicPr/>
          <p:nvPr/>
        </p:nvPicPr>
        <p:blipFill>
          <a:blip r:embed="rId3">
            <a:extLst>
              <a:ext uri="{28A0092B-C50C-407E-A947-70E740481C1C}">
                <a14:useLocalDpi xmlns:a14="http://schemas.microsoft.com/office/drawing/2010/main" val="0"/>
              </a:ext>
            </a:extLst>
          </a:blip>
          <a:srcRect/>
          <a:stretch>
            <a:fillRect/>
          </a:stretch>
        </p:blipFill>
        <p:spPr bwMode="auto">
          <a:xfrm>
            <a:off x="617083" y="5780965"/>
            <a:ext cx="4375214" cy="421615"/>
          </a:xfrm>
          <a:prstGeom prst="rect">
            <a:avLst/>
          </a:prstGeom>
          <a:noFill/>
          <a:ln>
            <a:noFill/>
          </a:ln>
        </p:spPr>
      </p:pic>
    </p:spTree>
    <p:extLst>
      <p:ext uri="{BB962C8B-B14F-4D97-AF65-F5344CB8AC3E}">
        <p14:creationId xmlns:p14="http://schemas.microsoft.com/office/powerpoint/2010/main" val="1172047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tx1">
                    <a:lumMod val="75000"/>
                    <a:lumOff val="25000"/>
                  </a:schemeClr>
                </a:solidFill>
              </a:rPr>
              <a:t>Anleitung</a:t>
            </a:r>
            <a:br>
              <a:rPr lang="de-DE" b="1" dirty="0">
                <a:solidFill>
                  <a:schemeClr val="tx1">
                    <a:lumMod val="75000"/>
                    <a:lumOff val="25000"/>
                  </a:schemeClr>
                </a:solidFill>
              </a:rPr>
            </a:br>
            <a:r>
              <a:rPr lang="de-DE" dirty="0">
                <a:solidFill>
                  <a:schemeClr val="tx1">
                    <a:lumMod val="75000"/>
                    <a:lumOff val="25000"/>
                  </a:schemeClr>
                </a:solidFill>
              </a:rPr>
              <a:t>CO2 </a:t>
            </a:r>
            <a:r>
              <a:rPr lang="de-DE" dirty="0" err="1">
                <a:solidFill>
                  <a:schemeClr val="tx1">
                    <a:lumMod val="75000"/>
                    <a:lumOff val="25000"/>
                  </a:schemeClr>
                </a:solidFill>
              </a:rPr>
              <a:t>Calculator</a:t>
            </a:r>
            <a:endParaRPr lang="de-AT" dirty="0"/>
          </a:p>
        </p:txBody>
      </p:sp>
      <p:sp>
        <p:nvSpPr>
          <p:cNvPr id="3" name="Inhaltsplatzhalter 2"/>
          <p:cNvSpPr>
            <a:spLocks noGrp="1"/>
          </p:cNvSpPr>
          <p:nvPr>
            <p:ph idx="1"/>
          </p:nvPr>
        </p:nvSpPr>
        <p:spPr/>
        <p:txBody>
          <a:bodyPr/>
          <a:lstStyle/>
          <a:p>
            <a:pPr marL="0" indent="0">
              <a:buNone/>
            </a:pPr>
            <a:endParaRPr lang="de-AT" b="1" dirty="0">
              <a:solidFill>
                <a:schemeClr val="tx1"/>
              </a:solidFill>
            </a:endParaRPr>
          </a:p>
          <a:p>
            <a:pPr marL="0" indent="0">
              <a:buNone/>
            </a:pPr>
            <a:r>
              <a:rPr lang="de-AT" sz="1800" i="1" dirty="0" smtClean="0"/>
              <a:t>Oder </a:t>
            </a:r>
            <a:r>
              <a:rPr lang="de-AT" sz="1800" i="1" dirty="0"/>
              <a:t>fügen Sie genaue Werte ein, indem Sie "</a:t>
            </a:r>
            <a:r>
              <a:rPr lang="de-AT" sz="1800" i="1" dirty="0" err="1"/>
              <a:t>custom</a:t>
            </a:r>
            <a:r>
              <a:rPr lang="de-AT" sz="1800" i="1" dirty="0"/>
              <a:t>" wählen</a:t>
            </a:r>
          </a:p>
          <a:p>
            <a:pPr marL="0" indent="0">
              <a:buNone/>
            </a:pPr>
            <a:endParaRPr lang="de-AT" b="1" dirty="0">
              <a:solidFill>
                <a:schemeClr val="tx1"/>
              </a:solidFill>
            </a:endParaRPr>
          </a:p>
          <a:p>
            <a:pPr marL="0" indent="0">
              <a:buNone/>
            </a:pPr>
            <a:endParaRPr lang="de-AT" b="1" dirty="0" smtClean="0">
              <a:solidFill>
                <a:schemeClr val="tx1"/>
              </a:solidFill>
            </a:endParaRPr>
          </a:p>
          <a:p>
            <a:pPr marL="0" indent="0">
              <a:buNone/>
            </a:pPr>
            <a:endParaRPr lang="de-AT" b="1" dirty="0" smtClean="0">
              <a:solidFill>
                <a:schemeClr val="tx1"/>
              </a:solidFill>
            </a:endParaRPr>
          </a:p>
          <a:p>
            <a:pPr marL="0" indent="0">
              <a:buNone/>
            </a:pPr>
            <a:endParaRPr lang="de-AT" b="1" dirty="0" smtClean="0">
              <a:solidFill>
                <a:schemeClr val="tx1"/>
              </a:solidFill>
            </a:endParaRPr>
          </a:p>
          <a:p>
            <a:pPr marL="0" indent="0">
              <a:buNone/>
            </a:pPr>
            <a:r>
              <a:rPr lang="de-AT" sz="2200" b="1" dirty="0" smtClean="0">
                <a:solidFill>
                  <a:schemeClr val="tx1"/>
                </a:solidFill>
              </a:rPr>
              <a:t>7</a:t>
            </a:r>
            <a:r>
              <a:rPr lang="de-AT" sz="2200" b="1" dirty="0">
                <a:solidFill>
                  <a:schemeClr val="tx1"/>
                </a:solidFill>
              </a:rPr>
              <a:t>. </a:t>
            </a:r>
            <a:r>
              <a:rPr lang="de-AT" sz="2200" b="1" dirty="0"/>
              <a:t>Neue Kalkulation</a:t>
            </a:r>
          </a:p>
          <a:p>
            <a:pPr marL="0" indent="0">
              <a:buNone/>
            </a:pPr>
            <a:r>
              <a:rPr lang="de-AT" sz="1800" dirty="0">
                <a:latin typeface="+mj-lt"/>
              </a:rPr>
              <a:t>Die Schaltfläche </a:t>
            </a:r>
            <a:r>
              <a:rPr lang="de-AT" sz="1800" dirty="0" smtClean="0">
                <a:latin typeface="+mj-lt"/>
              </a:rPr>
              <a:t>„New </a:t>
            </a:r>
            <a:r>
              <a:rPr lang="de-AT" sz="1800" dirty="0" err="1" smtClean="0">
                <a:latin typeface="+mj-lt"/>
              </a:rPr>
              <a:t>Calculation</a:t>
            </a:r>
            <a:r>
              <a:rPr lang="de-AT" sz="1800" dirty="0" smtClean="0">
                <a:latin typeface="+mj-lt"/>
              </a:rPr>
              <a:t>" </a:t>
            </a:r>
            <a:r>
              <a:rPr lang="de-AT" sz="1800" dirty="0">
                <a:latin typeface="+mj-lt"/>
              </a:rPr>
              <a:t>öffnet eine neue Registerkarte. Dies ermöglicht den Vergleich verschiedener Berechnungen</a:t>
            </a:r>
            <a:r>
              <a:rPr lang="de-AT" sz="1800" dirty="0" smtClean="0">
                <a:latin typeface="+mj-lt"/>
              </a:rPr>
              <a:t>.</a:t>
            </a:r>
          </a:p>
          <a:p>
            <a:pPr marL="0" indent="0">
              <a:buNone/>
            </a:pPr>
            <a:endParaRPr lang="de-AT" dirty="0"/>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6" name="Bild 20"/>
          <p:cNvPicPr/>
          <p:nvPr/>
        </p:nvPicPr>
        <p:blipFill>
          <a:blip r:embed="rId2">
            <a:extLst>
              <a:ext uri="{28A0092B-C50C-407E-A947-70E740481C1C}">
                <a14:useLocalDpi xmlns:a14="http://schemas.microsoft.com/office/drawing/2010/main" val="0"/>
              </a:ext>
            </a:extLst>
          </a:blip>
          <a:srcRect/>
          <a:stretch>
            <a:fillRect/>
          </a:stretch>
        </p:blipFill>
        <p:spPr bwMode="auto">
          <a:xfrm>
            <a:off x="683568" y="5517232"/>
            <a:ext cx="2186608" cy="648072"/>
          </a:xfrm>
          <a:prstGeom prst="rect">
            <a:avLst/>
          </a:prstGeom>
          <a:noFill/>
          <a:ln>
            <a:noFill/>
          </a:ln>
        </p:spPr>
      </p:pic>
      <p:pic>
        <p:nvPicPr>
          <p:cNvPr id="8" name="Bild 19"/>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85192" y="2647847"/>
            <a:ext cx="4749631" cy="1130926"/>
          </a:xfrm>
          <a:prstGeom prst="rect">
            <a:avLst/>
          </a:prstGeom>
          <a:noFill/>
          <a:ln>
            <a:noFill/>
          </a:ln>
        </p:spPr>
      </p:pic>
    </p:spTree>
    <p:extLst>
      <p:ext uri="{BB962C8B-B14F-4D97-AF65-F5344CB8AC3E}">
        <p14:creationId xmlns:p14="http://schemas.microsoft.com/office/powerpoint/2010/main" val="1891626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Multimodale Transporte als Beitrag zum nachhaltigen Güterverkehr</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2131232768"/>
              </p:ext>
            </p:extLst>
          </p:nvPr>
        </p:nvGraphicFramePr>
        <p:xfrm>
          <a:off x="1835696"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ieren 5"/>
          <p:cNvGrpSpPr/>
          <p:nvPr/>
        </p:nvGrpSpPr>
        <p:grpSpPr>
          <a:xfrm>
            <a:off x="1811542" y="5986933"/>
            <a:ext cx="6447551" cy="484577"/>
            <a:chOff x="358264" y="3269794"/>
            <a:chExt cx="6052200" cy="495213"/>
          </a:xfrm>
          <a:scene3d>
            <a:camera prst="orthographicFront"/>
            <a:lightRig rig="flat" dir="t"/>
          </a:scene3d>
        </p:grpSpPr>
        <p:sp>
          <p:nvSpPr>
            <p:cNvPr id="7" name="Rechteck 6"/>
            <p:cNvSpPr/>
            <p:nvPr/>
          </p:nvSpPr>
          <p:spPr>
            <a:xfrm>
              <a:off x="358264" y="3269794"/>
              <a:ext cx="6052200" cy="49521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Textfeld 7"/>
            <p:cNvSpPr txBox="1"/>
            <p:nvPr/>
          </p:nvSpPr>
          <p:spPr>
            <a:xfrm>
              <a:off x="358264" y="3269795"/>
              <a:ext cx="6052200" cy="49521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b="1" kern="1200" noProof="0" dirty="0" smtClean="0"/>
                <a:t>Ausblick</a:t>
              </a:r>
            </a:p>
          </p:txBody>
        </p:sp>
      </p:grpSp>
      <p:sp>
        <p:nvSpPr>
          <p:cNvPr id="9" name="Ellipse 8"/>
          <p:cNvSpPr/>
          <p:nvPr/>
        </p:nvSpPr>
        <p:spPr>
          <a:xfrm>
            <a:off x="1444711" y="5934069"/>
            <a:ext cx="619016" cy="619016"/>
          </a:xfrm>
          <a:prstGeom prst="ellipse">
            <a:avLst/>
          </a:prstGeom>
        </p:spPr>
        <p:style>
          <a:lnRef idx="1">
            <a:schemeClr val="dk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Ellipse 9"/>
          <p:cNvSpPr/>
          <p:nvPr/>
        </p:nvSpPr>
        <p:spPr>
          <a:xfrm>
            <a:off x="1428656" y="5908454"/>
            <a:ext cx="641526" cy="641526"/>
          </a:xfrm>
          <a:prstGeom prst="ellipse">
            <a:avLst/>
          </a:prstGeom>
          <a:blipFill rotWithShape="0">
            <a:blip r:embed="rId8"/>
            <a:stretch>
              <a:fillRect/>
            </a:stretch>
          </a:blipFill>
        </p:spPr>
        <p:style>
          <a:lnRef idx="1">
            <a:schemeClr val="dk1">
              <a:hueOff val="0"/>
              <a:satOff val="0"/>
              <a:lumOff val="0"/>
              <a:alphaOff val="0"/>
            </a:schemeClr>
          </a:lnRef>
          <a:fillRef idx="2">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859775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tx1">
                    <a:lumMod val="75000"/>
                    <a:lumOff val="25000"/>
                  </a:schemeClr>
                </a:solidFill>
              </a:rPr>
              <a:t>Förderung des </a:t>
            </a:r>
            <a:br>
              <a:rPr lang="de-AT" b="1" dirty="0" smtClean="0">
                <a:solidFill>
                  <a:schemeClr val="tx1">
                    <a:lumMod val="75000"/>
                    <a:lumOff val="25000"/>
                  </a:schemeClr>
                </a:solidFill>
              </a:rPr>
            </a:br>
            <a:r>
              <a:rPr lang="de-AT" b="1" dirty="0" smtClean="0">
                <a:solidFill>
                  <a:schemeClr val="tx1">
                    <a:lumMod val="75000"/>
                    <a:lumOff val="25000"/>
                  </a:schemeClr>
                </a:solidFill>
              </a:rPr>
              <a:t>Multimodalen Transportes</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endParaRPr lang="de-AT" sz="400" dirty="0" smtClean="0"/>
          </a:p>
          <a:p>
            <a:r>
              <a:rPr lang="de-AT" dirty="0" smtClean="0"/>
              <a:t>EU-Richtlinie zur Liberalisierung </a:t>
            </a:r>
          </a:p>
          <a:p>
            <a:pPr marL="0" indent="0">
              <a:buNone/>
            </a:pPr>
            <a:r>
              <a:rPr lang="de-AT" dirty="0"/>
              <a:t> </a:t>
            </a:r>
            <a:r>
              <a:rPr lang="de-AT" dirty="0" smtClean="0"/>
              <a:t> von Vor- und Nachlauf bei kombiniertem Verkehr</a:t>
            </a:r>
          </a:p>
          <a:p>
            <a:endParaRPr lang="de-AT" sz="1000" dirty="0" smtClean="0"/>
          </a:p>
          <a:p>
            <a:r>
              <a:rPr lang="de-AT" dirty="0" smtClean="0"/>
              <a:t>gesteigerte Attraktivität des kombinierten Verkehrs durch:</a:t>
            </a:r>
          </a:p>
          <a:p>
            <a:endParaRPr lang="de-AT" sz="1000" dirty="0" smtClean="0"/>
          </a:p>
          <a:p>
            <a:pPr lvl="1">
              <a:buFont typeface="Symbol" panose="05050102010706020507" pitchFamily="18" charset="2"/>
              <a:buChar char="-"/>
            </a:pPr>
            <a:r>
              <a:rPr lang="de-AT" dirty="0" smtClean="0"/>
              <a:t>Erleichterung d. grenzüberschreitenden Verkehrs</a:t>
            </a:r>
          </a:p>
          <a:p>
            <a:pPr lvl="1">
              <a:buFont typeface="Symbol" panose="05050102010706020507" pitchFamily="18" charset="2"/>
              <a:buChar char="-"/>
            </a:pPr>
            <a:endParaRPr lang="de-AT" sz="400" dirty="0" smtClean="0"/>
          </a:p>
          <a:p>
            <a:pPr lvl="1">
              <a:buFont typeface="Symbol" panose="05050102010706020507" pitchFamily="18" charset="2"/>
              <a:buChar char="-"/>
            </a:pPr>
            <a:r>
              <a:rPr lang="de-AT" dirty="0" smtClean="0"/>
              <a:t>steuerliche Vorteile (z.B. Begünstigung KFZ-Steuer) </a:t>
            </a:r>
          </a:p>
          <a:p>
            <a:pPr lvl="1">
              <a:buFont typeface="Symbol" panose="05050102010706020507" pitchFamily="18" charset="2"/>
              <a:buChar char="-"/>
            </a:pPr>
            <a:endParaRPr lang="de-AT" sz="400" dirty="0" smtClean="0"/>
          </a:p>
          <a:p>
            <a:pPr lvl="1">
              <a:buFont typeface="Symbol" panose="05050102010706020507" pitchFamily="18" charset="2"/>
              <a:buChar char="-"/>
            </a:pPr>
            <a:r>
              <a:rPr lang="de-AT" dirty="0" smtClean="0"/>
              <a:t>finanzielle Förderungen</a:t>
            </a:r>
          </a:p>
          <a:p>
            <a:pPr lvl="1">
              <a:buFont typeface="Symbol" panose="05050102010706020507" pitchFamily="18" charset="2"/>
              <a:buChar char="-"/>
            </a:pPr>
            <a:endParaRPr lang="de-AT" sz="400" dirty="0" smtClean="0"/>
          </a:p>
          <a:p>
            <a:pPr lvl="1">
              <a:buFont typeface="Symbol" panose="05050102010706020507" pitchFamily="18" charset="2"/>
              <a:buChar char="-"/>
            </a:pPr>
            <a:r>
              <a:rPr lang="de-AT" dirty="0" smtClean="0"/>
              <a:t>sonstige Vorteile: Befreiung vom Nachtfahrverbot, von Wochenend- und Feiertagsfahrverbot, etc…</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6917196" y="1412776"/>
            <a:ext cx="2195736" cy="1533710"/>
          </a:xfrm>
          <a:prstGeom prst="rect">
            <a:avLst/>
          </a:prstGeom>
          <a:ln>
            <a:noFill/>
          </a:ln>
          <a:extLst>
            <a:ext uri="{53640926-AAD7-44D8-BBD7-CCE9431645EC}">
              <a14:shadowObscured xmlns:a14="http://schemas.microsoft.com/office/drawing/2010/main"/>
            </a:ext>
          </a:extLst>
        </p:spPr>
      </p:pic>
      <p:sp>
        <p:nvSpPr>
          <p:cNvPr id="7" name="Textfeld 7"/>
          <p:cNvSpPr txBox="1"/>
          <p:nvPr/>
        </p:nvSpPr>
        <p:spPr>
          <a:xfrm>
            <a:off x="7855910" y="1412776"/>
            <a:ext cx="1288090" cy="246221"/>
          </a:xfrm>
          <a:prstGeom prst="rect">
            <a:avLst/>
          </a:prstGeom>
          <a:noFill/>
        </p:spPr>
        <p:txBody>
          <a:bodyPr wrap="square" rtlCol="0">
            <a:spAutoFit/>
          </a:bodyPr>
          <a:lstStyle/>
          <a:p>
            <a:pPr algn="r"/>
            <a:r>
              <a:rPr lang="de-AT" sz="1000" dirty="0" smtClean="0">
                <a:solidFill>
                  <a:schemeClr val="bg1"/>
                </a:solidFill>
              </a:rPr>
              <a:t> </a:t>
            </a:r>
            <a:r>
              <a:rPr lang="de-AT" sz="800" dirty="0" smtClean="0">
                <a:solidFill>
                  <a:schemeClr val="bg1"/>
                </a:solidFill>
              </a:rPr>
              <a:t>Quelle: via donau</a:t>
            </a:r>
            <a:endParaRPr lang="de-DE" sz="800" dirty="0">
              <a:solidFill>
                <a:schemeClr val="bg1"/>
              </a:solidFill>
            </a:endParaRPr>
          </a:p>
        </p:txBody>
      </p:sp>
      <p:sp>
        <p:nvSpPr>
          <p:cNvPr id="8"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559381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tx1">
                    <a:lumMod val="75000"/>
                    <a:lumOff val="25000"/>
                  </a:schemeClr>
                </a:solidFill>
              </a:rPr>
              <a:t>Förderung des </a:t>
            </a:r>
            <a:br>
              <a:rPr lang="de-AT" b="1" dirty="0" smtClean="0">
                <a:solidFill>
                  <a:schemeClr val="tx1">
                    <a:lumMod val="75000"/>
                    <a:lumOff val="25000"/>
                  </a:schemeClr>
                </a:solidFill>
              </a:rPr>
            </a:br>
            <a:r>
              <a:rPr lang="de-AT" b="1" dirty="0" smtClean="0">
                <a:solidFill>
                  <a:schemeClr val="tx1">
                    <a:lumMod val="75000"/>
                    <a:lumOff val="25000"/>
                  </a:schemeClr>
                </a:solidFill>
              </a:rPr>
              <a:t>Multimodalen Transportes</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a:lnSpc>
                <a:spcPct val="150000"/>
              </a:lnSpc>
            </a:pPr>
            <a:r>
              <a:rPr lang="de-AT" dirty="0" smtClean="0"/>
              <a:t>Weiterentwicklung Verkehrsnetz Europa</a:t>
            </a:r>
          </a:p>
          <a:p>
            <a:pPr>
              <a:lnSpc>
                <a:spcPct val="150000"/>
              </a:lnSpc>
            </a:pPr>
            <a:r>
              <a:rPr lang="de-AT" dirty="0" smtClean="0"/>
              <a:t>Liberalisierung des Schienengüterverkehrs</a:t>
            </a:r>
          </a:p>
          <a:p>
            <a:pPr>
              <a:lnSpc>
                <a:spcPct val="150000"/>
              </a:lnSpc>
            </a:pPr>
            <a:r>
              <a:rPr lang="de-AT" dirty="0" smtClean="0"/>
              <a:t>Kapazitäten erhöhen </a:t>
            </a:r>
          </a:p>
          <a:p>
            <a:pPr>
              <a:lnSpc>
                <a:spcPct val="150000"/>
              </a:lnSpc>
            </a:pPr>
            <a:r>
              <a:rPr lang="de-AT" dirty="0" smtClean="0"/>
              <a:t>Verkehrsengpässe vermeiden (Schiene und Wasserstraße)</a:t>
            </a:r>
          </a:p>
          <a:p>
            <a:pPr>
              <a:lnSpc>
                <a:spcPct val="150000"/>
              </a:lnSpc>
            </a:pPr>
            <a:r>
              <a:rPr lang="de-AT" dirty="0" smtClean="0"/>
              <a:t>Technische Verbesserungen </a:t>
            </a:r>
          </a:p>
          <a:p>
            <a:pPr>
              <a:lnSpc>
                <a:spcPct val="150000"/>
              </a:lnSpc>
            </a:pPr>
            <a:r>
              <a:rPr lang="de-AT" dirty="0" smtClean="0"/>
              <a:t>Standards für Ladeeinheiten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2927871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AT" sz="3100" b="1" dirty="0" smtClean="0">
                <a:solidFill>
                  <a:schemeClr val="tx1">
                    <a:lumMod val="75000"/>
                    <a:lumOff val="25000"/>
                  </a:schemeClr>
                </a:solidFill>
              </a:rPr>
              <a:t>Agenda </a:t>
            </a:r>
            <a:r>
              <a:rPr lang="de-AT" b="1" dirty="0" smtClean="0">
                <a:solidFill>
                  <a:schemeClr val="tx1">
                    <a:lumMod val="75000"/>
                    <a:lumOff val="25000"/>
                  </a:schemeClr>
                </a:solidFill>
              </a:rPr>
              <a:t/>
            </a:r>
            <a:br>
              <a:rPr lang="de-AT" b="1" dirty="0" smtClean="0">
                <a:solidFill>
                  <a:schemeClr val="tx1">
                    <a:lumMod val="75000"/>
                    <a:lumOff val="25000"/>
                  </a:schemeClr>
                </a:solidFill>
              </a:rPr>
            </a:br>
            <a:r>
              <a:rPr lang="de-AT" sz="2200" dirty="0" smtClean="0">
                <a:solidFill>
                  <a:schemeClr val="tx1">
                    <a:lumMod val="75000"/>
                    <a:lumOff val="25000"/>
                  </a:schemeClr>
                </a:solidFill>
              </a:rPr>
              <a:t>Multimodale Transporte als Beitrag zum nachhaltigen Güterverkehr</a:t>
            </a:r>
            <a:endParaRPr lang="de-AT" sz="22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325063946"/>
              </p:ext>
            </p:extLst>
          </p:nvPr>
        </p:nvGraphicFramePr>
        <p:xfrm>
          <a:off x="1835696" y="1988840"/>
          <a:ext cx="648072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pieren 6"/>
          <p:cNvGrpSpPr/>
          <p:nvPr/>
        </p:nvGrpSpPr>
        <p:grpSpPr>
          <a:xfrm>
            <a:off x="1839922" y="5869926"/>
            <a:ext cx="6447551" cy="484575"/>
            <a:chOff x="358264" y="3269795"/>
            <a:chExt cx="6052200" cy="495213"/>
          </a:xfrm>
          <a:scene3d>
            <a:camera prst="orthographicFront"/>
            <a:lightRig rig="flat" dir="t"/>
          </a:scene3d>
        </p:grpSpPr>
        <p:sp>
          <p:nvSpPr>
            <p:cNvPr id="8" name="Rechteck 7"/>
            <p:cNvSpPr/>
            <p:nvPr/>
          </p:nvSpPr>
          <p:spPr>
            <a:xfrm>
              <a:off x="358264" y="3269795"/>
              <a:ext cx="6052200" cy="49521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9" name="Textfeld 8"/>
            <p:cNvSpPr txBox="1"/>
            <p:nvPr/>
          </p:nvSpPr>
          <p:spPr>
            <a:xfrm>
              <a:off x="358264" y="3269795"/>
              <a:ext cx="6052200" cy="4952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076"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Ausblick</a:t>
              </a:r>
            </a:p>
          </p:txBody>
        </p:sp>
      </p:grpSp>
      <p:sp>
        <p:nvSpPr>
          <p:cNvPr id="6" name="Ellipse 5"/>
          <p:cNvSpPr/>
          <p:nvPr/>
        </p:nvSpPr>
        <p:spPr>
          <a:xfrm>
            <a:off x="1394853" y="5746123"/>
            <a:ext cx="619016" cy="619016"/>
          </a:xfrm>
          <a:prstGeom prst="ellipse">
            <a:avLst/>
          </a:prstGeom>
        </p:spPr>
        <p:style>
          <a:lnRef idx="1">
            <a:schemeClr val="dk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504944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tx1">
                    <a:lumMod val="75000"/>
                    <a:lumOff val="25000"/>
                  </a:schemeClr>
                </a:solidFill>
              </a:rPr>
              <a:t>Megatrends im Güterverkehr</a:t>
            </a:r>
            <a:endParaRPr lang="de-DE" b="1" dirty="0">
              <a:solidFill>
                <a:schemeClr val="tx1">
                  <a:lumMod val="75000"/>
                  <a:lumOff val="25000"/>
                </a:schemeClr>
              </a:solidFill>
            </a:endParaRPr>
          </a:p>
        </p:txBody>
      </p:sp>
      <p:sp>
        <p:nvSpPr>
          <p:cNvPr id="12" name="Right Arrow Callout 11"/>
          <p:cNvSpPr/>
          <p:nvPr/>
        </p:nvSpPr>
        <p:spPr>
          <a:xfrm>
            <a:off x="323528" y="1772816"/>
            <a:ext cx="6583735" cy="4824536"/>
          </a:xfrm>
          <a:prstGeom prst="rightArrowCallout">
            <a:avLst>
              <a:gd name="adj1" fmla="val 23397"/>
              <a:gd name="adj2" fmla="val 26069"/>
              <a:gd name="adj3" fmla="val 28741"/>
              <a:gd name="adj4" fmla="val 72309"/>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graphicFrame>
        <p:nvGraphicFramePr>
          <p:cNvPr id="6" name="Diagram 5"/>
          <p:cNvGraphicFramePr/>
          <p:nvPr>
            <p:extLst>
              <p:ext uri="{D42A27DB-BD31-4B8C-83A1-F6EECF244321}">
                <p14:modId xmlns:p14="http://schemas.microsoft.com/office/powerpoint/2010/main" val="330648561"/>
              </p:ext>
            </p:extLst>
          </p:nvPr>
        </p:nvGraphicFramePr>
        <p:xfrm>
          <a:off x="-756592" y="1880828"/>
          <a:ext cx="6984776"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7020272" y="3309484"/>
            <a:ext cx="1944856" cy="1750951"/>
            <a:chOff x="3739779" y="795970"/>
            <a:chExt cx="1386604" cy="1364270"/>
          </a:xfrm>
          <a:solidFill>
            <a:srgbClr val="92D050"/>
          </a:solidFill>
        </p:grpSpPr>
        <p:sp>
          <p:nvSpPr>
            <p:cNvPr id="10" name="Oval 9"/>
            <p:cNvSpPr/>
            <p:nvPr/>
          </p:nvSpPr>
          <p:spPr>
            <a:xfrm>
              <a:off x="3739779" y="795970"/>
              <a:ext cx="1386604" cy="1364270"/>
            </a:xfrm>
            <a:prstGeom prst="ellipse">
              <a:avLst/>
            </a:pr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p:cNvSpPr/>
            <p:nvPr/>
          </p:nvSpPr>
          <p:spPr>
            <a:xfrm>
              <a:off x="3942843" y="995763"/>
              <a:ext cx="980478" cy="96468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DE" sz="2400" b="1" kern="1200" dirty="0" smtClean="0"/>
                <a:t>Neue Transport-konzepte</a:t>
              </a:r>
              <a:endParaRPr lang="de-DE" sz="2400" b="1" kern="1200" dirty="0"/>
            </a:p>
          </p:txBody>
        </p:sp>
      </p:grpSp>
      <p:sp>
        <p:nvSpPr>
          <p:cNvPr id="13"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3692263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tx1">
                    <a:lumMod val="75000"/>
                    <a:lumOff val="25000"/>
                  </a:schemeClr>
                </a:solidFill>
              </a:rPr>
              <a:t>Multimodale Transportkonzepte in der Zukunft</a:t>
            </a:r>
            <a:endParaRPr lang="en-GB" b="1" dirty="0">
              <a:solidFill>
                <a:schemeClr val="tx1">
                  <a:lumMod val="75000"/>
                  <a:lumOff val="25000"/>
                </a:schemeClr>
              </a:solidFill>
            </a:endParaRPr>
          </a:p>
        </p:txBody>
      </p:sp>
      <p:sp>
        <p:nvSpPr>
          <p:cNvPr id="8" name="Content Placeholder 7"/>
          <p:cNvSpPr>
            <a:spLocks noGrp="1"/>
          </p:cNvSpPr>
          <p:nvPr>
            <p:ph idx="1"/>
          </p:nvPr>
        </p:nvSpPr>
        <p:spPr/>
        <p:txBody>
          <a:bodyPr>
            <a:normAutofit fontScale="92500" lnSpcReduction="10000"/>
          </a:bodyPr>
          <a:lstStyle/>
          <a:p>
            <a:r>
              <a:rPr lang="de-DE" dirty="0" smtClean="0"/>
              <a:t>Intermodalität</a:t>
            </a:r>
          </a:p>
          <a:p>
            <a:pPr lvl="1"/>
            <a:r>
              <a:rPr lang="de-DE" dirty="0" smtClean="0"/>
              <a:t>Transport mit mindestens zwei Verkehrsträgern</a:t>
            </a:r>
          </a:p>
          <a:p>
            <a:pPr lvl="1"/>
            <a:r>
              <a:rPr lang="de-DE" dirty="0" smtClean="0"/>
              <a:t>Nur die Ladeeinheit (nicht die Ware selbst) wird umgeschlagen (Bsp. Containertransport)</a:t>
            </a:r>
          </a:p>
          <a:p>
            <a:pPr lvl="1"/>
            <a:endParaRPr lang="de-DE" dirty="0" smtClean="0"/>
          </a:p>
          <a:p>
            <a:r>
              <a:rPr lang="de-DE" dirty="0" smtClean="0"/>
              <a:t>Ko-Modalität</a:t>
            </a:r>
          </a:p>
          <a:p>
            <a:pPr lvl="1"/>
            <a:r>
              <a:rPr lang="de-DE" dirty="0" smtClean="0"/>
              <a:t>Optimale Nutzung der verschiedenen Verkehrsträger</a:t>
            </a:r>
          </a:p>
          <a:p>
            <a:pPr lvl="1"/>
            <a:r>
              <a:rPr lang="de-DE" dirty="0" smtClean="0"/>
              <a:t>Fördert die Nutzung von alternativen Transportmitteln</a:t>
            </a:r>
          </a:p>
          <a:p>
            <a:pPr lvl="1"/>
            <a:endParaRPr lang="de-DE" dirty="0" smtClean="0"/>
          </a:p>
          <a:p>
            <a:r>
              <a:rPr lang="de-DE" dirty="0" smtClean="0"/>
              <a:t>Synchromodalität</a:t>
            </a:r>
          </a:p>
          <a:p>
            <a:pPr lvl="1"/>
            <a:r>
              <a:rPr lang="de-DE" dirty="0" smtClean="0"/>
              <a:t>Kombination von Inter- und Ko-Modalität</a:t>
            </a:r>
          </a:p>
          <a:p>
            <a:pPr lvl="1"/>
            <a:r>
              <a:rPr lang="de-DE" dirty="0" smtClean="0"/>
              <a:t>Effiziente und kooperative Nutzung verschiedener Verkehrsträger</a:t>
            </a:r>
          </a:p>
          <a:p>
            <a:pPr lvl="1"/>
            <a:r>
              <a:rPr lang="de-DE" dirty="0" smtClean="0"/>
              <a:t>Vermeidung von unimodalen Transporten</a:t>
            </a:r>
          </a:p>
          <a:p>
            <a:pPr lvl="1"/>
            <a:r>
              <a:rPr lang="de-DE" dirty="0" smtClean="0"/>
              <a:t>Echtzeitwechsel zwischen den Verkehrsträgern </a:t>
            </a:r>
          </a:p>
          <a:p>
            <a:pPr lvl="1"/>
            <a:endParaRPr lang="en-GB" dirty="0"/>
          </a:p>
        </p:txBody>
      </p:sp>
      <p:sp>
        <p:nvSpPr>
          <p:cNvPr id="4" name="Date Placeholder 3"/>
          <p:cNvSpPr>
            <a:spLocks noGrp="1"/>
          </p:cNvSpPr>
          <p:nvPr>
            <p:ph type="dt" sz="half" idx="10"/>
          </p:nvPr>
        </p:nvSpPr>
        <p:spPr/>
        <p:txBody>
          <a:bodyPr/>
          <a:lstStyle/>
          <a:p>
            <a:fld id="{6B171AD8-BD5F-4503-8C65-79BF784426C3}" type="datetime7">
              <a:rPr lang="de-DE" smtClean="0"/>
              <a:pPr/>
              <a:t>Mrz-19</a:t>
            </a:fld>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pPr/>
              <a:t>41</a:t>
            </a:fld>
            <a:endParaRPr lang="de-AT" dirty="0"/>
          </a:p>
        </p:txBody>
      </p:sp>
    </p:spTree>
    <p:extLst>
      <p:ext uri="{BB962C8B-B14F-4D97-AF65-F5344CB8AC3E}">
        <p14:creationId xmlns:p14="http://schemas.microsoft.com/office/powerpoint/2010/main" val="760838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1">
                    <a:lumMod val="75000"/>
                    <a:lumOff val="25000"/>
                  </a:schemeClr>
                </a:solidFill>
              </a:rPr>
              <a:t>Quellenverzeichnis </a:t>
            </a:r>
            <a:endParaRPr lang="de-DE" b="1" dirty="0">
              <a:solidFill>
                <a:schemeClr val="tx1">
                  <a:lumMod val="75000"/>
                  <a:lumOff val="25000"/>
                </a:schemeClr>
              </a:solidFill>
            </a:endParaRPr>
          </a:p>
        </p:txBody>
      </p:sp>
      <p:sp>
        <p:nvSpPr>
          <p:cNvPr id="3" name="Inhaltsplatzhalter 2"/>
          <p:cNvSpPr>
            <a:spLocks noGrp="1"/>
          </p:cNvSpPr>
          <p:nvPr>
            <p:ph idx="1"/>
          </p:nvPr>
        </p:nvSpPr>
        <p:spPr>
          <a:xfrm>
            <a:off x="251520" y="1700808"/>
            <a:ext cx="8435280" cy="4776192"/>
          </a:xfrm>
        </p:spPr>
        <p:txBody>
          <a:bodyPr>
            <a:normAutofit fontScale="92500" lnSpcReduction="10000"/>
          </a:bodyPr>
          <a:lstStyle/>
          <a:p>
            <a:r>
              <a:rPr lang="de-AT" sz="1300" dirty="0" smtClean="0"/>
              <a:t>Via </a:t>
            </a:r>
            <a:r>
              <a:rPr lang="de-AT" sz="1300" dirty="0"/>
              <a:t>donau, „Handbuch der Donauschifffahrt“ (2013</a:t>
            </a:r>
            <a:r>
              <a:rPr lang="de-AT" sz="1300" dirty="0" smtClean="0"/>
              <a:t>), Download</a:t>
            </a:r>
            <a:r>
              <a:rPr lang="de-AT" sz="1300" dirty="0"/>
              <a:t>: </a:t>
            </a:r>
            <a:r>
              <a:rPr lang="de-AT" sz="1300" dirty="0">
                <a:hlinkClick r:id="rId3"/>
              </a:rPr>
              <a:t>http://www.viadonau.org/de/newsroom/publikationen/handbuch-der-donauschifffahrt</a:t>
            </a:r>
            <a:r>
              <a:rPr lang="de-AT" sz="1300" dirty="0" smtClean="0">
                <a:hlinkClick r:id="rId3"/>
              </a:rPr>
              <a:t>/</a:t>
            </a:r>
            <a:r>
              <a:rPr lang="de-AT" sz="1300" dirty="0" smtClean="0"/>
              <a:t> </a:t>
            </a:r>
          </a:p>
          <a:p>
            <a:r>
              <a:rPr lang="de-DE" sz="1300" dirty="0"/>
              <a:t>Posset et al., „Intermodaler Verkehr Europa“ (2014</a:t>
            </a:r>
            <a:r>
              <a:rPr lang="de-DE" sz="1300" dirty="0" smtClean="0"/>
              <a:t>)</a:t>
            </a:r>
          </a:p>
          <a:p>
            <a:pPr defTabSz="904234">
              <a:spcBef>
                <a:spcPts val="0"/>
              </a:spcBef>
              <a:buSzTx/>
              <a:defRPr/>
            </a:pPr>
            <a:r>
              <a:rPr lang="de-DE" sz="1300" dirty="0"/>
              <a:t>BMVIT, Rechnungshof; „Bericht des Rechnungshof: Nachhaltiger Güterverkehr – Intermodale Vernetzung” (2012</a:t>
            </a:r>
            <a:r>
              <a:rPr lang="de-DE" sz="1300" dirty="0" smtClean="0"/>
              <a:t>),Online</a:t>
            </a:r>
            <a:r>
              <a:rPr lang="de-DE" sz="1300" dirty="0"/>
              <a:t>: </a:t>
            </a:r>
            <a:r>
              <a:rPr lang="de-DE" sz="1300" dirty="0">
                <a:hlinkClick r:id="rId4"/>
              </a:rPr>
              <a:t>http://</a:t>
            </a:r>
            <a:r>
              <a:rPr lang="de-DE" sz="1300" dirty="0" smtClean="0">
                <a:hlinkClick r:id="rId4"/>
              </a:rPr>
              <a:t>www.rechnungshof.gv.at/fileadmin/downloads/2012/berichte/teilberichte/bund/Bund_2012_05/Bund_2012_05_4.pdf</a:t>
            </a:r>
            <a:r>
              <a:rPr lang="de-DE" sz="1300" dirty="0" smtClean="0"/>
              <a:t> </a:t>
            </a:r>
            <a:r>
              <a:rPr lang="de-DE" sz="1300" dirty="0"/>
              <a:t>[26.07.2016</a:t>
            </a:r>
            <a:r>
              <a:rPr lang="de-DE" sz="1300" dirty="0" smtClean="0"/>
              <a:t>]</a:t>
            </a:r>
          </a:p>
          <a:p>
            <a:pPr>
              <a:spcBef>
                <a:spcPts val="0"/>
              </a:spcBef>
              <a:buSzTx/>
              <a:defRPr/>
            </a:pPr>
            <a:r>
              <a:rPr lang="de-AT" sz="1300" dirty="0"/>
              <a:t>Eurostat, „Freight transport statistics – modal split“, (2016), </a:t>
            </a:r>
            <a:r>
              <a:rPr lang="de-AT" sz="1300" dirty="0" smtClean="0"/>
              <a:t>Online: </a:t>
            </a:r>
            <a:r>
              <a:rPr lang="de-AT" sz="1300" dirty="0">
                <a:hlinkClick r:id="rId5"/>
              </a:rPr>
              <a:t>http://ec.europa.eu/eurostat/statistics-explained/index.php/Freight_transport_statistics_-_</a:t>
            </a:r>
            <a:r>
              <a:rPr lang="de-AT" sz="1300" dirty="0" smtClean="0">
                <a:hlinkClick r:id="rId5"/>
              </a:rPr>
              <a:t>modal_split</a:t>
            </a:r>
            <a:r>
              <a:rPr lang="de-AT" sz="1300" dirty="0" smtClean="0"/>
              <a:t>  </a:t>
            </a:r>
            <a:r>
              <a:rPr lang="de-AT" sz="1300" dirty="0"/>
              <a:t>[</a:t>
            </a:r>
            <a:r>
              <a:rPr lang="de-AT" sz="1300" dirty="0" smtClean="0"/>
              <a:t>26.07.2016]</a:t>
            </a:r>
            <a:endParaRPr lang="de-AT" sz="1300" dirty="0"/>
          </a:p>
          <a:p>
            <a:pPr defTabSz="904234">
              <a:spcBef>
                <a:spcPts val="0"/>
              </a:spcBef>
              <a:buSzTx/>
              <a:defRPr/>
            </a:pPr>
            <a:r>
              <a:rPr lang="en-US" sz="1300" dirty="0"/>
              <a:t>European Commission, “EU energy, transport and GHG emissions  - Trends to 2050 Reference Scenario 2013” (2013</a:t>
            </a:r>
            <a:r>
              <a:rPr lang="en-US" sz="1300" dirty="0" smtClean="0"/>
              <a:t>), Online</a:t>
            </a:r>
            <a:r>
              <a:rPr lang="en-US" sz="1300" dirty="0"/>
              <a:t>: </a:t>
            </a:r>
            <a:r>
              <a:rPr lang="en-US" sz="1300" spc="60" dirty="0">
                <a:hlinkClick r:id="rId6"/>
              </a:rPr>
              <a:t>http://ec.europa.eu/transport/media/publications/doc/trends-to-2050-update-2013.pdf</a:t>
            </a:r>
            <a:r>
              <a:rPr lang="en-US" sz="1300" spc="60" dirty="0"/>
              <a:t>  </a:t>
            </a:r>
            <a:r>
              <a:rPr lang="de-DE" sz="1300" dirty="0"/>
              <a:t>[26.07.2016</a:t>
            </a:r>
            <a:r>
              <a:rPr lang="de-DE" sz="1300" dirty="0" smtClean="0"/>
              <a:t>]</a:t>
            </a:r>
            <a:endParaRPr lang="en-US" sz="1300" spc="60" dirty="0"/>
          </a:p>
          <a:p>
            <a:pPr defTabSz="904234">
              <a:spcBef>
                <a:spcPts val="0"/>
              </a:spcBef>
              <a:buSzTx/>
              <a:defRPr/>
            </a:pPr>
            <a:r>
              <a:rPr lang="en-US" sz="1300" dirty="0"/>
              <a:t>International Transport Forum/ OECD, “ITF Transport Outlook 2015”, (2015), </a:t>
            </a:r>
            <a:r>
              <a:rPr lang="en-US" sz="1300" dirty="0" smtClean="0"/>
              <a:t>Online</a:t>
            </a:r>
            <a:r>
              <a:rPr lang="en-US" sz="1300" dirty="0"/>
              <a:t>: </a:t>
            </a:r>
            <a:r>
              <a:rPr lang="en-US" sz="1300" spc="60" dirty="0">
                <a:hlinkClick r:id="rId7"/>
              </a:rPr>
              <a:t>http://</a:t>
            </a:r>
            <a:r>
              <a:rPr lang="en-US" sz="1300" spc="60" dirty="0" smtClean="0">
                <a:hlinkClick r:id="rId7"/>
              </a:rPr>
              <a:t>www.oecd-ilibrary.org/docserver/download/7414021e.pdf?expires=1457012730&amp;id=id&amp;accname=ocid56027859&amp;checksum=F3F96F396835D30F46A01AD6921DC83C</a:t>
            </a:r>
            <a:r>
              <a:rPr lang="en-US" sz="1300" spc="60" dirty="0" smtClean="0"/>
              <a:t> </a:t>
            </a:r>
            <a:r>
              <a:rPr lang="de-DE" sz="1300" dirty="0"/>
              <a:t>[26.07.2016</a:t>
            </a:r>
            <a:r>
              <a:rPr lang="de-DE" sz="1300" dirty="0" smtClean="0"/>
              <a:t>]</a:t>
            </a:r>
            <a:endParaRPr lang="de-AT" sz="1300" dirty="0"/>
          </a:p>
          <a:p>
            <a:pPr defTabSz="904234">
              <a:spcBef>
                <a:spcPts val="0"/>
              </a:spcBef>
              <a:buSzTx/>
              <a:defRPr/>
            </a:pPr>
            <a:r>
              <a:rPr lang="en-GB" sz="1300" dirty="0"/>
              <a:t>Europäische Kommission, “White Paper on transport – Roadmap to a single European transport area – towards a competitive and resource-efficient transport system” (2011), </a:t>
            </a:r>
            <a:r>
              <a:rPr lang="en-GB" sz="1300" dirty="0" smtClean="0"/>
              <a:t>Online</a:t>
            </a:r>
            <a:r>
              <a:rPr lang="en-GB" sz="1300" dirty="0"/>
              <a:t>: </a:t>
            </a:r>
            <a:r>
              <a:rPr lang="en-GB" sz="1300" dirty="0">
                <a:hlinkClick r:id="rId8"/>
              </a:rPr>
              <a:t>http://</a:t>
            </a:r>
            <a:r>
              <a:rPr lang="en-GB" sz="1300" dirty="0" smtClean="0">
                <a:hlinkClick r:id="rId8"/>
              </a:rPr>
              <a:t>ec.europa.eu/transport/themes/strategies/doc/2011_white_paper/white-paper-illustrated-brochure_en.pdf</a:t>
            </a:r>
            <a:r>
              <a:rPr lang="en-GB" sz="1300" dirty="0" smtClean="0"/>
              <a:t> </a:t>
            </a:r>
            <a:r>
              <a:rPr lang="de-DE" sz="1300" dirty="0"/>
              <a:t>[26.07.2016</a:t>
            </a:r>
            <a:r>
              <a:rPr lang="de-DE" sz="1300" dirty="0" smtClean="0"/>
              <a:t>]</a:t>
            </a:r>
            <a:endParaRPr lang="en-GB" sz="1300" dirty="0"/>
          </a:p>
          <a:p>
            <a:pPr>
              <a:spcBef>
                <a:spcPts val="0"/>
              </a:spcBef>
              <a:buSzTx/>
              <a:defRPr/>
            </a:pPr>
            <a:r>
              <a:rPr lang="de-DE" sz="1300" dirty="0" smtClean="0"/>
              <a:t>Institute </a:t>
            </a:r>
            <a:r>
              <a:rPr lang="de-DE" sz="1300" dirty="0"/>
              <a:t>for Transport Studies, Universität Leeds, Vereinigtes Königreich;</a:t>
            </a:r>
            <a:r>
              <a:rPr lang="de-AT" sz="1300" dirty="0"/>
              <a:t> „Die Zukunft der Nachhaltigkeit in Güterverkehr und Logistik“ (2010), Online: </a:t>
            </a:r>
            <a:r>
              <a:rPr lang="de-AT" sz="1300" dirty="0">
                <a:hlinkClick r:id="rId9"/>
              </a:rPr>
              <a:t>http://</a:t>
            </a:r>
            <a:r>
              <a:rPr lang="de-AT" sz="1300" dirty="0" smtClean="0">
                <a:hlinkClick r:id="rId9"/>
              </a:rPr>
              <a:t>www.europarl.europa.eu/RegData/etudes/note/join/2010/431578/IPOL-TRAN_NT(2010)431578_DE.pdf</a:t>
            </a:r>
            <a:r>
              <a:rPr lang="de-AT" sz="1300" dirty="0" smtClean="0"/>
              <a:t>  </a:t>
            </a:r>
            <a:r>
              <a:rPr lang="de-DE" sz="1300" dirty="0" smtClean="0"/>
              <a:t>[</a:t>
            </a:r>
            <a:r>
              <a:rPr lang="de-DE" sz="1300" dirty="0"/>
              <a:t>26.07.2016]</a:t>
            </a:r>
          </a:p>
          <a:p>
            <a:r>
              <a:rPr lang="de-DE" sz="1300" dirty="0" smtClean="0"/>
              <a:t>Ergebnisse </a:t>
            </a:r>
            <a:r>
              <a:rPr lang="de-DE" sz="1300" dirty="0"/>
              <a:t>Interner Report „SynChain“ (2015) – für weitere Information zu dieser Quelle kontaktieren Sie uns </a:t>
            </a:r>
            <a:r>
              <a:rPr lang="de-DE" sz="1300" dirty="0" smtClean="0"/>
              <a:t>bitte</a:t>
            </a:r>
          </a:p>
          <a:p>
            <a:r>
              <a:rPr lang="de-AT" sz="1400" dirty="0"/>
              <a:t>Dominic Stead, „Mid-term review of the European Commission‘s 2001 Transport White Paper“ (2006), </a:t>
            </a:r>
            <a:r>
              <a:rPr lang="de-AT" sz="1400" dirty="0" smtClean="0"/>
              <a:t>Online</a:t>
            </a:r>
            <a:r>
              <a:rPr lang="de-AT" sz="1400" dirty="0"/>
              <a:t>: </a:t>
            </a:r>
            <a:r>
              <a:rPr lang="de-AT" sz="1400" dirty="0">
                <a:hlinkClick r:id="rId10"/>
              </a:rPr>
              <a:t>http://</a:t>
            </a:r>
            <a:r>
              <a:rPr lang="de-AT" sz="1400" dirty="0" smtClean="0">
                <a:hlinkClick r:id="rId10"/>
              </a:rPr>
              <a:t>www.ejtir.tudelft.nl/issues/2006_04/pdf/2006_04_04.pdf</a:t>
            </a:r>
            <a:r>
              <a:rPr lang="de-AT" sz="1400" dirty="0" smtClean="0"/>
              <a:t> </a:t>
            </a:r>
            <a:r>
              <a:rPr lang="de-DE" sz="1400" dirty="0"/>
              <a:t>[26.07.2016]</a:t>
            </a:r>
          </a:p>
          <a:p>
            <a:r>
              <a:rPr lang="de-DE" sz="1300" dirty="0" smtClean="0"/>
              <a:t>Europe </a:t>
            </a:r>
            <a:r>
              <a:rPr lang="de-DE" sz="1300" dirty="0"/>
              <a:t>Container Terminals BV, „</a:t>
            </a:r>
            <a:r>
              <a:rPr lang="en-US" sz="1300" dirty="0"/>
              <a:t>The future of freight transport – ECT‘s vision on sustainable and reliable European transport</a:t>
            </a:r>
            <a:r>
              <a:rPr lang="de-DE" sz="1300" dirty="0"/>
              <a:t>“ (2011), </a:t>
            </a:r>
            <a:r>
              <a:rPr lang="de-DE" sz="1300" dirty="0" smtClean="0"/>
              <a:t>Online</a:t>
            </a:r>
            <a:r>
              <a:rPr lang="de-DE" sz="1300" dirty="0"/>
              <a:t>: </a:t>
            </a:r>
            <a:r>
              <a:rPr lang="de-DE" sz="1300" dirty="0">
                <a:hlinkClick r:id="rId11"/>
              </a:rPr>
              <a:t>http://</a:t>
            </a:r>
            <a:r>
              <a:rPr lang="de-DE" sz="1300" dirty="0" smtClean="0">
                <a:hlinkClick r:id="rId11"/>
              </a:rPr>
              <a:t>www.informatie.binnenvaart.nl/documenten/doc_view/158-the-future-of-freight-transport-ect-s-vision-on-sustainable-and-reliable-european-transport</a:t>
            </a:r>
            <a:r>
              <a:rPr lang="de-DE" sz="1300" dirty="0" smtClean="0"/>
              <a:t> [</a:t>
            </a:r>
            <a:r>
              <a:rPr lang="de-DE" sz="1300" dirty="0"/>
              <a:t>26.07.2016]</a:t>
            </a:r>
          </a:p>
          <a:p>
            <a:pPr>
              <a:spcBef>
                <a:spcPts val="0"/>
              </a:spcBef>
              <a:buSzTx/>
              <a:defRPr/>
            </a:pPr>
            <a:r>
              <a:rPr lang="de-DE" sz="1300" dirty="0"/>
              <a:t>Lehmacher W., „Wirtschaft, Gesellschaft und Logistik 2050 in Logistik – eine Industrie, die (sich) bewegt. Strategien und Lösungen entlang der Supply Chain 4.0“ (2015</a:t>
            </a:r>
            <a:r>
              <a:rPr lang="de-DE" sz="1300" dirty="0" smtClean="0"/>
              <a:t>)</a:t>
            </a:r>
            <a:endParaRPr lang="de-AT" sz="1300" dirty="0"/>
          </a:p>
          <a:p>
            <a:pPr defTabSz="904234">
              <a:spcBef>
                <a:spcPts val="0"/>
              </a:spcBef>
              <a:buSzTx/>
              <a:defRPr/>
            </a:pPr>
            <a:endParaRPr lang="de-DE" sz="1200" dirty="0"/>
          </a:p>
          <a:p>
            <a:pPr defTabSz="904234">
              <a:spcBef>
                <a:spcPts val="0"/>
              </a:spcBef>
              <a:buSzTx/>
              <a:defRPr/>
            </a:pPr>
            <a:endParaRPr lang="de-DE" sz="1600" dirty="0" smtClean="0"/>
          </a:p>
          <a:p>
            <a:endParaRPr lang="de-AT" sz="1600" dirty="0" smtClean="0"/>
          </a:p>
          <a:p>
            <a:endParaRPr lang="de-AT" sz="1600" dirty="0" smtClean="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
        <p:nvSpPr>
          <p:cNvPr id="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3005697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p41662\AppData\Local\Microsoft\Windows\Temporary Internet Files\Content.Outlook\VDWGJMU4\RZ-Logo-Logistikum-hoch-cmyk-2000x2000px.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589241"/>
            <a:ext cx="1259633" cy="1032668"/>
          </a:xfrm>
          <a:prstGeom prst="rect">
            <a:avLst/>
          </a:prstGeom>
          <a:noFill/>
          <a:extLst/>
        </p:spPr>
      </p:pic>
      <p:sp>
        <p:nvSpPr>
          <p:cNvPr id="2" name="Title 1"/>
          <p:cNvSpPr>
            <a:spLocks noGrp="1"/>
          </p:cNvSpPr>
          <p:nvPr>
            <p:ph type="title"/>
          </p:nvPr>
        </p:nvSpPr>
        <p:spPr/>
        <p:txBody>
          <a:bodyPr/>
          <a:lstStyle/>
          <a:p>
            <a:r>
              <a:rPr lang="de-AT" b="1" dirty="0" smtClean="0">
                <a:solidFill>
                  <a:schemeClr val="tx1">
                    <a:lumMod val="75000"/>
                    <a:lumOff val="25000"/>
                  </a:schemeClr>
                </a:solidFill>
              </a:rPr>
              <a:t>Zusatzinformation</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lnSpcReduction="10000"/>
          </a:bodyPr>
          <a:lstStyle/>
          <a:p>
            <a:pPr marL="0" indent="0">
              <a:buNone/>
            </a:pPr>
            <a:r>
              <a:rPr lang="de-AT" sz="2000" b="1" dirty="0" smtClean="0"/>
              <a:t>Wir hoffen unser Foliensatz hat Ihren Ansprüchen entsprochen!</a:t>
            </a:r>
          </a:p>
          <a:p>
            <a:pPr marL="0" indent="0">
              <a:buNone/>
            </a:pPr>
            <a:endParaRPr lang="de-AT" sz="2000" b="1" dirty="0" smtClean="0"/>
          </a:p>
          <a:p>
            <a:pPr marL="0" indent="0">
              <a:buNone/>
            </a:pPr>
            <a:r>
              <a:rPr lang="de-AT" sz="2000" b="1" dirty="0"/>
              <a:t> </a:t>
            </a:r>
            <a:r>
              <a:rPr lang="de-AT" sz="2000" b="1" dirty="0" smtClean="0"/>
              <a:t>        - Sie können den Foliensatz gerne Ihren Wünschen und Anforderungen entsprechend adaptieren und für Ihren Unterricht/Vorträge verwenden.</a:t>
            </a:r>
          </a:p>
          <a:p>
            <a:pPr marL="0" indent="0">
              <a:buNone/>
            </a:pPr>
            <a:endParaRPr lang="de-AT" sz="2000" b="1" dirty="0"/>
          </a:p>
          <a:p>
            <a:pPr marL="0" indent="0">
              <a:buNone/>
            </a:pPr>
            <a:r>
              <a:rPr lang="de-AT" sz="2000" b="1" dirty="0" smtClean="0"/>
              <a:t>Für Fragen und Rückmeldungen stehen wir jederzeit gerne per Mail unter </a:t>
            </a:r>
          </a:p>
          <a:p>
            <a:pPr marL="0" indent="0">
              <a:buNone/>
            </a:pPr>
            <a:r>
              <a:rPr lang="de-AT" sz="2000" b="1" dirty="0" smtClean="0"/>
              <a:t>alexandra.haller@fh-steyr.at oder eva.jung@fh-steyr.at zur Verfügung.</a:t>
            </a:r>
          </a:p>
          <a:p>
            <a:pPr marL="0" indent="0">
              <a:buNone/>
            </a:pPr>
            <a:endParaRPr lang="de-AT" sz="2000" b="1" dirty="0"/>
          </a:p>
          <a:p>
            <a:pPr marL="0" indent="0">
              <a:buNone/>
            </a:pPr>
            <a:r>
              <a:rPr lang="de-AT" sz="2000" b="1" dirty="0" smtClean="0"/>
              <a:t>Weitere Foliensätze finden Sie unter:</a:t>
            </a:r>
          </a:p>
          <a:p>
            <a:pPr marL="0" indent="0">
              <a:buNone/>
            </a:pPr>
            <a:endParaRPr lang="de-AT" sz="400" b="1" dirty="0"/>
          </a:p>
          <a:p>
            <a:pPr marL="0" indent="0">
              <a:buNone/>
            </a:pPr>
            <a:r>
              <a:rPr lang="de-AT" sz="2000" dirty="0"/>
              <a:t>http://</a:t>
            </a:r>
            <a:r>
              <a:rPr lang="de-AT" sz="2000" dirty="0" smtClean="0"/>
              <a:t>www.reecotrans.at/de/lehrmittel/pakete/ </a:t>
            </a:r>
            <a:endParaRPr lang="de-AT" sz="2000" dirty="0"/>
          </a:p>
          <a:p>
            <a:pPr marL="0" indent="0">
              <a:buNone/>
            </a:pPr>
            <a:endParaRPr lang="de-AT" sz="2000" dirty="0" smtClean="0"/>
          </a:p>
          <a:p>
            <a:pPr marL="0" indent="0">
              <a:buNone/>
            </a:pPr>
            <a:r>
              <a:rPr lang="de-AT" sz="2000" b="1" dirty="0" smtClean="0"/>
              <a:t>Haben Sie vielleicht Interesse an einer Exkursion oder einem Fachvortrag?</a:t>
            </a:r>
          </a:p>
          <a:p>
            <a:pPr marL="0" indent="0">
              <a:buNone/>
            </a:pPr>
            <a:r>
              <a:rPr lang="de-AT" sz="2000" dirty="0"/>
              <a:t>http://</a:t>
            </a:r>
            <a:r>
              <a:rPr lang="de-AT" sz="2000" dirty="0" smtClean="0"/>
              <a:t>www.reecotrans.at/de/services/ </a:t>
            </a:r>
            <a:endParaRPr lang="de-AT" sz="2000" dirty="0"/>
          </a:p>
        </p:txBody>
      </p:sp>
      <p:sp>
        <p:nvSpPr>
          <p:cNvPr id="5" name="Slide Number Placeholder 4"/>
          <p:cNvSpPr>
            <a:spLocks noGrp="1"/>
          </p:cNvSpPr>
          <p:nvPr>
            <p:ph type="sldNum" sz="quarter" idx="12"/>
          </p:nvPr>
        </p:nvSpPr>
        <p:spPr/>
        <p:txBody>
          <a:bodyPr/>
          <a:lstStyle/>
          <a:p>
            <a:fld id="{7D34D7BA-8E13-46FE-8871-8877FE7E3568}" type="slidenum">
              <a:rPr lang="de-AT" smtClean="0"/>
              <a:t>43</a:t>
            </a:fld>
            <a:endParaRPr lang="de-AT" dirty="0"/>
          </a:p>
        </p:txBody>
      </p:sp>
      <p:pic>
        <p:nvPicPr>
          <p:cNvPr id="4" name="Picture 3"/>
          <p:cNvPicPr>
            <a:picLocks noChangeAspect="1"/>
          </p:cNvPicPr>
          <p:nvPr/>
        </p:nvPicPr>
        <p:blipFill>
          <a:blip r:embed="rId4" cstate="print">
            <a:graysc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39552" y="2315660"/>
            <a:ext cx="432048" cy="432048"/>
          </a:xfrm>
          <a:prstGeom prst="rect">
            <a:avLst/>
          </a:prstGeom>
          <a:ln>
            <a:noFill/>
          </a:ln>
        </p:spPr>
      </p:pic>
    </p:spTree>
    <p:extLst>
      <p:ext uri="{BB962C8B-B14F-4D97-AF65-F5344CB8AC3E}">
        <p14:creationId xmlns:p14="http://schemas.microsoft.com/office/powerpoint/2010/main" val="2465522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smtClean="0">
                <a:solidFill>
                  <a:schemeClr val="tx1">
                    <a:lumMod val="75000"/>
                    <a:lumOff val="25000"/>
                  </a:schemeClr>
                </a:solidFill>
              </a:rPr>
              <a:t>Definitionen</a:t>
            </a:r>
            <a:endParaRPr lang="de-AT" b="1" dirty="0">
              <a:solidFill>
                <a:schemeClr val="tx1">
                  <a:lumMod val="75000"/>
                  <a:lumOff val="25000"/>
                </a:schemeClr>
              </a:solidFill>
            </a:endParaRPr>
          </a:p>
        </p:txBody>
      </p:sp>
      <p:sp>
        <p:nvSpPr>
          <p:cNvPr id="5" name="Content Placeholder 4"/>
          <p:cNvSpPr>
            <a:spLocks noGrp="1"/>
          </p:cNvSpPr>
          <p:nvPr>
            <p:ph idx="1"/>
          </p:nvPr>
        </p:nvSpPr>
        <p:spPr/>
        <p:txBody>
          <a:bodyPr>
            <a:normAutofit/>
          </a:bodyPr>
          <a:lstStyle/>
          <a:p>
            <a:endParaRPr lang="de-AT" sz="200" b="1" dirty="0" smtClean="0"/>
          </a:p>
          <a:p>
            <a:pPr>
              <a:spcAft>
                <a:spcPts val="600"/>
              </a:spcAft>
            </a:pPr>
            <a:r>
              <a:rPr lang="de-AT" sz="1900" b="1" dirty="0" smtClean="0"/>
              <a:t>Verkehrsmittel:</a:t>
            </a:r>
            <a:r>
              <a:rPr lang="de-AT" sz="1900" dirty="0" smtClean="0"/>
              <a:t>  Fahrzeug zur Beförderung von Personen</a:t>
            </a:r>
            <a:br>
              <a:rPr lang="de-AT" sz="1900" dirty="0" smtClean="0"/>
            </a:br>
            <a:r>
              <a:rPr lang="de-AT" sz="1900" dirty="0" smtClean="0"/>
              <a:t> und Gütern (Bahn, Binnenschiff, Lkw,…)</a:t>
            </a:r>
          </a:p>
          <a:p>
            <a:pPr>
              <a:spcAft>
                <a:spcPts val="600"/>
              </a:spcAft>
            </a:pPr>
            <a:endParaRPr lang="de-AT" sz="800" dirty="0" smtClean="0"/>
          </a:p>
          <a:p>
            <a:pPr>
              <a:spcAft>
                <a:spcPts val="600"/>
              </a:spcAft>
            </a:pPr>
            <a:r>
              <a:rPr lang="de-AT" sz="1900" b="1" dirty="0" smtClean="0"/>
              <a:t>Verkehrsträger: </a:t>
            </a:r>
            <a:r>
              <a:rPr lang="de-AT" sz="1900" dirty="0" smtClean="0"/>
              <a:t>Infrastruktur für                                                                                                  den Einsatz von Verkehrsmitteln</a:t>
            </a:r>
            <a:br>
              <a:rPr lang="de-AT" sz="1900" dirty="0" smtClean="0"/>
            </a:br>
            <a:r>
              <a:rPr lang="de-AT" sz="1900" dirty="0" smtClean="0"/>
              <a:t>(wie Straße, Schiene, Wasserstraße,…)</a:t>
            </a:r>
          </a:p>
          <a:p>
            <a:pPr>
              <a:spcAft>
                <a:spcPts val="600"/>
              </a:spcAft>
            </a:pPr>
            <a:endParaRPr lang="de-AT" sz="800" dirty="0" smtClean="0"/>
          </a:p>
          <a:p>
            <a:pPr>
              <a:spcAft>
                <a:spcPts val="600"/>
              </a:spcAft>
            </a:pPr>
            <a:endParaRPr lang="de-AT" sz="800" dirty="0"/>
          </a:p>
          <a:p>
            <a:pPr>
              <a:spcAft>
                <a:spcPts val="600"/>
              </a:spcAft>
            </a:pPr>
            <a:endParaRPr lang="de-AT" sz="800" dirty="0" smtClean="0"/>
          </a:p>
          <a:p>
            <a:endParaRPr lang="de-AT" sz="800" dirty="0"/>
          </a:p>
          <a:p>
            <a:pPr>
              <a:spcAft>
                <a:spcPts val="600"/>
              </a:spcAft>
            </a:pPr>
            <a:endParaRPr lang="de-AT" sz="800" dirty="0" smtClean="0"/>
          </a:p>
          <a:p>
            <a:pPr marL="0" indent="0">
              <a:spcAft>
                <a:spcPts val="600"/>
              </a:spcAft>
              <a:buNone/>
            </a:pPr>
            <a:endParaRPr lang="de-AT" sz="800" dirty="0" smtClean="0"/>
          </a:p>
          <a:p>
            <a:pPr>
              <a:spcAft>
                <a:spcPts val="600"/>
              </a:spcAft>
            </a:pPr>
            <a:endParaRPr lang="de-AT" sz="800" dirty="0"/>
          </a:p>
          <a:p>
            <a:pPr>
              <a:spcAft>
                <a:spcPts val="600"/>
              </a:spcAft>
            </a:pPr>
            <a:endParaRPr lang="de-AT" sz="1900" dirty="0"/>
          </a:p>
          <a:p>
            <a:endParaRPr lang="de-AT" sz="1800" dirty="0" smtClean="0"/>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1026" name="Picture 2"/>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592288" y="2708920"/>
            <a:ext cx="6228184" cy="364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3310472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smtClean="0">
                <a:solidFill>
                  <a:schemeClr val="tx1">
                    <a:lumMod val="75000"/>
                    <a:lumOff val="25000"/>
                  </a:schemeClr>
                </a:solidFill>
              </a:rPr>
              <a:t>Übersicht Transportprozesse</a:t>
            </a:r>
            <a:endParaRPr lang="de-AT" b="1"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grpSp>
        <p:nvGrpSpPr>
          <p:cNvPr id="36" name="Group 35"/>
          <p:cNvGrpSpPr/>
          <p:nvPr/>
        </p:nvGrpSpPr>
        <p:grpSpPr>
          <a:xfrm>
            <a:off x="323528" y="1772816"/>
            <a:ext cx="8496944" cy="4226531"/>
            <a:chOff x="323528" y="1772816"/>
            <a:chExt cx="8496944" cy="4226531"/>
          </a:xfrm>
        </p:grpSpPr>
        <p:sp>
          <p:nvSpPr>
            <p:cNvPr id="2" name="Rectangle 1"/>
            <p:cNvSpPr/>
            <p:nvPr/>
          </p:nvSpPr>
          <p:spPr>
            <a:xfrm>
              <a:off x="323528" y="1772816"/>
              <a:ext cx="8496944" cy="50405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chemeClr val="tx1">
                      <a:lumMod val="75000"/>
                      <a:lumOff val="25000"/>
                    </a:schemeClr>
                  </a:solidFill>
                </a:rPr>
                <a:t>Transportprozesse</a:t>
              </a:r>
              <a:endParaRPr lang="en-GB" b="1" dirty="0">
                <a:solidFill>
                  <a:schemeClr val="tx1">
                    <a:lumMod val="75000"/>
                    <a:lumOff val="25000"/>
                  </a:schemeClr>
                </a:solidFill>
              </a:endParaRPr>
            </a:p>
          </p:txBody>
        </p:sp>
        <p:sp>
          <p:nvSpPr>
            <p:cNvPr id="7" name="Rectangle 6"/>
            <p:cNvSpPr/>
            <p:nvPr/>
          </p:nvSpPr>
          <p:spPr>
            <a:xfrm>
              <a:off x="331584" y="2708920"/>
              <a:ext cx="6832704" cy="43204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lumMod val="75000"/>
                      <a:lumOff val="25000"/>
                    </a:schemeClr>
                  </a:solidFill>
                </a:rPr>
                <a:t>mehrgliedrig</a:t>
              </a:r>
              <a:endParaRPr lang="en-GB" dirty="0">
                <a:solidFill>
                  <a:schemeClr val="tx1">
                    <a:lumMod val="75000"/>
                    <a:lumOff val="25000"/>
                  </a:schemeClr>
                </a:solidFill>
              </a:endParaRPr>
            </a:p>
          </p:txBody>
        </p:sp>
        <p:sp>
          <p:nvSpPr>
            <p:cNvPr id="8" name="Rectangle 7"/>
            <p:cNvSpPr/>
            <p:nvPr/>
          </p:nvSpPr>
          <p:spPr>
            <a:xfrm>
              <a:off x="7380312" y="2708920"/>
              <a:ext cx="1440160" cy="43204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lumMod val="75000"/>
                      <a:lumOff val="25000"/>
                    </a:schemeClr>
                  </a:solidFill>
                </a:rPr>
                <a:t>eingliedrig</a:t>
              </a:r>
              <a:endParaRPr lang="en-GB" dirty="0">
                <a:solidFill>
                  <a:schemeClr val="tx1">
                    <a:lumMod val="75000"/>
                    <a:lumOff val="25000"/>
                  </a:schemeClr>
                </a:solidFill>
              </a:endParaRPr>
            </a:p>
          </p:txBody>
        </p:sp>
        <p:sp>
          <p:nvSpPr>
            <p:cNvPr id="9" name="Rectangle 8"/>
            <p:cNvSpPr/>
            <p:nvPr/>
          </p:nvSpPr>
          <p:spPr>
            <a:xfrm>
              <a:off x="7380312" y="3429000"/>
              <a:ext cx="1440160" cy="71169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Eingliedriger unimodaler* Verkehr</a:t>
              </a:r>
              <a:endParaRPr lang="en-GB" sz="1400" dirty="0">
                <a:solidFill>
                  <a:schemeClr val="tx1">
                    <a:lumMod val="75000"/>
                    <a:lumOff val="25000"/>
                  </a:schemeClr>
                </a:solidFill>
              </a:endParaRPr>
            </a:p>
          </p:txBody>
        </p:sp>
        <p:sp>
          <p:nvSpPr>
            <p:cNvPr id="10" name="Rectangle 9"/>
            <p:cNvSpPr/>
            <p:nvPr/>
          </p:nvSpPr>
          <p:spPr>
            <a:xfrm>
              <a:off x="7380312" y="4293096"/>
              <a:ext cx="1440160" cy="9455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Ungebrochener Verkehr (Direktverkehr)</a:t>
              </a:r>
              <a:endParaRPr lang="en-GB" sz="1400" dirty="0">
                <a:solidFill>
                  <a:schemeClr val="tx1">
                    <a:lumMod val="75000"/>
                    <a:lumOff val="25000"/>
                  </a:schemeClr>
                </a:solidFill>
              </a:endParaRPr>
            </a:p>
          </p:txBody>
        </p:sp>
        <p:sp>
          <p:nvSpPr>
            <p:cNvPr id="11" name="Rectangle 10"/>
            <p:cNvSpPr/>
            <p:nvPr/>
          </p:nvSpPr>
          <p:spPr>
            <a:xfrm>
              <a:off x="360951" y="3429000"/>
              <a:ext cx="1330729" cy="72129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Mehrgliedriger unimodaler Verkehr</a:t>
              </a:r>
              <a:endParaRPr lang="en-GB" sz="1400" dirty="0">
                <a:solidFill>
                  <a:schemeClr val="tx1">
                    <a:lumMod val="75000"/>
                    <a:lumOff val="25000"/>
                  </a:schemeClr>
                </a:solidFill>
              </a:endParaRPr>
            </a:p>
          </p:txBody>
        </p:sp>
        <p:sp>
          <p:nvSpPr>
            <p:cNvPr id="12" name="Rectangle 11"/>
            <p:cNvSpPr/>
            <p:nvPr/>
          </p:nvSpPr>
          <p:spPr>
            <a:xfrm>
              <a:off x="1907705" y="3429000"/>
              <a:ext cx="5256584" cy="72129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solidFill>
                    <a:schemeClr val="tx1">
                      <a:lumMod val="75000"/>
                      <a:lumOff val="25000"/>
                    </a:schemeClr>
                  </a:solidFill>
                </a:rPr>
                <a:t>Multimodaler Verkehr </a:t>
              </a:r>
              <a:endParaRPr lang="en-GB" sz="1600" b="1" dirty="0">
                <a:solidFill>
                  <a:schemeClr val="tx1">
                    <a:lumMod val="75000"/>
                    <a:lumOff val="25000"/>
                  </a:schemeClr>
                </a:solidFill>
              </a:endParaRPr>
            </a:p>
          </p:txBody>
        </p:sp>
        <p:sp>
          <p:nvSpPr>
            <p:cNvPr id="13" name="Rectangle 12"/>
            <p:cNvSpPr/>
            <p:nvPr/>
          </p:nvSpPr>
          <p:spPr>
            <a:xfrm>
              <a:off x="1907704" y="4308333"/>
              <a:ext cx="2448271" cy="71169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Gebrochener Verkehr</a:t>
              </a:r>
              <a:endParaRPr lang="en-GB" sz="1400" dirty="0">
                <a:solidFill>
                  <a:schemeClr val="tx1">
                    <a:lumMod val="75000"/>
                    <a:lumOff val="25000"/>
                  </a:schemeClr>
                </a:solidFill>
              </a:endParaRPr>
            </a:p>
          </p:txBody>
        </p:sp>
        <p:sp>
          <p:nvSpPr>
            <p:cNvPr id="14" name="Rectangle 13"/>
            <p:cNvSpPr/>
            <p:nvPr/>
          </p:nvSpPr>
          <p:spPr>
            <a:xfrm>
              <a:off x="4535997" y="4308333"/>
              <a:ext cx="2628291" cy="71169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lumMod val="75000"/>
                      <a:lumOff val="25000"/>
                    </a:schemeClr>
                  </a:solidFill>
                </a:rPr>
                <a:t>Intermodaler Verkehr</a:t>
              </a:r>
              <a:endParaRPr lang="en-GB" sz="1400" dirty="0">
                <a:solidFill>
                  <a:schemeClr val="tx1">
                    <a:lumMod val="75000"/>
                    <a:lumOff val="25000"/>
                  </a:schemeClr>
                </a:solidFill>
              </a:endParaRPr>
            </a:p>
          </p:txBody>
        </p:sp>
        <p:sp>
          <p:nvSpPr>
            <p:cNvPr id="6" name="TextBox 5"/>
            <p:cNvSpPr txBox="1"/>
            <p:nvPr/>
          </p:nvSpPr>
          <p:spPr>
            <a:xfrm>
              <a:off x="1907704" y="5045240"/>
              <a:ext cx="2412269" cy="954107"/>
            </a:xfrm>
            <a:prstGeom prst="rect">
              <a:avLst/>
            </a:prstGeom>
            <a:noFill/>
          </p:spPr>
          <p:txBody>
            <a:bodyPr wrap="square" rtlCol="0">
              <a:spAutoFit/>
            </a:bodyPr>
            <a:lstStyle/>
            <a:p>
              <a:pPr marL="285750" indent="-285750">
                <a:buFontTx/>
                <a:buChar char="-"/>
              </a:pPr>
              <a:r>
                <a:rPr lang="de-DE" sz="1400" dirty="0" smtClean="0"/>
                <a:t>Gebrochener Massengutverkehr</a:t>
              </a:r>
            </a:p>
            <a:p>
              <a:pPr marL="285750" indent="-285750">
                <a:buFontTx/>
                <a:buChar char="-"/>
              </a:pPr>
              <a:r>
                <a:rPr lang="de-DE" sz="1400" dirty="0" smtClean="0"/>
                <a:t>Traditioneller Stückverkehr</a:t>
              </a:r>
              <a:endParaRPr lang="en-GB" sz="1400" dirty="0"/>
            </a:p>
          </p:txBody>
        </p:sp>
        <p:sp>
          <p:nvSpPr>
            <p:cNvPr id="16" name="TextBox 15"/>
            <p:cNvSpPr txBox="1"/>
            <p:nvPr/>
          </p:nvSpPr>
          <p:spPr>
            <a:xfrm>
              <a:off x="4535997" y="5045240"/>
              <a:ext cx="2412269" cy="954107"/>
            </a:xfrm>
            <a:prstGeom prst="rect">
              <a:avLst/>
            </a:prstGeom>
            <a:noFill/>
          </p:spPr>
          <p:txBody>
            <a:bodyPr wrap="square" rtlCol="0">
              <a:spAutoFit/>
            </a:bodyPr>
            <a:lstStyle/>
            <a:p>
              <a:pPr marL="285750" indent="-285750">
                <a:buFontTx/>
                <a:buChar char="-"/>
              </a:pPr>
              <a:r>
                <a:rPr lang="de-DE" sz="1400" dirty="0" smtClean="0"/>
                <a:t>Kombinierter Verkehr (UKV, RoLa)</a:t>
              </a:r>
            </a:p>
            <a:p>
              <a:pPr marL="285750" indent="-285750">
                <a:buFontTx/>
                <a:buChar char="-"/>
              </a:pPr>
              <a:r>
                <a:rPr lang="de-DE" sz="1400" dirty="0" smtClean="0"/>
                <a:t>Sonstiger Intermodaler Verkehr</a:t>
              </a:r>
              <a:endParaRPr lang="en-GB" sz="1400" dirty="0"/>
            </a:p>
          </p:txBody>
        </p:sp>
        <p:cxnSp>
          <p:nvCxnSpPr>
            <p:cNvPr id="17" name="Straight Connector 16"/>
            <p:cNvCxnSpPr>
              <a:endCxn id="7" idx="0"/>
            </p:cNvCxnSpPr>
            <p:nvPr/>
          </p:nvCxnSpPr>
          <p:spPr>
            <a:xfrm>
              <a:off x="3747936" y="2276872"/>
              <a:ext cx="0" cy="432048"/>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a:endCxn id="8" idx="0"/>
            </p:cNvCxnSpPr>
            <p:nvPr/>
          </p:nvCxnSpPr>
          <p:spPr>
            <a:xfrm>
              <a:off x="8100392" y="2276872"/>
              <a:ext cx="0" cy="432048"/>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899592" y="3140968"/>
              <a:ext cx="0" cy="288032"/>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4535997" y="3140968"/>
              <a:ext cx="0" cy="28803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8100392" y="3140968"/>
              <a:ext cx="0" cy="288032"/>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a:endCxn id="10" idx="0"/>
            </p:cNvCxnSpPr>
            <p:nvPr/>
          </p:nvCxnSpPr>
          <p:spPr>
            <a:xfrm>
              <a:off x="8096288" y="4140696"/>
              <a:ext cx="4104" cy="15240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5846038" y="4157144"/>
              <a:ext cx="4104" cy="15240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3109734" y="4150298"/>
              <a:ext cx="4104" cy="152400"/>
            </a:xfrm>
            <a:prstGeom prst="line">
              <a:avLst/>
            </a:prstGeom>
          </p:spPr>
          <p:style>
            <a:lnRef idx="1">
              <a:schemeClr val="dk1"/>
            </a:lnRef>
            <a:fillRef idx="0">
              <a:schemeClr val="dk1"/>
            </a:fillRef>
            <a:effectRef idx="0">
              <a:schemeClr val="dk1"/>
            </a:effectRef>
            <a:fontRef idx="minor">
              <a:schemeClr val="tx1"/>
            </a:fontRef>
          </p:style>
        </p:cxnSp>
      </p:grpSp>
      <p:sp>
        <p:nvSpPr>
          <p:cNvPr id="33" name="Rectangle 32"/>
          <p:cNvSpPr/>
          <p:nvPr/>
        </p:nvSpPr>
        <p:spPr>
          <a:xfrm>
            <a:off x="360950" y="6186790"/>
            <a:ext cx="7735337" cy="338554"/>
          </a:xfrm>
          <a:prstGeom prst="rect">
            <a:avLst/>
          </a:prstGeom>
        </p:spPr>
        <p:txBody>
          <a:bodyPr wrap="square">
            <a:spAutoFit/>
          </a:bodyPr>
          <a:lstStyle/>
          <a:p>
            <a:pPr>
              <a:spcAft>
                <a:spcPts val="600"/>
              </a:spcAft>
            </a:pPr>
            <a:r>
              <a:rPr lang="de-AT" sz="1600" b="1" dirty="0" smtClean="0"/>
              <a:t>*Unimodal </a:t>
            </a:r>
            <a:r>
              <a:rPr lang="de-AT" sz="1600" b="1" dirty="0"/>
              <a:t>= </a:t>
            </a:r>
            <a:r>
              <a:rPr lang="de-AT" sz="1600" dirty="0"/>
              <a:t>Ware wird mit einem </a:t>
            </a:r>
            <a:r>
              <a:rPr lang="de-AT" sz="1600" dirty="0" smtClean="0"/>
              <a:t>Verkehrsmittel von </a:t>
            </a:r>
            <a:r>
              <a:rPr lang="de-AT" sz="1600" dirty="0"/>
              <a:t>der Quelle zum Ziel gebracht</a:t>
            </a:r>
          </a:p>
        </p:txBody>
      </p:sp>
      <p:sp>
        <p:nvSpPr>
          <p:cNvPr id="26"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Mrz-19</a:t>
            </a:fld>
            <a:endParaRPr lang="de-AT" dirty="0">
              <a:solidFill>
                <a:prstClr val="white"/>
              </a:solidFill>
            </a:endParaRPr>
          </a:p>
        </p:txBody>
      </p:sp>
    </p:spTree>
    <p:extLst>
      <p:ext uri="{BB962C8B-B14F-4D97-AF65-F5344CB8AC3E}">
        <p14:creationId xmlns:p14="http://schemas.microsoft.com/office/powerpoint/2010/main" val="3905000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tx1">
                    <a:lumMod val="75000"/>
                    <a:lumOff val="25000"/>
                  </a:schemeClr>
                </a:solidFill>
              </a:rPr>
              <a:t>Elemente des multimodalen Transportes</a:t>
            </a:r>
            <a:endParaRPr lang="en-GB" b="1" dirty="0">
              <a:solidFill>
                <a:schemeClr val="tx1">
                  <a:lumMod val="75000"/>
                  <a:lumOff val="25000"/>
                </a:schemeClr>
              </a:solidFill>
            </a:endParaRPr>
          </a:p>
        </p:txBody>
      </p:sp>
      <p:sp>
        <p:nvSpPr>
          <p:cNvPr id="3" name="Content Placeholder 2"/>
          <p:cNvSpPr>
            <a:spLocks noGrp="1"/>
          </p:cNvSpPr>
          <p:nvPr>
            <p:ph idx="1"/>
          </p:nvPr>
        </p:nvSpPr>
        <p:spPr/>
        <p:txBody>
          <a:bodyPr>
            <a:normAutofit lnSpcReduction="10000"/>
          </a:bodyPr>
          <a:lstStyle/>
          <a:p>
            <a:pPr>
              <a:lnSpc>
                <a:spcPct val="200000"/>
              </a:lnSpc>
            </a:pPr>
            <a:r>
              <a:rPr lang="en-US" dirty="0" smtClean="0"/>
              <a:t>Stuffing</a:t>
            </a:r>
            <a:r>
              <a:rPr lang="de-DE" dirty="0" smtClean="0"/>
              <a:t> (Beladen der Ladeeinheit)</a:t>
            </a:r>
          </a:p>
          <a:p>
            <a:pPr>
              <a:lnSpc>
                <a:spcPct val="200000"/>
              </a:lnSpc>
            </a:pPr>
            <a:r>
              <a:rPr lang="de-DE" dirty="0" smtClean="0"/>
              <a:t>Vorlauf</a:t>
            </a:r>
          </a:p>
          <a:p>
            <a:pPr>
              <a:lnSpc>
                <a:spcPct val="200000"/>
              </a:lnSpc>
            </a:pPr>
            <a:r>
              <a:rPr lang="de-DE" dirty="0" smtClean="0"/>
              <a:t>Umschlag</a:t>
            </a:r>
          </a:p>
          <a:p>
            <a:pPr>
              <a:lnSpc>
                <a:spcPct val="200000"/>
              </a:lnSpc>
            </a:pPr>
            <a:r>
              <a:rPr lang="de-DE" dirty="0" smtClean="0"/>
              <a:t>Hauptlauf </a:t>
            </a:r>
          </a:p>
          <a:p>
            <a:pPr>
              <a:lnSpc>
                <a:spcPct val="200000"/>
              </a:lnSpc>
            </a:pPr>
            <a:r>
              <a:rPr lang="de-DE" dirty="0" smtClean="0"/>
              <a:t>Nachlauf </a:t>
            </a:r>
          </a:p>
          <a:p>
            <a:pPr>
              <a:lnSpc>
                <a:spcPct val="200000"/>
              </a:lnSpc>
            </a:pPr>
            <a:r>
              <a:rPr lang="de-DE" dirty="0" smtClean="0"/>
              <a:t>Stripping (Entladung der Ladeeinheit)</a:t>
            </a:r>
            <a:endParaRPr lang="en-GB"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grpSp>
        <p:nvGrpSpPr>
          <p:cNvPr id="6" name="Group 5"/>
          <p:cNvGrpSpPr/>
          <p:nvPr/>
        </p:nvGrpSpPr>
        <p:grpSpPr>
          <a:xfrm>
            <a:off x="6876256" y="1893830"/>
            <a:ext cx="744262" cy="492447"/>
            <a:chOff x="5236413" y="3645024"/>
            <a:chExt cx="744262" cy="492447"/>
          </a:xfrm>
        </p:grpSpPr>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058260" y="5960889"/>
            <a:ext cx="744262" cy="492447"/>
            <a:chOff x="5236413" y="3645024"/>
            <a:chExt cx="744262" cy="492447"/>
          </a:xfrm>
        </p:grpSpPr>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092280" y="2852936"/>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100927" y="5373216"/>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02786" y="4541751"/>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647496" y="4445054"/>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p:nvPr/>
        </p:nvPicPr>
        <p:blipFill rotWithShape="1">
          <a:blip r:embed="rId7" cstate="screen">
            <a:extLst>
              <a:ext uri="{28A0092B-C50C-407E-A947-70E740481C1C}">
                <a14:useLocalDpi xmlns:a14="http://schemas.microsoft.com/office/drawing/2010/main"/>
              </a:ext>
            </a:extLst>
          </a:blip>
          <a:srcRect l="67363" t="34393" r="21872" b="18904"/>
          <a:stretch/>
        </p:blipFill>
        <p:spPr bwMode="auto">
          <a:xfrm>
            <a:off x="7134972" y="3429000"/>
            <a:ext cx="605380" cy="739910"/>
          </a:xfrm>
          <a:prstGeom prst="rect">
            <a:avLst/>
          </a:prstGeom>
          <a:ln>
            <a:noFill/>
          </a:ln>
          <a:extLst>
            <a:ext uri="{53640926-AAD7-44D8-BBD7-CCE9431645EC}">
              <a14:shadowObscured xmlns:a14="http://schemas.microsoft.com/office/drawing/2010/main"/>
            </a:ext>
          </a:extLst>
        </p:spPr>
      </p:pic>
      <p:cxnSp>
        <p:nvCxnSpPr>
          <p:cNvPr id="27" name="Straight Arrow Connector 26"/>
          <p:cNvCxnSpPr/>
          <p:nvPr/>
        </p:nvCxnSpPr>
        <p:spPr>
          <a:xfrm>
            <a:off x="6265083" y="2235912"/>
            <a:ext cx="576064" cy="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942696" y="6101089"/>
            <a:ext cx="576064" cy="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446205" y="2451404"/>
            <a:ext cx="6115" cy="401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452320" y="3122548"/>
            <a:ext cx="6115" cy="401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6" idx="2"/>
          </p:cNvCxnSpPr>
          <p:nvPr/>
        </p:nvCxnSpPr>
        <p:spPr>
          <a:xfrm flipH="1">
            <a:off x="7087473" y="4168910"/>
            <a:ext cx="350189" cy="25692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6" idx="2"/>
          </p:cNvCxnSpPr>
          <p:nvPr/>
        </p:nvCxnSpPr>
        <p:spPr>
          <a:xfrm>
            <a:off x="7437662" y="4168910"/>
            <a:ext cx="395044" cy="27614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426642" y="4832778"/>
            <a:ext cx="6115" cy="401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7420222" y="5541071"/>
            <a:ext cx="6115" cy="401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23527" y="2652170"/>
            <a:ext cx="8346169" cy="704822"/>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smtClean="0">
              <a:solidFill>
                <a:schemeClr val="tx1">
                  <a:lumMod val="75000"/>
                  <a:lumOff val="25000"/>
                </a:schemeClr>
              </a:solidFill>
            </a:endParaRPr>
          </a:p>
          <a:p>
            <a:pPr algn="ctr"/>
            <a:endParaRPr lang="de-DE" sz="1050" dirty="0" smtClean="0">
              <a:solidFill>
                <a:schemeClr val="tx1">
                  <a:lumMod val="75000"/>
                  <a:lumOff val="25000"/>
                </a:schemeClr>
              </a:solidFill>
            </a:endParaRPr>
          </a:p>
          <a:p>
            <a:pPr algn="ctr"/>
            <a:r>
              <a:rPr lang="de-DE" dirty="0" smtClean="0">
                <a:solidFill>
                  <a:schemeClr val="tx1">
                    <a:lumMod val="75000"/>
                    <a:lumOff val="25000"/>
                  </a:schemeClr>
                </a:solidFill>
              </a:rPr>
              <a:t>Transportstrecken</a:t>
            </a:r>
            <a:endParaRPr lang="en-GB" dirty="0">
              <a:solidFill>
                <a:schemeClr val="tx1">
                  <a:lumMod val="75000"/>
                  <a:lumOff val="25000"/>
                </a:schemeClr>
              </a:solidFill>
            </a:endParaRPr>
          </a:p>
        </p:txBody>
      </p:sp>
      <p:sp>
        <p:nvSpPr>
          <p:cNvPr id="37" name="Rectangle 36"/>
          <p:cNvSpPr/>
          <p:nvPr/>
        </p:nvSpPr>
        <p:spPr>
          <a:xfrm>
            <a:off x="323528" y="4221088"/>
            <a:ext cx="8346170" cy="144446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smtClean="0">
              <a:solidFill>
                <a:schemeClr val="tx1">
                  <a:lumMod val="75000"/>
                  <a:lumOff val="25000"/>
                </a:schemeClr>
              </a:solidFill>
            </a:endParaRPr>
          </a:p>
          <a:p>
            <a:endParaRPr lang="de-DE" dirty="0">
              <a:solidFill>
                <a:schemeClr val="tx1">
                  <a:lumMod val="75000"/>
                  <a:lumOff val="25000"/>
                </a:schemeClr>
              </a:solidFill>
            </a:endParaRPr>
          </a:p>
          <a:p>
            <a:endParaRPr lang="de-DE" sz="1200" dirty="0" smtClean="0">
              <a:solidFill>
                <a:schemeClr val="tx1">
                  <a:lumMod val="75000"/>
                  <a:lumOff val="25000"/>
                </a:schemeClr>
              </a:solidFill>
            </a:endParaRPr>
          </a:p>
          <a:p>
            <a:endParaRPr lang="de-DE" sz="1050" dirty="0">
              <a:solidFill>
                <a:schemeClr val="tx1">
                  <a:lumMod val="75000"/>
                  <a:lumOff val="25000"/>
                </a:schemeClr>
              </a:solidFill>
            </a:endParaRPr>
          </a:p>
          <a:p>
            <a:endParaRPr lang="de-DE" dirty="0" smtClean="0">
              <a:solidFill>
                <a:schemeClr val="tx1">
                  <a:lumMod val="75000"/>
                  <a:lumOff val="25000"/>
                </a:schemeClr>
              </a:solidFill>
            </a:endParaRPr>
          </a:p>
          <a:p>
            <a:pPr algn="ctr"/>
            <a:r>
              <a:rPr lang="de-DE" dirty="0" smtClean="0">
                <a:solidFill>
                  <a:schemeClr val="tx1">
                    <a:lumMod val="75000"/>
                    <a:lumOff val="25000"/>
                  </a:schemeClr>
                </a:solidFill>
              </a:rPr>
              <a:t>Transportstrecken</a:t>
            </a:r>
            <a:endParaRPr lang="en-GB" dirty="0"/>
          </a:p>
        </p:txBody>
      </p:sp>
    </p:spTree>
    <p:extLst>
      <p:ext uri="{BB962C8B-B14F-4D97-AF65-F5344CB8AC3E}">
        <p14:creationId xmlns:p14="http://schemas.microsoft.com/office/powerpoint/2010/main" val="1034474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Transportstrecken</a:t>
            </a:r>
            <a:br>
              <a:rPr lang="de-DE" b="1" dirty="0" smtClean="0">
                <a:solidFill>
                  <a:schemeClr val="tx1">
                    <a:lumMod val="75000"/>
                    <a:lumOff val="25000"/>
                  </a:schemeClr>
                </a:solidFill>
              </a:rPr>
            </a:br>
            <a:r>
              <a:rPr lang="de-DE" sz="2000" dirty="0" smtClean="0">
                <a:solidFill>
                  <a:schemeClr val="tx1">
                    <a:lumMod val="75000"/>
                    <a:lumOff val="25000"/>
                  </a:schemeClr>
                </a:solidFill>
              </a:rPr>
              <a:t>Elemente des multimodalen Transportes</a:t>
            </a:r>
            <a:endParaRPr lang="en-GB" sz="2200" dirty="0">
              <a:solidFill>
                <a:schemeClr val="tx1">
                  <a:lumMod val="75000"/>
                  <a:lumOff val="25000"/>
                </a:schemeClr>
              </a:solidFill>
            </a:endParaRPr>
          </a:p>
        </p:txBody>
      </p:sp>
      <p:sp>
        <p:nvSpPr>
          <p:cNvPr id="3" name="Content Placeholder 2"/>
          <p:cNvSpPr>
            <a:spLocks noGrp="1"/>
          </p:cNvSpPr>
          <p:nvPr>
            <p:ph idx="1"/>
          </p:nvPr>
        </p:nvSpPr>
        <p:spPr/>
        <p:txBody>
          <a:bodyPr>
            <a:normAutofit lnSpcReduction="10000"/>
          </a:bodyPr>
          <a:lstStyle/>
          <a:p>
            <a:pPr marL="0" indent="0">
              <a:buNone/>
            </a:pPr>
            <a:r>
              <a:rPr lang="de-DE" b="1" dirty="0" smtClean="0"/>
              <a:t>Vorlauf</a:t>
            </a:r>
          </a:p>
          <a:p>
            <a:r>
              <a:rPr lang="de-DE" dirty="0" smtClean="0"/>
              <a:t>1.Teilstück des Transportes : </a:t>
            </a:r>
            <a:br>
              <a:rPr lang="de-DE" dirty="0" smtClean="0"/>
            </a:br>
            <a:r>
              <a:rPr lang="de-DE" dirty="0" smtClean="0"/>
              <a:t>Versender(n) </a:t>
            </a:r>
            <a:r>
              <a:rPr lang="de-DE" dirty="0" smtClean="0">
                <a:sym typeface="Wingdings" panose="05000000000000000000" pitchFamily="2" charset="2"/>
              </a:rPr>
              <a:t> versendender Umschlagspunkt (Hub)</a:t>
            </a:r>
          </a:p>
          <a:p>
            <a:r>
              <a:rPr lang="de-DE" dirty="0" smtClean="0">
                <a:sym typeface="Wingdings" panose="05000000000000000000" pitchFamily="2" charset="2"/>
              </a:rPr>
              <a:t>Überwiegend mit Lkw</a:t>
            </a:r>
          </a:p>
          <a:p>
            <a:endParaRPr lang="de-DE" sz="1200" dirty="0" smtClean="0">
              <a:sym typeface="Wingdings" panose="05000000000000000000" pitchFamily="2" charset="2"/>
            </a:endParaRPr>
          </a:p>
          <a:p>
            <a:pPr marL="0" indent="0">
              <a:buNone/>
            </a:pPr>
            <a:r>
              <a:rPr lang="de-DE" b="1" dirty="0">
                <a:sym typeface="Wingdings" panose="05000000000000000000" pitchFamily="2" charset="2"/>
              </a:rPr>
              <a:t>Hauptlauf</a:t>
            </a:r>
          </a:p>
          <a:p>
            <a:r>
              <a:rPr lang="de-DE" dirty="0">
                <a:sym typeface="Wingdings" panose="05000000000000000000" pitchFamily="2" charset="2"/>
              </a:rPr>
              <a:t>versendender Umschlagspunkt (Hub) </a:t>
            </a:r>
            <a:r>
              <a:rPr lang="de-DE" dirty="0" smtClean="0">
                <a:sym typeface="Wingdings" panose="05000000000000000000" pitchFamily="2" charset="2"/>
              </a:rPr>
              <a:t> empfangender Umschlagspunkt </a:t>
            </a:r>
            <a:r>
              <a:rPr lang="de-DE" dirty="0">
                <a:sym typeface="Wingdings" panose="05000000000000000000" pitchFamily="2" charset="2"/>
              </a:rPr>
              <a:t>(Hub</a:t>
            </a:r>
            <a:r>
              <a:rPr lang="de-DE" dirty="0" smtClean="0">
                <a:sym typeface="Wingdings" panose="05000000000000000000" pitchFamily="2" charset="2"/>
              </a:rPr>
              <a:t>)</a:t>
            </a:r>
          </a:p>
          <a:p>
            <a:endParaRPr lang="de-DE" sz="1200" dirty="0">
              <a:sym typeface="Wingdings" panose="05000000000000000000" pitchFamily="2" charset="2"/>
            </a:endParaRPr>
          </a:p>
          <a:p>
            <a:pPr marL="0" indent="0">
              <a:buNone/>
            </a:pPr>
            <a:r>
              <a:rPr lang="de-DE" b="1" dirty="0">
                <a:sym typeface="Wingdings" panose="05000000000000000000" pitchFamily="2" charset="2"/>
              </a:rPr>
              <a:t>Nachlauf</a:t>
            </a:r>
          </a:p>
          <a:p>
            <a:r>
              <a:rPr lang="de-DE" dirty="0">
                <a:sym typeface="Wingdings" panose="05000000000000000000" pitchFamily="2" charset="2"/>
              </a:rPr>
              <a:t>empfangender Umschlagspunkt </a:t>
            </a:r>
            <a:r>
              <a:rPr lang="de-DE" dirty="0" smtClean="0">
                <a:sym typeface="Wingdings" panose="05000000000000000000" pitchFamily="2" charset="2"/>
              </a:rPr>
              <a:t>(Hub)  Empfänger</a:t>
            </a:r>
          </a:p>
          <a:p>
            <a:r>
              <a:rPr lang="de-DE" dirty="0" smtClean="0">
                <a:sym typeface="Wingdings" panose="05000000000000000000" pitchFamily="2" charset="2"/>
              </a:rPr>
              <a:t>„Last-Mile“ </a:t>
            </a:r>
          </a:p>
          <a:p>
            <a:r>
              <a:rPr lang="de-DE" dirty="0" smtClean="0">
                <a:sym typeface="Wingdings" panose="05000000000000000000" pitchFamily="2" charset="2"/>
              </a:rPr>
              <a:t>Überwiegend mit Lkw</a:t>
            </a:r>
          </a:p>
          <a:p>
            <a:pPr marL="0" indent="0">
              <a:buNone/>
            </a:pPr>
            <a:endParaRPr lang="de-DE" dirty="0">
              <a:sym typeface="Wingdings" panose="05000000000000000000" pitchFamily="2" charset="2"/>
            </a:endParaRPr>
          </a:p>
          <a:p>
            <a:pPr marL="0" indent="0">
              <a:buNone/>
            </a:pPr>
            <a:endParaRPr lang="de-DE" dirty="0" smtClean="0">
              <a:sym typeface="Wingdings" panose="05000000000000000000" pitchFamily="2" charset="2"/>
            </a:endParaRP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Tree>
    <p:extLst>
      <p:ext uri="{BB962C8B-B14F-4D97-AF65-F5344CB8AC3E}">
        <p14:creationId xmlns:p14="http://schemas.microsoft.com/office/powerpoint/2010/main" val="2900359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smtClean="0">
                <a:solidFill>
                  <a:schemeClr val="tx1">
                    <a:lumMod val="75000"/>
                    <a:lumOff val="25000"/>
                  </a:schemeClr>
                </a:solidFill>
              </a:rPr>
              <a:t>Container Be- und Entladung</a:t>
            </a:r>
            <a:br>
              <a:rPr lang="de-DE" b="1" dirty="0" smtClean="0">
                <a:solidFill>
                  <a:schemeClr val="tx1">
                    <a:lumMod val="75000"/>
                    <a:lumOff val="25000"/>
                  </a:schemeClr>
                </a:solidFill>
              </a:rPr>
            </a:br>
            <a:r>
              <a:rPr lang="de-DE" sz="2000" dirty="0">
                <a:solidFill>
                  <a:schemeClr val="tx1">
                    <a:lumMod val="75000"/>
                    <a:lumOff val="25000"/>
                  </a:schemeClr>
                </a:solidFill>
              </a:rPr>
              <a:t>Elemente des multimodalen </a:t>
            </a:r>
            <a:r>
              <a:rPr lang="de-DE" sz="2000" dirty="0" smtClean="0">
                <a:solidFill>
                  <a:schemeClr val="tx1">
                    <a:lumMod val="75000"/>
                    <a:lumOff val="25000"/>
                  </a:schemeClr>
                </a:solidFill>
              </a:rPr>
              <a:t>Transportes</a:t>
            </a:r>
            <a:endParaRPr lang="en-GB" sz="2200"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r>
              <a:rPr lang="de-DE" b="1" dirty="0" smtClean="0"/>
              <a:t>Stuffing (Beladung) </a:t>
            </a:r>
          </a:p>
          <a:p>
            <a:pPr marL="0" indent="0">
              <a:buNone/>
            </a:pPr>
            <a:r>
              <a:rPr lang="de-DE" dirty="0" smtClean="0"/>
              <a:t>Kriterien:</a:t>
            </a:r>
          </a:p>
          <a:p>
            <a:pPr lvl="1"/>
            <a:r>
              <a:rPr lang="de-DE" i="1" dirty="0" smtClean="0"/>
              <a:t>Platzsparend, Beschädigungen vermeiden</a:t>
            </a:r>
          </a:p>
          <a:p>
            <a:pPr lvl="1"/>
            <a:r>
              <a:rPr lang="de-DE" i="1" dirty="0" smtClean="0"/>
              <a:t>Gewicht und Verteilung im Container </a:t>
            </a:r>
            <a:r>
              <a:rPr lang="de-DE" dirty="0" smtClean="0"/>
              <a:t>– maximales Gewicht (länderspezifisch für Schiene und Straße)</a:t>
            </a:r>
          </a:p>
          <a:p>
            <a:pPr lvl="1"/>
            <a:r>
              <a:rPr lang="de-DE" i="1" dirty="0" smtClean="0"/>
              <a:t>Stauplan</a:t>
            </a:r>
            <a:r>
              <a:rPr lang="de-DE" dirty="0" smtClean="0"/>
              <a:t> – optimale Auslastung, effiziente Gestaltung von Be- und Entladung</a:t>
            </a:r>
          </a:p>
          <a:p>
            <a:pPr lvl="1"/>
            <a:r>
              <a:rPr lang="de-DE" i="1" dirty="0" smtClean="0"/>
              <a:t>Verpackung</a:t>
            </a:r>
            <a:r>
              <a:rPr lang="de-DE" dirty="0" smtClean="0"/>
              <a:t> – Ladungssicherung, Beschriftung der Ware</a:t>
            </a:r>
          </a:p>
          <a:p>
            <a:pPr marL="0" indent="0">
              <a:buNone/>
            </a:pPr>
            <a:r>
              <a:rPr lang="de-DE" dirty="0" smtClean="0"/>
              <a:t>CTU-(Cargo-Transport-Unit-) Packrichtlinie </a:t>
            </a:r>
          </a:p>
          <a:p>
            <a:pPr marL="0" indent="0">
              <a:buNone/>
            </a:pPr>
            <a:endParaRPr lang="de-DE" sz="1400" dirty="0" smtClean="0"/>
          </a:p>
          <a:p>
            <a:pPr marL="0" indent="0">
              <a:buNone/>
            </a:pPr>
            <a:r>
              <a:rPr lang="de-DE" b="1" dirty="0" smtClean="0"/>
              <a:t>Stripping </a:t>
            </a:r>
            <a:r>
              <a:rPr lang="de-DE" b="1" dirty="0"/>
              <a:t>(Entladung</a:t>
            </a:r>
            <a:r>
              <a:rPr lang="de-DE" b="1" dirty="0" smtClean="0"/>
              <a:t>)</a:t>
            </a:r>
          </a:p>
          <a:p>
            <a:pPr marL="0" indent="0">
              <a:buNone/>
            </a:pPr>
            <a:r>
              <a:rPr lang="de-DE" sz="2000" dirty="0" smtClean="0"/>
              <a:t>Oftmals zusätzliche Serviceleistung wenn Güter von mehreren Verladern im Container sind (bspw. Sammelcontainer) </a:t>
            </a:r>
            <a:endParaRPr lang="de-DE" sz="2000"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Mrz-19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Tree>
    <p:extLst>
      <p:ext uri="{BB962C8B-B14F-4D97-AF65-F5344CB8AC3E}">
        <p14:creationId xmlns:p14="http://schemas.microsoft.com/office/powerpoint/2010/main" val="142412213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7070</Words>
  <Application>Microsoft Office PowerPoint</Application>
  <PresentationFormat>Bildschirmpräsentation (4:3)</PresentationFormat>
  <Paragraphs>864</Paragraphs>
  <Slides>43</Slides>
  <Notes>40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43</vt:i4>
      </vt:variant>
    </vt:vector>
  </HeadingPairs>
  <TitlesOfParts>
    <vt:vector size="50" baseType="lpstr">
      <vt:lpstr>Arial</vt:lpstr>
      <vt:lpstr>Calibri</vt:lpstr>
      <vt:lpstr>Courier New</vt:lpstr>
      <vt:lpstr>Symbol</vt:lpstr>
      <vt:lpstr>Wingdings</vt:lpstr>
      <vt:lpstr>Custom Design</vt:lpstr>
      <vt:lpstr>1_Clarity</vt:lpstr>
      <vt:lpstr>Wie arbeite ich mit diesem Lernmaterial?</vt:lpstr>
      <vt:lpstr>Warm-Up: Diskussion</vt:lpstr>
      <vt:lpstr>MULTIMODALE TRANSPORTE</vt:lpstr>
      <vt:lpstr>Agenda  Multimodale Transporte als Beitrag zum nachhaltigen Güterverkehr</vt:lpstr>
      <vt:lpstr>Definitionen</vt:lpstr>
      <vt:lpstr>Übersicht Transportprozesse</vt:lpstr>
      <vt:lpstr>Elemente des multimodalen Transportes</vt:lpstr>
      <vt:lpstr>Transportstrecken Elemente des multimodalen Transportes</vt:lpstr>
      <vt:lpstr>Container Be- und Entladung Elemente des multimodalen Transportes</vt:lpstr>
      <vt:lpstr>Umschlag Elemente des multimodalen Transportes</vt:lpstr>
      <vt:lpstr>Umschlagsequipment Elemente des multimodalen Transportes</vt:lpstr>
      <vt:lpstr>Umschlagsequipment Elemente des multimodalen Transportes</vt:lpstr>
      <vt:lpstr>Umschlagsequipment Elemente des multimodalen Transportes</vt:lpstr>
      <vt:lpstr>Akteure im  multimodalen Transport</vt:lpstr>
      <vt:lpstr>Agenda  Multimodale Transporte als Beitrag zum nachhaltigen Güterverkehr</vt:lpstr>
      <vt:lpstr>Vorteile Multimodale Transporte</vt:lpstr>
      <vt:lpstr>Vorteile durch Kombination der Verkehrsträger</vt:lpstr>
      <vt:lpstr>Voraussetzungen für den multimodalen Transport</vt:lpstr>
      <vt:lpstr>Herausforderungen für den multimodalen Transport</vt:lpstr>
      <vt:lpstr>Agenda  Multimodale Transporte als Beitrag zum nachhaltigen Güterverkehr</vt:lpstr>
      <vt:lpstr>Güterverkehr in Europa Multimodaler Transport in Europa</vt:lpstr>
      <vt:lpstr>Bedeutung Multimodaler Verkehr Multimodaler Transport in Europa</vt:lpstr>
      <vt:lpstr>Status Quo  Multimodaler Transport in Europa</vt:lpstr>
      <vt:lpstr>Multimodaler Transport in Österreich  Multimodaler Transport in Europa</vt:lpstr>
      <vt:lpstr>Agenda  Multimodale Transporte als Beitrag zum nachhaltigen Güterverkehr</vt:lpstr>
      <vt:lpstr>Anwendungsbeispiele Multimodaler Transport</vt:lpstr>
      <vt:lpstr>Beispiel Transport Bioweizen</vt:lpstr>
      <vt:lpstr>Beispiel Transport Bioweizen</vt:lpstr>
      <vt:lpstr>Beispiel Transport Stahlprodukte</vt:lpstr>
      <vt:lpstr>Beispiel Mineralische Rohstoffe</vt:lpstr>
      <vt:lpstr>Agenda  Multimodale Transporte als Beitrag zum nachhaltigen Güterverkehr</vt:lpstr>
      <vt:lpstr>Tools Intermodal Links Planner</vt:lpstr>
      <vt:lpstr>Tools CO2 Calculator </vt:lpstr>
      <vt:lpstr>Anleitung CO2 Calculator</vt:lpstr>
      <vt:lpstr>Anleitung CO2 Calculator</vt:lpstr>
      <vt:lpstr>Anleitung CO2 Calculator</vt:lpstr>
      <vt:lpstr>Agenda  Multimodale Transporte als Beitrag zum nachhaltigen Güterverkehr</vt:lpstr>
      <vt:lpstr>Förderung des  Multimodalen Transportes</vt:lpstr>
      <vt:lpstr>Förderung des  Multimodalen Transportes</vt:lpstr>
      <vt:lpstr>Megatrends im Güterverkehr</vt:lpstr>
      <vt:lpstr>Multimodale Transportkonzepte in der Zukunft</vt:lpstr>
      <vt:lpstr>Quellenverzeichnis </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Lisa Wesp</cp:lastModifiedBy>
  <cp:revision>452</cp:revision>
  <cp:lastPrinted>2016-07-26T10:59:23Z</cp:lastPrinted>
  <dcterms:created xsi:type="dcterms:W3CDTF">2012-09-17T08:31:25Z</dcterms:created>
  <dcterms:modified xsi:type="dcterms:W3CDTF">2019-03-05T13:33:54Z</dcterms:modified>
</cp:coreProperties>
</file>